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3" r:id="rId2"/>
    <p:sldMasterId id="2147483947" r:id="rId3"/>
  </p:sldMasterIdLst>
  <p:notesMasterIdLst>
    <p:notesMasterId r:id="rId46"/>
  </p:notesMasterIdLst>
  <p:handoutMasterIdLst>
    <p:handoutMasterId r:id="rId47"/>
  </p:handoutMasterIdLst>
  <p:sldIdLst>
    <p:sldId id="256" r:id="rId4"/>
    <p:sldId id="395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8" r:id="rId15"/>
    <p:sldId id="409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9" r:id="rId24"/>
    <p:sldId id="421" r:id="rId25"/>
    <p:sldId id="418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392" r:id="rId42"/>
    <p:sldId id="393" r:id="rId43"/>
    <p:sldId id="394" r:id="rId44"/>
    <p:sldId id="37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FF99"/>
    <a:srgbClr val="9999FF"/>
    <a:srgbClr val="00CC00"/>
    <a:srgbClr val="003399"/>
    <a:srgbClr val="008000"/>
    <a:srgbClr val="25177A"/>
    <a:srgbClr val="252379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1" autoAdjust="0"/>
  </p:normalViewPr>
  <p:slideViewPr>
    <p:cSldViewPr snapToGrid="0">
      <p:cViewPr varScale="1">
        <p:scale>
          <a:sx n="110" d="100"/>
          <a:sy n="110" d="100"/>
        </p:scale>
        <p:origin x="-594" y="-84"/>
      </p:cViewPr>
      <p:guideLst>
        <p:guide orient="horz" pos="3995"/>
        <p:guide orient="horz" pos="796"/>
        <p:guide pos="2880"/>
        <p:guide pos="177"/>
        <p:guide pos="5507"/>
        <p:guide pos="4366"/>
        <p:guide pos="1432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6"/>
    </p:cViewPr>
  </p:sorterViewPr>
  <p:notesViewPr>
    <p:cSldViewPr snapToGrid="0">
      <p:cViewPr varScale="1">
        <p:scale>
          <a:sx n="80" d="100"/>
          <a:sy n="80" d="100"/>
        </p:scale>
        <p:origin x="-13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3190FF88-971D-4F36-B98C-7AE256F464E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B63A5814-2EB0-4D19-ACD1-42B642E00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3C71F85-EF42-4DFD-BE3D-2F3E73DBB89D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F6C4D88-B1B8-4AB0-B5A2-139D073BE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838D3-446A-4759-AEC2-5187B2AC88DD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5EC10-6D89-4049-98C8-F0AEB5B14867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B4B82-C512-4377-AD65-04379FC5D60E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52DF8-0A0E-441D-A41E-398A441E6038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E82F5-EDD2-4FD7-A784-1B6C14ECA8CA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ADB9A-E618-4C83-B3D1-C250BB7B729F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6542E-002C-48A8-8D5B-68356C074B98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B45A2-CF8C-41A1-8235-132B6999809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5590E-A746-490A-B023-472DE0A84331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AF784-1578-4088-82D0-199908CFDBA3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238E0-118D-4982-B07F-CB4997C2620A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EBD28-1DB9-4647-A241-5E7AC28877B3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D4A8A-30B0-42DF-BED3-3E00745AA23C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17329-2C0F-4CFD-8A1F-E70230DC2EED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E5434-5B35-40CC-9573-ADB714B6744F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E09E8-8651-4293-B978-DC5929382A11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2D06A-A0A4-45F1-8147-DBAB11A873D7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A93CF-72A5-4AA9-B113-130D78214AAC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82486-4BB6-48E2-996B-284641AC6CC8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66574-3C81-4083-9112-4CE75899C956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1B4A5-E6D4-4ED0-A6DC-7169414B5AE2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01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E67AA6B-878D-4C1E-B875-86733DE3FCDB}" type="slidenum">
              <a:rPr lang="ru-RU" sz="1200"/>
              <a:pPr algn="r" eaLnBrk="0" hangingPunct="0"/>
              <a:t>30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E23B4-BA99-4EEE-B045-0D01C94D0F71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11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43DCA88-3D1D-42AC-AE36-FB36827FFEF6}" type="slidenum">
              <a:rPr lang="ru-RU" sz="1200"/>
              <a:pPr algn="r" eaLnBrk="0" hangingPunct="0"/>
              <a:t>31</a:t>
            </a:fld>
            <a:endParaRPr lang="ru-RU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21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9590632-B2DA-4022-A20B-97E4CEDD3428}" type="slidenum">
              <a:rPr lang="ru-RU" sz="1200"/>
              <a:pPr algn="r" eaLnBrk="0" hangingPunct="0"/>
              <a:t>32</a:t>
            </a:fld>
            <a:endParaRPr lang="ru-RU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31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2868780-4C15-4D9A-9854-1DFE9EBBE071}" type="slidenum">
              <a:rPr lang="ru-RU" sz="1200"/>
              <a:pPr algn="r" eaLnBrk="0" hangingPunct="0"/>
              <a:t>33</a:t>
            </a:fld>
            <a:endParaRPr lang="ru-RU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42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43777D8-F41F-431D-A573-6148271EE2CD}" type="slidenum">
              <a:rPr lang="ru-RU" sz="1200"/>
              <a:pPr algn="r" eaLnBrk="0" hangingPunct="0"/>
              <a:t>34</a:t>
            </a:fld>
            <a:endParaRPr lang="ru-RU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57013CE-D89C-4DAA-A72F-FF4504A23B40}" type="slidenum">
              <a:rPr lang="ru-RU" sz="1200"/>
              <a:pPr algn="r" eaLnBrk="0" hangingPunct="0"/>
              <a:t>35</a:t>
            </a:fld>
            <a:endParaRPr lang="ru-RU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62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1CEE76A-510E-45F6-8BF9-77D35A33D254}" type="slidenum">
              <a:rPr lang="ru-RU" sz="1200"/>
              <a:pPr algn="r" eaLnBrk="0" hangingPunct="0"/>
              <a:t>36</a:t>
            </a:fld>
            <a:endParaRPr lang="ru-RU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72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34C7404-E461-40B9-9727-513FA704C456}" type="slidenum">
              <a:rPr lang="ru-RU" sz="1200"/>
              <a:pPr algn="r" eaLnBrk="0" hangingPunct="0"/>
              <a:t>37</a:t>
            </a:fld>
            <a:endParaRPr lang="ru-RU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83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21C06AC-3E78-45A2-83DC-7AD148247520}" type="slidenum">
              <a:rPr lang="ru-RU" sz="1200"/>
              <a:pPr algn="r" eaLnBrk="0" hangingPunct="0"/>
              <a:t>38</a:t>
            </a:fld>
            <a:endParaRPr lang="ru-RU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14540B3-6C8F-43A2-A11F-5ADA5D260087}" type="slidenum">
              <a:rPr lang="ru-RU" sz="1200"/>
              <a:pPr algn="r" eaLnBrk="0" hangingPunct="0"/>
              <a:t>39</a:t>
            </a:fld>
            <a:endParaRPr lang="ru-RU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03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699EACC-5EA5-47DF-A755-B73D88B875D7}" type="slidenum">
              <a:rPr lang="ru-RU" sz="1200"/>
              <a:pPr algn="r" eaLnBrk="0" hangingPunct="0"/>
              <a:t>40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1A182-C44E-4262-B67A-6EC8639B58A0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13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FA67F4B-D0DD-4243-AA68-063CA0C1F255}" type="slidenum">
              <a:rPr lang="ru-RU" sz="1200"/>
              <a:pPr algn="r" eaLnBrk="0" hangingPunct="0"/>
              <a:t>41</a:t>
            </a:fld>
            <a:endParaRPr lang="ru-RU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DF244-CAF0-4099-9AD1-9CC57CF82896}" type="slidenum">
              <a:rPr lang="ru-RU" smtClean="0"/>
              <a:pPr>
                <a:defRPr/>
              </a:pPr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08F3F-FDD0-4354-9775-9B2B5FEA290C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B9017-F67F-4679-AED9-E126E018F9DA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3CCB2-64CC-4A0B-9695-335B1752474D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90DC2-3086-4FC7-A524-9A4F9215FF5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4BB0F-8003-4D88-8407-2F501ED22783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8FFD-7565-4213-AC96-105AE3DB77C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E58C-C78F-41E7-A62F-44994CEB1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61BE-01ED-4203-9E75-A0A03795FEDA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BC3F-0AE7-4FF7-A42E-7BA86FC7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EDAA-6F12-497F-8E10-9ACB58DA5AF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94C7-6D6E-4406-9057-F6FEB3B3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DAB1-2D47-464E-8A28-46E9E606FD20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0428-096A-4E62-9ED2-16852DB0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60C4-C8BD-43C0-A030-4337FD0BC19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61CEC-7644-4CEC-89E3-B068B627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C48A-BF83-4602-A08D-1CD7C5E0D586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5CD-4BE2-44C7-B727-2D97BC8C3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B335-788A-4554-B64E-2D4DB914F69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7A06-8CD1-4D62-A14E-0E208917D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5F85-6382-464D-A784-EC6AB194ECF0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01ED-7E57-4734-B2B8-B99057B51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A536-5C5D-4D53-88AA-974B57DAA29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027B-BF26-4E81-B6E5-1D7A88F9C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34788-A45A-4C81-97E7-39C69C7F9126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DC952-EBAD-40E0-8A7B-6F93AE4F5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077A-DAC3-4528-9566-75235003CB6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1B05-D36F-4CDC-BE3F-0B098AC35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2C23-E0C0-4A4F-A953-7D14A0D97FF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2D37E-DB95-43E5-A7E4-F3975A989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13B5-8DBC-498A-A8E3-78497FEEA0C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916B-EAB9-4AD6-91D0-A734844F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DD5F-8700-4012-8FC6-2317F697CD60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C430-3CDE-4690-88D4-53F056FA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687C-C242-40F5-B9C3-5816BAC194D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DFE8-D447-4FA4-9D7C-57AD1731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578C-5C61-4DBC-BFB8-7EA72EDF91B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9E59-9600-4747-9972-9015E4FC6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B777-EE0F-44C4-B7CF-1DCBD33FF3E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1B2A-2483-457A-87D1-2F9C87DF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DFC0-9E41-41FA-BB33-508B0C5DBFFD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9FB3-5865-42F8-BF63-7038A812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3FEB-17DF-4FD1-834A-10E01E1414A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B406-563B-474E-B492-34A6EE19E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D2BA-B5E8-473F-AA1C-BC7032EF001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E461-77AF-4EBF-B2CB-DBC41A9AB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D797-0FAC-4D72-BF7C-C92B93BAD00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B8A1-0705-489E-89D5-525F81A66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DDAE-7366-4E3C-9A20-7E91E3661A2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E742-736D-44B8-AC5C-5D7CA7643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EECC-380E-47C3-B47E-991F4624BFC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484F-0244-4B7E-BD3E-2DF8D8ED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715D-8CE1-4B6D-88D0-D2AC880143F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913A-A6B8-41E8-953E-F3F094BA8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8686C-CC7C-4196-B2B6-587405F74BD4}" type="datetime4">
              <a:rPr lang="ru-RU" smtClean="0"/>
              <a:pPr>
                <a:defRPr/>
              </a:pPr>
              <a:t>22 декабря 2009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1BEA-1B0F-4BEE-AA24-D83BC8CAB1B7}" type="slidenum">
              <a:rPr lang="en-US" smtClean="0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AA054-5C7B-461F-894D-47332001CD4C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9133-019E-4451-B299-E12E11CE5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3AAD3-9F9B-405B-AF77-BF70A87B186E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FA4C-913F-4046-AD72-0B96A8E47A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F5448-761A-4210-AD36-F7B3EC22F152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882F3-8271-4C52-BBBB-FAC52234B6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7CDEC-DF3F-42E2-B20A-ACB23A97490B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6A0D0-390F-4624-98CB-813E377920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BD583-A055-4542-9B4D-0550D9F9C9EC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D882F-5233-4D99-963D-70258885F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1961A-3E50-4F29-A099-09669F62845F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4A2A6-2F0F-43F8-8D98-5A5427BE20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80E7-E2BE-4B91-87D4-107F2E8BC61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6E89-C557-45C2-89BA-89AAE494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06B4F-784D-466A-A8A0-27D0169AC2DB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B8B23-BACC-4D83-9F5D-21794CA18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7BE78-5545-4561-99AC-EEAB550B353A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7C52D-3D06-493D-B9D1-F148876DB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DCEC3-DFB3-4736-8D08-E7587CBDF347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6C427-BF80-40FB-9397-69409F583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393DA-985A-4FE1-BE3F-8241D3643FDF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C3BC0-A483-4C3A-92E0-5001A72DE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C8E9-FDFE-48CF-9EE0-2D6FB501C2B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DA02-8109-4EAD-A7BD-23CC6E609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D57F-8E60-4325-8ED3-9F043E4401C6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1B25-C84C-452C-A4F3-FA86CEB7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C4F0-D80D-47FB-A8CA-6CF5E9860B7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773A-FBB4-4830-AE39-F2ABFB61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F14A-3049-4029-B1BE-62C7141AE8A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CF99-8A70-4C27-BDCB-4281451B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9E69-2799-493D-853B-C3B1E610C8E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6F42-44A9-4914-9E65-94DE9CF6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B9E2A-4518-4988-B576-72F694D3AD5A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FA5C5-4F2B-48FD-8FA3-B984818D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3081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35" r:id="rId15"/>
    <p:sldLayoutId id="2147483936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6F2BC-B743-485B-8AE4-5FC1807A85C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CF4AF-4EB6-4B3F-B5AA-A961FFA6C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4105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8" r:id="rId15"/>
    <p:sldLayoutId id="2147483939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CB9E2A-4518-4988-B576-72F694D3AD5A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6FA5C5-4F2B-48FD-8FA3-B984818DF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???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???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_Varlamov@in-line.r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75" y="3814763"/>
            <a:ext cx="6858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Угрозы безопасности персональным данным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6925" y="5903913"/>
            <a:ext cx="3224213" cy="8921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Варламов Олег Олегович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Доктор технических наук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Ovar@narod.ru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5186363"/>
            <a:ext cx="70691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Базовая модель  и выбор актуальных угроз ПДн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3738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Классификация</a:t>
            </a:r>
            <a:r>
              <a:rPr lang="ru-RU" dirty="0" smtClean="0"/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6C0EE0A4-E6BC-41CD-AAEC-83C287A2282B}" type="slidenum">
              <a:rPr lang="ru-RU" smtClean="0"/>
              <a:pPr algn="r">
                <a:defRPr/>
              </a:pPr>
              <a:t>10</a:t>
            </a:fld>
            <a:endParaRPr lang="ru-RU" smtClean="0"/>
          </a:p>
        </p:txBody>
      </p:sp>
      <p:pic>
        <p:nvPicPr>
          <p:cNvPr id="27651" name="Рисунок 3" descr="Виды каналов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325563"/>
            <a:ext cx="8380413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69888" y="252413"/>
            <a:ext cx="8539162" cy="620712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Угрозы утечки акустической (речевой) информации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2A9269EE-1267-444A-BDA6-79CC12E4B7BC}" type="slidenum">
              <a:rPr lang="ru-RU" smtClean="0"/>
              <a:pPr algn="r">
                <a:defRPr/>
              </a:pPr>
              <a:t>11</a:t>
            </a:fld>
            <a:endParaRPr lang="ru-RU" smtClean="0"/>
          </a:p>
        </p:txBody>
      </p:sp>
      <p:pic>
        <p:nvPicPr>
          <p:cNvPr id="28675" name="Рисунок 10" descr="ТКУИ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157288"/>
            <a:ext cx="8313738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34963" y="274638"/>
            <a:ext cx="8642350" cy="496887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Угрозы утечки видовой информации</a:t>
            </a:r>
          </a:p>
        </p:txBody>
      </p:sp>
      <p:sp>
        <p:nvSpPr>
          <p:cNvPr id="2970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C8110E48-8D55-4A2F-9219-C78CC0F51F14}" type="slidenum">
              <a:rPr lang="ru-RU" smtClean="0"/>
              <a:pPr algn="r">
                <a:defRPr/>
              </a:pPr>
              <a:t>12</a:t>
            </a:fld>
            <a:endParaRPr lang="ru-RU" smtClean="0"/>
          </a:p>
        </p:txBody>
      </p:sp>
      <p:pic>
        <p:nvPicPr>
          <p:cNvPr id="29699" name="Рисунок 6" descr="Видова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200150"/>
            <a:ext cx="820737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77825" y="266700"/>
            <a:ext cx="8658225" cy="596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Угрозы утечки информации по каналам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ПЭМИН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3A6DF8B7-D15E-4C74-93E3-36B37189D698}" type="slidenum">
              <a:rPr lang="ru-RU" smtClean="0"/>
              <a:pPr algn="r">
                <a:defRPr/>
              </a:pPr>
              <a:t>13</a:t>
            </a:fld>
            <a:endParaRPr lang="ru-RU" smtClean="0"/>
          </a:p>
        </p:txBody>
      </p:sp>
      <p:pic>
        <p:nvPicPr>
          <p:cNvPr id="30723" name="Рисунок 3" descr="ПЭМИ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225550"/>
            <a:ext cx="81232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1625" y="301625"/>
            <a:ext cx="8742363" cy="84455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Угрозы несанкционированного доступа к информации в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779C7F26-24E6-49F1-AD2C-55C06DC94E48}" type="slidenum">
              <a:rPr lang="ru-RU" smtClean="0"/>
              <a:pPr algn="r">
                <a:defRPr/>
              </a:pPr>
              <a:t>14</a:t>
            </a:fld>
            <a:endParaRPr 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0350" y="1306513"/>
          <a:ext cx="8640763" cy="788987"/>
        </p:xfrm>
        <a:graphic>
          <a:graphicData uri="http://schemas.openxmlformats.org/presentationml/2006/ole">
            <p:oleObj spid="_x0000_s2050" name="Visio" r:id="rId4" imgW="10543320" imgH="931320" progId="Visio.Drawing.11">
              <p:link updateAutomatic="1"/>
            </p:oleObj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3571875"/>
            <a:ext cx="8286750" cy="24558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b="1" kern="0" dirty="0">
                <a:solidFill>
                  <a:srgbClr val="C00000"/>
                </a:solidFill>
                <a:latin typeface="+mn-lt"/>
                <a:cs typeface="+mn-cs"/>
              </a:rPr>
              <a:t>Угрозы доступа (проникновения) в операционную среду </a:t>
            </a:r>
            <a:r>
              <a:rPr lang="ru-RU" sz="1400" kern="0" dirty="0">
                <a:latin typeface="+mn-lt"/>
                <a:cs typeface="+mn-cs"/>
              </a:rPr>
              <a:t>компьютера с использованием штатного программного обеспечения. Различают угрозы непосредственного и удаленного доступа.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b="1" kern="0" dirty="0">
                <a:solidFill>
                  <a:srgbClr val="C00000"/>
                </a:solidFill>
                <a:latin typeface="+mn-lt"/>
                <a:cs typeface="+mn-cs"/>
              </a:rPr>
              <a:t>Угрозы создания нештатных режимов работы </a:t>
            </a:r>
            <a:r>
              <a:rPr lang="ru-RU" sz="1400" kern="0" dirty="0">
                <a:latin typeface="+mn-lt"/>
                <a:cs typeface="+mn-cs"/>
              </a:rPr>
              <a:t>программных или аппаратных средств за счет преднамеренного изменения служебных данных, игнорирования предусмотренных в штатных условиях ограничений на состав и характеристики обрабатываемой информации, искажения данных. В результате происходит переполнение буферов, «зацикливание» процедур обработки, отбрасывание пакетов сообщений и т.п..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b="1" kern="0" dirty="0">
                <a:solidFill>
                  <a:srgbClr val="C00000"/>
                </a:solidFill>
                <a:latin typeface="+mn-lt"/>
                <a:cs typeface="+mn-cs"/>
              </a:rPr>
              <a:t>Угрозы внедрения вредоносных программ </a:t>
            </a:r>
            <a:r>
              <a:rPr lang="ru-RU" sz="1400" kern="0" dirty="0">
                <a:latin typeface="+mn-lt"/>
                <a:cs typeface="+mn-cs"/>
              </a:rPr>
              <a:t>(программно-математическое воздействие). Вредоносных программ на данный момент больше 100000. Достаточно знать класс программы, последствия ее внедрения. 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88" y="2214563"/>
            <a:ext cx="8072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Угрозы НСД в </a:t>
            </a:r>
            <a:r>
              <a:rPr lang="ru-RU" sz="1400" b="1" dirty="0" err="1">
                <a:solidFill>
                  <a:srgbClr val="C00000"/>
                </a:solidFill>
                <a:latin typeface="+mn-lt"/>
                <a:cs typeface="+mn-cs"/>
              </a:rPr>
              <a:t>ИСПДн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реализуются при осуществлении несанкционированного, в том  числе случайного доступа, в результате которого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нарушается конфиденциальность</a:t>
            </a:r>
            <a:r>
              <a:rPr lang="ru-RU" sz="1400" dirty="0">
                <a:latin typeface="+mn-lt"/>
                <a:cs typeface="+mn-cs"/>
              </a:rPr>
              <a:t> (за счет копирования, распространения),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целостность</a:t>
            </a:r>
            <a:r>
              <a:rPr lang="ru-RU" sz="1400" dirty="0">
                <a:latin typeface="+mn-lt"/>
                <a:cs typeface="+mn-cs"/>
              </a:rPr>
              <a:t> (за счет уничтожения, изменения) и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доступность </a:t>
            </a:r>
            <a:r>
              <a:rPr lang="ru-RU" sz="1400" dirty="0">
                <a:latin typeface="+mn-lt"/>
                <a:cs typeface="+mn-cs"/>
              </a:rPr>
              <a:t>(за счет блокирования) </a:t>
            </a:r>
            <a:r>
              <a:rPr lang="ru-RU" sz="1400" dirty="0" err="1">
                <a:latin typeface="+mn-lt"/>
                <a:cs typeface="+mn-cs"/>
              </a:rPr>
              <a:t>ПДн</a:t>
            </a:r>
            <a:r>
              <a:rPr lang="ru-RU" sz="1400" dirty="0">
                <a:latin typeface="+mn-lt"/>
                <a:cs typeface="+mn-cs"/>
              </a:rPr>
              <a:t>. </a:t>
            </a:r>
          </a:p>
          <a:p>
            <a:pPr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+mn-lt"/>
                <a:cs typeface="+mn-cs"/>
              </a:rPr>
              <a:t>Угрозы включают в себя: </a:t>
            </a:r>
          </a:p>
        </p:txBody>
      </p:sp>
      <p:pic>
        <p:nvPicPr>
          <p:cNvPr id="2054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7025" y="266700"/>
            <a:ext cx="8709025" cy="379413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Источники угроз</a:t>
            </a:r>
          </a:p>
        </p:txBody>
      </p:sp>
      <p:sp>
        <p:nvSpPr>
          <p:cNvPr id="3175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FC66802B-9A2E-47C2-A8A8-8ECDFE88D42B}" type="slidenum">
              <a:rPr lang="ru-RU" smtClean="0"/>
              <a:pPr algn="r">
                <a:defRPr/>
              </a:pPr>
              <a:t>15</a:t>
            </a:fld>
            <a:endParaRPr lang="ru-RU" smtClean="0"/>
          </a:p>
        </p:txBody>
      </p:sp>
      <p:pic>
        <p:nvPicPr>
          <p:cNvPr id="31747" name="Рисунок 4" descr="источник угроз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457325"/>
            <a:ext cx="56197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96850" y="1184275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Внешний нарушитель </a:t>
            </a:r>
            <a:r>
              <a:rPr lang="ru-RU" sz="1600"/>
              <a:t>имеет возможность НСД к ИСПДн посредством :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47650" y="2062163"/>
            <a:ext cx="30003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Каналов связи, выходящих за пределы служебных помещений.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АРМ, подключенных к сетям общего пользования или международного информационного обмена.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Программных вирусов, вредоносных программ, алгоритмических и программных ссылок.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Воздействия на компоненты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, которые в процессе своего жизненного цикла оказываются за пределами контролируемой зоны.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Информационных систем, взаимодействующих с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.</a:t>
            </a:r>
          </a:p>
        </p:txBody>
      </p:sp>
      <p:pic>
        <p:nvPicPr>
          <p:cNvPr id="3175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8750" y="125413"/>
            <a:ext cx="8850313" cy="5207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Внутренний нарушитель</a:t>
            </a:r>
          </a:p>
        </p:txBody>
      </p:sp>
      <p:sp>
        <p:nvSpPr>
          <p:cNvPr id="3277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ADB87C7E-E735-4F48-8F4A-038A13CC3CA4}" type="slidenum">
              <a:rPr lang="ru-RU" smtClean="0"/>
              <a:pPr algn="r">
                <a:defRPr/>
              </a:pPr>
              <a:t>16</a:t>
            </a:fld>
            <a:endParaRPr lang="ru-RU" smtClean="0"/>
          </a:p>
        </p:txBody>
      </p:sp>
      <p:pic>
        <p:nvPicPr>
          <p:cNvPr id="32771" name="Рисунок 4" descr="внутренний нарушитель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1195388"/>
            <a:ext cx="720566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705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Категории внутренних нарушителей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785813" y="2000250"/>
            <a:ext cx="8215312" cy="2117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доступ к фрагментам информации, содержащей </a:t>
            </a:r>
            <a:r>
              <a:rPr lang="ru-RU" sz="1600" dirty="0" err="1" smtClean="0"/>
              <a:t>ПДн</a:t>
            </a:r>
            <a:r>
              <a:rPr lang="ru-RU" sz="1600" dirty="0" smtClean="0"/>
              <a:t> и распространяющейся  по внутренним каналам связи </a:t>
            </a:r>
            <a:r>
              <a:rPr lang="ru-RU" sz="1600" dirty="0" err="1" smtClean="0"/>
              <a:t>ИСПДн</a:t>
            </a:r>
            <a:r>
              <a:rPr lang="ru-RU" sz="1600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владение фрагментами информации по топологии </a:t>
            </a:r>
            <a:r>
              <a:rPr lang="ru-RU" sz="1600" dirty="0" err="1" smtClean="0"/>
              <a:t>ИСПДн</a:t>
            </a:r>
            <a:r>
              <a:rPr lang="ru-RU" sz="1600" dirty="0" smtClean="0"/>
              <a:t> и об коммуникационных протоколах и сервисах;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владение именами и выявление паролей зарегистрированных пользователей;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изменение конфигурации технических средств  </a:t>
            </a:r>
            <a:r>
              <a:rPr lang="ru-RU" sz="1600" dirty="0" err="1" smtClean="0"/>
              <a:t>ИСПДн</a:t>
            </a:r>
            <a:r>
              <a:rPr lang="ru-RU" sz="1600" dirty="0" smtClean="0"/>
              <a:t>, внесение в нее программно-аппаратных закладок, съем информации путем непосредственного подключения к техническим средствам </a:t>
            </a:r>
            <a:r>
              <a:rPr lang="ru-RU" sz="1600" dirty="0" err="1" smtClean="0"/>
              <a:t>ИСПДн</a:t>
            </a:r>
            <a:r>
              <a:rPr lang="ru-RU" sz="1600" dirty="0" smtClean="0"/>
              <a:t>.</a:t>
            </a:r>
          </a:p>
        </p:txBody>
      </p:sp>
      <p:sp>
        <p:nvSpPr>
          <p:cNvPr id="3380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21FF8CC7-F5B1-4991-8C1F-BAAB14497FEC}" type="slidenum">
              <a:rPr lang="ru-RU" smtClean="0"/>
              <a:pPr algn="r">
                <a:defRPr/>
              </a:pPr>
              <a:t>17</a:t>
            </a:fld>
            <a:endParaRPr lang="ru-RU" smtClean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+mn-cs"/>
              </a:rPr>
              <a:t>В зависимости от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способа доступа и полномочий доступа к </a:t>
            </a:r>
            <a:r>
              <a:rPr lang="ru-RU" sz="1600" b="1" dirty="0" err="1">
                <a:solidFill>
                  <a:srgbClr val="C00000"/>
                </a:solidFill>
                <a:latin typeface="+mn-lt"/>
                <a:cs typeface="+mn-cs"/>
              </a:rPr>
              <a:t>ПДн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нарушители подразделяются на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8 категорий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1</a:t>
            </a:r>
            <a:r>
              <a:rPr lang="ru-RU" sz="1600" dirty="0">
                <a:latin typeface="+mn-lt"/>
                <a:cs typeface="+mn-cs"/>
              </a:rPr>
              <a:t> – лица, имеющие доступ к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, но не имеющие  доступа к </a:t>
            </a:r>
            <a:r>
              <a:rPr lang="ru-RU" sz="1600" dirty="0" err="1">
                <a:latin typeface="+mn-lt"/>
                <a:cs typeface="+mn-cs"/>
              </a:rPr>
              <a:t>ПДн</a:t>
            </a:r>
            <a:r>
              <a:rPr lang="ru-RU" sz="1600" dirty="0">
                <a:latin typeface="+mn-lt"/>
                <a:cs typeface="+mn-cs"/>
              </a:rPr>
              <a:t> (должностные лица, обеспечивающие нормальное функционирование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). Их возможности:  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14375" y="4214813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2</a:t>
            </a:r>
            <a:r>
              <a:rPr lang="ru-RU" sz="1600" dirty="0">
                <a:latin typeface="+mn-lt"/>
                <a:cs typeface="+mn-cs"/>
              </a:rPr>
              <a:t> – зарегистрированные пользователи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, осуществляющие ограниченный доступ к ресурсам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 с рабочего места. Их возможности: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85813" y="4857750"/>
            <a:ext cx="7762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все возможности лиц первой категории;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знает по меньшей мере одно легальное имя доступа;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обладает всеми необходимыми атрибутами (например, паролем), обеспечивающими доступ к некоторому подмножеству </a:t>
            </a:r>
            <a:r>
              <a:rPr lang="ru-RU" sz="1600" dirty="0" err="1">
                <a:cs typeface="+mn-cs"/>
              </a:rPr>
              <a:t>ПДн</a:t>
            </a:r>
            <a:r>
              <a:rPr lang="ru-RU" sz="1600" dirty="0"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располагает конфиденциальными данными, к которым имеет доступ.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endParaRPr lang="ru-RU" sz="1600" dirty="0"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endParaRPr lang="ru-RU" sz="1600" dirty="0"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endParaRPr lang="ru-RU" sz="16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endParaRPr lang="ru-RU" sz="1600" kern="0" dirty="0">
              <a:latin typeface="+mn-lt"/>
              <a:cs typeface="+mn-cs"/>
            </a:endParaRPr>
          </a:p>
        </p:txBody>
      </p:sp>
      <p:pic>
        <p:nvPicPr>
          <p:cNvPr id="33799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49263" y="236538"/>
            <a:ext cx="8229600" cy="519112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Категории внутренних нарушителей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714375" y="1857375"/>
            <a:ext cx="8066088" cy="11636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все возможности лиц второй категории;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владение информацией о топологии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на базе локальной и (или) распределенной информационной системы, через которую он осуществляет доступ, и составе технических средств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имеет возможность физического доступа к фрагментам технических средств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.</a:t>
            </a:r>
          </a:p>
        </p:txBody>
      </p:sp>
      <p:sp>
        <p:nvSpPr>
          <p:cNvPr id="3482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B66A0374-A548-4A46-BE3D-AAE83B5F341C}" type="slidenum">
              <a:rPr lang="ru-RU" smtClean="0"/>
              <a:pPr algn="r">
                <a:defRPr/>
              </a:pPr>
              <a:t>18</a:t>
            </a:fld>
            <a:endParaRPr lang="ru-RU" smtClean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42938" y="85725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3 </a:t>
            </a:r>
            <a:r>
              <a:rPr lang="ru-RU" sz="1600" dirty="0">
                <a:latin typeface="+mn-lt"/>
                <a:cs typeface="+mn-cs"/>
              </a:rPr>
              <a:t>– зарегистрированные пользователи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, осуществляющие удаленный доступ к </a:t>
            </a:r>
            <a:r>
              <a:rPr lang="ru-RU" sz="1600" dirty="0" err="1">
                <a:latin typeface="+mn-lt"/>
                <a:cs typeface="+mn-cs"/>
              </a:rPr>
              <a:t>ПДн</a:t>
            </a:r>
            <a:r>
              <a:rPr lang="ru-RU" sz="1600" dirty="0">
                <a:latin typeface="+mn-lt"/>
                <a:cs typeface="+mn-cs"/>
              </a:rPr>
              <a:t> по локальным сетям и (или) распределенным информационным системам. Их возможности: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42938" y="3071813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4 </a:t>
            </a:r>
            <a:r>
              <a:rPr lang="ru-RU" sz="1600" dirty="0">
                <a:latin typeface="+mn-lt"/>
                <a:cs typeface="+mn-cs"/>
              </a:rPr>
              <a:t>– зарегистрированные пользователи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 с полномочиями администратора безопасности сегмента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. Их возможности: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75" y="3786188"/>
            <a:ext cx="80660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все возможности лиц, относящихся к категории 4;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владение полной информацией о системном и прикладном программном обеспечении, используемом в сегменте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владение полной информацией о технических средствах сегмента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 и их конфигурации;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имеет доступ к средствам защиты информации и протоколирования, используемым в сегменте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400" kern="0" dirty="0">
                <a:latin typeface="+mn-lt"/>
                <a:cs typeface="+mn-cs"/>
              </a:rPr>
              <a:t>имеет доступ ко всем техническим средствам сегмента </a:t>
            </a:r>
            <a:r>
              <a:rPr lang="ru-RU" sz="1400" kern="0" dirty="0" err="1">
                <a:latin typeface="+mn-lt"/>
                <a:cs typeface="+mn-cs"/>
              </a:rPr>
              <a:t>ИСПДн</a:t>
            </a:r>
            <a:r>
              <a:rPr lang="ru-RU" sz="1400" kern="0" dirty="0">
                <a:latin typeface="+mn-lt"/>
                <a:cs typeface="+mn-cs"/>
              </a:rPr>
              <a:t> и обладает правом их конфигурирования.</a:t>
            </a:r>
          </a:p>
        </p:txBody>
      </p:sp>
      <p:pic>
        <p:nvPicPr>
          <p:cNvPr id="3482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471488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Категории внутренних нарушителей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785813" y="1714500"/>
            <a:ext cx="8143875" cy="2117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smtClean="0"/>
              <a:t>все возможности пользователей четвертой категории;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smtClean="0"/>
              <a:t>владеет информацией о системном и прикладном программном обеспечении  всей ИСПДн;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smtClean="0"/>
              <a:t>владеет информацией о технических средствах всей ИСПДн, их конфигурации;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smtClean="0"/>
              <a:t>обладает правом настройки всех технических и программных средств</a:t>
            </a:r>
            <a:r>
              <a:rPr lang="ru-RU" sz="1600" smtClean="0">
                <a:solidFill>
                  <a:srgbClr val="FF0000"/>
                </a:solidFill>
              </a:rPr>
              <a:t> </a:t>
            </a:r>
            <a:r>
              <a:rPr lang="ru-RU" sz="1600" smtClean="0"/>
              <a:t>ИСПДн, в том числе программных и технических средств, отвечающих за безопасность защищаемого объекта: средства криптографической защиты информации, мониторинга, регистрации, защиты от НСД и т.п.  </a:t>
            </a:r>
          </a:p>
        </p:txBody>
      </p:sp>
      <p:sp>
        <p:nvSpPr>
          <p:cNvPr id="3584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D2440A49-DDBC-4009-AE46-679AA1B937D6}" type="slidenum">
              <a:rPr lang="ru-RU" smtClean="0"/>
              <a:pPr algn="r">
                <a:defRPr/>
              </a:pPr>
              <a:t>19</a:t>
            </a:fld>
            <a:endParaRPr lang="ru-RU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14375" y="1143000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5</a:t>
            </a:r>
            <a:r>
              <a:rPr lang="ru-RU" sz="1600" dirty="0">
                <a:cs typeface="+mn-cs"/>
              </a:rPr>
              <a:t> – зарегистрированные пользователи с полномочиями системного администратора </a:t>
            </a:r>
            <a:r>
              <a:rPr lang="ru-RU" sz="1600" dirty="0" err="1">
                <a:cs typeface="+mn-cs"/>
              </a:rPr>
              <a:t>ИСПДн</a:t>
            </a:r>
            <a:r>
              <a:rPr lang="ru-RU" sz="1600" dirty="0">
                <a:cs typeface="+mn-cs"/>
              </a:rPr>
              <a:t>. Их возможности: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85813" y="3857625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6 </a:t>
            </a:r>
            <a:r>
              <a:rPr lang="ru-RU" sz="1600" dirty="0">
                <a:latin typeface="+mn-lt"/>
                <a:cs typeface="+mn-cs"/>
              </a:rPr>
              <a:t>– зарегистрированные пользователи с полномочиями администратора безопасности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. Возможности: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75" y="4500563"/>
            <a:ext cx="81438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все возможности пользователей категории 5;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обладает полной информацией об </a:t>
            </a:r>
            <a:r>
              <a:rPr lang="ru-RU" sz="1600" kern="0" dirty="0" err="1">
                <a:latin typeface="+mn-lt"/>
                <a:cs typeface="+mn-cs"/>
              </a:rPr>
              <a:t>ИСПДн</a:t>
            </a:r>
            <a:r>
              <a:rPr lang="ru-RU" sz="1600" kern="0" dirty="0">
                <a:latin typeface="+mn-lt"/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имеет доступ к средствам защиты информации и протоколирования и к части ключевых элементов </a:t>
            </a:r>
            <a:r>
              <a:rPr lang="ru-RU" sz="1600" kern="0" dirty="0" err="1">
                <a:latin typeface="+mn-lt"/>
                <a:cs typeface="+mn-cs"/>
              </a:rPr>
              <a:t>ИСПДн</a:t>
            </a:r>
            <a:r>
              <a:rPr lang="ru-RU" sz="1600" kern="0" dirty="0">
                <a:latin typeface="+mn-lt"/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не имеет прав доступа к конфигурированию технических средств сети за исключением контрольных (инспекционных).  </a:t>
            </a:r>
          </a:p>
        </p:txBody>
      </p:sp>
      <p:pic>
        <p:nvPicPr>
          <p:cNvPr id="35847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7025" y="285750"/>
            <a:ext cx="8564563" cy="763588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Базовая модель угроз безопасности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ПДн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при их обработке в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255713"/>
            <a:ext cx="8482013" cy="44243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smtClean="0"/>
              <a:t>Модель угроз содержит </a:t>
            </a:r>
            <a:r>
              <a:rPr lang="ru-RU" sz="2000" smtClean="0">
                <a:solidFill>
                  <a:srgbClr val="0070C0"/>
                </a:solidFill>
              </a:rPr>
              <a:t>единые исходные данные по угрозам безопасности персональных данных </a:t>
            </a:r>
            <a:r>
              <a:rPr lang="ru-RU" sz="2000" smtClean="0"/>
              <a:t>(</a:t>
            </a:r>
            <a:r>
              <a:rPr lang="ru-RU" sz="2000" smtClean="0">
                <a:solidFill>
                  <a:srgbClr val="C00000"/>
                </a:solidFill>
              </a:rPr>
              <a:t>УБПДн</a:t>
            </a:r>
            <a:r>
              <a:rPr lang="ru-RU" sz="2000" smtClean="0"/>
              <a:t>), обрабатываемых в ИСПДн, связанным с: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0" indent="0" eaLnBrk="1" hangingPunct="1"/>
            <a:r>
              <a:rPr lang="ru-RU" sz="2000" smtClean="0">
                <a:solidFill>
                  <a:srgbClr val="C00000"/>
                </a:solidFill>
              </a:rPr>
              <a:t>перехватом ПДн по техническим каналам </a:t>
            </a:r>
            <a:r>
              <a:rPr lang="ru-RU" sz="2000" smtClean="0"/>
              <a:t>с целью их копирования или неправомерного распространения;</a:t>
            </a:r>
          </a:p>
          <a:p>
            <a:pPr marL="0" indent="0" eaLnBrk="1" hangingPunct="1"/>
            <a:r>
              <a:rPr lang="ru-RU" sz="2000" smtClean="0">
                <a:solidFill>
                  <a:srgbClr val="C00000"/>
                </a:solidFill>
              </a:rPr>
              <a:t>несанкционированным</a:t>
            </a:r>
            <a:r>
              <a:rPr lang="ru-RU" sz="2000" smtClean="0"/>
              <a:t>, в том числе случайным, </a:t>
            </a:r>
            <a:r>
              <a:rPr lang="ru-RU" sz="2000" smtClean="0">
                <a:solidFill>
                  <a:srgbClr val="C00000"/>
                </a:solidFill>
              </a:rPr>
              <a:t>доступом</a:t>
            </a:r>
            <a:r>
              <a:rPr lang="ru-RU" sz="2000" smtClean="0"/>
              <a:t> к ИСПДн с целью изменения, копирования,  неправомерного распространения ПДн или деструктивного воздействия на элементы ИСПДн  и обрабатываемых в них ПДн с целью уничтожения или блокирования ПДн.</a:t>
            </a:r>
          </a:p>
        </p:txBody>
      </p:sp>
      <p:sp>
        <p:nvSpPr>
          <p:cNvPr id="2048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6058728A-AC38-4CF5-940F-B579AA15B96A}" type="slidenum">
              <a:rPr lang="ru-RU" smtClean="0"/>
              <a:pPr algn="r">
                <a:defRPr/>
              </a:pPr>
              <a:t>2</a:t>
            </a:fld>
            <a:endParaRPr lang="ru-RU" smtClean="0"/>
          </a:p>
        </p:txBody>
      </p:sp>
      <p:pic>
        <p:nvPicPr>
          <p:cNvPr id="2048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538163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Категории внутренних нарушителей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8286750" cy="1822450"/>
          </a:xfrm>
        </p:spPr>
        <p:txBody>
          <a:bodyPr/>
          <a:lstStyle/>
          <a:p>
            <a:pPr eaLnBrk="1" hangingPunct="1"/>
            <a:r>
              <a:rPr lang="ru-RU" sz="1600" smtClean="0"/>
              <a:t>владеет информацией об алгоритмах и программах обработки информации на ИСПДн;</a:t>
            </a:r>
          </a:p>
          <a:p>
            <a:pPr eaLnBrk="1" hangingPunct="1"/>
            <a:r>
              <a:rPr lang="ru-RU" sz="1600" smtClean="0"/>
              <a:t>обладает возможностями внесения ошибок, недекларированных возможностей, программных закладок, вредоносных программ в программное обеспечение ИСПДн на стадии ее разработки, внедрения и сопровождения;</a:t>
            </a:r>
          </a:p>
          <a:p>
            <a:pPr eaLnBrk="1" hangingPunct="1"/>
            <a:r>
              <a:rPr lang="ru-RU" sz="1600" smtClean="0"/>
              <a:t>может располагать любыми фрагментами информации по топологии ИСПДн и технических средствах разработки и защиты ПДн, обрабатываемых в ИСПДн;   </a:t>
            </a:r>
          </a:p>
        </p:txBody>
      </p:sp>
      <p:sp>
        <p:nvSpPr>
          <p:cNvPr id="3687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2E7A0191-7A34-449C-B86E-6CD4F12DAC8E}" type="slidenum">
              <a:rPr lang="ru-RU" smtClean="0"/>
              <a:pPr algn="r">
                <a:defRPr/>
              </a:pPr>
              <a:t>20</a:t>
            </a:fld>
            <a:endParaRPr lang="ru-RU" smtClean="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00063" y="1214438"/>
            <a:ext cx="8501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C3300"/>
                </a:solidFill>
                <a:latin typeface="+mn-lt"/>
                <a:cs typeface="+mn-cs"/>
              </a:rPr>
              <a:t>Категория 7</a:t>
            </a:r>
            <a:r>
              <a:rPr lang="ru-RU" sz="1600" dirty="0">
                <a:latin typeface="+mn-lt"/>
                <a:cs typeface="+mn-cs"/>
              </a:rPr>
              <a:t> – программисты – разработчики (поставщики) прикладного программного  обеспечения и лица, обеспечивающие его сопровождение на защищаемом объекте. Возможности:  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71500" y="4000500"/>
            <a:ext cx="8358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Категория 8</a:t>
            </a:r>
            <a:r>
              <a:rPr lang="ru-RU" sz="1600" dirty="0">
                <a:latin typeface="+mn-lt"/>
                <a:cs typeface="+mn-cs"/>
              </a:rPr>
              <a:t> – разработчики и лица, обеспечивающие поставку, сопровождение и ремонт технических средств </a:t>
            </a:r>
            <a:r>
              <a:rPr lang="ru-RU" sz="1600" dirty="0" err="1">
                <a:latin typeface="+mn-lt"/>
                <a:cs typeface="+mn-cs"/>
              </a:rPr>
              <a:t>ИСПДн</a:t>
            </a:r>
            <a:r>
              <a:rPr lang="ru-RU" sz="1600" dirty="0">
                <a:latin typeface="+mn-lt"/>
                <a:cs typeface="+mn-cs"/>
              </a:rPr>
              <a:t>. Их возможности: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1500" y="4714875"/>
            <a:ext cx="82867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внесение закладок в технические средства </a:t>
            </a:r>
            <a:r>
              <a:rPr lang="ru-RU" sz="1600" kern="0" dirty="0" err="1">
                <a:latin typeface="+mn-lt"/>
                <a:cs typeface="+mn-cs"/>
              </a:rPr>
              <a:t>ИСПДн</a:t>
            </a:r>
            <a:r>
              <a:rPr lang="ru-RU" sz="1600" kern="0" dirty="0">
                <a:latin typeface="+mn-lt"/>
                <a:cs typeface="+mn-cs"/>
              </a:rPr>
              <a:t> на стадии их разработки, внедрения и сопровождения;</a:t>
            </a:r>
            <a:endParaRPr lang="en-US" sz="16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kern="0" dirty="0">
                <a:latin typeface="+mn-lt"/>
                <a:cs typeface="+mn-cs"/>
              </a:rPr>
              <a:t>может располагать любыми фрагментами информации по топологии </a:t>
            </a:r>
            <a:r>
              <a:rPr lang="ru-RU" sz="1600" kern="0" dirty="0" err="1">
                <a:latin typeface="+mn-lt"/>
                <a:cs typeface="+mn-cs"/>
              </a:rPr>
              <a:t>ИСПДн</a:t>
            </a:r>
            <a:r>
              <a:rPr lang="ru-RU" sz="1600" kern="0" dirty="0">
                <a:latin typeface="+mn-lt"/>
                <a:cs typeface="+mn-cs"/>
              </a:rPr>
              <a:t> и технических средствах разработки и защиты </a:t>
            </a:r>
            <a:r>
              <a:rPr lang="ru-RU" sz="1600" kern="0" dirty="0" err="1">
                <a:latin typeface="+mn-lt"/>
                <a:cs typeface="+mn-cs"/>
              </a:rPr>
              <a:t>ПДн</a:t>
            </a:r>
            <a:r>
              <a:rPr lang="ru-RU" sz="1600" kern="0" dirty="0">
                <a:latin typeface="+mn-lt"/>
                <a:cs typeface="+mn-cs"/>
              </a:rPr>
              <a:t>, обрабатываемых в </a:t>
            </a:r>
            <a:r>
              <a:rPr lang="ru-RU" sz="1600" kern="0" dirty="0" err="1">
                <a:latin typeface="+mn-lt"/>
                <a:cs typeface="+mn-cs"/>
              </a:rPr>
              <a:t>ИСПДн</a:t>
            </a:r>
            <a:r>
              <a:rPr lang="ru-RU" sz="1600" kern="0" dirty="0">
                <a:latin typeface="+mn-lt"/>
                <a:cs typeface="+mn-cs"/>
              </a:rPr>
              <a:t>.   </a:t>
            </a:r>
          </a:p>
        </p:txBody>
      </p:sp>
      <p:pic>
        <p:nvPicPr>
          <p:cNvPr id="36871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90513" y="173038"/>
            <a:ext cx="8208962" cy="8763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Характеристика угроз программно – математических воздействий</a:t>
            </a:r>
          </a:p>
        </p:txBody>
      </p:sp>
      <p:sp>
        <p:nvSpPr>
          <p:cNvPr id="44035" name="Содержимое 3"/>
          <p:cNvSpPr>
            <a:spLocks noGrp="1"/>
          </p:cNvSpPr>
          <p:nvPr>
            <p:ph idx="1"/>
          </p:nvPr>
        </p:nvSpPr>
        <p:spPr>
          <a:xfrm>
            <a:off x="714375" y="2571750"/>
            <a:ext cx="8286750" cy="36941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smtClean="0"/>
              <a:t>Сокрытие признаков своего присутствия </a:t>
            </a:r>
            <a:r>
              <a:rPr lang="ru-RU" sz="1600" dirty="0" smtClean="0"/>
              <a:t>в программной среде компьютера;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err="1" smtClean="0"/>
              <a:t>Самодублирование</a:t>
            </a:r>
            <a:r>
              <a:rPr lang="ru-RU" sz="1600" dirty="0" smtClean="0"/>
              <a:t>, ассоциирование себя с другими программами и (или) перенос своих фрагментов в иные области оперативной или внешней памяти;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smtClean="0"/>
              <a:t>Разрушение </a:t>
            </a:r>
            <a:r>
              <a:rPr lang="ru-RU" sz="1600" dirty="0" smtClean="0"/>
              <a:t>(искажение произвольным образом) кода программы в оперативной памяти;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smtClean="0"/>
              <a:t>Выполнение деструктивных функций </a:t>
            </a:r>
            <a:r>
              <a:rPr lang="ru-RU" sz="1600" dirty="0" smtClean="0"/>
              <a:t>(копирования, уничтожения, блокирования данных и т.п.) без инициирования их выполнения со стороны пользователя (пользовательской программы в штатном режиме ее выполнения);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smtClean="0"/>
              <a:t>Сохранение фрагментов информации из оперативной памяти </a:t>
            </a:r>
            <a:r>
              <a:rPr lang="ru-RU" sz="1600" dirty="0" smtClean="0"/>
              <a:t>в некоторые области внешней памяти прямого доступа (локальные или удаленные);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b="1" dirty="0" smtClean="0"/>
              <a:t>Искажение </a:t>
            </a:r>
            <a:r>
              <a:rPr lang="ru-RU" sz="1600" dirty="0" smtClean="0"/>
              <a:t>произвольным образом, блокирование и (или) подмена вводимого во внешнюю память или канал связи </a:t>
            </a:r>
            <a:r>
              <a:rPr lang="ru-RU" sz="1600" b="1" dirty="0" smtClean="0"/>
              <a:t>массива информации</a:t>
            </a:r>
            <a:r>
              <a:rPr lang="ru-RU" sz="1600" dirty="0" smtClean="0"/>
              <a:t>, образовавшегося в результате работы прикладных программ, или уже находящегося во внешней памяти массива информации.</a:t>
            </a:r>
          </a:p>
        </p:txBody>
      </p:sp>
      <p:sp>
        <p:nvSpPr>
          <p:cNvPr id="3789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1742C354-684D-481D-8D25-ABA3A9E3CBD5}" type="slidenum">
              <a:rPr lang="ru-RU" smtClean="0"/>
              <a:pPr algn="r">
                <a:defRPr/>
              </a:pPr>
              <a:t>21</a:t>
            </a:fld>
            <a:endParaRPr lang="ru-RU" smtClean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14313" y="1214438"/>
            <a:ext cx="8929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Программно-математическое воздействие </a:t>
            </a:r>
            <a:r>
              <a:rPr lang="ru-RU" sz="1600" dirty="0">
                <a:latin typeface="+mn-lt"/>
                <a:cs typeface="+mn-cs"/>
              </a:rPr>
              <a:t>– это воздействие с помощью вредоносных программ.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Вредоносная программа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err="1">
                <a:latin typeface="+mn-lt"/>
                <a:cs typeface="+mn-cs"/>
              </a:rPr>
              <a:t>программа</a:t>
            </a:r>
            <a:r>
              <a:rPr lang="ru-RU" sz="1600" dirty="0">
                <a:latin typeface="+mn-lt"/>
                <a:cs typeface="+mn-cs"/>
              </a:rPr>
              <a:t> с потенциально опасными последствиями) – это самостоятельная  программа (набор инструкций), которая способна выполнить хотя бы одно из  следующих действий:</a:t>
            </a:r>
          </a:p>
        </p:txBody>
      </p:sp>
      <p:pic>
        <p:nvPicPr>
          <p:cNvPr id="3789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525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Основные виды вредоносных программ</a:t>
            </a:r>
          </a:p>
        </p:txBody>
      </p:sp>
      <p:sp>
        <p:nvSpPr>
          <p:cNvPr id="3891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14CEBF03-EB15-4F89-A15A-899720138B26}" type="slidenum">
              <a:rPr lang="ru-RU" smtClean="0"/>
              <a:pPr algn="r">
                <a:defRPr/>
              </a:pPr>
              <a:t>22</a:t>
            </a:fld>
            <a:endParaRPr lang="ru-RU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252538"/>
            <a:ext cx="68453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Методы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стеганографического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преобразования информации</a:t>
            </a:r>
          </a:p>
        </p:txBody>
      </p:sp>
      <p:sp>
        <p:nvSpPr>
          <p:cNvPr id="3994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82F71F15-840E-4DC6-B061-0F1AB929C00E}" type="slidenum">
              <a:rPr lang="ru-RU" smtClean="0"/>
              <a:pPr algn="r">
                <a:defRPr/>
              </a:pPr>
              <a:t>23</a:t>
            </a:fld>
            <a:endParaRPr lang="ru-RU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214438"/>
            <a:ext cx="839946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4938" y="268288"/>
            <a:ext cx="8840787" cy="757237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угроз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обрабатываемых на АРМ,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не имеющих подключения к сетям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66813"/>
            <a:ext cx="88296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917321B5-9799-4E2D-8193-0ADB2AFDE22B}" type="slidenum">
              <a:rPr lang="ru-RU" sz="1400">
                <a:solidFill>
                  <a:schemeClr val="tx2"/>
                </a:solidFill>
              </a:rPr>
              <a:pPr algn="r"/>
              <a:t>24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34938" y="268288"/>
            <a:ext cx="8824912" cy="70485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обрабатываемых в АРМ,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имеющих подключение к внешним сетям</a:t>
            </a: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182688"/>
            <a:ext cx="8791575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1A762682-6322-48E6-8980-E08FACE55514}" type="slidenum">
              <a:rPr lang="ru-RU" sz="1400">
                <a:solidFill>
                  <a:schemeClr val="tx2"/>
                </a:solidFill>
              </a:rPr>
              <a:pPr algn="r"/>
              <a:t>25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0813" y="352425"/>
            <a:ext cx="8850312" cy="528638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обрабатываемых локальными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не имеющими подключения к внешней сети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182688"/>
            <a:ext cx="88519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E7A33931-D2A8-431B-BB1C-3C624D9044D2}" type="slidenum">
              <a:rPr lang="ru-RU" sz="1400">
                <a:solidFill>
                  <a:schemeClr val="tx2"/>
                </a:solidFill>
              </a:rPr>
              <a:pPr algn="r"/>
              <a:t>26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28625" y="184150"/>
            <a:ext cx="8439150" cy="7747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обрабатываемых в локальных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имеющих подключение к внешней сети</a:t>
            </a:r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116013"/>
            <a:ext cx="83470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5CFCB48D-7162-4814-B35F-0F82D7A323C3}" type="slidenum">
              <a:rPr lang="ru-RU" sz="1400">
                <a:solidFill>
                  <a:schemeClr val="tx2"/>
                </a:solidFill>
              </a:rPr>
              <a:pPr algn="r"/>
              <a:t>27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77838" y="217488"/>
            <a:ext cx="8321675" cy="671512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обрабатываемых в распределенных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не имеющих подключения к внешним сетям</a:t>
            </a:r>
          </a:p>
        </p:txBody>
      </p:sp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082675"/>
            <a:ext cx="829468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D65504FD-8235-4034-B91A-89A4F09493A1}" type="slidenum">
              <a:rPr lang="ru-RU" sz="1400">
                <a:solidFill>
                  <a:schemeClr val="tx2"/>
                </a:solidFill>
              </a:rPr>
              <a:pPr algn="r"/>
              <a:t>28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34963" y="234950"/>
            <a:ext cx="8515350" cy="63817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Типовая модель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обрабатываемых в распределенной </a:t>
            </a:r>
            <a:r>
              <a:rPr lang="ru-RU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имеющей подключение к сетям</a:t>
            </a: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8075"/>
            <a:ext cx="773271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E1B7B8AB-965E-406A-839F-675948A66BDB}" type="slidenum">
              <a:rPr lang="ru-RU" sz="1400">
                <a:solidFill>
                  <a:schemeClr val="tx2"/>
                </a:solidFill>
              </a:rPr>
              <a:pPr algn="r"/>
              <a:t>29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411163" y="266700"/>
            <a:ext cx="86248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Состав и содержание УБПДн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857250" y="2000250"/>
            <a:ext cx="806608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b="1">
                <a:solidFill>
                  <a:srgbClr val="C00000"/>
                </a:solidFill>
                <a:latin typeface="Tahoma" pitchFamily="34" charset="0"/>
              </a:rPr>
              <a:t>Характеристики ИСПДн</a:t>
            </a:r>
            <a:r>
              <a:rPr lang="ru-RU" sz="2000">
                <a:latin typeface="Tahoma" pitchFamily="34" charset="0"/>
              </a:rPr>
              <a:t>: категории и объема обрабатываемых ПДн, структуры ИСПДн, наличия подключений к сетям связи общего доступа или к сетям международного информационного обмена, режимов обработки ПДн, режимов разграничения прав доступа пользователей, местонахождения и условий размещения технических средств ИСПДн;  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b="1">
                <a:solidFill>
                  <a:srgbClr val="C00000"/>
                </a:solidFill>
                <a:latin typeface="Tahoma" pitchFamily="34" charset="0"/>
              </a:rPr>
              <a:t>Физических свойств среды распространения информативных сигналов</a:t>
            </a:r>
            <a:r>
              <a:rPr lang="ru-RU" sz="2000">
                <a:latin typeface="Tahoma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b="1">
                <a:solidFill>
                  <a:srgbClr val="C00000"/>
                </a:solidFill>
                <a:latin typeface="Tahoma" pitchFamily="34" charset="0"/>
              </a:rPr>
              <a:t>Совокупности методов и способов несанкционированного </a:t>
            </a:r>
            <a:r>
              <a:rPr lang="ru-RU" sz="2000">
                <a:latin typeface="Tahoma" pitchFamily="34" charset="0"/>
              </a:rPr>
              <a:t>и (или) случайного </a:t>
            </a:r>
            <a:r>
              <a:rPr lang="ru-RU" sz="2000" b="1">
                <a:solidFill>
                  <a:srgbClr val="C00000"/>
                </a:solidFill>
                <a:latin typeface="Tahoma" pitchFamily="34" charset="0"/>
              </a:rPr>
              <a:t>доступа к ПДн</a:t>
            </a:r>
            <a:r>
              <a:rPr lang="ru-RU" sz="2000">
                <a:latin typeface="Tahoma" pitchFamily="34" charset="0"/>
              </a:rPr>
              <a:t>, в результате которого возможно нарушение их конфиденциальности и доступности.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85010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Состав и содержание УБПДн определяются совокупностью условий и факторов, создающих опасность несанкционированного доступа к ПДн, которая формируется с учетом:</a:t>
            </a:r>
          </a:p>
          <a:p>
            <a:endParaRPr lang="ru-RU" sz="1600"/>
          </a:p>
          <a:p>
            <a:endParaRPr lang="ru-RU" sz="1600"/>
          </a:p>
        </p:txBody>
      </p:sp>
      <p:pic>
        <p:nvPicPr>
          <p:cNvPr id="21509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38B1CD28-5240-45CD-A2F6-4E65850F363D}" type="slidenum">
              <a:rPr lang="ru-RU" smtClean="0"/>
              <a:pPr algn="r"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8AD77462-02C1-4ACA-9025-92C7157525BA}" type="slidenum">
              <a:rPr lang="ru-RU" smtClean="0"/>
              <a:pPr algn="r">
                <a:defRPr/>
              </a:pPr>
              <a:t>30</a:t>
            </a:fld>
            <a:endParaRPr lang="ru-RU" smtClean="0"/>
          </a:p>
        </p:txBody>
      </p:sp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5213" y="352425"/>
            <a:ext cx="8078787" cy="642938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Методика определения актуальных угроз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38175" y="3460750"/>
            <a:ext cx="8505825" cy="2822575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Существует два показателя оценки реализации угрозы:</a:t>
            </a:r>
          </a:p>
          <a:p>
            <a:pPr marL="542925" indent="-180975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уровень исходной защищенности </a:t>
            </a:r>
            <a:r>
              <a:rPr lang="ru-RU" sz="2400" dirty="0" err="1" smtClean="0"/>
              <a:t>ИСПДн</a:t>
            </a:r>
            <a:r>
              <a:rPr lang="ru-RU" sz="2400" dirty="0" smtClean="0"/>
              <a:t>;</a:t>
            </a:r>
          </a:p>
          <a:p>
            <a:pPr marL="542925" indent="-180975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частота (вероятность) реализации рассматриваемой угрозы.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Уровень исходной защищенности </a:t>
            </a:r>
            <a:r>
              <a:rPr lang="ru-RU" sz="2400" dirty="0" err="1" smtClean="0"/>
              <a:t>ИСПДн</a:t>
            </a:r>
            <a:r>
              <a:rPr lang="ru-RU" sz="2400" dirty="0" smtClean="0"/>
              <a:t> – обобщенный показатель, зависящий от технических и эксплуатационных характеристик </a:t>
            </a:r>
            <a:r>
              <a:rPr lang="ru-RU" sz="2400" dirty="0" err="1" smtClean="0"/>
              <a:t>ИСПДн</a:t>
            </a:r>
            <a:r>
              <a:rPr lang="ru-RU" sz="2400" dirty="0" smtClean="0"/>
              <a:t>.</a:t>
            </a:r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8FAA471-2A83-4B75-8B5A-4DE4A0E9017A}" type="slidenum">
              <a:rPr lang="ru-RU" sz="1200" b="1">
                <a:solidFill>
                  <a:schemeClr val="bg1"/>
                </a:solidFill>
              </a:rPr>
              <a:pPr algn="r" eaLnBrk="0" hangingPunct="0"/>
              <a:t>30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47109" name="Рисунок 4" descr="актуальная угроз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3" y="1389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713" y="1531938"/>
            <a:ext cx="59753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Актуальная угроза </a:t>
            </a:r>
            <a:r>
              <a:rPr lang="ru-RU" sz="2400" b="1" dirty="0">
                <a:latin typeface="+mn-lt"/>
                <a:cs typeface="+mn-cs"/>
              </a:rPr>
              <a:t>- </a:t>
            </a:r>
            <a:r>
              <a:rPr lang="ru-RU" sz="2400" b="1" dirty="0" err="1">
                <a:latin typeface="+mn-lt"/>
                <a:cs typeface="+mn-cs"/>
              </a:rPr>
              <a:t>угроза</a:t>
            </a:r>
            <a:r>
              <a:rPr lang="ru-RU" sz="2400" b="1" dirty="0">
                <a:latin typeface="+mn-lt"/>
                <a:cs typeface="+mn-cs"/>
              </a:rPr>
              <a:t>, которая может быть реализована в </a:t>
            </a:r>
            <a:r>
              <a:rPr lang="ru-RU" sz="2400" b="1" dirty="0" err="1">
                <a:latin typeface="+mn-lt"/>
                <a:cs typeface="+mn-cs"/>
              </a:rPr>
              <a:t>ИСПДн</a:t>
            </a:r>
            <a:r>
              <a:rPr lang="ru-RU" sz="2400" b="1" dirty="0">
                <a:latin typeface="+mn-lt"/>
                <a:cs typeface="+mn-cs"/>
              </a:rPr>
              <a:t> и представляет опасность для </a:t>
            </a:r>
            <a:r>
              <a:rPr lang="ru-RU" sz="2400" b="1" dirty="0" err="1">
                <a:latin typeface="+mn-lt"/>
                <a:cs typeface="+mn-cs"/>
              </a:rPr>
              <a:t>ПДн</a:t>
            </a:r>
            <a:r>
              <a:rPr lang="ru-RU" sz="2400" b="1" dirty="0">
                <a:latin typeface="+mn-lt"/>
                <a:cs typeface="+mn-cs"/>
              </a:rPr>
              <a:t>.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47111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2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2184C9-60DF-420C-BC19-31B8F123079F}" type="slidenum">
              <a:rPr lang="ru-RU" sz="1200" b="1">
                <a:solidFill>
                  <a:schemeClr val="bg1"/>
                </a:solidFill>
              </a:rPr>
              <a:pPr algn="r"/>
              <a:t>31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4813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F5308866-337B-4818-A25F-230AF417B21E}" type="slidenum">
              <a:rPr lang="ru-RU" smtClean="0"/>
              <a:pPr algn="r">
                <a:defRPr/>
              </a:pPr>
              <a:t>31</a:t>
            </a:fld>
            <a:endParaRPr lang="ru-RU" smtClean="0"/>
          </a:p>
        </p:txBody>
      </p:sp>
      <p:sp>
        <p:nvSpPr>
          <p:cNvPr id="481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4188" y="214313"/>
            <a:ext cx="8659812" cy="506412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Уровень защищенности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2" name="Рисунок 6" descr="террит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89000"/>
            <a:ext cx="8143875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F1A7DA-977A-4749-84CC-1CEF15280C45}" type="slidenum">
              <a:rPr lang="ru-RU" sz="1200" b="1">
                <a:solidFill>
                  <a:schemeClr val="bg1"/>
                </a:solidFill>
              </a:rPr>
              <a:pPr algn="r"/>
              <a:t>32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49155" name="Заголовок 1"/>
          <p:cNvSpPr txBox="1">
            <a:spLocks/>
          </p:cNvSpPr>
          <p:nvPr/>
        </p:nvSpPr>
        <p:spPr bwMode="auto">
          <a:xfrm>
            <a:off x="285750" y="214313"/>
            <a:ext cx="87090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Уровень</a:t>
            </a:r>
            <a:r>
              <a:rPr lang="ru-RU" sz="24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 защищенности ИСПДн</a:t>
            </a:r>
          </a:p>
        </p:txBody>
      </p:sp>
      <p:pic>
        <p:nvPicPr>
          <p:cNvPr id="49156" name="Рисунок 3" descr="сетев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954088"/>
            <a:ext cx="74295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F500164D-C005-4B08-892A-9A60251C71E2}" type="slidenum">
              <a:rPr lang="ru-RU" smtClean="0"/>
              <a:pPr algn="r"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DCF21B-DBA8-4221-B80C-A5815ADF8FE9}" type="slidenum">
              <a:rPr lang="ru-RU" sz="1200" b="1">
                <a:solidFill>
                  <a:schemeClr val="bg1"/>
                </a:solidFill>
              </a:rPr>
              <a:pPr algn="r"/>
              <a:t>33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2413" y="214313"/>
            <a:ext cx="8742362" cy="6429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21308B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ru-RU" sz="2400" b="1" kern="0" dirty="0">
                <a:solidFill>
                  <a:srgbClr val="21308B"/>
                </a:solidFill>
                <a:latin typeface="+mj-lt"/>
                <a:ea typeface="+mj-ea"/>
                <a:cs typeface="+mj-cs"/>
              </a:rPr>
              <a:t> защищенности </a:t>
            </a:r>
            <a:r>
              <a:rPr lang="ru-RU" sz="2400" b="1" kern="0" dirty="0" err="1">
                <a:solidFill>
                  <a:srgbClr val="21308B"/>
                </a:solidFill>
                <a:latin typeface="+mj-lt"/>
                <a:ea typeface="+mj-ea"/>
                <a:cs typeface="+mj-cs"/>
              </a:rPr>
              <a:t>ИСПДн</a:t>
            </a:r>
            <a:endParaRPr lang="ru-RU" sz="2400" b="1" kern="0" dirty="0">
              <a:solidFill>
                <a:srgbClr val="21308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0180" name="Рисунок 3" descr="операции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884238"/>
            <a:ext cx="81438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3ADCE9D0-990C-4BED-A4CF-6081A8F674A2}" type="slidenum">
              <a:rPr lang="ru-RU" smtClean="0"/>
              <a:pPr algn="r"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D331AE-B86F-4DD7-AC81-8F9DA750CFC7}" type="slidenum">
              <a:rPr lang="ru-RU" sz="1200" b="1">
                <a:solidFill>
                  <a:schemeClr val="bg1"/>
                </a:solidFill>
              </a:rPr>
              <a:pPr algn="r"/>
              <a:t>34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1203" name="Заголовок 1"/>
          <p:cNvSpPr txBox="1">
            <a:spLocks/>
          </p:cNvSpPr>
          <p:nvPr/>
        </p:nvSpPr>
        <p:spPr bwMode="auto">
          <a:xfrm>
            <a:off x="268288" y="214313"/>
            <a:ext cx="87264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Уровень защищенности ИСПДн</a:t>
            </a:r>
          </a:p>
        </p:txBody>
      </p:sp>
      <p:pic>
        <p:nvPicPr>
          <p:cNvPr id="51204" name="Рисунок 3" descr="доступ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225" y="969963"/>
            <a:ext cx="7500938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E758F696-7EF3-4D79-9395-039C9EF5317E}" type="slidenum">
              <a:rPr lang="ru-RU" smtClean="0"/>
              <a:pPr algn="r"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9C171F-8EF2-429D-9C17-B03F876FF70D}" type="slidenum">
              <a:rPr lang="ru-RU" sz="1200" b="1">
                <a:solidFill>
                  <a:schemeClr val="bg1"/>
                </a:solidFill>
              </a:rPr>
              <a:pPr algn="r"/>
              <a:t>35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2227" name="Заголовок 1"/>
          <p:cNvSpPr txBox="1">
            <a:spLocks/>
          </p:cNvSpPr>
          <p:nvPr/>
        </p:nvSpPr>
        <p:spPr bwMode="auto">
          <a:xfrm>
            <a:off x="260350" y="214313"/>
            <a:ext cx="87344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Уровень защищенности ИСПДн</a:t>
            </a:r>
          </a:p>
        </p:txBody>
      </p:sp>
      <p:pic>
        <p:nvPicPr>
          <p:cNvPr id="52228" name="Рисунок 4" descr="соед_БД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865188"/>
            <a:ext cx="7429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D707DD55-ABB4-4022-BB64-00BEE3466194}" type="slidenum">
              <a:rPr lang="ru-RU" smtClean="0"/>
              <a:pPr algn="r"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3082C93-89FD-4906-915E-155F3216AA6B}" type="slidenum">
              <a:rPr lang="ru-RU" sz="1200" b="1">
                <a:solidFill>
                  <a:schemeClr val="bg1"/>
                </a:solidFill>
              </a:rPr>
              <a:pPr algn="r"/>
              <a:t>36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3251" name="Заголовок 1"/>
          <p:cNvSpPr txBox="1">
            <a:spLocks/>
          </p:cNvSpPr>
          <p:nvPr/>
        </p:nvSpPr>
        <p:spPr bwMode="auto">
          <a:xfrm>
            <a:off x="319088" y="214313"/>
            <a:ext cx="8675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Уровень</a:t>
            </a:r>
            <a:r>
              <a:rPr lang="ru-RU" sz="24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 защищенности ИСПДн</a:t>
            </a:r>
          </a:p>
        </p:txBody>
      </p:sp>
      <p:pic>
        <p:nvPicPr>
          <p:cNvPr id="53252" name="Рисунок 3" descr="обобщение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11225"/>
            <a:ext cx="751205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6DB17D69-B434-4718-B9EE-B99CE52AADC7}" type="slidenum">
              <a:rPr lang="ru-RU" smtClean="0"/>
              <a:pPr algn="r"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CC9451-69EF-42FD-A1BF-35E6CE540BC9}" type="slidenum">
              <a:rPr lang="ru-RU" sz="1200" b="1">
                <a:solidFill>
                  <a:schemeClr val="bg1"/>
                </a:solidFill>
              </a:rPr>
              <a:pPr algn="r"/>
              <a:t>37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4275" name="Заголовок 1"/>
          <p:cNvSpPr txBox="1">
            <a:spLocks/>
          </p:cNvSpPr>
          <p:nvPr/>
        </p:nvSpPr>
        <p:spPr bwMode="auto">
          <a:xfrm>
            <a:off x="293688" y="214313"/>
            <a:ext cx="87010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Уровень</a:t>
            </a:r>
            <a:r>
              <a:rPr lang="ru-RU" sz="2400" b="1">
                <a:solidFill>
                  <a:srgbClr val="21308B"/>
                </a:solidFill>
                <a:latin typeface="Tahoma" pitchFamily="34" charset="0"/>
                <a:cs typeface="Tahoma" pitchFamily="34" charset="0"/>
              </a:rPr>
              <a:t> защищенности ИСПДн</a:t>
            </a:r>
          </a:p>
        </p:txBody>
      </p:sp>
      <p:pic>
        <p:nvPicPr>
          <p:cNvPr id="54276" name="Рисунок 3" descr="объем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954088"/>
            <a:ext cx="750093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D362E8C3-6A26-467C-80B0-F32B46F7AF12}" type="slidenum">
              <a:rPr lang="ru-RU" smtClean="0"/>
              <a:pPr algn="r"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420DEF82-FC35-46E9-8979-7EF28AF8725D}" type="slidenum">
              <a:rPr lang="ru-RU" smtClean="0"/>
              <a:pPr algn="r">
                <a:defRPr/>
              </a:pPr>
              <a:t>38</a:t>
            </a:fld>
            <a:endParaRPr lang="ru-RU" smtClean="0"/>
          </a:p>
        </p:txBody>
      </p:sp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648700" cy="519113"/>
          </a:xfrm>
        </p:spPr>
        <p:txBody>
          <a:bodyPr anchor="ctr"/>
          <a:lstStyle/>
          <a:p>
            <a:pPr algn="ctr" eaLnBrk="1" hangingPunct="1"/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Исходная степень защищенности </a:t>
            </a:r>
            <a:r>
              <a:rPr lang="ru-RU" sz="28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ИСПДн</a:t>
            </a:r>
            <a:endParaRPr lang="ru-RU" sz="28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69A6AE8-A8B2-45B6-A1D6-93F6E84DB8CD}" type="slidenum">
              <a:rPr lang="ru-RU" sz="1200" b="1">
                <a:solidFill>
                  <a:schemeClr val="bg1"/>
                </a:solidFill>
              </a:rPr>
              <a:pPr algn="r"/>
              <a:t>38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55300" name="Рисунок 5" descr="степень защищенности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58888"/>
            <a:ext cx="861853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8" y="5643563"/>
            <a:ext cx="45005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Y</a:t>
            </a:r>
            <a:r>
              <a:rPr lang="ru-RU" sz="1600" baseline="-25000" dirty="0">
                <a:latin typeface="+mn-lt"/>
                <a:cs typeface="+mn-cs"/>
              </a:rPr>
              <a:t>1 </a:t>
            </a:r>
            <a:r>
              <a:rPr lang="ru-RU" sz="1600" dirty="0">
                <a:latin typeface="+mn-lt"/>
                <a:cs typeface="+mn-cs"/>
              </a:rPr>
              <a:t>– коэффициент защищенности </a:t>
            </a:r>
            <a:r>
              <a:rPr lang="en-US" sz="1600" dirty="0">
                <a:latin typeface="+mn-lt"/>
                <a:cs typeface="+mn-cs"/>
              </a:rPr>
              <a:t> 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5530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1F0AAAA-132A-436B-905A-51A0FDF72204}" type="slidenum">
              <a:rPr lang="ru-RU" sz="1200" b="1">
                <a:solidFill>
                  <a:schemeClr val="bg1"/>
                </a:solidFill>
              </a:rPr>
              <a:pPr algn="r" eaLnBrk="0" hangingPunct="0"/>
              <a:t>39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14375" y="1069975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Частота (вероятность) реализации угрозы </a:t>
            </a:r>
            <a:r>
              <a:rPr lang="ru-RU" dirty="0">
                <a:latin typeface="+mn-lt"/>
                <a:cs typeface="+mn-cs"/>
              </a:rPr>
              <a:t>– определяемый экспериментальным путем показатель, характеризующий вероятность реализации конкретной угрозы безопасности </a:t>
            </a:r>
            <a:r>
              <a:rPr lang="ru-RU" dirty="0" err="1">
                <a:latin typeface="+mn-lt"/>
                <a:cs typeface="+mn-cs"/>
              </a:rPr>
              <a:t>ПДн</a:t>
            </a:r>
            <a:r>
              <a:rPr lang="ru-RU" dirty="0">
                <a:latin typeface="+mn-lt"/>
                <a:cs typeface="+mn-cs"/>
              </a:rPr>
              <a:t> для данной </a:t>
            </a:r>
            <a:r>
              <a:rPr lang="ru-RU" dirty="0" err="1">
                <a:latin typeface="+mn-lt"/>
                <a:cs typeface="+mn-cs"/>
              </a:rPr>
              <a:t>ИСПДн</a:t>
            </a:r>
            <a:r>
              <a:rPr lang="ru-RU" dirty="0">
                <a:latin typeface="+mn-lt"/>
                <a:cs typeface="+mn-cs"/>
              </a:rPr>
              <a:t> в складывающихся условиях.</a:t>
            </a:r>
          </a:p>
        </p:txBody>
      </p:sp>
      <p:sp>
        <p:nvSpPr>
          <p:cNvPr id="56324" name="Заголовок 1"/>
          <p:cNvSpPr txBox="1">
            <a:spLocks/>
          </p:cNvSpPr>
          <p:nvPr/>
        </p:nvSpPr>
        <p:spPr bwMode="auto">
          <a:xfrm>
            <a:off x="495300" y="276225"/>
            <a:ext cx="81867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Частота (вероятность) реализации угрозы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2109788"/>
            <a:ext cx="77866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E93A7F44-9EEF-4D69-88A2-6C865C81DEAA}" type="slidenum">
              <a:rPr lang="ru-RU" smtClean="0"/>
              <a:pPr algn="r"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525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Реализация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" name="Содержимое 5"/>
          <p:cNvSpPr>
            <a:spLocks noGrp="1"/>
          </p:cNvSpPr>
          <p:nvPr>
            <p:ph idx="1"/>
          </p:nvPr>
        </p:nvSpPr>
        <p:spPr>
          <a:xfrm>
            <a:off x="461963" y="2840038"/>
            <a:ext cx="8304212" cy="34099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Источник УБПДн </a:t>
            </a:r>
            <a:r>
              <a:rPr lang="ru-RU" sz="2000" smtClean="0"/>
              <a:t>- субъект, материальный объект или физическое явление, создающие УБПДн.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Среда (путь) распространения ПДн или воздействий </a:t>
            </a:r>
            <a:r>
              <a:rPr lang="ru-RU" sz="2000" smtClean="0"/>
              <a:t>-</a:t>
            </a:r>
            <a:r>
              <a:rPr lang="ru-RU" sz="2000" b="1" smtClean="0">
                <a:solidFill>
                  <a:srgbClr val="C00000"/>
                </a:solidFill>
              </a:rPr>
              <a:t> </a:t>
            </a:r>
            <a:r>
              <a:rPr lang="ru-RU" sz="2000" smtClean="0"/>
              <a:t>среда, в которой физическое поле, сигнал, данные или программы могут распространяться и воздействовать на защищаемые свойства (конфиденциальность, целостность, доступность) ПДн.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Носитель ПДн </a:t>
            </a:r>
            <a:r>
              <a:rPr lang="ru-RU" sz="2000" smtClean="0"/>
              <a:t>- физическое лицо или материальный объект, в том числе физическое поле, в котором ПДн находит свое отражение в виде символов, образов, сигналов, технических решений и процессов, количественных характеристик физических величин.</a:t>
            </a:r>
            <a:endParaRPr lang="ru-RU" sz="2000" b="1" smtClean="0">
              <a:solidFill>
                <a:srgbClr val="C00000"/>
              </a:solidFill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54966254-9B0D-4258-9300-0A476F599C66}" type="slidenum">
              <a:rPr lang="ru-RU" smtClean="0"/>
              <a:pPr algn="r">
                <a:defRPr/>
              </a:pPr>
              <a:t>4</a:t>
            </a:fld>
            <a:endParaRPr lang="ru-RU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85775" y="1209675"/>
          <a:ext cx="8180388" cy="1474788"/>
        </p:xfrm>
        <a:graphic>
          <a:graphicData uri="http://schemas.openxmlformats.org/presentationml/2006/ole">
            <p:oleObj spid="_x0000_s1026" name="Visio" r:id="rId4" imgW="7141320" imgH="1327320" progId="Visio.Drawing.11">
              <p:link updateAutomatic="1"/>
            </p:oleObj>
          </a:graphicData>
        </a:graphic>
      </p:graphicFrame>
      <p:pic>
        <p:nvPicPr>
          <p:cNvPr id="1029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1C6463A7-5C3C-4B97-8552-4747F7CF8CE1}" type="slidenum">
              <a:rPr lang="ru-RU" smtClean="0"/>
              <a:pPr algn="r">
                <a:defRPr/>
              </a:pPr>
              <a:t>40</a:t>
            </a:fld>
            <a:endParaRPr lang="ru-RU" smtClean="0"/>
          </a:p>
        </p:txBody>
      </p:sp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178800" cy="671513"/>
          </a:xfrm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Коэффициент реализуемости угроз</a:t>
            </a:r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253FA4B-05AF-4858-AFE1-A109AEF5E839}" type="slidenum">
              <a:rPr lang="ru-RU" sz="1200" b="1">
                <a:solidFill>
                  <a:schemeClr val="bg1"/>
                </a:solidFill>
              </a:rPr>
              <a:pPr algn="r" eaLnBrk="0" hangingPunct="0"/>
              <a:t>40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1023938"/>
            <a:ext cx="81661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1000125"/>
          <a:ext cx="8215313" cy="3052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6"/>
                <a:gridCol w="2178859"/>
                <a:gridCol w="2053843"/>
                <a:gridCol w="2053843"/>
              </a:tblGrid>
              <a:tr h="6472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Возможность реализации угрозы</a:t>
                      </a:r>
                      <a:endParaRPr lang="ru-RU" sz="16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Показатель опасности угрозы</a:t>
                      </a:r>
                      <a:endParaRPr lang="ru-RU" sz="1600" b="1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9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Низкая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/>
                        <a:t>Средняя 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/>
                        <a:t>Высокая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4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Низкая</a:t>
                      </a:r>
                      <a:endParaRPr lang="ru-RU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неактуальная</a:t>
                      </a:r>
                      <a:endParaRPr lang="ru-RU" sz="1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неактуальная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/>
                        <a:t>Средняя 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неактуальная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/>
                        <a:t>Высокая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/>
                        <a:t>Очень высокая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актуальная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8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2875" y="4106863"/>
            <a:ext cx="9001125" cy="235267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/>
              <a:t>С использованием данных о классе </a:t>
            </a:r>
            <a:r>
              <a:rPr lang="ru-RU" sz="1800" dirty="0" err="1" smtClean="0"/>
              <a:t>ИСПДн</a:t>
            </a:r>
            <a:r>
              <a:rPr lang="ru-RU" sz="1800" dirty="0" smtClean="0"/>
              <a:t> и составленного перечня актуальных угроз, на основе </a:t>
            </a:r>
            <a:r>
              <a:rPr lang="ru-RU" sz="1800" dirty="0" smtClean="0">
                <a:solidFill>
                  <a:srgbClr val="C00000"/>
                </a:solidFill>
              </a:rPr>
              <a:t>«Рекомендаций по обеспечению безопасности персональных данных при их обработке в информационных системах персональных данных» </a:t>
            </a:r>
            <a:r>
              <a:rPr lang="ru-RU" sz="1800" dirty="0" smtClean="0"/>
              <a:t>и </a:t>
            </a:r>
            <a:r>
              <a:rPr lang="ru-RU" sz="1800" dirty="0" smtClean="0">
                <a:solidFill>
                  <a:srgbClr val="C00000"/>
                </a:solidFill>
              </a:rPr>
              <a:t>«Основных мероприятий по организации и техническому обеспечению безопасности персональных данных, обрабатываемых в информационных системах персональных данных»</a:t>
            </a:r>
            <a:r>
              <a:rPr lang="ru-RU" sz="1800" dirty="0" smtClean="0"/>
              <a:t> формулируются конкретные организационно-технические требования по защите </a:t>
            </a:r>
            <a:r>
              <a:rPr lang="ru-RU" sz="1800" dirty="0" err="1" smtClean="0"/>
              <a:t>ИСПДн</a:t>
            </a:r>
            <a:r>
              <a:rPr lang="ru-RU" sz="1800" dirty="0" smtClean="0"/>
              <a:t> от утечки информации по техническим каналам, от НСД и осуществляется выбор программных и технических СЗИ, которые будут использованы при создании и эксплуатации </a:t>
            </a:r>
            <a:r>
              <a:rPr lang="ru-RU" sz="1800" dirty="0" err="1" smtClean="0"/>
              <a:t>ИСПДн</a:t>
            </a:r>
            <a:r>
              <a:rPr lang="ru-RU" sz="1800" dirty="0" smtClean="0"/>
              <a:t>.</a:t>
            </a:r>
          </a:p>
        </p:txBody>
      </p:sp>
      <p:sp>
        <p:nvSpPr>
          <p:cNvPr id="584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252413"/>
            <a:ext cx="8564562" cy="6969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Правила отнесения угрозы безопасности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ПДн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 актуальной</a:t>
            </a:r>
          </a:p>
        </p:txBody>
      </p:sp>
      <p:sp>
        <p:nvSpPr>
          <p:cNvPr id="58406" name="Номер слайда 4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F5BCF4F-6FAE-4B8D-9E83-FC22AB482B62}" type="slidenum">
              <a:rPr lang="ru-RU" sz="1200" b="1">
                <a:solidFill>
                  <a:schemeClr val="bg1"/>
                </a:solidFill>
              </a:rPr>
              <a:pPr algn="r" eaLnBrk="0" hangingPunct="0"/>
              <a:t>41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58407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8" name="Rectangle 11"/>
          <p:cNvSpPr txBox="1">
            <a:spLocks noChangeArrowheads="1"/>
          </p:cNvSpPr>
          <p:nvPr/>
        </p:nvSpPr>
        <p:spPr bwMode="auto">
          <a:xfrm>
            <a:off x="4638675" y="6356350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©                                                                         </a:t>
            </a:r>
            <a:fld id="{881686AC-90D9-4D08-AAAB-091BA12CF4F6}" type="slidenum">
              <a:rPr lang="ru-RU" sz="1400">
                <a:solidFill>
                  <a:schemeClr val="tx2"/>
                </a:solidFill>
              </a:rPr>
              <a:pPr algn="r"/>
              <a:t>41</a:t>
            </a:fld>
            <a:endParaRPr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76238" y="227013"/>
            <a:ext cx="8305800" cy="7334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Вопросы</a:t>
            </a:r>
          </a:p>
        </p:txBody>
      </p:sp>
      <p:sp>
        <p:nvSpPr>
          <p:cNvPr id="5939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38675" y="6356350"/>
            <a:ext cx="41465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 typeface="Arial" pitchFamily="34" charset="0"/>
              <a:buChar char="•"/>
              <a:defRPr/>
            </a:pPr>
            <a:r>
              <a:rPr lang="ru-RU" dirty="0" smtClean="0"/>
              <a:t>©                                                                         </a:t>
            </a:r>
            <a:fld id="{296AC98D-2CD4-4606-A62A-8C11C25A690D}" type="slidenum">
              <a:rPr lang="ru-RU" smtClean="0"/>
              <a:pPr algn="r">
                <a:buFont typeface="Arial" pitchFamily="34" charset="0"/>
                <a:buChar char="•"/>
                <a:defRPr/>
              </a:pPr>
              <a:t>42</a:t>
            </a:fld>
            <a:endParaRPr lang="ru-RU" dirty="0" smtClean="0"/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14375" y="150018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latin typeface="Tahoma" pitchFamily="34" charset="0"/>
            </a:endParaRPr>
          </a:p>
          <a:p>
            <a:pPr eaLnBrk="0" hangingPunct="0"/>
            <a:endParaRPr lang="ru-RU" sz="2000">
              <a:latin typeface="Tahoma" pitchFamily="34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146175" y="1674813"/>
            <a:ext cx="7775575" cy="4470400"/>
            <a:chOff x="1146029" y="3593033"/>
            <a:chExt cx="7972571" cy="3219100"/>
          </a:xfrm>
        </p:grpSpPr>
        <p:sp>
          <p:nvSpPr>
            <p:cNvPr id="59399" name="Rectangle 3"/>
            <p:cNvSpPr>
              <a:spLocks noChangeArrowheads="1"/>
            </p:cNvSpPr>
            <p:nvPr/>
          </p:nvSpPr>
          <p:spPr bwMode="auto">
            <a:xfrm>
              <a:off x="1146029" y="3593033"/>
              <a:ext cx="6096000" cy="107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Спасибо за внимание</a:t>
              </a:r>
              <a:r>
                <a:rPr lang="en-US" sz="3200" b="1">
                  <a:solidFill>
                    <a:schemeClr val="accent2"/>
                  </a:solidFill>
                  <a:latin typeface="Tahoma" pitchFamily="34" charset="0"/>
                </a:rPr>
                <a:t>!</a:t>
              </a:r>
              <a:endParaRPr lang="ru-RU" sz="3200" b="1">
                <a:solidFill>
                  <a:schemeClr val="accent2"/>
                </a:solidFill>
                <a:latin typeface="Tahoma" pitchFamily="34" charset="0"/>
              </a:endParaRPr>
            </a:p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Ваши вопросы?</a:t>
              </a:r>
              <a:endParaRPr lang="de-DE" sz="3200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59400" name="Прямоугольник 5"/>
            <p:cNvSpPr>
              <a:spLocks noChangeArrowheads="1"/>
            </p:cNvSpPr>
            <p:nvPr/>
          </p:nvSpPr>
          <p:spPr bwMode="auto">
            <a:xfrm>
              <a:off x="5130800" y="5796471"/>
              <a:ext cx="3987800" cy="101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0070C0"/>
                  </a:solidFill>
                </a:rPr>
                <a:t>дтн Варламов Олег Олегович</a:t>
              </a:r>
            </a:p>
            <a:p>
              <a:pPr eaLnBrk="0" hangingPunct="0"/>
              <a:r>
                <a:rPr lang="en-US" sz="2000" b="1">
                  <a:solidFill>
                    <a:srgbClr val="002060"/>
                  </a:solidFill>
                  <a:hlinkClick r:id="rId3"/>
                </a:rPr>
                <a:t>Ovar@narod.ru</a:t>
              </a:r>
              <a:endParaRPr lang="ru-RU" sz="2000" b="1">
                <a:solidFill>
                  <a:srgbClr val="002060"/>
                </a:solidFill>
              </a:endParaRPr>
            </a:p>
            <a:p>
              <a:pPr eaLnBrk="0" hangingPunct="0"/>
              <a:r>
                <a:rPr lang="ru-RU" sz="2000" b="1">
                  <a:solidFill>
                    <a:srgbClr val="002060"/>
                  </a:solidFill>
                </a:rPr>
                <a:t>Тлф. +7(926)</a:t>
              </a:r>
              <a:r>
                <a:rPr lang="en-US" sz="2000" b="1">
                  <a:solidFill>
                    <a:srgbClr val="002060"/>
                  </a:solidFill>
                </a:rPr>
                <a:t> </a:t>
              </a:r>
              <a:r>
                <a:rPr lang="ru-RU" sz="2000" b="1">
                  <a:solidFill>
                    <a:srgbClr val="002060"/>
                  </a:solidFill>
                </a:rPr>
                <a:t>276-76-45</a:t>
              </a:r>
              <a:r>
                <a:rPr lang="en-US" sz="2000" b="1">
                  <a:solidFill>
                    <a:srgbClr val="002060"/>
                  </a:solidFill>
                </a:rPr>
                <a:t>	</a:t>
              </a:r>
              <a:endParaRPr lang="de-LI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59397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60350" y="266700"/>
            <a:ext cx="8775700" cy="471488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Признаки классификации угроз</a:t>
            </a:r>
          </a:p>
        </p:txBody>
      </p:sp>
      <p:sp>
        <p:nvSpPr>
          <p:cNvPr id="2253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BFD0149A-9941-482E-A033-95C5713BC346}" type="slidenum">
              <a:rPr lang="ru-RU" smtClean="0"/>
              <a:pPr algn="r">
                <a:defRPr/>
              </a:pPr>
              <a:t>5</a:t>
            </a:fld>
            <a:endParaRPr lang="ru-RU" smtClean="0"/>
          </a:p>
        </p:txBody>
      </p:sp>
      <p:pic>
        <p:nvPicPr>
          <p:cNvPr id="22531" name="Рисунок 3" descr="признаки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1190625"/>
            <a:ext cx="561022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8393112" cy="498475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Классификация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65F050E0-B9E8-4CDB-BC6E-17518E630E3C}" type="slidenum">
              <a:rPr lang="ru-RU" smtClean="0"/>
              <a:pPr algn="r">
                <a:defRPr/>
              </a:pPr>
              <a:t>6</a:t>
            </a:fld>
            <a:endParaRPr lang="ru-RU" smtClean="0"/>
          </a:p>
        </p:txBody>
      </p:sp>
      <p:pic>
        <p:nvPicPr>
          <p:cNvPr id="23555" name="Рисунок 11" descr="Виды источников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0"/>
            <a:ext cx="85026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6713" y="273050"/>
            <a:ext cx="8164512" cy="58261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Классификация</a:t>
            </a:r>
            <a:r>
              <a:rPr lang="ru-RU" dirty="0" smtClean="0"/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02D95907-38E0-4E08-889D-AA7001FE2874}" type="slidenum">
              <a:rPr lang="ru-RU" smtClean="0"/>
              <a:pPr algn="r">
                <a:defRPr/>
              </a:pPr>
              <a:t>7</a:t>
            </a:fld>
            <a:endParaRPr lang="ru-RU" smtClean="0"/>
          </a:p>
        </p:txBody>
      </p:sp>
      <p:pic>
        <p:nvPicPr>
          <p:cNvPr id="24579" name="Рисунок 5" descr="По структре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87488"/>
            <a:ext cx="90011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207375" cy="72072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Классификация</a:t>
            </a:r>
            <a:r>
              <a:rPr lang="ru-RU" dirty="0" smtClean="0"/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54AFAE1A-0D5B-42E8-A9B1-1C597B648E12}" type="slidenum">
              <a:rPr lang="ru-RU" smtClean="0"/>
              <a:pPr algn="r">
                <a:defRPr/>
              </a:pPr>
              <a:t>8</a:t>
            </a:fld>
            <a:endParaRPr lang="ru-RU" smtClean="0"/>
          </a:p>
        </p:txBody>
      </p:sp>
      <p:pic>
        <p:nvPicPr>
          <p:cNvPr id="25603" name="Рисунок 3" descr="По виду НСД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87488"/>
            <a:ext cx="90011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66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Классификация</a:t>
            </a:r>
            <a:r>
              <a:rPr lang="ru-RU" dirty="0" smtClean="0"/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УБПДн</a:t>
            </a:r>
            <a:endParaRPr lang="ru-RU" sz="24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  </a:t>
            </a:r>
            <a:fld id="{2CFA4E79-83CE-490B-8C94-019997AB98A2}" type="slidenum">
              <a:rPr lang="ru-RU" smtClean="0"/>
              <a:pPr algn="r">
                <a:defRPr/>
              </a:pPr>
              <a:t>9</a:t>
            </a:fld>
            <a:endParaRPr lang="ru-RU" smtClean="0"/>
          </a:p>
        </p:txBody>
      </p:sp>
      <p:pic>
        <p:nvPicPr>
          <p:cNvPr id="26627" name="Рисунок 3" descr="По способу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265238"/>
            <a:ext cx="8472487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LINE_Technologies_1">
  <a:themeElements>
    <a:clrScheme name="INLINE_Technologies_1 1">
      <a:dk1>
        <a:srgbClr val="000000"/>
      </a:dk1>
      <a:lt1>
        <a:srgbClr val="FFFFFF"/>
      </a:lt1>
      <a:dk2>
        <a:srgbClr val="25177A"/>
      </a:dk2>
      <a:lt2>
        <a:srgbClr val="8E9295"/>
      </a:lt2>
      <a:accent1>
        <a:srgbClr val="004D56"/>
      </a:accent1>
      <a:accent2>
        <a:srgbClr val="F79239"/>
      </a:accent2>
      <a:accent3>
        <a:srgbClr val="FFFFFF"/>
      </a:accent3>
      <a:accent4>
        <a:srgbClr val="000000"/>
      </a:accent4>
      <a:accent5>
        <a:srgbClr val="AAB2B4"/>
      </a:accent5>
      <a:accent6>
        <a:srgbClr val="E08433"/>
      </a:accent6>
      <a:hlink>
        <a:srgbClr val="25177A"/>
      </a:hlink>
      <a:folHlink>
        <a:srgbClr val="C10435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INLINE_Technologies_1 1">
      <a:dk1>
        <a:srgbClr val="000000"/>
      </a:dk1>
      <a:lt1>
        <a:srgbClr val="FFFFFF"/>
      </a:lt1>
      <a:dk2>
        <a:srgbClr val="25177A"/>
      </a:dk2>
      <a:lt2>
        <a:srgbClr val="8E9295"/>
      </a:lt2>
      <a:accent1>
        <a:srgbClr val="004D56"/>
      </a:accent1>
      <a:accent2>
        <a:srgbClr val="F79239"/>
      </a:accent2>
      <a:accent3>
        <a:srgbClr val="FFFFFF"/>
      </a:accent3>
      <a:accent4>
        <a:srgbClr val="000000"/>
      </a:accent4>
      <a:accent5>
        <a:srgbClr val="AAB2B4"/>
      </a:accent5>
      <a:accent6>
        <a:srgbClr val="E08433"/>
      </a:accent6>
      <a:hlink>
        <a:srgbClr val="25177A"/>
      </a:hlink>
      <a:folHlink>
        <a:srgbClr val="C10435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INLINE_Technologies_1</Template>
  <TotalTime>1936</TotalTime>
  <Words>1732</Words>
  <Application>Microsoft Office PowerPoint</Application>
  <PresentationFormat>Экран (4:3)</PresentationFormat>
  <Paragraphs>246</Paragraphs>
  <Slides>42</Slides>
  <Notes>41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Связи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INLINE_Technologies_1</vt:lpstr>
      <vt:lpstr>Тема1</vt:lpstr>
      <vt:lpstr>Тема Office</vt:lpstr>
      <vt:lpstr>???</vt:lpstr>
      <vt:lpstr>???</vt:lpstr>
      <vt:lpstr>Угрозы безопасности персональным данным</vt:lpstr>
      <vt:lpstr>Базовая модель угроз безопасности ПДн при их обработке в ИСПДн  </vt:lpstr>
      <vt:lpstr>Слайд 3</vt:lpstr>
      <vt:lpstr>Реализация УБПДн</vt:lpstr>
      <vt:lpstr>Признаки классификации угроз</vt:lpstr>
      <vt:lpstr>Классификация УБПДн</vt:lpstr>
      <vt:lpstr>Классификация УБПДн</vt:lpstr>
      <vt:lpstr>Классификация УБПДн</vt:lpstr>
      <vt:lpstr>Классификация УБПДн</vt:lpstr>
      <vt:lpstr>Классификация УБПДн</vt:lpstr>
      <vt:lpstr>Угрозы утечки акустической (речевой) информации</vt:lpstr>
      <vt:lpstr>Угрозы утечки видовой информации</vt:lpstr>
      <vt:lpstr>Угрозы утечки информации по каналам ПЭМИН</vt:lpstr>
      <vt:lpstr>Угрозы несанкционированного доступа к информации в ИСПДн</vt:lpstr>
      <vt:lpstr>Источники угроз</vt:lpstr>
      <vt:lpstr>Внутренний нарушитель</vt:lpstr>
      <vt:lpstr>Категории внутренних нарушителей</vt:lpstr>
      <vt:lpstr>Категории внутренних нарушителей</vt:lpstr>
      <vt:lpstr>Категории внутренних нарушителей</vt:lpstr>
      <vt:lpstr>Категории внутренних нарушителей</vt:lpstr>
      <vt:lpstr>Характеристика угроз программно – математических воздействий</vt:lpstr>
      <vt:lpstr>Основные виды вредоносных программ</vt:lpstr>
      <vt:lpstr>Методы стеганографического преобразования информации</vt:lpstr>
      <vt:lpstr>Типовая модель угроз ПДн,  обрабатываемых на АРМ,  не имеющих подключения к сетям</vt:lpstr>
      <vt:lpstr>Типовая модель УБПДн,  обрабатываемых в АРМ,  имеющих подключение к внешним сетям</vt:lpstr>
      <vt:lpstr>Типовая модель УБПДн,  обрабатываемых локальными ИСПДн,  не имеющими подключения к внешней сети</vt:lpstr>
      <vt:lpstr>Типовая модель УБПДн,  обрабатываемых в локальных ИСПДн,  имеющих подключение к внешней сети</vt:lpstr>
      <vt:lpstr>Типовая модель УБПДн,  обрабатываемых в распределенных ИСПДн,  не имеющих подключения к внешним сетям</vt:lpstr>
      <vt:lpstr>Типовая модель УБПДн,  обрабатываемых в распределенной ИСПДн, имеющей подключение к сетям</vt:lpstr>
      <vt:lpstr>Методика определения актуальных угроз</vt:lpstr>
      <vt:lpstr>Уровень защищенности ИСПДн</vt:lpstr>
      <vt:lpstr>Слайд 32</vt:lpstr>
      <vt:lpstr>Слайд 33</vt:lpstr>
      <vt:lpstr>Слайд 34</vt:lpstr>
      <vt:lpstr>Слайд 35</vt:lpstr>
      <vt:lpstr>Слайд 36</vt:lpstr>
      <vt:lpstr>Слайд 37</vt:lpstr>
      <vt:lpstr>Исходная степень защищенности ИСПДн</vt:lpstr>
      <vt:lpstr>Слайд 39</vt:lpstr>
      <vt:lpstr>Коэффициент реализуемости угроз</vt:lpstr>
      <vt:lpstr>Правила отнесения угрозы безопасности ПДн к актуальной</vt:lpstr>
      <vt:lpstr>Вопросы</vt:lpstr>
    </vt:vector>
  </TitlesOfParts>
  <Company>In-Line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или доклада</dc:title>
  <dc:creator>d_porodin</dc:creator>
  <cp:lastModifiedBy>Varlamov</cp:lastModifiedBy>
  <cp:revision>268</cp:revision>
  <dcterms:created xsi:type="dcterms:W3CDTF">2009-08-26T06:06:33Z</dcterms:created>
  <dcterms:modified xsi:type="dcterms:W3CDTF">2009-12-22T20:24:25Z</dcterms:modified>
</cp:coreProperties>
</file>