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3" r:id="rId2"/>
    <p:sldMasterId id="2147484067" r:id="rId3"/>
  </p:sldMasterIdLst>
  <p:notesMasterIdLst>
    <p:notesMasterId r:id="rId36"/>
  </p:notesMasterIdLst>
  <p:handoutMasterIdLst>
    <p:handoutMasterId r:id="rId37"/>
  </p:handoutMasterIdLst>
  <p:sldIdLst>
    <p:sldId id="256" r:id="rId4"/>
    <p:sldId id="398" r:id="rId5"/>
    <p:sldId id="399" r:id="rId6"/>
    <p:sldId id="400" r:id="rId7"/>
    <p:sldId id="401" r:id="rId8"/>
    <p:sldId id="301" r:id="rId9"/>
    <p:sldId id="372" r:id="rId10"/>
    <p:sldId id="402" r:id="rId11"/>
    <p:sldId id="414" r:id="rId12"/>
    <p:sldId id="318" r:id="rId13"/>
    <p:sldId id="404" r:id="rId14"/>
    <p:sldId id="405" r:id="rId15"/>
    <p:sldId id="406" r:id="rId16"/>
    <p:sldId id="407" r:id="rId17"/>
    <p:sldId id="397" r:id="rId18"/>
    <p:sldId id="409" r:id="rId19"/>
    <p:sldId id="410" r:id="rId20"/>
    <p:sldId id="294" r:id="rId21"/>
    <p:sldId id="412" r:id="rId22"/>
    <p:sldId id="413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7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FF99"/>
    <a:srgbClr val="9999FF"/>
    <a:srgbClr val="00CC00"/>
    <a:srgbClr val="003399"/>
    <a:srgbClr val="008000"/>
    <a:srgbClr val="25177A"/>
    <a:srgbClr val="252379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-84" y="-150"/>
      </p:cViewPr>
      <p:guideLst>
        <p:guide orient="horz" pos="3995"/>
        <p:guide orient="horz" pos="796"/>
        <p:guide pos="2880"/>
        <p:guide pos="177"/>
        <p:guide pos="5507"/>
        <p:guide pos="4366"/>
        <p:guide pos="1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3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A778099-A58C-473D-A6F8-355BC4871B5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6B17CEF-670D-480B-82FD-092B18738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C39C0C5C-DE98-43E5-BA90-65785672B2A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C47D41D4-8BD3-4E9B-8954-4CC7D1B16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70420-2F4A-42CE-8B82-785AD9218B97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DBE39-83C7-4531-B45E-DF17183E9431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20B63-C397-4B98-99D4-6E495F3C82DF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A3146-CD0E-4C97-8D57-99054C7BF2E8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72615-6069-4CCC-B8AF-E42D73EA1443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CFCEFE-BE88-45AA-ADFB-B3E5906B0B24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70C8F-2BC7-4CCA-9AA5-5015F72F7A74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AC66A-5EA0-43D7-B5EF-4EE9543208FE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675BD-83C9-453F-80F1-02CC119BE5AA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25EC3-4758-4E14-AB81-ECA827871F67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F5D11-B0A4-4809-BF2F-3B5C2E26D806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5852761-5B7C-44D6-83CC-ED2F67C19078}" type="slidenum">
              <a:rPr lang="ru-RU" sz="1200"/>
              <a:pPr algn="r" eaLnBrk="0" hangingPunct="0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E8FF2-075D-4C3A-A7D6-6C2A156D78BA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702B2-EBB0-4FBF-BB89-5BBC6715E440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D0144-3AE9-49B8-A2D4-37815B71E304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90021-3605-4565-AC29-65E65EEC3B02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DCB33-5C0F-4D2A-AF22-4BA9E9CEA1D6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439EA-6FCF-410C-A3BA-307D8266CB3D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A2594-7835-43BE-B7E8-6C854BFBD6B8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895AC-3693-41F3-A1BD-78BFB395376D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CF4E3-1A8C-420D-AAD8-3D45980A045E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CCEB3-DE88-41B8-8DBA-03F30633E949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F5C5D-0E19-4FA6-BDAE-65420C24665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CC7FED-6EF0-4927-BEA1-27349726DD94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581E3-0A4F-4428-B579-C45E3886307C}" type="slidenum">
              <a:rPr lang="ru-RU" smtClean="0"/>
              <a:pPr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DE7F2-E1AD-4961-A1CE-A981E86D787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4A3262C-D2B5-4002-BDF6-D65B21B90ED6}" type="slidenum">
              <a:rPr lang="ru-RU" sz="1200"/>
              <a:pPr algn="r" eaLnBrk="0" hangingPunct="0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A9F7F0B-1179-430D-A02C-6D8ABD6FB87F}" type="slidenum">
              <a:rPr lang="ru-RU" sz="1200"/>
              <a:pPr algn="r" eaLnBrk="0" hangingPunct="0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mtClean="0"/>
              <a:t>Исходя из разнообразия физического мира </a:t>
            </a:r>
            <a:br>
              <a:rPr lang="ru-RU" smtClean="0"/>
            </a:br>
            <a:r>
              <a:rPr lang="ru-RU" smtClean="0"/>
              <a:t>и взаимосвязи всех его сущностей, становится понятно, что носители информации могут проявляться совершенно в неожиданных (для нормальных людей) формах.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mtClean="0"/>
              <a:t>Например, при разговоре людей колебания воздуха порождают не только акустические волны в воздухе, </a:t>
            </a:r>
            <a:br>
              <a:rPr lang="ru-RU" smtClean="0"/>
            </a:br>
            <a:r>
              <a:rPr lang="ru-RU" smtClean="0"/>
              <a:t>но могут проявляться и в колебаниях стекол,</a:t>
            </a:r>
            <a:br>
              <a:rPr lang="ru-RU" smtClean="0"/>
            </a:br>
            <a:r>
              <a:rPr lang="ru-RU" smtClean="0"/>
              <a:t>стен, водопроводных и отопительных систем.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mtClean="0"/>
              <a:t>Взаимодействуя с электроприборами, такие звуки проявляются в электрических и магнитных колебаниях.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mtClean="0"/>
              <a:t>Существует много видов технической разведки.</a:t>
            </a:r>
          </a:p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5BDC0-4D02-4D75-934B-5DFD401C16A0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D5F73D-B425-4402-8C83-5DCD1E4D36DD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5B4E2-B5B9-48AE-BC18-25BFD3D346CB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5576-D814-4F42-B9FD-74BFAD76128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7785-F02C-4A77-9294-794632227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5300-F2E0-4DF1-A231-826CACEA117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D151-CF6A-4DB9-837C-EF409403B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C97-6D85-4A35-8C29-E88FFFAF9B6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8B8D-5169-450A-A6DB-76EAA3554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9555-F560-405E-9283-07EF850A727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14C9-83B0-4C0F-A662-2482F3FC2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25E5-AB05-4D22-8DE5-B1A0D197997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7FBC-7837-4C63-8D02-F6CA5E9B8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06FF7-1791-48EB-A843-263E0630FB9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E905-BBAE-4B6D-9E91-8EB5122A8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12BD-243E-4B40-93FB-5A33F7EE840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4A0D-2B15-423E-9FE7-4A47B5F3B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66CA-6ACF-444A-9EEA-41E67C7EC28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5384-BBE7-4F7E-A275-07D389C24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FA08-546B-4A44-895B-97440C2B29C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6897-8768-46DA-8F8A-DCEBA118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4C78-D892-4E68-88A8-3A3935F6828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CF04-490D-4EC7-ACC1-1B68B1C64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170E-5C8A-4BB1-8219-2BF9457DB38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F1AE-5309-4B0A-AB2E-B76D901C4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4EE2-0B75-4E18-B3CD-A5FF6DAC3F3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1CF6-CA5C-408E-9554-E88E7132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52F8-33ED-456F-90DE-F8762AA0AF0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AFD9-B278-4315-AB70-0D87C07D3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94BD-1DC4-49B8-8CA8-E934BBA15EA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D576-3777-40E7-9E29-20E136CDB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17CA-70AD-41BB-9608-060688659A7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BA3D8-F625-470D-9E5A-9D586C54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BC39-A3EC-465F-B3EC-6053E3D2EB0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CEA7-0E0A-45E0-B472-0707FCFDD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6D38-4675-497C-B495-EEE47594D776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AA33-2BD6-4987-AF53-5D11AF2C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F8BD-313A-4E48-A05D-705DA623EBE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D7A8-DE9E-4011-9C72-39DB6D8B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4E3C-0009-432B-AA29-6993DBEA36F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64DA-E87E-48E9-873E-E205F0EB2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F13C-4D15-4558-B952-2C6A8122E1F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68DE-04F4-4C8B-A8D1-5B7F459B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3A09-397A-4599-812F-0A97D2157A6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3BC6-50E1-47C8-A7C2-AA4461291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09B0-2B0F-4310-A166-4E9F268E7F9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B1A0-F23B-4357-9972-EBE1D6FB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78BD-BCC5-4938-90D7-ECD0365C1BE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70FF-F824-4C29-92AE-38085DFC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3C11-090A-4197-9BF5-F2C3F632FE9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79DB-B86D-46C5-8F3F-F7FBC08B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BB35B-3AB3-4C79-94FD-F686CAD49489}" type="datetime4">
              <a:rPr lang="ru-RU" smtClean="0"/>
              <a:pPr>
                <a:defRPr/>
              </a:pPr>
              <a:t>22 декабря 2009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A007-42A6-49BA-815B-E8462786B7BD}" type="slidenum">
              <a:rPr lang="en-US" smtClean="0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A97D9-0A17-430C-81E4-3684057533B5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7F9AE-A3DF-41AC-A9D3-AF812D067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37ED4-9D78-4344-A91A-800012B1C317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63617-0FC5-4886-88B7-EC01CE8CB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25912-3490-48D3-8E3E-19F871659D4C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60EF6-91FB-49B0-9B0A-33BC091C6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D745E-F545-4B8A-9402-92811E7C96CA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E3FD2-A746-409E-8246-4DEC193E6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B0141-E8AC-4288-A3DD-236E674425AB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95A74-ED1F-45A5-8FEC-B18E0CA3D5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E9788-B7DB-4C1C-9FC6-10705FB7551C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1E74-A265-4FA7-9695-FB379617E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0752-5E6D-4E88-8144-5D677AD05EE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4F09-2A87-4CEC-9205-A11B593C6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49FCE-733A-4C21-AF15-A4AF8320AED2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F936-E7F9-4B5A-902C-F5AF04F7E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45AA6-6762-44E4-B505-7086219B3DE8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AE14-91F8-4D56-B19E-BE12D01AC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2CBED-6D74-4DEA-A6AA-9F47EEF7552D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29F09-E9D8-4BFF-BA9D-CA6221E33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68E0C-FF0F-452B-93CD-67858093B45D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5401-64FB-405C-9F59-E5753A7B2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A427-3534-433C-A546-FD2A41BDE0D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5FD0-FB6A-40BC-9FED-C0736FD0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0350-9672-4835-AABA-962FD987EE0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5C11-FA65-4589-AFA2-1D8F73DA9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384B-FF01-4D73-9C3E-5A5D41F31DDA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CBAF-9C9C-4BF3-B6F3-65373A4F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E419-CDB1-40A6-9366-AB6C08DE7E2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486D-B4F1-49F9-953A-783A45ADA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23AE-A7E1-4117-A0CF-FADF59533A6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6AA8-45B5-4D15-B796-A62454A01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49074-D2CE-4830-9519-8FECA8440AB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4B0F9-F742-4415-86DE-6777904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12297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35" r:id="rId15"/>
    <p:sldLayoutId id="2147483936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33720-FCDD-48DF-8FDB-A4933FFC973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0CEEB-C4D0-437D-9212-FBB9EFA45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13321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8" r:id="rId15"/>
    <p:sldLayoutId id="2147483939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D49074-D2CE-4830-9519-8FECA8440AB3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84B0F9-F742-4415-86DE-6777904BB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_Varlamov@in-line.r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75" y="3814763"/>
            <a:ext cx="6858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Основы технической защиты информации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6925" y="5903913"/>
            <a:ext cx="3224213" cy="8921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Варламов Олег Олегович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Доктор технических наук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Ovar@narod.ru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5186363"/>
            <a:ext cx="70691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Основные понятия и модель компьютерной разведки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0" y="125413"/>
            <a:ext cx="8288338" cy="827087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Российский государственный подход </a:t>
            </a:r>
            <a:br>
              <a:rPr lang="ru-RU" sz="2400" dirty="0" smtClean="0"/>
            </a:br>
            <a:r>
              <a:rPr lang="ru-RU" sz="2400" dirty="0" smtClean="0"/>
              <a:t>к защите информации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>
          <a:xfrm>
            <a:off x="371475" y="981075"/>
            <a:ext cx="8713788" cy="5218113"/>
          </a:xfrm>
        </p:spPr>
        <p:txBody>
          <a:bodyPr>
            <a:noAutofit/>
          </a:bodyPr>
          <a:lstStyle/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Три «классических» этапа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противодействия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(ПД)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техническим разведкам (ТР) и технической защиты информации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(ТЗИ)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применяемых для обеспечения безопасности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ИСПДн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Выявить угрозы.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систему защиты информации от этих угроз.</a:t>
            </a:r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Организовать контроль защищенности информации.</a:t>
            </a:r>
          </a:p>
          <a:p>
            <a:pPr marL="457200" indent="-45720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spc="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1800" spc="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УГРОЗЫ – ЗАЩИТА – КОНТРОЛЬ</a:t>
            </a:r>
            <a:r>
              <a:rPr lang="en-US" sz="1800" spc="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1800" spc="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Угроза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потенциально возможное событие, вызванное некоторым действием, процессом или явлением, которое может привести к нанесению ущерба чьим-либо интересам.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Нарушение безопасности (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атака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– это реализация угрозы.</a:t>
            </a:r>
          </a:p>
          <a:p>
            <a:pPr marL="265113" indent="-265113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ЗАЩИТЫ ИНФОРМАЦИИ СОЗДАЕТСЯ ТОЛЬКО ОТ  ВЫЯВЛЕННЫХ УГРОЗ, СОГЛАСНО РАЗРАБОТАННОЙ МОДЕЛИ УГРОЗ.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Обязательно необходимо </a:t>
            </a:r>
            <a:r>
              <a:rPr lang="ru-RU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предварительное обследование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разработка </a:t>
            </a:r>
            <a:r>
              <a:rPr lang="ru-RU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модели угроз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При появлении новых угроз системы защиты информации необходимо «модернизировать» (переделать). </a:t>
            </a:r>
          </a:p>
        </p:txBody>
      </p:sp>
      <p:sp>
        <p:nvSpPr>
          <p:cNvPr id="3584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91B6070F-51C9-435D-9FF1-94A32933AA26}" type="slidenum">
              <a:rPr lang="ru-RU" smtClean="0"/>
              <a:pPr algn="r">
                <a:defRPr/>
              </a:pPr>
              <a:t>10</a:t>
            </a:fld>
            <a:endParaRPr lang="ru-RU" smtClean="0"/>
          </a:p>
        </p:txBody>
      </p:sp>
      <p:pic>
        <p:nvPicPr>
          <p:cNvPr id="3584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8208962" cy="476250"/>
          </a:xfrm>
        </p:spPr>
        <p:txBody>
          <a:bodyPr/>
          <a:lstStyle/>
          <a:p>
            <a:pPr algn="l" eaLnBrk="1" hangingPunct="1"/>
            <a:r>
              <a:rPr lang="ru-RU" sz="2400" dirty="0" smtClean="0"/>
              <a:t>Условия использования информации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17513" y="1092200"/>
            <a:ext cx="8353425" cy="5165725"/>
          </a:xfrm>
        </p:spPr>
        <p:txBody>
          <a:bodyPr>
            <a:normAutofit lnSpcReduction="10000"/>
          </a:bodyPr>
          <a:lstStyle/>
          <a:p>
            <a:pPr marL="381000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Субъекты информационных отношений: 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Государство;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Организации (юридические лица);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/>
              <a:t>Граждане (физические лица).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Для успешного осуществления своей деятельности СУБЪЕКТЫ информационных отношений заинтересованы в обеспечении:</a:t>
            </a:r>
          </a:p>
          <a:p>
            <a:pPr marL="882650" lvl="1" indent="-3429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1800" dirty="0" smtClean="0"/>
              <a:t>Своевременного </a:t>
            </a:r>
            <a:r>
              <a:rPr lang="ru-RU" sz="1800" b="1" dirty="0" smtClean="0">
                <a:solidFill>
                  <a:srgbClr val="C00000"/>
                </a:solidFill>
              </a:rPr>
              <a:t>доступа</a:t>
            </a:r>
            <a:r>
              <a:rPr lang="ru-RU" sz="1800" dirty="0" smtClean="0"/>
              <a:t> к необходимой информации и АС;</a:t>
            </a:r>
          </a:p>
          <a:p>
            <a:pPr marL="882650" lvl="1" indent="-3429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Конфиденциальности</a:t>
            </a:r>
            <a:r>
              <a:rPr lang="ru-RU" sz="1800" dirty="0" smtClean="0"/>
              <a:t> (сохранения в тайне) определенной части информации;</a:t>
            </a:r>
          </a:p>
          <a:p>
            <a:pPr marL="882650" lvl="1" indent="-3429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Достоверности</a:t>
            </a:r>
            <a:r>
              <a:rPr lang="ru-RU" sz="1800" dirty="0" smtClean="0"/>
              <a:t> (полноты, точности, адекватности, целостности) информации и защиты от навязывания им ложной информации (т.е. от дезинформации);</a:t>
            </a:r>
          </a:p>
          <a:p>
            <a:pPr marL="882650" lvl="1" indent="-3429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Защиты </a:t>
            </a:r>
            <a:r>
              <a:rPr lang="ru-RU" sz="1800" dirty="0" smtClean="0"/>
              <a:t>части </a:t>
            </a:r>
            <a:r>
              <a:rPr lang="ru-RU" sz="1800" b="1" dirty="0" smtClean="0">
                <a:solidFill>
                  <a:srgbClr val="C00000"/>
                </a:solidFill>
              </a:rPr>
              <a:t>информации </a:t>
            </a:r>
            <a:r>
              <a:rPr lang="ru-RU" sz="1800" dirty="0" smtClean="0"/>
              <a:t>от незаконного ее тиражирования (</a:t>
            </a:r>
            <a:r>
              <a:rPr lang="ru-RU" sz="1800" dirty="0" smtClean="0">
                <a:solidFill>
                  <a:srgbClr val="D22D20"/>
                </a:solidFill>
              </a:rPr>
              <a:t>авторские права</a:t>
            </a:r>
            <a:r>
              <a:rPr lang="ru-RU" sz="1800" dirty="0" smtClean="0"/>
              <a:t> и т.п.);</a:t>
            </a:r>
          </a:p>
          <a:p>
            <a:pPr marL="882650" lvl="1" indent="-3429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Разграничения ответственности</a:t>
            </a:r>
            <a:r>
              <a:rPr lang="ru-RU" sz="1800" dirty="0" smtClean="0"/>
              <a:t> за нарушения законных прав и интересов других субъектов и установленных правил обращения с информацией (</a:t>
            </a:r>
            <a:r>
              <a:rPr lang="ru-RU" sz="1800" dirty="0" smtClean="0">
                <a:solidFill>
                  <a:srgbClr val="D22D20"/>
                </a:solidFill>
              </a:rPr>
              <a:t>доказательства для суда</a:t>
            </a:r>
            <a:r>
              <a:rPr lang="ru-RU" sz="1800" dirty="0" smtClean="0"/>
              <a:t>).</a:t>
            </a:r>
          </a:p>
        </p:txBody>
      </p:sp>
      <p:sp>
        <p:nvSpPr>
          <p:cNvPr id="3686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61664D2D-A511-4D7C-B807-F1F8BA22CF52}" type="slidenum">
              <a:rPr lang="ru-RU" smtClean="0"/>
              <a:pPr algn="r">
                <a:defRPr/>
              </a:pPr>
              <a:t>11</a:t>
            </a:fld>
            <a:endParaRPr lang="ru-RU" smtClean="0"/>
          </a:p>
        </p:txBody>
      </p:sp>
      <p:pic>
        <p:nvPicPr>
          <p:cNvPr id="36868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3025"/>
            <a:ext cx="8208962" cy="835025"/>
          </a:xfrm>
        </p:spPr>
        <p:txBody>
          <a:bodyPr/>
          <a:lstStyle/>
          <a:p>
            <a:pPr algn="l" eaLnBrk="1" hangingPunct="1"/>
            <a:r>
              <a:rPr lang="ru-RU" sz="2400" dirty="0" smtClean="0"/>
              <a:t>Безопасность любого ресурса АС складывается из обеспечения трех его свойств: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0850" y="1216025"/>
            <a:ext cx="8229600" cy="494665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D22D20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D22D20"/>
                </a:solidFill>
              </a:rPr>
              <a:t>Доступность информации</a:t>
            </a:r>
            <a:r>
              <a:rPr lang="ru-RU" sz="1800" dirty="0" smtClean="0"/>
              <a:t> – способность обеспечивать своевременный доступ субъектов к интересующей их информации и соответствующим АС всегда, когда в обращении к ним возникает необходимость (готовность к обслуживанию);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D22D20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D22D20"/>
                </a:solidFill>
              </a:rPr>
              <a:t>Целостность информации</a:t>
            </a:r>
            <a:r>
              <a:rPr lang="ru-RU" sz="1800" dirty="0" smtClean="0"/>
              <a:t> – существование информации в неискаженном виде (неизменном по отношению к некоторому фиксированному ее состоянию);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D22D20"/>
              </a:buClr>
              <a:buFontTx/>
              <a:buAutoNum type="arabicPeriod"/>
              <a:defRPr/>
            </a:pPr>
            <a:r>
              <a:rPr lang="ru-RU" sz="1800" b="1" dirty="0" smtClean="0">
                <a:solidFill>
                  <a:srgbClr val="D22D20"/>
                </a:solidFill>
              </a:rPr>
              <a:t>Конфиденциальность информации</a:t>
            </a:r>
            <a:r>
              <a:rPr lang="ru-RU" sz="1800" dirty="0" smtClean="0"/>
              <a:t> – субъективно определяемая (назначаемая собственником) характеристика (свойство) информации, которая указывает на необходимость введения ограничений на круг субъектов, имеющих доступ к данной информации, и обеспечиваемая способностью системы (инфраструктуры) сохранять указанную информацию в тайне от субъектов, не имеющих прав на доступ к ней.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D22D20"/>
              </a:buClr>
              <a:buFontTx/>
              <a:buNone/>
              <a:defRPr/>
            </a:pPr>
            <a:r>
              <a:rPr lang="ru-RU" sz="1800" dirty="0" smtClean="0"/>
              <a:t>Кроме того, для защиты субъектов от «пиратства» и разграничения их ответственности необходимо обеспечивать (требования 21 века):</a:t>
            </a:r>
          </a:p>
          <a:p>
            <a:pPr marL="920750" lvl="1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err="1" smtClean="0">
                <a:solidFill>
                  <a:srgbClr val="D22D20"/>
                </a:solidFill>
              </a:rPr>
              <a:t>Неотказуемость</a:t>
            </a:r>
            <a:r>
              <a:rPr lang="ru-RU" sz="1800" dirty="0" smtClean="0">
                <a:solidFill>
                  <a:schemeClr val="tx1"/>
                </a:solidFill>
              </a:rPr>
              <a:t> субъектов от выполненных действий;</a:t>
            </a:r>
          </a:p>
          <a:p>
            <a:pPr marL="920750" lvl="1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D22D20"/>
                </a:solidFill>
              </a:rPr>
              <a:t>Защиту от неправомерного тиражирования</a:t>
            </a:r>
            <a:r>
              <a:rPr lang="ru-RU" sz="1800" dirty="0" smtClean="0">
                <a:solidFill>
                  <a:schemeClr val="tx1"/>
                </a:solidFill>
              </a:rPr>
              <a:t> информации.</a:t>
            </a:r>
            <a:endParaRPr lang="ru-RU" sz="1600" dirty="0" smtClean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DE50EF50-4506-47A4-9F09-D4B83AD1ED20}" type="slidenum">
              <a:rPr lang="ru-RU" smtClean="0"/>
              <a:pPr algn="r">
                <a:defRPr/>
              </a:pPr>
              <a:t>12</a:t>
            </a:fld>
            <a:endParaRPr lang="ru-RU" smtClean="0"/>
          </a:p>
        </p:txBody>
      </p:sp>
      <p:pic>
        <p:nvPicPr>
          <p:cNvPr id="37892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85750"/>
            <a:ext cx="8208962" cy="547688"/>
          </a:xfrm>
        </p:spPr>
        <p:txBody>
          <a:bodyPr/>
          <a:lstStyle/>
          <a:p>
            <a:pPr algn="l" eaLnBrk="1" hangingPunct="1"/>
            <a:r>
              <a:rPr lang="ru-RU" sz="2400" dirty="0" smtClean="0"/>
              <a:t>Защищаемые объекты в </a:t>
            </a:r>
            <a:r>
              <a:rPr lang="ru-RU" sz="2400" dirty="0" err="1" smtClean="0"/>
              <a:t>ИБ</a:t>
            </a:r>
            <a:endParaRPr lang="ru-RU" sz="24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0850" y="1117600"/>
            <a:ext cx="8229600" cy="517842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 случае информационной безопасности</a:t>
            </a:r>
            <a:r>
              <a:rPr lang="ru-RU" sz="2000" b="1" dirty="0" smtClean="0">
                <a:solidFill>
                  <a:srgbClr val="D22D20"/>
                </a:solidFill>
              </a:rPr>
              <a:t> </a:t>
            </a:r>
            <a:r>
              <a:rPr lang="ru-RU" sz="2000" dirty="0" smtClean="0">
                <a:solidFill>
                  <a:srgbClr val="D22D20"/>
                </a:solidFill>
              </a:rPr>
              <a:t>ущерб</a:t>
            </a:r>
            <a:r>
              <a:rPr lang="ru-RU" sz="2000" b="1" dirty="0" smtClean="0">
                <a:solidFill>
                  <a:srgbClr val="D22D20"/>
                </a:solidFill>
              </a:rPr>
              <a:t> </a:t>
            </a:r>
            <a:r>
              <a:rPr lang="ru-RU" sz="2000" dirty="0" smtClean="0"/>
              <a:t>субъектам может быть нанесен только </a:t>
            </a:r>
            <a:r>
              <a:rPr lang="ru-RU" sz="2000" dirty="0" smtClean="0">
                <a:solidFill>
                  <a:srgbClr val="D22D20"/>
                </a:solidFill>
              </a:rPr>
              <a:t>опосредованно</a:t>
            </a:r>
            <a:r>
              <a:rPr lang="ru-RU" sz="2000" dirty="0" smtClean="0"/>
              <a:t>, через определенную информацию и ее носители.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D22D20"/>
                </a:solidFill>
              </a:rPr>
              <a:t>Безопасность информации</a:t>
            </a:r>
            <a:r>
              <a:rPr lang="ru-RU" sz="2000" dirty="0" smtClean="0"/>
              <a:t> - защищенность информации от нежелательного для соответствующих субъектов информационных отношений ее разглашения (нарушения </a:t>
            </a:r>
            <a:r>
              <a:rPr lang="ru-RU" sz="2000" dirty="0" smtClean="0">
                <a:solidFill>
                  <a:srgbClr val="D22D20"/>
                </a:solidFill>
              </a:rPr>
              <a:t>конфиденциальности</a:t>
            </a:r>
            <a:r>
              <a:rPr lang="ru-RU" sz="2000" dirty="0" smtClean="0"/>
              <a:t>), искажения или утраты (нарушения </a:t>
            </a:r>
            <a:r>
              <a:rPr lang="ru-RU" sz="2000" dirty="0" smtClean="0">
                <a:solidFill>
                  <a:srgbClr val="D22D20"/>
                </a:solidFill>
              </a:rPr>
              <a:t>целостности</a:t>
            </a:r>
            <a:r>
              <a:rPr lang="ru-RU" sz="2000" dirty="0" smtClean="0"/>
              <a:t>) или снижения степени доступности (</a:t>
            </a:r>
            <a:r>
              <a:rPr lang="ru-RU" sz="2000" dirty="0" smtClean="0">
                <a:solidFill>
                  <a:srgbClr val="D22D20"/>
                </a:solidFill>
              </a:rPr>
              <a:t>блокирования</a:t>
            </a:r>
            <a:r>
              <a:rPr lang="ru-RU" sz="2000" dirty="0" smtClean="0"/>
              <a:t>) информации,  а также от незаконного ее </a:t>
            </a:r>
            <a:r>
              <a:rPr lang="ru-RU" sz="2000" dirty="0" smtClean="0">
                <a:solidFill>
                  <a:srgbClr val="D22D20"/>
                </a:solidFill>
              </a:rPr>
              <a:t>тиражирования</a:t>
            </a:r>
            <a:r>
              <a:rPr lang="ru-RU" sz="2000" dirty="0" smtClean="0"/>
              <a:t> (неправомерного использования).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Следовательно, в качестве </a:t>
            </a:r>
            <a:r>
              <a:rPr lang="ru-RU" sz="2000" b="1" dirty="0" smtClean="0">
                <a:solidFill>
                  <a:srgbClr val="D22D20"/>
                </a:solidFill>
              </a:rPr>
              <a:t>объектов, подлежащих защите</a:t>
            </a:r>
            <a:r>
              <a:rPr lang="ru-RU" sz="2000" dirty="0" smtClean="0"/>
              <a:t> с целью обеспечения безопасности субъектов информационных отношений, должны рассматриваться:</a:t>
            </a:r>
          </a:p>
          <a:p>
            <a:pPr marL="920750" lvl="1" indent="-3810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2000" dirty="0" smtClean="0"/>
              <a:t>Информация (сведения).</a:t>
            </a:r>
          </a:p>
          <a:p>
            <a:pPr marL="920750" lvl="1" indent="-3810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2000" dirty="0" smtClean="0"/>
              <a:t>Любые ее носители (отдельные компоненты и АС в целом). </a:t>
            </a:r>
          </a:p>
          <a:p>
            <a:pPr marL="920750" lvl="1" indent="-381000" eaLnBrk="1" fontAlgn="auto" hangingPunct="1">
              <a:spcAft>
                <a:spcPts val="0"/>
              </a:spcAft>
              <a:buClr>
                <a:schemeClr val="tx2"/>
              </a:buClr>
              <a:buFontTx/>
              <a:buAutoNum type="arabicPeriod"/>
              <a:defRPr/>
            </a:pPr>
            <a:r>
              <a:rPr lang="ru-RU" sz="2000" dirty="0" smtClean="0"/>
              <a:t>Процессы ее обработки и передачи.</a:t>
            </a:r>
          </a:p>
        </p:txBody>
      </p:sp>
      <p:sp>
        <p:nvSpPr>
          <p:cNvPr id="3891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</a:t>
            </a:r>
            <a:fld id="{9A154C16-B1DC-47FC-A166-28C3C0E207EC}" type="slidenum">
              <a:rPr lang="ru-RU" smtClean="0"/>
              <a:pPr algn="r">
                <a:defRPr/>
              </a:pPr>
              <a:t>13</a:t>
            </a:fld>
            <a:endParaRPr lang="ru-RU" dirty="0" smtClean="0"/>
          </a:p>
        </p:txBody>
      </p:sp>
      <p:pic>
        <p:nvPicPr>
          <p:cNvPr id="38916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208963" cy="476250"/>
          </a:xfrm>
        </p:spPr>
        <p:txBody>
          <a:bodyPr anchor="ctr"/>
          <a:lstStyle/>
          <a:p>
            <a:pPr algn="l" eaLnBrk="1" hangingPunct="1"/>
            <a:r>
              <a:rPr lang="ru-RU" sz="2400" dirty="0" smtClean="0"/>
              <a:t>Безопасность – это защищенность от опасностей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3832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Полностью устранить все возможные опасности (угрозы) нельзя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Безопасность – это защищенность от возможного ущерба, наносимого при реализации угроз. </a:t>
            </a:r>
            <a:r>
              <a:rPr lang="ru-RU" sz="1600" b="1" dirty="0" smtClean="0">
                <a:solidFill>
                  <a:srgbClr val="C00000"/>
                </a:solidFill>
              </a:rPr>
              <a:t>Субъектами нанесения ущерба являются люди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Ущерб может быть: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материальным, 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моральным, 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физическим.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Наноситься ущерб может: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прямо</a:t>
            </a:r>
          </a:p>
          <a:p>
            <a:pPr lvl="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косвенно.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Автоматизированная система (АС) – это организационно-техническая система: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Технические средства обработки и передачи данных (СВТ и связь);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Методы и алгоритмы обработки данных в виде программного обеспечения;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Информация на различных носителях;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Обслуживающий </a:t>
            </a:r>
            <a:r>
              <a:rPr lang="ru-RU" sz="1600" dirty="0" smtClean="0">
                <a:solidFill>
                  <a:srgbClr val="C00000"/>
                </a:solidFill>
              </a:rPr>
              <a:t>персонал</a:t>
            </a:r>
            <a:r>
              <a:rPr lang="ru-RU" sz="1600" dirty="0" smtClean="0"/>
              <a:t>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Пользователи</a:t>
            </a:r>
            <a:r>
              <a:rPr lang="ru-RU" sz="1600" dirty="0" smtClean="0">
                <a:solidFill>
                  <a:srgbClr val="D22D20"/>
                </a:solidFill>
              </a:rPr>
              <a:t> </a:t>
            </a:r>
            <a:r>
              <a:rPr lang="ru-RU" sz="1600" dirty="0" smtClean="0"/>
              <a:t>системы.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Обработка информации в АС – любая совокупность операций (создание, хранение, передача, преобразование и т.п.), осуществляемых над информацией (сведениями, данными) с использованием средств АС.</a:t>
            </a:r>
          </a:p>
        </p:txBody>
      </p:sp>
      <p:sp>
        <p:nvSpPr>
          <p:cNvPr id="3994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0240205F-9683-4AAA-8E9B-63F70E23C1F4}" type="slidenum">
              <a:rPr lang="ru-RU" smtClean="0"/>
              <a:pPr algn="r">
                <a:defRPr/>
              </a:pPr>
              <a:t>14</a:t>
            </a:fld>
            <a:endParaRPr lang="ru-RU" smtClean="0"/>
          </a:p>
        </p:txBody>
      </p:sp>
      <p:pic>
        <p:nvPicPr>
          <p:cNvPr id="39940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682" y="209550"/>
            <a:ext cx="8364106" cy="7493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Виды мер и основные принципы обеспечения </a:t>
            </a:r>
            <a:r>
              <a:rPr lang="ru-RU" sz="2400" dirty="0" err="1" smtClean="0"/>
              <a:t>ТЗИ</a:t>
            </a:r>
            <a:endParaRPr lang="ru-RU" sz="24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173163"/>
            <a:ext cx="8229600" cy="5221287"/>
          </a:xfrm>
        </p:spPr>
        <p:txBody>
          <a:bodyPr>
            <a:normAutofit lnSpcReduction="10000"/>
          </a:bodyPr>
          <a:lstStyle/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Правовые</a:t>
            </a:r>
            <a:r>
              <a:rPr lang="ru-RU" sz="1800" dirty="0" smtClean="0"/>
              <a:t> (законодательные, нормативные правовые акты, регламентирующие правила обращения с информацией … устанавливающие ответственность за нарушения. Являются  сдерживающим фактором для потенциальных нарушителей);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Морально-этические </a:t>
            </a:r>
            <a:r>
              <a:rPr lang="ru-RU" sz="1800" dirty="0" smtClean="0"/>
              <a:t>(нормы поведения, бывают оформлены в виде правил или предписаний – устав, кодекс и т.п.);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Технологические</a:t>
            </a:r>
            <a:r>
              <a:rPr lang="ru-RU" sz="1800" dirty="0" smtClean="0"/>
              <a:t> (использование избыточности и направлены на уменьшение вероятности ошибок и нарушений, например, двойной ввод информации, несколько разрешений от разных лиц и т.п.);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Организационные </a:t>
            </a:r>
            <a:r>
              <a:rPr lang="ru-RU" sz="1800" dirty="0" smtClean="0"/>
              <a:t>(административные и процедурные, регламентируют процессы функционирования АС, использования ее ресурсов, деятельность персонала и пользователей);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Физические</a:t>
            </a:r>
            <a:r>
              <a:rPr lang="ru-RU" sz="1800" dirty="0" smtClean="0"/>
              <a:t> (создание физических препятствий на возможных путях проникновения и доступа потенциальных нарушителей, охрана, наблюдение, связь и сигнализация);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Технические</a:t>
            </a:r>
            <a:r>
              <a:rPr lang="ru-RU" sz="1800" dirty="0" smtClean="0"/>
              <a:t> (аппаратные и программные, основаны на использовании различных устройств и программ, входящих в состав АС и выполняющих функции защиты).</a:t>
            </a:r>
          </a:p>
        </p:txBody>
      </p:sp>
      <p:sp>
        <p:nvSpPr>
          <p:cNvPr id="4096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06938" y="6356350"/>
            <a:ext cx="40767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©                                                                       </a:t>
            </a:r>
            <a:fld id="{7EF3805A-CF2B-462B-8A69-EF92BB67D3A6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pic>
        <p:nvPicPr>
          <p:cNvPr id="4096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08963" cy="547688"/>
          </a:xfrm>
        </p:spPr>
        <p:txBody>
          <a:bodyPr anchor="ctr"/>
          <a:lstStyle/>
          <a:p>
            <a:pPr algn="l" eaLnBrk="1" hangingPunct="1"/>
            <a:r>
              <a:rPr lang="ru-RU" sz="2400" dirty="0" smtClean="0"/>
              <a:t>Правовые основы обеспечения </a:t>
            </a:r>
            <a:r>
              <a:rPr lang="ru-RU" sz="2400" dirty="0" err="1" smtClean="0"/>
              <a:t>ИБ</a:t>
            </a:r>
            <a:endParaRPr lang="ru-RU" sz="2400" dirty="0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427038" y="1095375"/>
            <a:ext cx="8229600" cy="5195888"/>
          </a:xfrm>
        </p:spPr>
        <p:txBody>
          <a:bodyPr>
            <a:normAutofit lnSpcReduction="10000"/>
          </a:bodyPr>
          <a:lstStyle/>
          <a:p>
            <a:pPr marL="265113" indent="-265113" eaLnBrk="1" hangingPunct="1"/>
            <a:r>
              <a:rPr lang="ru-RU" sz="1800" dirty="0" smtClean="0"/>
              <a:t>В </a:t>
            </a:r>
            <a:r>
              <a:rPr lang="ru-RU" sz="1800" dirty="0" smtClean="0">
                <a:solidFill>
                  <a:srgbClr val="C00000"/>
                </a:solidFill>
              </a:rPr>
              <a:t>Конституции РФ </a:t>
            </a:r>
            <a:r>
              <a:rPr lang="ru-RU" sz="1800" dirty="0" smtClean="0"/>
              <a:t>определено, что каждый имеет право свободно искать, получать, передавать, производить и распространять информацию любым законным способом. Ограничения этого права могут устанавливаться законом только в целях охраны личной, семейной, профессиональной, коммерческой и </a:t>
            </a:r>
            <a:r>
              <a:rPr lang="ru-RU" sz="1800" dirty="0" err="1" smtClean="0"/>
              <a:t>гос.тайны</a:t>
            </a:r>
            <a:r>
              <a:rPr lang="ru-RU" sz="1800" dirty="0" smtClean="0"/>
              <a:t>, а также нравственности.</a:t>
            </a:r>
          </a:p>
          <a:p>
            <a:pPr marL="265113" indent="-265113" eaLnBrk="1" hangingPunct="1"/>
            <a:r>
              <a:rPr lang="ru-RU" sz="1800" dirty="0" smtClean="0">
                <a:solidFill>
                  <a:srgbClr val="C00000"/>
                </a:solidFill>
              </a:rPr>
              <a:t>Федеральный закон от 27.06.2006 № 149-ФЗ «Об информации, информационных технологиях и о защите информации» подразделят информацию на категории:</a:t>
            </a:r>
          </a:p>
          <a:p>
            <a:pPr marL="804863" lvl="1" indent="-265113" eaLnBrk="1" hangingPunct="1"/>
            <a:r>
              <a:rPr lang="ru-RU" sz="1800" dirty="0" smtClean="0"/>
              <a:t>Свободного доступа (общедоступная, т.е. информация, доступ к которой не ограничен);</a:t>
            </a:r>
          </a:p>
          <a:p>
            <a:pPr marL="804863" lvl="1" indent="-265113" eaLnBrk="1" hangingPunct="1"/>
            <a:r>
              <a:rPr lang="ru-RU" sz="1800" dirty="0" smtClean="0"/>
              <a:t>Ограниченного доступа, которая подразделяется на:</a:t>
            </a:r>
          </a:p>
          <a:p>
            <a:pPr marL="1627188" lvl="2" indent="-457200" eaLnBrk="1" hangingPunct="1"/>
            <a:r>
              <a:rPr lang="ru-RU" sz="1800" dirty="0" smtClean="0"/>
              <a:t>Государственную тайну;</a:t>
            </a:r>
          </a:p>
          <a:p>
            <a:pPr marL="1627188" lvl="2" indent="-457200" eaLnBrk="1" hangingPunct="1"/>
            <a:r>
              <a:rPr lang="ru-RU" sz="1800" dirty="0" smtClean="0"/>
              <a:t>Конфиденциальная (коммерческая, служебная, личная, семейная и иные тайны, персональные данные). </a:t>
            </a:r>
          </a:p>
          <a:p>
            <a:pPr marL="265113" indent="-265113" eaLnBrk="1" hangingPunct="1"/>
            <a:r>
              <a:rPr lang="ru-RU" sz="1800" b="1" dirty="0" smtClean="0">
                <a:solidFill>
                  <a:srgbClr val="C00000"/>
                </a:solidFill>
              </a:rPr>
              <a:t>Конфиденциальность информации</a:t>
            </a:r>
            <a:r>
              <a:rPr lang="ru-RU" sz="1800" dirty="0" smtClean="0"/>
              <a:t> – обязательное для выполнения лицом, получившим доступ к определенной информации, требование не передавать такую информацию третьим лицам без согласия ее обладателя.</a:t>
            </a:r>
          </a:p>
        </p:txBody>
      </p:sp>
      <p:sp>
        <p:nvSpPr>
          <p:cNvPr id="4198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5849DF19-CFF1-404E-8F7E-304728DEED83}" type="slidenum">
              <a:rPr lang="ru-RU" smtClean="0"/>
              <a:pPr algn="r">
                <a:defRPr/>
              </a:pPr>
              <a:t>16</a:t>
            </a:fld>
            <a:endParaRPr lang="ru-RU" smtClean="0"/>
          </a:p>
        </p:txBody>
      </p:sp>
      <p:pic>
        <p:nvPicPr>
          <p:cNvPr id="41988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714375" y="214313"/>
            <a:ext cx="813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1308B"/>
                </a:solidFill>
              </a:rPr>
              <a:t>Государственная система защиты информации</a:t>
            </a:r>
          </a:p>
        </p:txBody>
      </p:sp>
      <p:sp>
        <p:nvSpPr>
          <p:cNvPr id="43011" name="Rectangle 11"/>
          <p:cNvSpPr>
            <a:spLocks noChangeArrowheads="1"/>
          </p:cNvSpPr>
          <p:nvPr/>
        </p:nvSpPr>
        <p:spPr bwMode="auto">
          <a:xfrm>
            <a:off x="409575" y="801688"/>
            <a:ext cx="84963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solidFill>
                  <a:srgbClr val="D22D20"/>
                </a:solidFill>
              </a:rPr>
              <a:t>Федеральная служба по техническому и экспортному контролю</a:t>
            </a:r>
            <a:r>
              <a:rPr lang="ru-RU"/>
              <a:t> (ФСТЭК России, ранее Гостехкомиссия России) – является федеральным органом исполнительной власти, уполномоченным </a:t>
            </a:r>
            <a:r>
              <a:rPr lang="ru-RU">
                <a:solidFill>
                  <a:srgbClr val="C00000"/>
                </a:solidFill>
              </a:rPr>
              <a:t>в области противодействия техническим разведкам (ПД ТР) и технической защиты информации (ТЗИ).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ФСБ, МВД, Минобороны, ФСО, СВР и их структурные подразделения по защите информации.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Структурные и межотраслевые подразделения по технической защите информации органов государственной власти.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Управления ФСТЭК России по федеральным округам.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solidFill>
                  <a:schemeClr val="hlink"/>
                </a:solidFill>
              </a:rPr>
              <a:t>Головная научно-исследовательская организация в РФ по ТЗИ </a:t>
            </a:r>
            <a:br>
              <a:rPr lang="ru-RU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(ФГУП ГНИИИ ПТЗИ ФСТЭК России).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Головные и ведущие научно-исследовательские, научно-технические, проектные и конструкторские организации по ТЗИ органов гос. власти.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Предприятия, проводящие работы с использованием гос. тайны, их подразделения по ТЗИ.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Предприятия, проводящие работы в области ТЗИ.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/>
              <a:t>Высшие учебные заведения, институты повышения квалификации и </a:t>
            </a:r>
            <a:r>
              <a:rPr lang="ru-RU">
                <a:solidFill>
                  <a:srgbClr val="D22D20"/>
                </a:solidFill>
              </a:rPr>
              <a:t>учебные центры дополнительного образования</a:t>
            </a:r>
            <a:r>
              <a:rPr lang="ru-RU"/>
              <a:t> в области ТЗИ.</a:t>
            </a:r>
          </a:p>
        </p:txBody>
      </p:sp>
      <p:pic>
        <p:nvPicPr>
          <p:cNvPr id="43012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EAF233CA-A5FF-456C-ADD6-DF39A4A540D4}" type="slidenum">
              <a:rPr lang="ru-RU" smtClean="0"/>
              <a:pPr algn="r"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444" y="176213"/>
            <a:ext cx="7735132" cy="77628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Лицензирование, сертификация и аттестация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52500"/>
            <a:ext cx="8786813" cy="35814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Лицензирование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разрешение на определенный вид деятельности.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Сертификация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процедура подтверждения соответствия, посредством которой независимая от изготовителя (продавца, исполнителя)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потребителя (покупателя) организация удостоверяет в письменной форме (сертификат), что продукция соответствует установленным требованиям.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Аттестация</a:t>
            </a: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комплексная проверка защищаемого объекта информатизации в реальных условиях эксплуатации. По результатам аттестации выдается «Аттестат соответствия», подтверждающий, что объект удовлетворяет требованиям стандартов или иных нормативно-технических документов по безопасности информации.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«Заочно» или «типично» провести аттестацию нельзя, что увеличивает сроки и стоимость, но «делегирует» риски и «снимает» ответственность.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</a:t>
            </a:r>
            <a:fld id="{2F09C173-3943-47EE-9114-0C4E501FA0A2}" type="slidenum">
              <a:rPr lang="ru-RU" smtClean="0"/>
              <a:pPr algn="r">
                <a:defRPr/>
              </a:pPr>
              <a:t>18</a:t>
            </a:fld>
            <a:endParaRPr lang="ru-RU" dirty="0" smtClean="0"/>
          </a:p>
        </p:txBody>
      </p:sp>
      <p:grpSp>
        <p:nvGrpSpPr>
          <p:cNvPr id="46084" name="Группа 7"/>
          <p:cNvGrpSpPr>
            <a:grpSpLocks/>
          </p:cNvGrpSpPr>
          <p:nvPr/>
        </p:nvGrpSpPr>
        <p:grpSpPr bwMode="auto">
          <a:xfrm>
            <a:off x="0" y="4538663"/>
            <a:ext cx="9144000" cy="1778000"/>
            <a:chOff x="0" y="4143376"/>
            <a:chExt cx="9144000" cy="2071688"/>
          </a:xfrm>
        </p:grpSpPr>
        <p:sp>
          <p:nvSpPr>
            <p:cNvPr id="46087" name="Прямоугольник 10"/>
            <p:cNvSpPr>
              <a:spLocks noChangeArrowheads="1"/>
            </p:cNvSpPr>
            <p:nvPr/>
          </p:nvSpPr>
          <p:spPr bwMode="auto">
            <a:xfrm>
              <a:off x="0" y="4143376"/>
              <a:ext cx="9144000" cy="2071688"/>
            </a:xfrm>
            <a:prstGeom prst="rect">
              <a:avLst/>
            </a:prstGeom>
            <a:solidFill>
              <a:srgbClr val="AFC8FF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0BC00"/>
                </a:buClr>
                <a:buFont typeface="Wingdings 2" pitchFamily="18" charset="2"/>
                <a:buChar char="•"/>
              </a:pPr>
              <a:endParaRPr lang="ru-RU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200" y="4215515"/>
              <a:ext cx="1414463" cy="1945907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8100" y="4215515"/>
              <a:ext cx="1035050" cy="1873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46090" name="Rectangle 6"/>
            <p:cNvSpPr>
              <a:spLocks noChangeArrowheads="1"/>
            </p:cNvSpPr>
            <p:nvPr/>
          </p:nvSpPr>
          <p:spPr bwMode="auto">
            <a:xfrm>
              <a:off x="2786063" y="4468813"/>
              <a:ext cx="374332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2400" b="1"/>
                <a:t>Системы сертификации средств защиты информации </a:t>
              </a:r>
            </a:p>
          </p:txBody>
        </p:sp>
      </p:grpSp>
      <p:pic>
        <p:nvPicPr>
          <p:cNvPr id="46085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7019925" y="4579938"/>
          <a:ext cx="1277938" cy="865187"/>
        </p:xfrm>
        <a:graphic>
          <a:graphicData uri="http://schemas.openxmlformats.org/presentationml/2006/ole">
            <p:oleObj spid="_x0000_s3074" name="Visio" r:id="rId4" imgW="1277493" imgH="865226" progId="">
              <p:embed/>
            </p:oleObj>
          </a:graphicData>
        </a:graphic>
      </p:graphicFrame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755650" y="158750"/>
            <a:ext cx="80867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1308B"/>
                </a:solidFill>
              </a:rPr>
              <a:t>Фрагмент описания требований по «АС 1 Г»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2875" y="953668"/>
            <a:ext cx="66976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cs typeface="+mn-cs"/>
              </a:rPr>
              <a:t>АС.</a:t>
            </a:r>
            <a:r>
              <a:rPr lang="ru-RU" dirty="0">
                <a:cs typeface="+mn-cs"/>
              </a:rPr>
              <a:t> Защита от НСД к информации. Классификация АС и требования по защите информации. 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cs typeface="+mn-cs"/>
              </a:rPr>
              <a:t>Для «1Г»: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cs typeface="+mn-cs"/>
              </a:rPr>
              <a:t>Подсистема управления доступом</a:t>
            </a:r>
            <a:endParaRPr lang="ru-RU" dirty="0">
              <a:cs typeface="+mn-cs"/>
            </a:endParaRPr>
          </a:p>
          <a:p>
            <a:pPr marL="361950" indent="-36195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dirty="0">
                <a:cs typeface="+mn-cs"/>
              </a:rPr>
              <a:t>Должна осуществляться идентификация и проверка подлинности субъектов доступа при входе в систему по идентификатору (коду) и паролю условно-постоянного действия, длиной не менее шести буквенно-цифровых символов; </a:t>
            </a:r>
          </a:p>
          <a:p>
            <a:pPr marL="361950" indent="-36195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dirty="0">
                <a:cs typeface="+mn-cs"/>
              </a:rPr>
              <a:t> Должна осуществляться идентификация терминалов, ЭВМ, узлов сети ЭВМ, каналов связи, внешних устройств ЭВМ по логическим именам; </a:t>
            </a:r>
          </a:p>
          <a:p>
            <a:pPr marL="361950" indent="-36195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dirty="0">
                <a:cs typeface="+mn-cs"/>
              </a:rPr>
              <a:t>Должна осуществляться идентификация программ, томов, каталогов, файлов, записей, полей записей по именам; </a:t>
            </a:r>
          </a:p>
          <a:p>
            <a:pPr marL="361950" indent="-36195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dirty="0">
                <a:cs typeface="+mn-cs"/>
              </a:rPr>
              <a:t>Должен осуществляться контроль доступа субъектов к защищаемым ресурсам в соответствии с матрицей доступа. 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dirty="0">
                <a:cs typeface="+mn-cs"/>
              </a:rPr>
              <a:t>  </a:t>
            </a:r>
            <a:r>
              <a:rPr lang="ru-RU" b="1" dirty="0">
                <a:cs typeface="+mn-cs"/>
              </a:rPr>
              <a:t>…</a:t>
            </a:r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6732588" y="1733550"/>
            <a:ext cx="1838325" cy="1766888"/>
            <a:chOff x="4241" y="572"/>
            <a:chExt cx="1158" cy="1113"/>
          </a:xfrm>
        </p:grpSpPr>
        <p:graphicFrame>
          <p:nvGraphicFramePr>
            <p:cNvPr id="3075" name="Object 10"/>
            <p:cNvGraphicFramePr>
              <a:graphicFrameLocks noChangeAspect="1"/>
            </p:cNvGraphicFramePr>
            <p:nvPr/>
          </p:nvGraphicFramePr>
          <p:xfrm>
            <a:off x="4740" y="1026"/>
            <a:ext cx="659" cy="659"/>
          </p:xfrm>
          <a:graphic>
            <a:graphicData uri="http://schemas.openxmlformats.org/presentationml/2006/ole">
              <p:oleObj spid="_x0000_s3075" name="Visio" r:id="rId5" imgW="1045464" imgH="1045667" progId="">
                <p:embed/>
              </p:oleObj>
            </a:graphicData>
          </a:graphic>
        </p:graphicFrame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4422" y="754"/>
            <a:ext cx="659" cy="659"/>
          </p:xfrm>
          <a:graphic>
            <a:graphicData uri="http://schemas.openxmlformats.org/presentationml/2006/ole">
              <p:oleObj spid="_x0000_s3076" name="Visio" r:id="rId6" imgW="1045464" imgH="1045667" progId="">
                <p:embed/>
              </p:oleObj>
            </a:graphicData>
          </a:graphic>
        </p:graphicFrame>
        <p:graphicFrame>
          <p:nvGraphicFramePr>
            <p:cNvPr id="3077" name="Object 8"/>
            <p:cNvGraphicFramePr>
              <a:graphicFrameLocks noChangeAspect="1"/>
            </p:cNvGraphicFramePr>
            <p:nvPr/>
          </p:nvGraphicFramePr>
          <p:xfrm>
            <a:off x="4241" y="572"/>
            <a:ext cx="659" cy="659"/>
          </p:xfrm>
          <a:graphic>
            <a:graphicData uri="http://schemas.openxmlformats.org/presentationml/2006/ole">
              <p:oleObj spid="_x0000_s3077" name="Visio" r:id="rId7" imgW="1045464" imgH="1045667" progId="">
                <p:embed/>
              </p:oleObj>
            </a:graphicData>
          </a:graphic>
        </p:graphicFrame>
      </p:grpSp>
      <p:pic>
        <p:nvPicPr>
          <p:cNvPr id="3081" name="Picture 1" descr="C:\Users\1\Desktop\Мива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F92B91E3-0F90-4FA9-AA61-496AB0EB4570}" type="slidenum">
              <a:rPr lang="ru-RU" smtClean="0"/>
              <a:pPr algn="r"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8208962" cy="833252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Актуальность проблемы обеспечения технической защиты информации (</a:t>
            </a:r>
            <a:r>
              <a:rPr lang="ru-RU" sz="2400" dirty="0" err="1" smtClean="0"/>
              <a:t>ТЗИ</a:t>
            </a:r>
            <a:r>
              <a:rPr lang="ru-RU" sz="2400" dirty="0" smtClean="0"/>
              <a:t>)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233487"/>
            <a:ext cx="8640763" cy="4403833"/>
          </a:xfrm>
        </p:spPr>
        <p:txBody>
          <a:bodyPr>
            <a:no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Противоречие: свободный обмен информацией и ограничения на ее распространение и использование.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Расширение сферы использования компьютеров (ЭВМ) и повышение уровня доверия к ним (критические данные).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Рост объемов информации на машинных носителях информации и способов доступа пользователей к информационным ресурсам.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Информация стала товаром, ее стали покупать и продавать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Много квалифицированных пользователей (с малыми доходами).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Увеличение угроз информации, как «обратная сторона медали».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sz="2100" dirty="0" smtClean="0">
                <a:latin typeface="+mj-lt"/>
              </a:rPr>
              <a:t>Ущерб от уничтожения или разглашения информации.</a:t>
            </a:r>
            <a:endParaRPr lang="ru-RU" sz="2100" dirty="0" smtClean="0">
              <a:solidFill>
                <a:srgbClr val="D22D20"/>
              </a:solidFill>
              <a:latin typeface="+mj-lt"/>
            </a:endParaRPr>
          </a:p>
        </p:txBody>
      </p:sp>
      <p:sp>
        <p:nvSpPr>
          <p:cNvPr id="2970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5EFEBD7A-E710-430E-8D74-F9DA5EF76244}" type="slidenum">
              <a:rPr lang="ru-RU" smtClean="0"/>
              <a:pPr algn="r">
                <a:defRPr/>
              </a:pPr>
              <a:t>2</a:t>
            </a:fld>
            <a:endParaRPr lang="ru-RU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07950" y="5811538"/>
            <a:ext cx="8856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indent="-381000" algn="ctr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rgbClr val="C00000"/>
                </a:solidFill>
              </a:rPr>
              <a:t>Актуальность проблемы обеспечения </a:t>
            </a:r>
            <a:r>
              <a:rPr lang="ru-RU" sz="2000" b="1" dirty="0" err="1" smtClean="0">
                <a:solidFill>
                  <a:srgbClr val="C00000"/>
                </a:solidFill>
              </a:rPr>
              <a:t>ТЗИ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будет только </a:t>
            </a:r>
            <a:r>
              <a:rPr lang="ru-RU" sz="2000" b="1" dirty="0" smtClean="0">
                <a:solidFill>
                  <a:srgbClr val="C00000"/>
                </a:solidFill>
              </a:rPr>
              <a:t>возрастать!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9702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714375" y="142875"/>
            <a:ext cx="82089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1308B"/>
                </a:solidFill>
              </a:rPr>
              <a:t>Основные защитные механизмы, реализуемые в рамках различных мер и средств защиты</a:t>
            </a:r>
          </a:p>
        </p:txBody>
      </p:sp>
      <p:sp>
        <p:nvSpPr>
          <p:cNvPr id="57347" name="Rectangle 11"/>
          <p:cNvSpPr>
            <a:spLocks noChangeArrowheads="1"/>
          </p:cNvSpPr>
          <p:nvPr/>
        </p:nvSpPr>
        <p:spPr bwMode="auto">
          <a:xfrm>
            <a:off x="179388" y="1073150"/>
            <a:ext cx="87852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Идентификация (именование и опознание), аутентификация (подтверждение подлинности) пользователей системы.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Разграничение доступа пользователей к ресурсам системы и авторизация (присвоение полномочий) пользователям.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Регистрация и оперативное оповещение о событиях, происходящих в системе.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Криптографическое закрытие (шифрование) хранимых и передаваемых по каналам связи данных.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Контроль целостности и аутентичности (подлинности и авторства) данных.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Резервирование и резервное копирование.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Фильтрация трафика и трансляция адресов.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Обнаружение вторжений (атак).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Выявление и нейтрализация действий компьютерных вирусов.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Затирание остаточной информации на носителях.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Выявление уязвимостей (слабых мест) системы.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Маскировка и создание ложных объектов.</a:t>
            </a:r>
          </a:p>
          <a:p>
            <a:pPr marL="92075" indent="-92075"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  <a:defRPr/>
            </a:pPr>
            <a:r>
              <a:rPr lang="ru-RU" sz="1600" dirty="0">
                <a:cs typeface="+mn-cs"/>
              </a:rPr>
              <a:t>Страхование рисков.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/>
                </a:solidFill>
                <a:cs typeface="+mn-cs"/>
              </a:rPr>
              <a:t>Эти механизмы могут комбинироваться (варьироваться) и должны системно использоваться в комплексе с другими мерами защиты.</a:t>
            </a:r>
          </a:p>
        </p:txBody>
      </p:sp>
      <p:pic>
        <p:nvPicPr>
          <p:cNvPr id="45060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6AB53FCB-5222-4F83-A291-AEA4823207EC}" type="slidenum">
              <a:rPr lang="ru-RU" smtClean="0"/>
              <a:pPr algn="r"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77049" y="150813"/>
            <a:ext cx="8373276" cy="8080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ru-RU" sz="2400" dirty="0"/>
              <a:t>Модель технической компьютерной разведки</a:t>
            </a:r>
          </a:p>
        </p:txBody>
      </p:sp>
      <p:sp>
        <p:nvSpPr>
          <p:cNvPr id="33796" name="Содержимое 2"/>
          <p:cNvSpPr>
            <a:spLocks noGrp="1"/>
          </p:cNvSpPr>
          <p:nvPr>
            <p:ph idx="1"/>
          </p:nvPr>
        </p:nvSpPr>
        <p:spPr>
          <a:xfrm>
            <a:off x="785813" y="3216275"/>
            <a:ext cx="7772400" cy="2357438"/>
          </a:xfrm>
        </p:spPr>
        <p:txBody>
          <a:bodyPr>
            <a:normAutofit/>
          </a:bodyPr>
          <a:lstStyle/>
          <a:p>
            <a:pPr marL="447675" indent="-447675" eaLnBrk="1" fontAlgn="auto" hangingPunct="1">
              <a:spcAft>
                <a:spcPts val="0"/>
              </a:spcAft>
              <a:buClrTx/>
              <a:buFontTx/>
              <a:buAutoNum type="arabicParenR"/>
              <a:defRPr/>
            </a:pPr>
            <a:r>
              <a:rPr lang="ru-RU" sz="2000" smtClean="0">
                <a:latin typeface="Arial" charset="0"/>
                <a:cs typeface="Arial" charset="0"/>
              </a:rPr>
              <a:t>данные, сведения и информация, обрабатываемые, 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в том числе передаваемые и хранимые, 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в компьютерных системах и сетях;</a:t>
            </a:r>
          </a:p>
          <a:p>
            <a:pPr marL="447675" indent="-447675" eaLnBrk="1" fontAlgn="auto" hangingPunct="1">
              <a:spcAft>
                <a:spcPts val="0"/>
              </a:spcAft>
              <a:buClrTx/>
              <a:buFontTx/>
              <a:buAutoNum type="arabicParenR"/>
              <a:defRPr/>
            </a:pPr>
            <a:r>
              <a:rPr lang="ru-RU" sz="2000" smtClean="0">
                <a:latin typeface="Arial" charset="0"/>
                <a:cs typeface="Arial" charset="0"/>
              </a:rPr>
              <a:t>характеристики программных, аппаратных </a:t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и программно-аппаратных комплексов;</a:t>
            </a:r>
          </a:p>
          <a:p>
            <a:pPr marL="447675" indent="-447675" eaLnBrk="1" fontAlgn="auto" hangingPunct="1">
              <a:spcAft>
                <a:spcPts val="0"/>
              </a:spcAft>
              <a:buClrTx/>
              <a:buFontTx/>
              <a:buAutoNum type="arabicParenR"/>
              <a:defRPr/>
            </a:pPr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характеристики пользователей компьютерных систем </a:t>
            </a:r>
            <a:b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и сетей.</a:t>
            </a:r>
          </a:p>
        </p:txBody>
      </p:sp>
      <p:sp>
        <p:nvSpPr>
          <p:cNvPr id="4711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39B7FFFB-8057-48A3-9198-5171CC2A3D23}" type="slidenum">
              <a:rPr lang="ru-RU" smtClean="0"/>
              <a:pPr algn="r">
                <a:defRPr/>
              </a:pPr>
              <a:t>21</a:t>
            </a:fld>
            <a:endParaRPr lang="ru-RU" smtClean="0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71500" y="1216025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Техническая компьютерная разведка (ТКР) </a:t>
            </a:r>
            <a:r>
              <a:rPr lang="ru-RU" sz="2000"/>
              <a:t>– это добывание </a:t>
            </a:r>
            <a:br>
              <a:rPr lang="ru-RU" sz="2000"/>
            </a:br>
            <a:r>
              <a:rPr lang="ru-RU" sz="2000"/>
              <a:t>информации из компьютерных систем и сетей, характеристик их программно-аппаратных средств и характеристик пользователей.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571500" y="2644775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Источники информации для  ТКР:</a:t>
            </a:r>
          </a:p>
        </p:txBody>
      </p:sp>
      <p:pic>
        <p:nvPicPr>
          <p:cNvPr id="47110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344488"/>
            <a:ext cx="7286625" cy="428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/>
              <a:t> Виды ТКР</a:t>
            </a:r>
          </a:p>
        </p:txBody>
      </p:sp>
      <p:sp>
        <p:nvSpPr>
          <p:cNvPr id="4813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83CABB4A-C649-40A3-A0A4-53748EA12355}" type="slidenum">
              <a:rPr lang="ru-RU" smtClean="0"/>
              <a:pPr algn="r">
                <a:defRPr/>
              </a:pPr>
              <a:t>22</a:t>
            </a:fld>
            <a:endParaRPr lang="ru-RU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643063" y="2247900"/>
            <a:ext cx="57245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СЕМАНТИЧЕСКУЮ;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АЛГОРИТМИЧЕСКУЮ; 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ВИРУСНУЮ; 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РАЗГРАНИЧИТЕЛЬНУЮ;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СЕТЕВУЮ;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ПОТОКОВУЮ; 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АППАРАТНУЮ; 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ФОРМАТНУЮ;</a:t>
            </a:r>
          </a:p>
          <a:p>
            <a:pPr marL="266700" algn="just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ru-RU" sz="2000" b="1">
                <a:solidFill>
                  <a:schemeClr val="tx2"/>
                </a:solidFill>
              </a:rPr>
              <a:t> ПОЛЬЗОВАТЕЛЬСКУЮ.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7188" y="1322388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2000"/>
              <a:t>По принципам построения программно-аппаратных комплексов, </a:t>
            </a:r>
            <a:br>
              <a:rPr lang="ru-RU" sz="2000"/>
            </a:br>
            <a:r>
              <a:rPr lang="ru-RU" sz="2000"/>
              <a:t>каналам распространения информации и функциональному назначению выделяют </a:t>
            </a:r>
            <a:r>
              <a:rPr lang="ru-RU" sz="2000" b="1">
                <a:solidFill>
                  <a:srgbClr val="C00000"/>
                </a:solidFill>
              </a:rPr>
              <a:t>девять видов </a:t>
            </a:r>
            <a:r>
              <a:rPr lang="ru-RU" sz="2000"/>
              <a:t>ТКР (угроз):</a:t>
            </a:r>
          </a:p>
        </p:txBody>
      </p:sp>
      <p:pic>
        <p:nvPicPr>
          <p:cNvPr id="4813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7813"/>
            <a:ext cx="7786687" cy="500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ru-RU" sz="2400" dirty="0"/>
              <a:t>Семантическая ТКР </a:t>
            </a:r>
          </a:p>
        </p:txBody>
      </p:sp>
      <p:sp>
        <p:nvSpPr>
          <p:cNvPr id="410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CC2A0105-044F-46EA-8FA9-769AE61BED13}" type="slidenum">
              <a:rPr lang="ru-RU" smtClean="0"/>
              <a:pPr algn="r">
                <a:defRPr/>
              </a:pPr>
              <a:t>23</a:t>
            </a:fld>
            <a:endParaRPr lang="ru-RU" smtClean="0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1166813"/>
            <a:ext cx="4457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Обеспечивает </a:t>
            </a:r>
            <a:r>
              <a:rPr lang="ru-RU">
                <a:solidFill>
                  <a:srgbClr val="252379"/>
                </a:solidFill>
              </a:rPr>
              <a:t>добывание фактографической и индексно-ссылочной информации</a:t>
            </a:r>
            <a:r>
              <a:rPr lang="ru-RU"/>
              <a:t> путем поиска, сбора и анализа структурируемой </a:t>
            </a:r>
            <a:br>
              <a:rPr lang="ru-RU"/>
            </a:br>
            <a:r>
              <a:rPr lang="ru-RU"/>
              <a:t>и неструктурируемой информации из общедоступных ресурсов или конфиденциальных источников компьютерных систем и сетей, </a:t>
            </a:r>
            <a:br>
              <a:rPr lang="ru-RU"/>
            </a:br>
            <a:r>
              <a:rPr lang="ru-RU"/>
              <a:t>а также путем семантической (аналитической) </a:t>
            </a:r>
            <a:r>
              <a:rPr lang="ru-RU">
                <a:solidFill>
                  <a:srgbClr val="252379"/>
                </a:solidFill>
              </a:rPr>
              <a:t>обработки полученных  и накопленных массивов сведений и документов</a:t>
            </a:r>
            <a:r>
              <a:rPr lang="ru-RU"/>
              <a:t> в целях создания специальных информационных массивов.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0" y="5207000"/>
            <a:ext cx="9144000" cy="1138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 sz="1700"/>
              <a:t>Семантическая разведка занимается анализом фактографической информации и представляет собой угрозу для ПДн. В Руководящих документах ФСТЭК России   способы защиты от нее не указаны, тем не менее защиту от нее необходимо предусмотреть. 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457700" y="950913"/>
          <a:ext cx="4678363" cy="4191000"/>
        </p:xfrm>
        <a:graphic>
          <a:graphicData uri="http://schemas.openxmlformats.org/presentationml/2006/ole">
            <p:oleObj spid="_x0000_s4098" name="Visio" r:id="rId4" imgW="5326761" imgH="3994506" progId="">
              <p:embed/>
            </p:oleObj>
          </a:graphicData>
        </a:graphic>
      </p:graphicFrame>
      <p:pic>
        <p:nvPicPr>
          <p:cNvPr id="4102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344488"/>
            <a:ext cx="6357937" cy="500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/>
              <a:t>Алгоритмическая ТКР </a:t>
            </a: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354513" y="6338888"/>
            <a:ext cx="450373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       ©                                                                         </a:t>
            </a:r>
            <a:fld id="{5427AAC1-4CBD-401C-AC54-A332A663B53C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2875" y="1220788"/>
            <a:ext cx="50895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Использует </a:t>
            </a:r>
            <a:r>
              <a:rPr lang="ru-RU">
                <a:solidFill>
                  <a:srgbClr val="252379"/>
                </a:solidFill>
              </a:rPr>
              <a:t>программно-аппаратные закладки и недекларированные возможности</a:t>
            </a:r>
            <a:r>
              <a:rPr lang="ru-RU"/>
              <a:t> для добывания данных путем использования заранее внедренных изготовителем программно-аппаратных закладок, ошибок и недекларированных возможностей компьютерных систем и сетей </a:t>
            </a:r>
          </a:p>
          <a:p>
            <a:pPr algn="ctr" eaLnBrk="0" hangingPunct="0"/>
            <a:r>
              <a:rPr lang="ru-RU">
                <a:solidFill>
                  <a:srgbClr val="252379"/>
                </a:solidFill>
              </a:rPr>
              <a:t>(создают  алгоритмы работы программ и оборудования).</a:t>
            </a: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0" y="4019550"/>
            <a:ext cx="9144000" cy="2308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/>
              <a:t>Представляет собой угрозу для любого программного обеспечения </a:t>
            </a:r>
            <a:br>
              <a:rPr lang="ru-RU"/>
            </a:br>
            <a:r>
              <a:rPr lang="ru-RU"/>
              <a:t>на уровне программных закладок и недекларируемых возможностей. </a:t>
            </a:r>
          </a:p>
          <a:p>
            <a:pPr marL="358775" eaLnBrk="0" hangingPunct="0"/>
            <a:r>
              <a:rPr lang="ru-RU"/>
              <a:t>Основным средством защиты ПДн от нее является </a:t>
            </a:r>
            <a:r>
              <a:rPr lang="ru-RU">
                <a:solidFill>
                  <a:srgbClr val="C00000"/>
                </a:solidFill>
              </a:rPr>
              <a:t>сертификация («НДВ»)</a:t>
            </a:r>
            <a:r>
              <a:rPr lang="ru-RU"/>
              <a:t> и проверка на соответствие требованиям РД "Защита от несанкционированного доступа к информации. Часть 1. Программное обеспечение средств защиты информации. Классификация по уровню контроля отсутствия недекларированных возможностей». Для </a:t>
            </a:r>
            <a:r>
              <a:rPr lang="ru-RU">
                <a:solidFill>
                  <a:srgbClr val="252379"/>
                </a:solidFill>
              </a:rPr>
              <a:t>ИСПДн необходимо пройти НДВ по 4 уровню контроля </a:t>
            </a:r>
            <a:r>
              <a:rPr lang="ru-RU"/>
              <a:t>(может измениться). Для аппаратуры – «спецпроверки».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5478463" y="914400"/>
          <a:ext cx="2751137" cy="3098800"/>
        </p:xfrm>
        <a:graphic>
          <a:graphicData uri="http://schemas.openxmlformats.org/presentationml/2006/ole">
            <p:oleObj spid="_x0000_s5122" name="Visio" r:id="rId4" imgW="3001518" imgH="3811626" progId="">
              <p:embed/>
            </p:oleObj>
          </a:graphicData>
        </a:graphic>
      </p:graphicFrame>
      <p:pic>
        <p:nvPicPr>
          <p:cNvPr id="5126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5286375" cy="57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ru-RU" sz="2400" dirty="0"/>
              <a:t>Вирусная ТКР  </a:t>
            </a:r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311650" y="6348413"/>
            <a:ext cx="45561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        ©                                                                          </a:t>
            </a:r>
            <a:fld id="{A7A18A17-2310-48F0-8D66-917C3F98D7EF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0" y="3381375"/>
            <a:ext cx="4902200" cy="2862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eaLnBrk="0" hangingPunct="0"/>
            <a:r>
              <a:rPr lang="ru-RU"/>
              <a:t>Вирусная разведка представляет собой угрозу для программного обеспечения, но для противодействия ей существуют специализированные средства, работающие независимо от программного обеспечения прикладного уровня.  </a:t>
            </a:r>
            <a:br>
              <a:rPr lang="ru-RU"/>
            </a:br>
            <a:r>
              <a:rPr lang="ru-RU"/>
              <a:t>В Руководящих документах ФСТЭК есть </a:t>
            </a:r>
            <a:r>
              <a:rPr lang="ru-RU">
                <a:solidFill>
                  <a:srgbClr val="C00000"/>
                </a:solidFill>
              </a:rPr>
              <a:t>требования  к подсистеме антивирусной защиты ИСПДн.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0" y="1323975"/>
            <a:ext cx="4533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algn="ctr" eaLnBrk="0" hangingPunct="0"/>
            <a:r>
              <a:rPr lang="ru-RU"/>
              <a:t>Обеспечивает  добывание данных путем</a:t>
            </a:r>
            <a:r>
              <a:rPr lang="ru-RU">
                <a:solidFill>
                  <a:srgbClr val="252379"/>
                </a:solidFill>
              </a:rPr>
              <a:t> внедрения и применения вредоносных программ («вирусов»)</a:t>
            </a:r>
            <a:r>
              <a:rPr lang="ru-RU"/>
              <a:t> в уже эксплуатируемые программные комплексы и системы для перехвата управления компьютерными системами.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5670550" y="981075"/>
          <a:ext cx="3028950" cy="5375275"/>
        </p:xfrm>
        <a:graphic>
          <a:graphicData uri="http://schemas.openxmlformats.org/presentationml/2006/ole">
            <p:oleObj spid="_x0000_s6146" name="Visio" r:id="rId4" imgW="3974973" imgH="7047789" progId="">
              <p:embed/>
            </p:oleObj>
          </a:graphicData>
        </a:graphic>
      </p:graphicFrame>
      <p:pic>
        <p:nvPicPr>
          <p:cNvPr id="6150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7215187" cy="500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/>
              <a:t>Разграничительная ТКР  </a:t>
            </a:r>
          </a:p>
        </p:txBody>
      </p:sp>
      <p:sp>
        <p:nvSpPr>
          <p:cNvPr id="4915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1A18D801-E119-4163-B993-9720F418546E}" type="slidenum">
              <a:rPr lang="ru-RU" smtClean="0"/>
              <a:pPr algn="r">
                <a:defRPr/>
              </a:pPr>
              <a:t>26</a:t>
            </a:fld>
            <a:endParaRPr lang="ru-RU" smtClean="0"/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0" y="881063"/>
            <a:ext cx="5302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algn="ctr" eaLnBrk="0" hangingPunct="0"/>
            <a:r>
              <a:rPr lang="ru-RU"/>
              <a:t>Обеспечивает добывание информации из отдельных (локальных) компьютерных систем, возможно и не входящих </a:t>
            </a:r>
          </a:p>
          <a:p>
            <a:pPr marL="358775" algn="ctr" eaLnBrk="0" hangingPunct="0"/>
            <a:r>
              <a:rPr lang="ru-RU"/>
              <a:t>в состав сети, на основе </a:t>
            </a:r>
            <a:r>
              <a:rPr lang="ru-RU" b="1">
                <a:solidFill>
                  <a:srgbClr val="C00000"/>
                </a:solidFill>
              </a:rPr>
              <a:t>несанкционированного доступа (НСД)</a:t>
            </a:r>
            <a:r>
              <a:rPr lang="ru-RU"/>
              <a:t> </a:t>
            </a:r>
          </a:p>
          <a:p>
            <a:pPr marL="358775" algn="ctr" eaLnBrk="0" hangingPunct="0"/>
            <a:r>
              <a:rPr lang="ru-RU"/>
              <a:t>к информации, а также реализацию несанкционированного доступа при физическом доступе к компьютерам </a:t>
            </a:r>
          </a:p>
          <a:p>
            <a:pPr marL="358775" algn="ctr" eaLnBrk="0" hangingPunct="0"/>
            <a:r>
              <a:rPr lang="ru-RU"/>
              <a:t>или машинным носителям информации (МНИ)</a:t>
            </a:r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0" y="4022725"/>
            <a:ext cx="9144000" cy="2308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/>
              <a:t>Важная угроза для ИСПДн. Защита от нее подробно описана в Руководящих документах ФСТЭК России.  </a:t>
            </a:r>
          </a:p>
          <a:p>
            <a:pPr marL="358775" eaLnBrk="0" hangingPunct="0"/>
            <a:r>
              <a:rPr lang="ru-RU"/>
              <a:t>Для защиты от нее необходимо использовать средства противодействия разграничительной разведке и не допущения несанкционированного доступа </a:t>
            </a:r>
          </a:p>
          <a:p>
            <a:pPr marL="358775" eaLnBrk="0" hangingPunct="0"/>
            <a:r>
              <a:rPr lang="ru-RU"/>
              <a:t>к конфиденциальной информации. </a:t>
            </a:r>
          </a:p>
          <a:p>
            <a:pPr marL="358775" eaLnBrk="0" hangingPunct="0"/>
            <a:r>
              <a:rPr lang="ru-RU"/>
              <a:t>Для подтверждения эффективности работы используемых программных средств служит </a:t>
            </a:r>
            <a:r>
              <a:rPr lang="ru-RU">
                <a:solidFill>
                  <a:srgbClr val="C00000"/>
                </a:solidFill>
              </a:rPr>
              <a:t>сертификация по требованиям РД Гостехкомиссии на "СВТ не менее 5 уровня"</a:t>
            </a:r>
            <a:r>
              <a:rPr lang="ru-RU"/>
              <a:t>.  </a:t>
            </a:r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982663"/>
            <a:ext cx="280193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6643687" cy="500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ru-RU" sz="2400" dirty="0"/>
              <a:t>Сетевая ТКР </a:t>
            </a: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4C0C9E42-A9AA-40C1-A1C6-D1AF7A0026CD}" type="slidenum">
              <a:rPr lang="ru-RU" smtClean="0"/>
              <a:pPr algn="r">
                <a:defRPr/>
              </a:pPr>
              <a:t>27</a:t>
            </a:fld>
            <a:endParaRPr lang="ru-RU" smtClean="0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4164013"/>
            <a:ext cx="9144000" cy="218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 sz="1700"/>
              <a:t>Представляет собой большую угрозу для ПДн. Средства защиты должны располагаться на сетевом уровне взаимодействия, где разработаны специальные аппаратные, программные и программно-аппаратные средства, прежде всего межсетевые экраны (МЭ), которые обязательно должны пройти </a:t>
            </a:r>
            <a:r>
              <a:rPr lang="ru-RU" sz="1700">
                <a:solidFill>
                  <a:srgbClr val="C00000"/>
                </a:solidFill>
              </a:rPr>
              <a:t>сертификацию по «МЭ»</a:t>
            </a:r>
            <a:r>
              <a:rPr lang="ru-RU" sz="1700"/>
              <a:t>.  </a:t>
            </a:r>
            <a:br>
              <a:rPr lang="ru-RU" sz="1700"/>
            </a:br>
            <a:r>
              <a:rPr lang="ru-RU" sz="1700"/>
              <a:t>Кроме того, согласно руководящих документов ФСТЭК России, необходимо создавать </a:t>
            </a:r>
            <a:r>
              <a:rPr lang="ru-RU" sz="1700">
                <a:solidFill>
                  <a:srgbClr val="C00000"/>
                </a:solidFill>
              </a:rPr>
              <a:t>подсистему обнаружения вторжений</a:t>
            </a:r>
            <a:r>
              <a:rPr lang="ru-RU" sz="1700"/>
              <a:t>, требования к которой разработаны в ФСБ. 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152400" y="1036638"/>
            <a:ext cx="52085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Обеспечивает </a:t>
            </a:r>
            <a:r>
              <a:rPr lang="ru-RU">
                <a:solidFill>
                  <a:srgbClr val="C00000"/>
                </a:solidFill>
              </a:rPr>
              <a:t>добывание данных 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</a:rPr>
              <a:t>из компьютерных сетей</a:t>
            </a:r>
            <a:r>
              <a:rPr lang="ru-RU"/>
              <a:t>, путем зондирования сети, инвентаризации и анализа уязвимостей сетевых ресурсов (и объектов пользователей) и последующего </a:t>
            </a:r>
            <a:r>
              <a:rPr lang="ru-RU">
                <a:solidFill>
                  <a:srgbClr val="C00000"/>
                </a:solidFill>
              </a:rPr>
              <a:t>удаленного доступа 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</a:rPr>
              <a:t>к информации</a:t>
            </a:r>
            <a:r>
              <a:rPr lang="ru-RU"/>
              <a:t>, используя выявленные уязвимости систем и средств сетевой (межсетевой) защиты ресурсов, </a:t>
            </a:r>
          </a:p>
          <a:p>
            <a:pPr algn="ctr" eaLnBrk="0" hangingPunct="0"/>
            <a:r>
              <a:rPr lang="ru-RU"/>
              <a:t>а также </a:t>
            </a:r>
            <a:r>
              <a:rPr lang="ru-RU">
                <a:solidFill>
                  <a:srgbClr val="C00000"/>
                </a:solidFill>
              </a:rPr>
              <a:t>блокирование доступа к ним, модификация, перехват управления 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</a:rPr>
              <a:t>либо маскирование своих действий.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407025" y="965200"/>
          <a:ext cx="3244850" cy="3052763"/>
        </p:xfrm>
        <a:graphic>
          <a:graphicData uri="http://schemas.openxmlformats.org/presentationml/2006/ole">
            <p:oleObj spid="_x0000_s7170" name="Visio" r:id="rId4" imgW="3598164" imgH="3386125" progId="">
              <p:embed/>
            </p:oleObj>
          </a:graphicData>
        </a:graphic>
      </p:graphicFrame>
      <p:pic>
        <p:nvPicPr>
          <p:cNvPr id="7174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01625"/>
            <a:ext cx="7072313" cy="428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/>
              <a:t>Потоковая ТКР </a:t>
            </a:r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FD872B61-F391-48E4-ADEE-08C9C7816592}" type="slidenum">
              <a:rPr lang="ru-RU" smtClean="0"/>
              <a:pPr algn="r">
                <a:defRPr/>
              </a:pPr>
              <a:t>28</a:t>
            </a:fld>
            <a:endParaRPr lang="ru-RU" smtClean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1028700"/>
            <a:ext cx="4114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Обеспечивает добывание информации и данных путем </a:t>
            </a:r>
            <a:r>
              <a:rPr lang="ru-RU">
                <a:solidFill>
                  <a:srgbClr val="C00000"/>
                </a:solidFill>
              </a:rPr>
              <a:t>перехвата, обработки и анализа сетевого трафика</a:t>
            </a:r>
            <a:r>
              <a:rPr lang="ru-RU"/>
              <a:t> (без доступа </a:t>
            </a:r>
          </a:p>
          <a:p>
            <a:pPr algn="ctr" eaLnBrk="0" hangingPunct="0"/>
            <a:r>
              <a:rPr lang="ru-RU"/>
              <a:t>к текстам сообщений), а также выявления структур компьютерных сетей и их технических параметров.</a:t>
            </a:r>
          </a:p>
          <a:p>
            <a:pPr algn="ctr" eaLnBrk="0" hangingPunct="0"/>
            <a:r>
              <a:rPr lang="ru-RU"/>
              <a:t>Позволяет выявлять </a:t>
            </a:r>
            <a:r>
              <a:rPr lang="ru-RU">
                <a:solidFill>
                  <a:srgbClr val="252379"/>
                </a:solidFill>
              </a:rPr>
              <a:t>организационную структуры, правила принятия решений, </a:t>
            </a:r>
          </a:p>
          <a:p>
            <a:pPr algn="ctr" eaLnBrk="0" hangingPunct="0"/>
            <a:r>
              <a:rPr lang="ru-RU">
                <a:solidFill>
                  <a:srgbClr val="252379"/>
                </a:solidFill>
              </a:rPr>
              <a:t>бизнес-процессы, направления деятельности и планы развития</a:t>
            </a:r>
            <a:r>
              <a:rPr lang="ru-RU"/>
              <a:t>.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0" y="4468813"/>
            <a:ext cx="9144000" cy="1754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/>
              <a:t>Опосредованно угрожает безопасности ПДн и </a:t>
            </a:r>
            <a:r>
              <a:rPr lang="ru-RU">
                <a:solidFill>
                  <a:srgbClr val="C00000"/>
                </a:solidFill>
              </a:rPr>
              <a:t>может выявлять дополнительную информацию о субъектах ПДн или организациях</a:t>
            </a:r>
            <a:r>
              <a:rPr lang="ru-RU"/>
              <a:t>.  </a:t>
            </a:r>
          </a:p>
          <a:p>
            <a:pPr marL="358775" eaLnBrk="0" hangingPunct="0"/>
            <a:r>
              <a:rPr lang="ru-RU"/>
              <a:t>Отсутствуют явно сформулированные требования руководящих документов Гостехкомиссии (ФСТЭК России) по защите от потоковой ТКР. </a:t>
            </a:r>
          </a:p>
          <a:p>
            <a:pPr marL="358775" eaLnBrk="0" hangingPunct="0"/>
            <a:r>
              <a:rPr lang="ru-RU"/>
              <a:t>При реализации защиты от этого вида ТКР должны применяться специальные программно–аппаратные комплексы. 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143375" y="1189038"/>
          <a:ext cx="4757738" cy="2989262"/>
        </p:xfrm>
        <a:graphic>
          <a:graphicData uri="http://schemas.openxmlformats.org/presentationml/2006/ole">
            <p:oleObj spid="_x0000_s8194" name="Visio" r:id="rId4" imgW="4833366" imgH="2678989" progId="">
              <p:embed/>
            </p:oleObj>
          </a:graphicData>
        </a:graphic>
      </p:graphicFrame>
      <p:pic>
        <p:nvPicPr>
          <p:cNvPr id="8198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5786437" cy="500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defRPr/>
            </a:pPr>
            <a:r>
              <a:rPr lang="ru-RU" sz="2400" dirty="0"/>
              <a:t>Аппаратная ТКР </a:t>
            </a:r>
          </a:p>
        </p:txBody>
      </p:sp>
      <p:sp>
        <p:nvSpPr>
          <p:cNvPr id="922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B2859ED7-1355-4C5D-907C-739B17919060}" type="slidenum">
              <a:rPr lang="ru-RU" smtClean="0"/>
              <a:pPr algn="r">
                <a:defRPr/>
              </a:pPr>
              <a:t>29</a:t>
            </a:fld>
            <a:endParaRPr lang="ru-RU" smtClean="0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07950" y="1263650"/>
            <a:ext cx="42846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algn="ctr" eaLnBrk="0" hangingPunct="0"/>
            <a:r>
              <a:rPr lang="ru-RU"/>
              <a:t>Обеспечивает </a:t>
            </a:r>
            <a:r>
              <a:rPr lang="ru-RU">
                <a:solidFill>
                  <a:srgbClr val="C00000"/>
                </a:solidFill>
              </a:rPr>
              <a:t>добывание информации и данных </a:t>
            </a:r>
          </a:p>
          <a:p>
            <a:pPr marL="358775" algn="ctr" eaLnBrk="0" hangingPunct="0"/>
            <a:r>
              <a:rPr lang="ru-RU"/>
              <a:t>путем обработки сведений, получения аппаратуры, оборудования, модулей </a:t>
            </a:r>
            <a:br>
              <a:rPr lang="ru-RU"/>
            </a:br>
            <a:r>
              <a:rPr lang="ru-RU"/>
              <a:t>и их анализа, испытания для </a:t>
            </a:r>
            <a:r>
              <a:rPr lang="ru-RU">
                <a:solidFill>
                  <a:srgbClr val="C00000"/>
                </a:solidFill>
              </a:rPr>
              <a:t>выявления их технических характеристик </a:t>
            </a:r>
            <a:r>
              <a:rPr lang="ru-RU"/>
              <a:t/>
            </a:r>
            <a:br>
              <a:rPr lang="ru-RU"/>
            </a:br>
            <a:r>
              <a:rPr lang="ru-RU"/>
              <a:t>и возможностей, полученных другими типами ТКР.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0" y="4459288"/>
            <a:ext cx="9144000" cy="1754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/>
              <a:t>Аппаратная разведка направлена на получение информации об аппаратуре, т.е. о "железе", и непосредственно для ПДн не представляет угрозы. </a:t>
            </a:r>
          </a:p>
          <a:p>
            <a:pPr marL="358775" eaLnBrk="0" hangingPunct="0"/>
            <a:r>
              <a:rPr lang="ru-RU"/>
              <a:t>Может играть вспомогательную роль для других видов ТКР (сетевой, </a:t>
            </a:r>
          </a:p>
          <a:p>
            <a:pPr marL="358775" eaLnBrk="0" hangingPunct="0"/>
            <a:r>
              <a:rPr lang="ru-RU"/>
              <a:t>вирусной и т.п.). </a:t>
            </a:r>
            <a:br>
              <a:rPr lang="ru-RU"/>
            </a:br>
            <a:r>
              <a:rPr lang="ru-RU"/>
              <a:t>Требований в Руководящих документах ФСТЭК России нет. </a:t>
            </a:r>
            <a:br>
              <a:rPr lang="ru-RU"/>
            </a:br>
            <a:r>
              <a:rPr lang="ru-RU"/>
              <a:t>Необходимость защиты определяет Оператор ПДн. 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4286250" y="1216025"/>
          <a:ext cx="4818063" cy="3103563"/>
        </p:xfrm>
        <a:graphic>
          <a:graphicData uri="http://schemas.openxmlformats.org/presentationml/2006/ole">
            <p:oleObj spid="_x0000_s9218" name="Visio" r:id="rId4" imgW="4676775" imgH="3020365" progId="">
              <p:embed/>
            </p:oleObj>
          </a:graphicData>
        </a:graphic>
      </p:graphicFrame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24200"/>
            <a:ext cx="1235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" descr="C:\Users\1\Desktop\Мив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6C9261-7E6C-49E6-BD25-4997B66E09B2}" type="slidenum">
              <a:rPr lang="ru-RU" sz="1200" b="1">
                <a:solidFill>
                  <a:schemeClr val="bg1"/>
                </a:solidFill>
              </a:rPr>
              <a:pPr algn="r"/>
              <a:t>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8013" cy="550863"/>
          </a:xfrm>
        </p:spPr>
        <p:txBody>
          <a:bodyPr/>
          <a:lstStyle/>
          <a:p>
            <a:pPr algn="l" eaLnBrk="1" hangingPunct="1"/>
            <a:r>
              <a:rPr lang="ru-RU" sz="2400" dirty="0" smtClean="0"/>
              <a:t>Представление информации</a:t>
            </a:r>
          </a:p>
        </p:txBody>
      </p:sp>
      <p:sp>
        <p:nvSpPr>
          <p:cNvPr id="30724" name="Содержимое 2"/>
          <p:cNvSpPr>
            <a:spLocks noGrp="1"/>
          </p:cNvSpPr>
          <p:nvPr>
            <p:ph idx="1"/>
          </p:nvPr>
        </p:nvSpPr>
        <p:spPr>
          <a:xfrm>
            <a:off x="107950" y="1760538"/>
            <a:ext cx="5440594" cy="1994716"/>
          </a:xfrm>
        </p:spPr>
        <p:txBody>
          <a:bodyPr/>
          <a:lstStyle/>
          <a:p>
            <a:pPr marL="457200" indent="-457200" eaLnBrk="1" hangingPunct="1">
              <a:buSzPct val="100000"/>
              <a:buFont typeface="+mj-lt"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Собственно смысл информации (содержание)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457200" indent="-457200" eaLnBrk="1" hangingPunct="1">
              <a:buSzPct val="100000"/>
              <a:buFont typeface="+mj-lt"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Носитель информации </a:t>
            </a:r>
            <a:r>
              <a:rPr lang="ru-RU" sz="2000" dirty="0" smtClean="0">
                <a:latin typeface="+mj-lt"/>
              </a:rPr>
              <a:t>(или физическая среда передачи): колебания стекол, электромагнитные наводки и т.п.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024B5FD9-4AA0-4927-AF18-3FC540603A59}" type="slidenum">
              <a:rPr lang="ru-RU" smtClean="0"/>
              <a:pPr algn="r">
                <a:defRPr/>
              </a:pPr>
              <a:t>3</a:t>
            </a:fld>
            <a:endParaRPr lang="ru-RU" smtClean="0"/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179803" y="1149753"/>
            <a:ext cx="860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С точки зрения  защиты информации </a:t>
            </a:r>
            <a:r>
              <a:rPr lang="ru-RU" sz="2000" dirty="0" smtClean="0"/>
              <a:t>наиболее важными являются две </a:t>
            </a:r>
            <a:r>
              <a:rPr lang="ru-RU" sz="2000" dirty="0"/>
              <a:t>характеристики:</a:t>
            </a:r>
          </a:p>
        </p:txBody>
      </p:sp>
      <p:sp>
        <p:nvSpPr>
          <p:cNvPr id="30726" name="Номер слайда 8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E1186B-6603-4669-A5E7-30F9F29EAFCC}" type="slidenum">
              <a:rPr lang="ru-RU" sz="1200" b="1">
                <a:solidFill>
                  <a:schemeClr val="bg1"/>
                </a:solidFill>
              </a:rPr>
              <a:pPr algn="r"/>
              <a:t>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0727" name="Содержимое 2"/>
          <p:cNvSpPr>
            <a:spLocks/>
          </p:cNvSpPr>
          <p:nvPr/>
        </p:nvSpPr>
        <p:spPr bwMode="auto">
          <a:xfrm>
            <a:off x="179388" y="3749202"/>
            <a:ext cx="36290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/>
            <a:r>
              <a:rPr lang="ru-RU" sz="2400" b="1" dirty="0">
                <a:solidFill>
                  <a:srgbClr val="C00000"/>
                </a:solidFill>
              </a:rPr>
              <a:t>Информатизация</a:t>
            </a:r>
            <a:r>
              <a:rPr lang="ru-RU" sz="2400" dirty="0">
                <a:solidFill>
                  <a:schemeClr val="hlink"/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– это материализация человеческих идеальных мыслей </a:t>
            </a:r>
          </a:p>
          <a:p>
            <a:pPr marL="342900" indent="-342900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  в виде алгоритмов и программ обработки информации.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51275" y="3489325"/>
            <a:ext cx="5148263" cy="2747963"/>
            <a:chOff x="2608" y="2247"/>
            <a:chExt cx="3152" cy="1627"/>
          </a:xfrm>
        </p:grpSpPr>
        <p:grpSp>
          <p:nvGrpSpPr>
            <p:cNvPr id="30735" name="Group 10"/>
            <p:cNvGrpSpPr>
              <a:grpSpLocks/>
            </p:cNvGrpSpPr>
            <p:nvPr/>
          </p:nvGrpSpPr>
          <p:grpSpPr bwMode="auto">
            <a:xfrm>
              <a:off x="2925" y="3098"/>
              <a:ext cx="2744" cy="285"/>
              <a:chOff x="2063" y="3516"/>
              <a:chExt cx="2744" cy="285"/>
            </a:xfrm>
          </p:grpSpPr>
          <p:sp>
            <p:nvSpPr>
              <p:cNvPr id="30742" name="Text Box 11"/>
              <p:cNvSpPr txBox="1">
                <a:spLocks noChangeArrowheads="1"/>
              </p:cNvSpPr>
              <p:nvPr/>
            </p:nvSpPr>
            <p:spPr bwMode="auto">
              <a:xfrm>
                <a:off x="3379" y="3531"/>
                <a:ext cx="1428" cy="270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3300"/>
                    </a:solidFill>
                  </a:rPr>
                  <a:t>V (</a:t>
                </a:r>
                <a:r>
                  <a:rPr lang="ru-RU" sz="2400" b="1">
                    <a:solidFill>
                      <a:srgbClr val="FF3300"/>
                    </a:solidFill>
                  </a:rPr>
                  <a:t>ВЕЩЬ</a:t>
                </a:r>
                <a:r>
                  <a:rPr lang="en-US" sz="2400" b="1">
                    <a:solidFill>
                      <a:srgbClr val="FF3300"/>
                    </a:solidFill>
                  </a:rPr>
                  <a:t>)</a:t>
                </a:r>
                <a:endParaRPr lang="ru-RU" sz="2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0743" name="Text Box 12"/>
              <p:cNvSpPr txBox="1">
                <a:spLocks noChangeArrowheads="1"/>
              </p:cNvSpPr>
              <p:nvPr/>
            </p:nvSpPr>
            <p:spPr bwMode="auto">
              <a:xfrm>
                <a:off x="2063" y="3516"/>
                <a:ext cx="226" cy="270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ru-RU" sz="2400" b="1"/>
                  <a:t>0</a:t>
                </a:r>
              </a:p>
            </p:txBody>
          </p:sp>
          <p:sp>
            <p:nvSpPr>
              <p:cNvPr id="3074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2812" y="3130"/>
                <a:ext cx="0" cy="11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36" name="Text Box 15"/>
            <p:cNvSpPr txBox="1">
              <a:spLocks noChangeArrowheads="1"/>
            </p:cNvSpPr>
            <p:nvPr/>
          </p:nvSpPr>
          <p:spPr bwMode="auto">
            <a:xfrm>
              <a:off x="2744" y="3567"/>
              <a:ext cx="1814" cy="27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O (</a:t>
              </a:r>
              <a:r>
                <a:rPr lang="ru-RU" sz="2400" b="1">
                  <a:solidFill>
                    <a:schemeClr val="accent2"/>
                  </a:solidFill>
                </a:rPr>
                <a:t>ОТНОШЕНИЕ</a:t>
              </a:r>
              <a:r>
                <a:rPr lang="en-US" sz="2400" b="1">
                  <a:solidFill>
                    <a:schemeClr val="accent2"/>
                  </a:solidFill>
                </a:rPr>
                <a:t>)</a:t>
              </a:r>
              <a:endParaRPr lang="ru-RU" sz="2400" b="1">
                <a:solidFill>
                  <a:schemeClr val="accent2"/>
                </a:solidFill>
              </a:endParaRPr>
            </a:p>
          </p:txBody>
        </p:sp>
        <p:sp>
          <p:nvSpPr>
            <p:cNvPr id="30737" name="Line 16"/>
            <p:cNvSpPr>
              <a:spLocks noChangeShapeType="1"/>
            </p:cNvSpPr>
            <p:nvPr/>
          </p:nvSpPr>
          <p:spPr bwMode="auto">
            <a:xfrm rot="13163444" flipV="1">
              <a:off x="2894" y="3193"/>
              <a:ext cx="0" cy="6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38" name="Group 17"/>
            <p:cNvGrpSpPr>
              <a:grpSpLocks/>
            </p:cNvGrpSpPr>
            <p:nvPr/>
          </p:nvGrpSpPr>
          <p:grpSpPr bwMode="auto">
            <a:xfrm>
              <a:off x="3107" y="2614"/>
              <a:ext cx="1588" cy="665"/>
              <a:chOff x="2245" y="3032"/>
              <a:chExt cx="1588" cy="665"/>
            </a:xfrm>
          </p:grpSpPr>
          <p:sp>
            <p:nvSpPr>
              <p:cNvPr id="30740" name="Text Box 18"/>
              <p:cNvSpPr txBox="1">
                <a:spLocks noChangeArrowheads="1"/>
              </p:cNvSpPr>
              <p:nvPr/>
            </p:nvSpPr>
            <p:spPr bwMode="auto">
              <a:xfrm>
                <a:off x="2245" y="3032"/>
                <a:ext cx="1588" cy="271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762000" eaLnBrk="0" hangingPunct="0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8000"/>
                    </a:solidFill>
                  </a:rPr>
                  <a:t>S (</a:t>
                </a:r>
                <a:r>
                  <a:rPr lang="ru-RU" sz="2400" b="1">
                    <a:solidFill>
                      <a:srgbClr val="008000"/>
                    </a:solidFill>
                  </a:rPr>
                  <a:t>СВОЙСТВО</a:t>
                </a:r>
                <a:r>
                  <a:rPr lang="en-US" sz="2400" b="1">
                    <a:solidFill>
                      <a:srgbClr val="008000"/>
                    </a:solidFill>
                  </a:rPr>
                  <a:t>)</a:t>
                </a:r>
                <a:endParaRPr lang="ru-RU" sz="24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30741" name="Line 19"/>
              <p:cNvSpPr>
                <a:spLocks noChangeShapeType="1"/>
              </p:cNvSpPr>
              <p:nvPr/>
            </p:nvSpPr>
            <p:spPr bwMode="auto">
              <a:xfrm flipV="1">
                <a:off x="2245" y="3062"/>
                <a:ext cx="0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39" name="Text Box 22"/>
            <p:cNvSpPr txBox="1">
              <a:spLocks noChangeArrowheads="1"/>
            </p:cNvSpPr>
            <p:nvPr/>
          </p:nvSpPr>
          <p:spPr bwMode="auto">
            <a:xfrm>
              <a:off x="2608" y="2247"/>
              <a:ext cx="3152" cy="380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 b="1"/>
                <a:t>&lt;V,S,O&gt;</a:t>
              </a:r>
              <a:r>
                <a:rPr lang="ru-RU" b="1"/>
                <a:t> - ТРЕХМЕРНОЕ МИВАРНОЕ ИНФОРМАЦИОННОЕ ПРОСТРАНСТВО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580063" y="1900238"/>
            <a:ext cx="3348037" cy="1312862"/>
            <a:chOff x="3515" y="1197"/>
            <a:chExt cx="2109" cy="827"/>
          </a:xfrm>
        </p:grpSpPr>
        <p:sp>
          <p:nvSpPr>
            <p:cNvPr id="30732" name="AutoShape 21"/>
            <p:cNvSpPr>
              <a:spLocks noChangeArrowheads="1"/>
            </p:cNvSpPr>
            <p:nvPr/>
          </p:nvSpPr>
          <p:spPr bwMode="auto">
            <a:xfrm>
              <a:off x="4195" y="1434"/>
              <a:ext cx="635" cy="318"/>
            </a:xfrm>
            <a:prstGeom prst="downArrow">
              <a:avLst>
                <a:gd name="adj1" fmla="val 56852"/>
                <a:gd name="adj2" fmla="val 52829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8000" tIns="10800" rIns="18000" bIns="10800" anchor="ctr"/>
            <a:lstStyle/>
            <a:p>
              <a:endParaRPr lang="ru-RU"/>
            </a:p>
          </p:txBody>
        </p:sp>
        <p:sp>
          <p:nvSpPr>
            <p:cNvPr id="30733" name="Содержимое 2"/>
            <p:cNvSpPr>
              <a:spLocks/>
            </p:cNvSpPr>
            <p:nvPr/>
          </p:nvSpPr>
          <p:spPr bwMode="auto">
            <a:xfrm>
              <a:off x="3515" y="1832"/>
              <a:ext cx="2109" cy="19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FFC905"/>
                </a:buClr>
                <a:buFont typeface="Wingdings 2" pitchFamily="18" charset="2"/>
                <a:buNone/>
              </a:pPr>
              <a:r>
                <a:rPr lang="ru-RU" b="1">
                  <a:solidFill>
                    <a:srgbClr val="C00000"/>
                  </a:solidFill>
                </a:rPr>
                <a:t>Носитель информации</a:t>
              </a:r>
              <a:endParaRPr lang="ru-RU"/>
            </a:p>
          </p:txBody>
        </p:sp>
        <p:sp>
          <p:nvSpPr>
            <p:cNvPr id="30734" name="Содержимое 2"/>
            <p:cNvSpPr>
              <a:spLocks/>
            </p:cNvSpPr>
            <p:nvPr/>
          </p:nvSpPr>
          <p:spPr bwMode="auto">
            <a:xfrm>
              <a:off x="3538" y="1197"/>
              <a:ext cx="2064" cy="19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FFC905"/>
                </a:buClr>
                <a:buFont typeface="Wingdings 2" pitchFamily="18" charset="2"/>
                <a:buNone/>
              </a:pPr>
              <a:r>
                <a:rPr lang="ru-RU" b="1">
                  <a:solidFill>
                    <a:srgbClr val="C00000"/>
                  </a:solidFill>
                </a:rPr>
                <a:t>Смысл (содержание)</a:t>
              </a:r>
              <a:endParaRPr lang="ru-RU"/>
            </a:p>
          </p:txBody>
        </p:sp>
      </p:grpSp>
      <p:pic>
        <p:nvPicPr>
          <p:cNvPr id="30730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55575"/>
            <a:ext cx="7786688" cy="571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/>
              <a:t>Форматная ТКР </a:t>
            </a:r>
          </a:p>
        </p:txBody>
      </p:sp>
      <p:sp>
        <p:nvSpPr>
          <p:cNvPr id="1026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C3E94B55-020B-4405-83A6-ABD6D4AEDBE7}" type="slidenum">
              <a:rPr lang="ru-RU" smtClean="0"/>
              <a:pPr algn="r">
                <a:defRPr/>
              </a:pPr>
              <a:t>30</a:t>
            </a:fld>
            <a:endParaRPr lang="ru-RU" smtClean="0"/>
          </a:p>
        </p:txBody>
      </p:sp>
      <p:sp>
        <p:nvSpPr>
          <p:cNvPr id="10262" name="Прямоугольник 3"/>
          <p:cNvSpPr>
            <a:spLocks noChangeArrowheads="1"/>
          </p:cNvSpPr>
          <p:nvPr/>
        </p:nvSpPr>
        <p:spPr bwMode="auto">
          <a:xfrm>
            <a:off x="273050" y="1111250"/>
            <a:ext cx="43830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algn="ctr" eaLnBrk="0" hangingPunct="0"/>
            <a:r>
              <a:rPr lang="ru-RU"/>
              <a:t>Обеспечивает </a:t>
            </a:r>
            <a:r>
              <a:rPr lang="ru-RU">
                <a:solidFill>
                  <a:srgbClr val="C00000"/>
                </a:solidFill>
              </a:rPr>
              <a:t>добывание информации и сведений путем "вертикальной" обработки,</a:t>
            </a:r>
            <a:r>
              <a:rPr lang="ru-RU"/>
              <a:t> фильтрации, декодирования </a:t>
            </a:r>
          </a:p>
          <a:p>
            <a:pPr marL="358775" algn="ctr" eaLnBrk="0" hangingPunct="0"/>
            <a:r>
              <a:rPr lang="ru-RU"/>
              <a:t>и других </a:t>
            </a:r>
            <a:r>
              <a:rPr lang="ru-RU">
                <a:solidFill>
                  <a:srgbClr val="C00000"/>
                </a:solidFill>
              </a:rPr>
              <a:t>преобразований форматов </a:t>
            </a:r>
            <a:r>
              <a:rPr lang="ru-RU"/>
              <a:t>представления, передачи и хранения добытых данных </a:t>
            </a:r>
          </a:p>
          <a:p>
            <a:pPr marL="358775" algn="ctr" eaLnBrk="0" hangingPunct="0"/>
            <a:r>
              <a:rPr lang="ru-RU"/>
              <a:t>в сведения, а затем в информацию </a:t>
            </a:r>
            <a:br>
              <a:rPr lang="ru-RU"/>
            </a:br>
            <a:r>
              <a:rPr lang="ru-RU"/>
              <a:t>для последующего </a:t>
            </a:r>
          </a:p>
          <a:p>
            <a:pPr marL="358775" algn="ctr" eaLnBrk="0" hangingPunct="0"/>
            <a:r>
              <a:rPr lang="ru-RU"/>
              <a:t>ее представления Заказчику </a:t>
            </a:r>
          </a:p>
          <a:p>
            <a:pPr marL="358775" algn="ctr" eaLnBrk="0" hangingPunct="0"/>
            <a:r>
              <a:rPr lang="ru-RU"/>
              <a:t>или для семантической ТКР.</a:t>
            </a:r>
          </a:p>
        </p:txBody>
      </p:sp>
      <p:sp>
        <p:nvSpPr>
          <p:cNvPr id="10263" name="Прямоугольник 4"/>
          <p:cNvSpPr>
            <a:spLocks noChangeArrowheads="1"/>
          </p:cNvSpPr>
          <p:nvPr/>
        </p:nvSpPr>
        <p:spPr bwMode="auto">
          <a:xfrm>
            <a:off x="0" y="4460875"/>
            <a:ext cx="9144000" cy="1831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/>
              <a:t>Представляет опосредованную угрозу для ИСПДн. </a:t>
            </a:r>
            <a:br>
              <a:rPr lang="ru-RU"/>
            </a:br>
            <a:r>
              <a:rPr lang="ru-RU"/>
              <a:t>Однако специальных явно сформулированных требований по противодействию в Руководящих документах ФСТЭК России </a:t>
            </a:r>
            <a:br>
              <a:rPr lang="ru-RU"/>
            </a:br>
            <a:r>
              <a:rPr lang="ru-RU"/>
              <a:t>(за исключением криптографии) пока нет. </a:t>
            </a:r>
          </a:p>
          <a:p>
            <a:pPr marL="533400" eaLnBrk="0" hangingPunct="0"/>
            <a:r>
              <a:rPr lang="ru-RU"/>
              <a:t>Оператор ПДн может использовать </a:t>
            </a:r>
            <a:r>
              <a:rPr lang="ru-RU">
                <a:solidFill>
                  <a:srgbClr val="C00000"/>
                </a:solidFill>
              </a:rPr>
              <a:t>криптографические средства защиты информации</a:t>
            </a:r>
            <a:r>
              <a:rPr lang="ru-RU"/>
              <a:t>, вплоть до  российских сертифицированных  СКЗИ. </a:t>
            </a:r>
          </a:p>
        </p:txBody>
      </p:sp>
      <p:grpSp>
        <p:nvGrpSpPr>
          <p:cNvPr id="10264" name="Group 7"/>
          <p:cNvGrpSpPr>
            <a:grpSpLocks/>
          </p:cNvGrpSpPr>
          <p:nvPr/>
        </p:nvGrpSpPr>
        <p:grpSpPr bwMode="auto">
          <a:xfrm>
            <a:off x="4978400" y="782638"/>
            <a:ext cx="3889375" cy="3636962"/>
            <a:chOff x="3152" y="164"/>
            <a:chExt cx="2450" cy="2291"/>
          </a:xfrm>
        </p:grpSpPr>
        <p:sp>
          <p:nvSpPr>
            <p:cNvPr id="10267" name="Text Box 8"/>
            <p:cNvSpPr txBox="1">
              <a:spLocks noChangeArrowheads="1"/>
            </p:cNvSpPr>
            <p:nvPr/>
          </p:nvSpPr>
          <p:spPr bwMode="auto">
            <a:xfrm>
              <a:off x="3152" y="2205"/>
              <a:ext cx="2450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/>
                <a:t>010101010101010111111</a:t>
              </a:r>
            </a:p>
          </p:txBody>
        </p:sp>
        <p:grpSp>
          <p:nvGrpSpPr>
            <p:cNvPr id="10268" name="Group 9"/>
            <p:cNvGrpSpPr>
              <a:grpSpLocks/>
            </p:cNvGrpSpPr>
            <p:nvPr/>
          </p:nvGrpSpPr>
          <p:grpSpPr bwMode="auto">
            <a:xfrm>
              <a:off x="3288" y="164"/>
              <a:ext cx="2246" cy="2021"/>
              <a:chOff x="3288" y="164"/>
              <a:chExt cx="2246" cy="2021"/>
            </a:xfrm>
          </p:grpSpPr>
          <p:graphicFrame>
            <p:nvGraphicFramePr>
              <p:cNvPr id="10242" name="Diagram 10"/>
              <p:cNvGraphicFramePr>
                <a:graphicFrameLocks/>
              </p:cNvGraphicFramePr>
              <p:nvPr/>
            </p:nvGraphicFramePr>
            <p:xfrm>
              <a:off x="4649" y="1616"/>
              <a:ext cx="635" cy="482"/>
            </p:xfrm>
            <a:graphic>
              <a:graphicData uri="http://schemas.openxmlformats.org/drawingml/2006/compatibility">
                <com:legacyDrawing xmlns:com="http://schemas.openxmlformats.org/drawingml/2006/compatibility" spid="_x0000_s10242"/>
              </a:graphicData>
            </a:graphic>
          </p:graphicFrame>
          <p:graphicFrame>
            <p:nvGraphicFramePr>
              <p:cNvPr id="10251" name="Organization Chart 19"/>
              <p:cNvGraphicFramePr>
                <a:graphicFrameLocks/>
              </p:cNvGraphicFramePr>
              <p:nvPr/>
            </p:nvGraphicFramePr>
            <p:xfrm>
              <a:off x="3424" y="1616"/>
              <a:ext cx="702" cy="415"/>
            </p:xfrm>
            <a:graphic>
              <a:graphicData uri="http://schemas.openxmlformats.org/drawingml/2006/compatibility">
                <com:legacyDrawing xmlns:com="http://schemas.openxmlformats.org/drawingml/2006/compatibility" spid="_x0000_s10251"/>
              </a:graphicData>
            </a:graphic>
          </p:graphicFrame>
          <p:graphicFrame>
            <p:nvGraphicFramePr>
              <p:cNvPr id="10260" name="Object 28"/>
              <p:cNvGraphicFramePr>
                <a:graphicFrameLocks noChangeAspect="1"/>
              </p:cNvGraphicFramePr>
              <p:nvPr/>
            </p:nvGraphicFramePr>
            <p:xfrm>
              <a:off x="3696" y="164"/>
              <a:ext cx="1225" cy="726"/>
            </p:xfrm>
            <a:graphic>
              <a:graphicData uri="http://schemas.openxmlformats.org/presentationml/2006/ole">
                <p:oleObj spid="_x0000_s10260" name="Visio" r:id="rId4" imgW="1126998" imgH="1143203" progId="">
                  <p:embed/>
                </p:oleObj>
              </a:graphicData>
            </a:graphic>
          </p:graphicFrame>
          <p:pic>
            <p:nvPicPr>
              <p:cNvPr id="10269" name="Picture 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8" y="935"/>
                <a:ext cx="725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0" name="Picture 3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40" y="935"/>
                <a:ext cx="794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1" name="Прямоугольник 3"/>
              <p:cNvSpPr>
                <a:spLocks noChangeArrowheads="1"/>
              </p:cNvSpPr>
              <p:nvPr/>
            </p:nvSpPr>
            <p:spPr bwMode="auto">
              <a:xfrm>
                <a:off x="3833" y="1162"/>
                <a:ext cx="9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58775" eaLnBrk="0" hangingPunct="0"/>
                <a:r>
                  <a:rPr lang="ru-RU" sz="1600"/>
                  <a:t>Текст. </a:t>
                </a:r>
                <a:r>
                  <a:rPr lang="en-US" sz="1600"/>
                  <a:t>Txt</a:t>
                </a:r>
                <a:endParaRPr lang="ru-RU" sz="1600"/>
              </a:p>
            </p:txBody>
          </p:sp>
          <p:sp>
            <p:nvSpPr>
              <p:cNvPr id="10272" name="AutoShape 32"/>
              <p:cNvSpPr>
                <a:spLocks noChangeArrowheads="1"/>
              </p:cNvSpPr>
              <p:nvPr/>
            </p:nvSpPr>
            <p:spPr bwMode="auto">
              <a:xfrm rot="-5400000">
                <a:off x="4222" y="1861"/>
                <a:ext cx="343" cy="306"/>
              </a:xfrm>
              <a:prstGeom prst="notchedRightArrow">
                <a:avLst>
                  <a:gd name="adj1" fmla="val 50000"/>
                  <a:gd name="adj2" fmla="val 28023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73" name="AutoShape 33"/>
              <p:cNvSpPr>
                <a:spLocks noChangeArrowheads="1"/>
              </p:cNvSpPr>
              <p:nvPr/>
            </p:nvSpPr>
            <p:spPr bwMode="auto">
              <a:xfrm rot="-5400000">
                <a:off x="4222" y="1453"/>
                <a:ext cx="343" cy="306"/>
              </a:xfrm>
              <a:prstGeom prst="notchedRightArrow">
                <a:avLst>
                  <a:gd name="adj1" fmla="val 50000"/>
                  <a:gd name="adj2" fmla="val 2802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  <p:sp>
            <p:nvSpPr>
              <p:cNvPr id="10274" name="AutoShape 34"/>
              <p:cNvSpPr>
                <a:spLocks noChangeArrowheads="1"/>
              </p:cNvSpPr>
              <p:nvPr/>
            </p:nvSpPr>
            <p:spPr bwMode="auto">
              <a:xfrm rot="-5400000">
                <a:off x="4222" y="909"/>
                <a:ext cx="343" cy="306"/>
              </a:xfrm>
              <a:prstGeom prst="notchedRightArrow">
                <a:avLst>
                  <a:gd name="adj1" fmla="val 50000"/>
                  <a:gd name="adj2" fmla="val 2802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/>
              </a:p>
            </p:txBody>
          </p:sp>
        </p:grpSp>
      </p:grpSp>
      <p:pic>
        <p:nvPicPr>
          <p:cNvPr id="10265" name="Picture 1" descr="C:\Users\1\Desktop\Мив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6500812" cy="500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defRPr/>
            </a:pPr>
            <a:r>
              <a:rPr lang="ru-RU" sz="2400" dirty="0"/>
              <a:t>Пользовательская ТКР </a:t>
            </a:r>
          </a:p>
        </p:txBody>
      </p:sp>
      <p:sp>
        <p:nvSpPr>
          <p:cNvPr id="1127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587F10EB-F1DE-41BE-B4E1-7B79681D15AE}" type="slidenum">
              <a:rPr lang="ru-RU" smtClean="0"/>
              <a:pPr algn="r">
                <a:defRPr/>
              </a:pPr>
              <a:t>31</a:t>
            </a:fld>
            <a:endParaRPr lang="ru-RU" smtClean="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0" y="1238250"/>
            <a:ext cx="48466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Обеспечивает </a:t>
            </a:r>
            <a:r>
              <a:rPr lang="ru-RU">
                <a:solidFill>
                  <a:srgbClr val="C00000"/>
                </a:solidFill>
              </a:rPr>
              <a:t>добывание информации 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</a:rPr>
              <a:t>о пользователях, их деятельности 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</a:rPr>
              <a:t>и интересах (ПДн) </a:t>
            </a:r>
            <a:r>
              <a:rPr lang="ru-RU"/>
              <a:t>на основе определения их сетевых адресов, местоположения, организационной принадлежности, анализа их сообщений и информационных ресурсов, а также путем обеспечения им доступа к информации, циркулирующей </a:t>
            </a:r>
            <a:br>
              <a:rPr lang="ru-RU"/>
            </a:br>
            <a:r>
              <a:rPr lang="ru-RU"/>
              <a:t>в специально созданной информационной инфраструктуре (приманке).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0" y="4198938"/>
            <a:ext cx="9144000" cy="203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eaLnBrk="0" hangingPunct="0"/>
            <a:r>
              <a:rPr lang="ru-RU"/>
              <a:t>Непосредственно угрожает безопасности ПДн, но </a:t>
            </a:r>
            <a:r>
              <a:rPr lang="ru-RU">
                <a:solidFill>
                  <a:srgbClr val="C00000"/>
                </a:solidFill>
              </a:rPr>
              <a:t>требований </a:t>
            </a:r>
            <a:r>
              <a:rPr lang="ru-RU"/>
              <a:t>к ней </a:t>
            </a:r>
            <a:br>
              <a:rPr lang="ru-RU"/>
            </a:br>
            <a:r>
              <a:rPr lang="ru-RU"/>
              <a:t>в </a:t>
            </a:r>
            <a:r>
              <a:rPr lang="ru-RU">
                <a:solidFill>
                  <a:srgbClr val="C00000"/>
                </a:solidFill>
              </a:rPr>
              <a:t>Руководящих документах ФСТЭК России нет</a:t>
            </a:r>
            <a:r>
              <a:rPr lang="ru-RU"/>
              <a:t>. </a:t>
            </a:r>
          </a:p>
          <a:p>
            <a:pPr marL="358775" eaLnBrk="0" hangingPunct="0"/>
            <a:r>
              <a:rPr lang="ru-RU"/>
              <a:t>Следовательно, Оператор сам вправе определить, как защищать ПДн </a:t>
            </a:r>
          </a:p>
          <a:p>
            <a:pPr marL="358775" eaLnBrk="0" hangingPunct="0"/>
            <a:r>
              <a:rPr lang="ru-RU"/>
              <a:t>и информацию ограниченного доступа. </a:t>
            </a:r>
          </a:p>
          <a:p>
            <a:pPr marL="358775" eaLnBrk="0" hangingPunct="0"/>
            <a:r>
              <a:rPr lang="ru-RU"/>
              <a:t>Например, можно применять методы «избыточного трафика», «разбиения на несколько пользователей», использовать защищенные вычислительные устройства и т.п.  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4518025" y="1355725"/>
          <a:ext cx="4298950" cy="2427288"/>
        </p:xfrm>
        <a:graphic>
          <a:graphicData uri="http://schemas.openxmlformats.org/presentationml/2006/ole">
            <p:oleObj spid="_x0000_s11266" name="Visio" r:id="rId4" imgW="3565779" imgH="1753210" progId="">
              <p:embed/>
            </p:oleObj>
          </a:graphicData>
        </a:graphic>
      </p:graphicFrame>
      <p:pic>
        <p:nvPicPr>
          <p:cNvPr id="11271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01863" y="293688"/>
            <a:ext cx="6564312" cy="658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Вопросы</a:t>
            </a:r>
          </a:p>
        </p:txBody>
      </p:sp>
      <p:sp>
        <p:nvSpPr>
          <p:cNvPr id="5018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</a:t>
            </a:r>
            <a:fld id="{C65F910E-9269-4FC2-8E5D-036EDF5D51C8}" type="slidenum">
              <a:rPr lang="ru-RU" smtClean="0"/>
              <a:pPr algn="r">
                <a:defRPr/>
              </a:pPr>
              <a:t>32</a:t>
            </a:fld>
            <a:endParaRPr lang="ru-RU" smtClean="0"/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714375" y="150018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latin typeface="Tahoma" pitchFamily="34" charset="0"/>
            </a:endParaRPr>
          </a:p>
          <a:p>
            <a:pPr eaLnBrk="0" hangingPunct="0"/>
            <a:endParaRPr lang="ru-RU" sz="2000">
              <a:latin typeface="Tahoma" pitchFamily="34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990600" y="2633663"/>
            <a:ext cx="8128000" cy="3511550"/>
            <a:chOff x="1146029" y="3593033"/>
            <a:chExt cx="7972571" cy="3065770"/>
          </a:xfrm>
        </p:grpSpPr>
        <p:sp>
          <p:nvSpPr>
            <p:cNvPr id="50183" name="Rectangle 3"/>
            <p:cNvSpPr>
              <a:spLocks noChangeArrowheads="1"/>
            </p:cNvSpPr>
            <p:nvPr/>
          </p:nvSpPr>
          <p:spPr bwMode="auto">
            <a:xfrm>
              <a:off x="1146029" y="3593033"/>
              <a:ext cx="6096000" cy="107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Спасибо за внимание</a:t>
              </a:r>
              <a:r>
                <a:rPr lang="en-US" sz="3200" b="1">
                  <a:solidFill>
                    <a:schemeClr val="accent2"/>
                  </a:solidFill>
                  <a:latin typeface="Tahoma" pitchFamily="34" charset="0"/>
                </a:rPr>
                <a:t>!</a:t>
              </a:r>
              <a:endParaRPr lang="ru-RU" sz="3200" b="1">
                <a:solidFill>
                  <a:schemeClr val="accent2"/>
                </a:solidFill>
                <a:latin typeface="Tahoma" pitchFamily="34" charset="0"/>
              </a:endParaRPr>
            </a:p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Ваши вопросы?</a:t>
              </a:r>
              <a:endParaRPr lang="de-DE" sz="3200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50184" name="Прямоугольник 5"/>
            <p:cNvSpPr>
              <a:spLocks noChangeArrowheads="1"/>
            </p:cNvSpPr>
            <p:nvPr/>
          </p:nvSpPr>
          <p:spPr bwMode="auto">
            <a:xfrm>
              <a:off x="5130800" y="5771935"/>
              <a:ext cx="3987800" cy="88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0070C0"/>
                  </a:solidFill>
                </a:rPr>
                <a:t>дтн Варламов Олег Олегович</a:t>
              </a:r>
            </a:p>
            <a:p>
              <a:pPr eaLnBrk="0" hangingPunct="0"/>
              <a:r>
                <a:rPr lang="en-US" sz="2000" b="1">
                  <a:solidFill>
                    <a:srgbClr val="002060"/>
                  </a:solidFill>
                  <a:hlinkClick r:id="rId3"/>
                </a:rPr>
                <a:t>OVar@narod.ru</a:t>
              </a:r>
              <a:endParaRPr lang="ru-RU" sz="2000" b="1">
                <a:solidFill>
                  <a:srgbClr val="002060"/>
                </a:solidFill>
              </a:endParaRPr>
            </a:p>
            <a:p>
              <a:pPr eaLnBrk="0" hangingPunct="0"/>
              <a:r>
                <a:rPr lang="ru-RU" sz="2000" b="1">
                  <a:solidFill>
                    <a:srgbClr val="002060"/>
                  </a:solidFill>
                </a:rPr>
                <a:t>Тлф. +7(926) 276-76-45</a:t>
              </a:r>
              <a:r>
                <a:rPr lang="en-US" sz="2000" b="1">
                  <a:solidFill>
                    <a:srgbClr val="002060"/>
                  </a:solidFill>
                </a:rPr>
                <a:t>	</a:t>
              </a:r>
              <a:endParaRPr lang="de-LI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50181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8097837" cy="81915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Модель универсального описания хранения и передачи информации</a:t>
            </a:r>
          </a:p>
        </p:txBody>
      </p:sp>
      <p:sp>
        <p:nvSpPr>
          <p:cNvPr id="1031" name="Содержимое 2"/>
          <p:cNvSpPr>
            <a:spLocks noGrp="1"/>
          </p:cNvSpPr>
          <p:nvPr>
            <p:ph idx="1"/>
          </p:nvPr>
        </p:nvSpPr>
        <p:spPr>
          <a:xfrm>
            <a:off x="684213" y="1557338"/>
            <a:ext cx="3714750" cy="1035050"/>
          </a:xfrm>
        </p:spPr>
        <p:txBody>
          <a:bodyPr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dirty="0" smtClean="0">
                <a:latin typeface="+mj-lt"/>
              </a:rPr>
              <a:t>отправитель информации;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dirty="0" smtClean="0">
                <a:latin typeface="+mj-lt"/>
              </a:rPr>
              <a:t>время передачи;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dirty="0" smtClean="0">
                <a:latin typeface="+mj-lt"/>
              </a:rPr>
              <a:t>получатель информации.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B6B1F366-2149-4D42-9CD0-74E6522F9675}" type="slidenum">
              <a:rPr lang="ru-RU" smtClean="0"/>
              <a:pPr algn="r">
                <a:defRPr/>
              </a:pPr>
              <a:t>4</a:t>
            </a:fld>
            <a:endParaRPr lang="ru-RU" smtClean="0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84213" y="1125538"/>
            <a:ext cx="3786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Базируется на понятиях: </a:t>
            </a:r>
          </a:p>
        </p:txBody>
      </p:sp>
      <p:sp>
        <p:nvSpPr>
          <p:cNvPr id="1032" name="TextBox 4"/>
          <p:cNvSpPr txBox="1">
            <a:spLocks noChangeArrowheads="1"/>
          </p:cNvSpPr>
          <p:nvPr/>
        </p:nvSpPr>
        <p:spPr bwMode="auto">
          <a:xfrm>
            <a:off x="611188" y="2708275"/>
            <a:ext cx="40322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+mj-lt"/>
              </a:rPr>
              <a:t>Передача информации: </a:t>
            </a:r>
            <a:r>
              <a:rPr lang="ru-RU" sz="2000">
                <a:latin typeface="+mj-lt"/>
              </a:rPr>
              <a:t/>
            </a:r>
            <a:br>
              <a:rPr lang="ru-RU" sz="2000">
                <a:latin typeface="+mj-lt"/>
              </a:rPr>
            </a:br>
            <a:r>
              <a:rPr lang="ru-RU" sz="2000">
                <a:latin typeface="+mj-lt"/>
              </a:rPr>
              <a:t>отправитель и получатель различны, а время передачи мало.</a:t>
            </a:r>
          </a:p>
          <a:p>
            <a:endParaRPr lang="en-US" sz="2000" b="1">
              <a:solidFill>
                <a:srgbClr val="C00000"/>
              </a:solidFill>
              <a:latin typeface="+mj-lt"/>
            </a:endParaRPr>
          </a:p>
          <a:p>
            <a:r>
              <a:rPr lang="ru-RU" sz="2000" b="1">
                <a:solidFill>
                  <a:srgbClr val="C00000"/>
                </a:solidFill>
                <a:latin typeface="+mj-lt"/>
              </a:rPr>
              <a:t>Хранение информации: </a:t>
            </a:r>
            <a:r>
              <a:rPr lang="ru-RU" sz="2000">
                <a:latin typeface="+mj-lt"/>
              </a:rPr>
              <a:t/>
            </a:r>
            <a:br>
              <a:rPr lang="ru-RU" sz="2000">
                <a:latin typeface="+mj-lt"/>
              </a:rPr>
            </a:br>
            <a:r>
              <a:rPr lang="ru-RU" sz="2000">
                <a:latin typeface="+mj-lt"/>
              </a:rPr>
              <a:t>отправитель и получатель совпадают, время передачи велико.</a:t>
            </a:r>
          </a:p>
          <a:p>
            <a:endParaRPr lang="ru-RU" sz="2000">
              <a:latin typeface="+mj-lt"/>
            </a:endParaRPr>
          </a:p>
        </p:txBody>
      </p:sp>
      <p:sp>
        <p:nvSpPr>
          <p:cNvPr id="1033" name="Номер слайда 5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E3E254-DF56-4017-9E14-1A267B58B590}" type="slidenum">
              <a:rPr lang="ru-RU" sz="1200" b="1">
                <a:solidFill>
                  <a:schemeClr val="bg1"/>
                </a:solidFill>
              </a:rPr>
              <a:pPr algn="r"/>
              <a:t>4</a:t>
            </a:fld>
            <a:endParaRPr lang="ru-RU" sz="1200" b="1">
              <a:solidFill>
                <a:schemeClr val="bg1"/>
              </a:solidFill>
            </a:endParaRPr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5148263" y="1226814"/>
          <a:ext cx="3498850" cy="1104900"/>
        </p:xfrm>
        <a:graphic>
          <a:graphicData uri="http://schemas.openxmlformats.org/presentationml/2006/ole">
            <p:oleObj spid="_x0000_s1026" name="Visio" r:id="rId4" imgW="3499485" imgH="1105002" progId="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5148263" y="2379817"/>
          <a:ext cx="3535362" cy="1131887"/>
        </p:xfrm>
        <a:graphic>
          <a:graphicData uri="http://schemas.openxmlformats.org/presentationml/2006/ole">
            <p:oleObj spid="_x0000_s1027" name="Visio" r:id="rId5" imgW="3534918" imgH="1131824" progId="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5200650" y="3524063"/>
          <a:ext cx="3381375" cy="2847975"/>
        </p:xfrm>
        <a:graphic>
          <a:graphicData uri="http://schemas.openxmlformats.org/presentationml/2006/ole">
            <p:oleObj spid="_x0000_s1028" name="Visio" r:id="rId6" imgW="3547110" imgH="2987853" progId="">
              <p:embed/>
            </p:oleObj>
          </a:graphicData>
        </a:graphic>
      </p:graphicFrame>
      <p:pic>
        <p:nvPicPr>
          <p:cNvPr id="1034" name="Picture 1" descr="C:\Users\1\Desktop\Мив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8208962" cy="547687"/>
          </a:xfrm>
        </p:spPr>
        <p:txBody>
          <a:bodyPr anchor="ctr"/>
          <a:lstStyle/>
          <a:p>
            <a:pPr algn="l" eaLnBrk="1" hangingPunct="1"/>
            <a:r>
              <a:rPr lang="ru-RU" sz="2400" dirty="0" smtClean="0"/>
              <a:t>Свойства информации для </a:t>
            </a:r>
            <a:r>
              <a:rPr lang="ru-RU" sz="2400" dirty="0" err="1" smtClean="0"/>
              <a:t>ТЗИ</a:t>
            </a:r>
            <a:endParaRPr lang="ru-RU" sz="2400" dirty="0" smtClean="0"/>
          </a:p>
        </p:txBody>
      </p:sp>
      <p:sp>
        <p:nvSpPr>
          <p:cNvPr id="2253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154098"/>
            <a:ext cx="8229600" cy="5078026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Информация</a:t>
            </a:r>
            <a:r>
              <a:rPr lang="ru-RU" sz="2000" dirty="0" smtClean="0">
                <a:latin typeface="+mj-lt"/>
              </a:rPr>
              <a:t> – сведения о фактах, событиях, процессах и явлениях, о состоянии объектов (об их свойствах, характеристиках) в некоторой предметной области, необходимые для оптимизации принимаемых решений в процессе управления этими объектами.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Информационные ресурсы </a:t>
            </a:r>
            <a:r>
              <a:rPr lang="ru-RU" sz="2000" dirty="0" smtClean="0">
                <a:latin typeface="+mj-lt"/>
              </a:rPr>
              <a:t>– отдельные документы и массивы документов, массивы документов в информационных системах.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+mj-lt"/>
              </a:rPr>
              <a:t>Важные свойства информации для обеспечения ИБ: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+mj-lt"/>
              </a:rPr>
              <a:t>Существование в виде данных (кодированном виде);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+mj-lt"/>
              </a:rPr>
              <a:t>Неисчерпаемость ресурса (при копировании не убывает);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+mj-lt"/>
              </a:rPr>
              <a:t>Потенциальная полезность при монопольном владении, позволяющая получить выгоду в экономике, политике и т.д. (смысл введения ограничений на распространение, т.е. тайны).</a:t>
            </a:r>
          </a:p>
        </p:txBody>
      </p:sp>
      <p:sp>
        <p:nvSpPr>
          <p:cNvPr id="3174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8B58CEFC-1C76-4A87-830B-943D293CC4FE}" type="slidenum">
              <a:rPr lang="ru-RU" smtClean="0"/>
              <a:pPr algn="r">
                <a:defRPr/>
              </a:pPr>
              <a:t>5</a:t>
            </a:fld>
            <a:endParaRPr lang="ru-RU" smtClean="0"/>
          </a:p>
        </p:txBody>
      </p:sp>
      <p:pic>
        <p:nvPicPr>
          <p:cNvPr id="31748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26B0E169-9EAB-48BA-900D-5D4A0A668D8D}" type="slidenum">
              <a:rPr lang="ru-RU" smtClean="0"/>
              <a:pPr algn="r">
                <a:defRPr/>
              </a:pPr>
              <a:t>6</a:t>
            </a:fld>
            <a:endParaRPr lang="ru-RU" smtClean="0"/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50913" y="184150"/>
            <a:ext cx="8193087" cy="7556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dirty="0" smtClean="0"/>
              <a:t>Российский государственный подход к организации работ по </a:t>
            </a:r>
            <a:r>
              <a:rPr lang="ru-RU" sz="2400" dirty="0" err="1" smtClean="0"/>
              <a:t>ТЗИ</a:t>
            </a:r>
            <a:endParaRPr lang="ru-RU" sz="2400" dirty="0" smtClean="0"/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055688"/>
            <a:ext cx="88995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8AEC9B9-F9D4-4C42-8031-E856F39FE7BA}" type="slidenum">
              <a:rPr lang="ru-RU" sz="1200" b="1">
                <a:solidFill>
                  <a:schemeClr val="bg1"/>
                </a:solidFill>
              </a:rPr>
              <a:pPr algn="r" eaLnBrk="0" hangingPunct="0"/>
              <a:t>7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665825" y="-6350"/>
            <a:ext cx="8478175" cy="92868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Виды разведки</a:t>
            </a: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6DF556FE-AF92-4784-BE6C-1C3AEB89E1C3}" type="slidenum">
              <a:rPr lang="ru-RU" smtClean="0"/>
              <a:pPr algn="r">
                <a:defRPr/>
              </a:pPr>
              <a:t>7</a:t>
            </a:fld>
            <a:endParaRPr lang="ru-RU" smtClean="0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68313" y="5648325"/>
            <a:ext cx="8143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/>
              <a:t>Техническая разведка использует достижения технического прогресса </a:t>
            </a:r>
          </a:p>
          <a:p>
            <a:pPr eaLnBrk="0" hangingPunct="0"/>
            <a:r>
              <a:rPr lang="ru-RU" dirty="0"/>
              <a:t>и порождает его «отрицательные» последствия.</a:t>
            </a:r>
          </a:p>
        </p:txBody>
      </p:sp>
      <p:sp>
        <p:nvSpPr>
          <p:cNvPr id="2054" name="Содержимое 2"/>
          <p:cNvSpPr txBox="1">
            <a:spLocks/>
          </p:cNvSpPr>
          <p:nvPr/>
        </p:nvSpPr>
        <p:spPr bwMode="auto">
          <a:xfrm>
            <a:off x="106532" y="1077913"/>
            <a:ext cx="4249568" cy="453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ru-RU" b="1" dirty="0">
                <a:solidFill>
                  <a:srgbClr val="C00000"/>
                </a:solidFill>
              </a:rPr>
              <a:t>Разведка</a:t>
            </a:r>
            <a:r>
              <a:rPr lang="ru-RU" dirty="0"/>
              <a:t> – целенаправленная деятельность по добыванию сведений в интересах информационного обеспечения руководства другого государства </a:t>
            </a:r>
          </a:p>
          <a:p>
            <a:pPr marL="342900" indent="-342900" eaLnBrk="0" hangingPunct="0"/>
            <a:r>
              <a:rPr lang="ru-RU" dirty="0"/>
              <a:t>      или конкурирующей организации. </a:t>
            </a:r>
          </a:p>
          <a:p>
            <a:pPr marL="342900" indent="-342900" eaLnBrk="0" hangingPunct="0"/>
            <a:r>
              <a:rPr lang="ru-RU" dirty="0" smtClean="0"/>
              <a:t>Виды </a:t>
            </a:r>
            <a:r>
              <a:rPr lang="ru-RU" dirty="0"/>
              <a:t>разведки: агентурная </a:t>
            </a:r>
          </a:p>
          <a:p>
            <a:pPr marL="342900" indent="-342900" eaLnBrk="0" hangingPunct="0"/>
            <a:r>
              <a:rPr lang="ru-RU" dirty="0"/>
              <a:t>и техническая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eaLnBrk="0" hangingPunct="0"/>
            <a:r>
              <a:rPr lang="ru-RU" b="1" dirty="0">
                <a:solidFill>
                  <a:srgbClr val="C00000"/>
                </a:solidFill>
              </a:rPr>
              <a:t>Техническая разведка </a:t>
            </a:r>
            <a:r>
              <a:rPr lang="ru-RU" dirty="0"/>
              <a:t>- целенаправленная деятельность </a:t>
            </a:r>
          </a:p>
          <a:p>
            <a:pPr marL="342900" indent="-342900" eaLnBrk="0" hangingPunct="0"/>
            <a:r>
              <a:rPr lang="ru-RU" dirty="0"/>
              <a:t>      по добыванию с помощью технических систем, средств и аппаратуры сведений в интересах … конкурирующей организации, подготовки и ведения информационной борьбы.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ru-RU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284663" y="1243013"/>
          <a:ext cx="4681537" cy="4013200"/>
        </p:xfrm>
        <a:graphic>
          <a:graphicData uri="http://schemas.openxmlformats.org/presentationml/2006/ole">
            <p:oleObj spid="_x0000_s2050" name="Visio" r:id="rId4" imgW="5797677" imgH="4969866" progId="">
              <p:embed/>
            </p:oleObj>
          </a:graphicData>
        </a:graphic>
      </p:graphicFrame>
      <p:pic>
        <p:nvPicPr>
          <p:cNvPr id="2055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3056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93675"/>
            <a:ext cx="8177213" cy="87788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Взаимосвязь видов технической разведки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14438"/>
            <a:ext cx="8358188" cy="44767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ru-RU" sz="2200" dirty="0" smtClean="0">
                <a:latin typeface="+mj-lt"/>
              </a:rPr>
              <a:t>Носители информации могут проявляться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в совершенно неожиданных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(для нормальных людей) формах. </a:t>
            </a:r>
          </a:p>
          <a:p>
            <a:pPr marL="274320" indent="-274320" eaLnBrk="1" fontAlgn="auto" hangingPunct="1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ru-RU" sz="2200" dirty="0" smtClean="0">
                <a:latin typeface="+mj-lt"/>
              </a:rPr>
              <a:t>Например, колебания воздуха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при разговоре – это не только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акустические волны в воздухе,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но и колебания стекол, стен,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водопроводных и отопительных систем. </a:t>
            </a:r>
          </a:p>
          <a:p>
            <a:pPr marL="274320" indent="-274320" eaLnBrk="1" fontAlgn="auto" hangingPunct="1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ru-RU" sz="2200" dirty="0" smtClean="0">
                <a:latin typeface="+mj-lt"/>
              </a:rPr>
              <a:t>Взаимодействуя с электроприборами,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такие звуки проявляются в электрических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и магнитных колебаниях. </a:t>
            </a:r>
          </a:p>
          <a:p>
            <a:pPr marL="274320" indent="-274320" eaLnBrk="1" fontAlgn="auto" hangingPunct="1"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n"/>
              <a:defRPr/>
            </a:pPr>
            <a:r>
              <a:rPr lang="ru-RU" sz="2200" dirty="0" smtClean="0">
                <a:latin typeface="+mj-lt"/>
              </a:rPr>
              <a:t>Существует более 30 видов технической разведки.</a:t>
            </a:r>
          </a:p>
        </p:txBody>
      </p:sp>
      <p:sp>
        <p:nvSpPr>
          <p:cNvPr id="3380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55249323-7ECF-4466-9DDE-8AE9302493FD}" type="slidenum">
              <a:rPr lang="ru-RU" smtClean="0"/>
              <a:pPr algn="r">
                <a:defRPr/>
              </a:pPr>
              <a:t>8</a:t>
            </a:fld>
            <a:endParaRPr 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857625"/>
            <a:ext cx="183356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143125"/>
            <a:ext cx="31702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Номер слайда 5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6679D4-CD12-4796-9738-E90A67CAC7DD}" type="slidenum">
              <a:rPr lang="ru-RU" sz="1200" b="1">
                <a:solidFill>
                  <a:schemeClr val="bg1"/>
                </a:solidFill>
              </a:rPr>
              <a:pPr algn="r"/>
              <a:t>8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33799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533400"/>
          </a:xfrm>
        </p:spPr>
        <p:txBody>
          <a:bodyPr/>
          <a:lstStyle/>
          <a:p>
            <a:pPr algn="l" eaLnBrk="1" hangingPunct="1"/>
            <a:r>
              <a:rPr lang="ru-RU" sz="2400" dirty="0" smtClean="0"/>
              <a:t>Канал технической разведки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2689936" y="1153538"/>
            <a:ext cx="6374166" cy="187374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b="1" smtClean="0">
                <a:solidFill>
                  <a:srgbClr val="C00000"/>
                </a:solidFill>
                <a:latin typeface="+mj-lt"/>
              </a:rPr>
              <a:t>источник информации</a:t>
            </a:r>
            <a:r>
              <a:rPr lang="ru-RU" sz="2000" b="1" smtClean="0">
                <a:latin typeface="+mj-lt"/>
              </a:rPr>
              <a:t> </a:t>
            </a:r>
            <a:r>
              <a:rPr lang="ru-RU" sz="2000" smtClean="0">
                <a:latin typeface="+mj-lt"/>
              </a:rPr>
              <a:t>(объект защиты);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b="1" smtClean="0">
                <a:solidFill>
                  <a:srgbClr val="C00000"/>
                </a:solidFill>
                <a:latin typeface="+mj-lt"/>
              </a:rPr>
              <a:t>среда передачи данных </a:t>
            </a:r>
            <a:r>
              <a:rPr lang="ru-RU" sz="2000" smtClean="0">
                <a:latin typeface="+mj-lt"/>
              </a:rPr>
              <a:t/>
            </a:r>
            <a:br>
              <a:rPr lang="ru-RU" sz="2000" smtClean="0">
                <a:latin typeface="+mj-lt"/>
              </a:rPr>
            </a:br>
            <a:r>
              <a:rPr lang="ru-RU" sz="2000" smtClean="0">
                <a:latin typeface="+mj-lt"/>
              </a:rPr>
              <a:t>(материальный носитель информации);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arenR"/>
              <a:defRPr/>
            </a:pPr>
            <a:r>
              <a:rPr lang="ru-RU" sz="2000" b="1" smtClean="0">
                <a:solidFill>
                  <a:srgbClr val="C00000"/>
                </a:solidFill>
                <a:latin typeface="+mj-lt"/>
              </a:rPr>
              <a:t>сред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c</a:t>
            </a:r>
            <a:r>
              <a:rPr lang="ru-RU" sz="2000" b="1" smtClean="0">
                <a:solidFill>
                  <a:srgbClr val="C00000"/>
                </a:solidFill>
                <a:latin typeface="+mj-lt"/>
              </a:rPr>
              <a:t>тво добывания информации </a:t>
            </a:r>
            <a:r>
              <a:rPr lang="ru-RU" sz="2000" smtClean="0">
                <a:latin typeface="+mj-lt"/>
              </a:rPr>
              <a:t/>
            </a:r>
            <a:br>
              <a:rPr lang="ru-RU" sz="2000" smtClean="0">
                <a:latin typeface="+mj-lt"/>
              </a:rPr>
            </a:br>
            <a:r>
              <a:rPr lang="ru-RU" sz="2000" smtClean="0">
                <a:latin typeface="+mj-lt"/>
              </a:rPr>
              <a:t>(приемник носителя информации).</a:t>
            </a:r>
            <a:endParaRPr lang="ru-RU" sz="2000" dirty="0" smtClean="0">
              <a:latin typeface="+mj-lt"/>
            </a:endParaRPr>
          </a:p>
        </p:txBody>
      </p:sp>
      <p:sp>
        <p:nvSpPr>
          <p:cNvPr id="3482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38663" y="6356350"/>
            <a:ext cx="42783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9F03FBC2-2079-4FE9-8C7C-F497B5480078}" type="slidenum">
              <a:rPr lang="ru-RU" smtClean="0"/>
              <a:pPr algn="r">
                <a:defRPr/>
              </a:pPr>
              <a:t>9</a:t>
            </a:fld>
            <a:endParaRPr lang="ru-RU" smtClean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6695" y="1105421"/>
            <a:ext cx="28893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 smtClean="0"/>
              <a:t>Канал </a:t>
            </a:r>
            <a:r>
              <a:rPr lang="ru-RU" sz="2200" dirty="0" err="1" smtClean="0"/>
              <a:t>ТР</a:t>
            </a:r>
            <a:r>
              <a:rPr lang="ru-RU" sz="2200" dirty="0" smtClean="0"/>
              <a:t> включает:</a:t>
            </a:r>
            <a:endParaRPr lang="ru-RU" sz="2200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22275" y="3933825"/>
            <a:ext cx="33575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/>
              <a:t>Все каналы </a:t>
            </a:r>
            <a:br>
              <a:rPr lang="ru-RU" sz="2200" dirty="0"/>
            </a:br>
            <a:r>
              <a:rPr lang="ru-RU" sz="2200" dirty="0"/>
              <a:t>технической разведки </a:t>
            </a:r>
            <a:br>
              <a:rPr lang="ru-RU" sz="2200" dirty="0"/>
            </a:br>
            <a:r>
              <a:rPr lang="ru-RU" sz="2200" dirty="0"/>
              <a:t>описываются сочетаниями </a:t>
            </a:r>
            <a:br>
              <a:rPr lang="ru-RU" sz="2200" dirty="0"/>
            </a:br>
            <a:r>
              <a:rPr lang="ru-RU" sz="2200" dirty="0"/>
              <a:t>этих </a:t>
            </a:r>
            <a:r>
              <a:rPr lang="ru-RU" sz="2200" dirty="0" smtClean="0"/>
              <a:t>трех параметров</a:t>
            </a:r>
            <a:r>
              <a:rPr lang="ru-RU" sz="2200" dirty="0"/>
              <a:t>.  </a:t>
            </a:r>
          </a:p>
        </p:txBody>
      </p:sp>
      <p:sp>
        <p:nvSpPr>
          <p:cNvPr id="34822" name="Номер слайда 6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0473E9-2FCE-4241-97CB-0BBB4B13BA68}" type="slidenum">
              <a:rPr lang="ru-RU" sz="1200" b="1">
                <a:solidFill>
                  <a:schemeClr val="bg1"/>
                </a:solidFill>
              </a:rPr>
              <a:pPr algn="r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750" y="3141663"/>
            <a:ext cx="7993063" cy="396875"/>
            <a:chOff x="340" y="2115"/>
            <a:chExt cx="5035" cy="250"/>
          </a:xfrm>
        </p:grpSpPr>
        <p:sp>
          <p:nvSpPr>
            <p:cNvPr id="34827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1134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/>
                <a:t>источник</a:t>
              </a:r>
            </a:p>
          </p:txBody>
        </p:sp>
        <p:sp>
          <p:nvSpPr>
            <p:cNvPr id="34828" name="Text Box 14"/>
            <p:cNvSpPr txBox="1">
              <a:spLocks noChangeArrowheads="1"/>
            </p:cNvSpPr>
            <p:nvPr/>
          </p:nvSpPr>
          <p:spPr bwMode="auto">
            <a:xfrm>
              <a:off x="2109" y="2115"/>
              <a:ext cx="1497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/>
                <a:t>среда</a:t>
              </a:r>
            </a:p>
          </p:txBody>
        </p:sp>
        <p:sp>
          <p:nvSpPr>
            <p:cNvPr id="34829" name="Text Box 15"/>
            <p:cNvSpPr txBox="1">
              <a:spLocks noChangeArrowheads="1"/>
            </p:cNvSpPr>
            <p:nvPr/>
          </p:nvSpPr>
          <p:spPr bwMode="auto">
            <a:xfrm>
              <a:off x="4241" y="2115"/>
              <a:ext cx="1134" cy="2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/>
                <a:t>средство</a:t>
              </a:r>
            </a:p>
          </p:txBody>
        </p:sp>
        <p:sp>
          <p:nvSpPr>
            <p:cNvPr id="34830" name="Line 16"/>
            <p:cNvSpPr>
              <a:spLocks noChangeShapeType="1"/>
            </p:cNvSpPr>
            <p:nvPr/>
          </p:nvSpPr>
          <p:spPr bwMode="auto">
            <a:xfrm>
              <a:off x="1474" y="2251"/>
              <a:ext cx="6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Line 17"/>
            <p:cNvSpPr>
              <a:spLocks noChangeShapeType="1"/>
            </p:cNvSpPr>
            <p:nvPr/>
          </p:nvSpPr>
          <p:spPr bwMode="auto">
            <a:xfrm>
              <a:off x="3606" y="2251"/>
              <a:ext cx="6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643313"/>
            <a:ext cx="45005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3904E-6 L -0.23819 -0.228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LINE_Technologies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INLINE_Technologies_1</Template>
  <TotalTime>2011</TotalTime>
  <Words>2509</Words>
  <Application>Microsoft Office PowerPoint</Application>
  <PresentationFormat>Экран (4:3)</PresentationFormat>
  <Paragraphs>326</Paragraphs>
  <Slides>32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INLINE_Technologies_1</vt:lpstr>
      <vt:lpstr>Тема1</vt:lpstr>
      <vt:lpstr>Тема Office</vt:lpstr>
      <vt:lpstr>Visio</vt:lpstr>
      <vt:lpstr>Основы технической защиты информации</vt:lpstr>
      <vt:lpstr>Актуальность проблемы обеспечения технической защиты информации (ТЗИ)</vt:lpstr>
      <vt:lpstr>Представление информации</vt:lpstr>
      <vt:lpstr>Модель универсального описания хранения и передачи информации</vt:lpstr>
      <vt:lpstr>Свойства информации для ТЗИ</vt:lpstr>
      <vt:lpstr>Российский государственный подход к организации работ по ТЗИ</vt:lpstr>
      <vt:lpstr>Виды разведки</vt:lpstr>
      <vt:lpstr>Взаимосвязь видов технической разведки</vt:lpstr>
      <vt:lpstr>Канал технической разведки</vt:lpstr>
      <vt:lpstr>Российский государственный подход  к защите информации</vt:lpstr>
      <vt:lpstr>Условия использования информации</vt:lpstr>
      <vt:lpstr>Безопасность любого ресурса АС складывается из обеспечения трех его свойств:</vt:lpstr>
      <vt:lpstr>Защищаемые объекты в ИБ</vt:lpstr>
      <vt:lpstr>Безопасность – это защищенность от опасностей</vt:lpstr>
      <vt:lpstr>Виды мер и основные принципы обеспечения ТЗИ</vt:lpstr>
      <vt:lpstr>Правовые основы обеспечения ИБ</vt:lpstr>
      <vt:lpstr>Слайд 17</vt:lpstr>
      <vt:lpstr>Лицензирование, сертификация и аттестация</vt:lpstr>
      <vt:lpstr>Слайд 19</vt:lpstr>
      <vt:lpstr>Слайд 20</vt:lpstr>
      <vt:lpstr>Модель технической компьютерной разведки</vt:lpstr>
      <vt:lpstr> Виды ТКР</vt:lpstr>
      <vt:lpstr>Семантическая ТКР </vt:lpstr>
      <vt:lpstr>Алгоритмическая ТКР </vt:lpstr>
      <vt:lpstr>Вирусная ТКР  </vt:lpstr>
      <vt:lpstr>Разграничительная ТКР  </vt:lpstr>
      <vt:lpstr>Сетевая ТКР </vt:lpstr>
      <vt:lpstr>Потоковая ТКР </vt:lpstr>
      <vt:lpstr>Аппаратная ТКР </vt:lpstr>
      <vt:lpstr>Форматная ТКР </vt:lpstr>
      <vt:lpstr>Пользовательская ТКР </vt:lpstr>
      <vt:lpstr>Вопросы</vt:lpstr>
    </vt:vector>
  </TitlesOfParts>
  <Company>In-Line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или доклада</dc:title>
  <dc:creator>d_porodin</dc:creator>
  <cp:lastModifiedBy>Varlamov</cp:lastModifiedBy>
  <cp:revision>284</cp:revision>
  <dcterms:created xsi:type="dcterms:W3CDTF">2009-08-26T06:06:33Z</dcterms:created>
  <dcterms:modified xsi:type="dcterms:W3CDTF">2009-12-22T20:23:38Z</dcterms:modified>
</cp:coreProperties>
</file>