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6" r:id="rId4"/>
    <p:sldId id="259" r:id="rId5"/>
    <p:sldId id="260" r:id="rId6"/>
    <p:sldId id="261" r:id="rId7"/>
    <p:sldId id="262" r:id="rId8"/>
    <p:sldId id="268" r:id="rId9"/>
    <p:sldId id="265" r:id="rId10"/>
    <p:sldId id="263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46" y="-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2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515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45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7983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68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51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0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3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2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2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40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2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1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4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0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6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c.academic.ru/dic.nsf/ruwiki/701807" TargetMode="External"/><Relationship Id="rId2" Type="http://schemas.openxmlformats.org/officeDocument/2006/relationships/hyperlink" Target="https://dic.academic.ru/dic.nsf/ruwiki/7697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dic.academic.ru/dic.nsf/ruwiki/139376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3CADAE-BDC8-C444-8723-D4F63B0DE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83" y="2586039"/>
            <a:ext cx="9641416" cy="1320800"/>
          </a:xfrm>
        </p:spPr>
        <p:txBody>
          <a:bodyPr>
            <a:noAutofit/>
          </a:bodyPr>
          <a:lstStyle/>
          <a:p>
            <a:r>
              <a:rPr lang="ru-RU" sz="4400" b="1"/>
              <a:t>Динамическое программирование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311380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66E291-787E-8043-9F74-5A07621B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0"/>
            <a:ext cx="8596668" cy="1320800"/>
          </a:xfrm>
        </p:spPr>
        <p:txBody>
          <a:bodyPr/>
          <a:lstStyle/>
          <a:p>
            <a:r>
              <a:rPr lang="ru-RU" b="1" dirty="0"/>
              <a:t>Криптография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2777BBE-4572-D84D-A05B-BC35C1C64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09600"/>
            <a:ext cx="10272183" cy="5332412"/>
          </a:xfrm>
        </p:spPr>
        <p:txBody>
          <a:bodyPr>
            <a:norm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</a:rPr>
              <a:t>Криптосистема Меркла-</a:t>
            </a:r>
            <a:r>
              <a:rPr lang="ru-RU" sz="2400" b="1" i="0" dirty="0" err="1">
                <a:solidFill>
                  <a:srgbClr val="000000"/>
                </a:solidFill>
                <a:effectLst/>
              </a:rPr>
              <a:t>Хеллмана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- пер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вый основанный на задаче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о</a:t>
            </a:r>
            <a:r>
              <a:rPr lang="ru-RU" sz="2400" dirty="0">
                <a:solidFill>
                  <a:srgbClr val="000000"/>
                </a:solidFill>
              </a:rPr>
              <a:t> рюкзаке алгоритм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 для обобщённого </a:t>
            </a:r>
            <a:r>
              <a:rPr lang="ru-RU" sz="2400" b="0" i="0" dirty="0" smtClean="0">
                <a:solidFill>
                  <a:srgbClr val="000000"/>
                </a:solidFill>
                <a:effectLst/>
              </a:rPr>
              <a:t>шифрования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 с </a:t>
            </a:r>
          </a:p>
          <a:p>
            <a:pPr marL="0" indent="0">
              <a:buNone/>
            </a:pPr>
            <a:r>
              <a:rPr lang="en-US" sz="2400" b="0" i="0" dirty="0" smtClean="0">
                <a:solidFill>
                  <a:srgbClr val="FF0000"/>
                </a:solidFill>
                <a:effectLst/>
              </a:rPr>
              <a:t>	</a:t>
            </a:r>
            <a:r>
              <a:rPr lang="ru-RU" sz="2400" b="0" i="0" u="sng" dirty="0" smtClean="0">
                <a:solidFill>
                  <a:srgbClr val="FF0000"/>
                </a:solidFill>
                <a:effectLst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открытым</a:t>
            </a:r>
            <a:r>
              <a:rPr lang="ru-RU" sz="2400" b="0" i="0" u="sng" dirty="0">
                <a:solidFill>
                  <a:srgbClr val="FF0000"/>
                </a:solidFill>
                <a:effectLst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 ключом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. Разработан 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Ральфом Мерклом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 и </a:t>
            </a:r>
            <a:r>
              <a:rPr lang="ru-RU" sz="2400" b="1" i="0" dirty="0">
                <a:solidFill>
                  <a:srgbClr val="000000"/>
                </a:solidFill>
                <a:effectLst/>
              </a:rPr>
              <a:t>Мартином </a:t>
            </a:r>
            <a:r>
              <a:rPr lang="en-US" sz="2400" b="1" i="0" dirty="0" smtClean="0">
                <a:solidFill>
                  <a:srgbClr val="000000"/>
                </a:solidFill>
                <a:effectLst/>
              </a:rPr>
              <a:t>	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</a:rPr>
              <a:t>Хеллманом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 в 1978 году. Алгоритм мог быть использован </a:t>
            </a:r>
            <a:endParaRPr lang="en-US" sz="2400" b="0" i="0" dirty="0" smtClean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ru-RU" sz="2400" b="0" i="0" dirty="0" smtClean="0">
                <a:solidFill>
                  <a:srgbClr val="000000"/>
                </a:solidFill>
                <a:effectLst/>
              </a:rPr>
              <a:t>только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 для шифрования, но </a:t>
            </a:r>
            <a:r>
              <a:rPr lang="ru-RU" sz="2400" b="1" i="0" dirty="0" err="1">
                <a:solidFill>
                  <a:schemeClr val="tx1"/>
                </a:solidFill>
                <a:effectLst/>
              </a:rPr>
              <a:t>Ади</a:t>
            </a:r>
            <a:r>
              <a:rPr lang="ru-RU" sz="2400" b="1" i="0" dirty="0">
                <a:solidFill>
                  <a:schemeClr val="tx1"/>
                </a:solidFill>
                <a:effectLst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ru-RU" sz="2400" b="1" i="0" dirty="0">
                <a:solidFill>
                  <a:schemeClr val="tx1"/>
                </a:solidFill>
                <a:effectLst/>
              </a:rPr>
              <a:t>Шамир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 адаптировал его для </a:t>
            </a:r>
          </a:p>
          <a:p>
            <a:pPr marL="0" indent="0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</a:rPr>
              <a:t>	использования в </a:t>
            </a:r>
            <a:r>
              <a:rPr lang="ru-RU" sz="2400" u="sng" dirty="0">
                <a:solidFill>
                  <a:srgbClr val="FF0000"/>
                </a:solidFill>
              </a:rPr>
              <a:t>цифровых подписях</a:t>
            </a:r>
            <a:endParaRPr lang="ru-RU" sz="2400" b="0" i="0" dirty="0">
              <a:solidFill>
                <a:srgbClr val="FF0000"/>
              </a:solidFill>
              <a:effectLst/>
            </a:endParaRPr>
          </a:p>
          <a:p>
            <a:r>
              <a:rPr lang="ru-RU" sz="2400" b="1" i="0" dirty="0">
                <a:solidFill>
                  <a:srgbClr val="000000"/>
                </a:solidFill>
                <a:effectLst/>
              </a:rPr>
              <a:t>Модификации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: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</a:rPr>
              <a:t>Рюкзак 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Грэм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-Шамира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</a:rPr>
              <a:t>Рюкзак 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Гудмана-Макколи</a:t>
            </a:r>
            <a:endParaRPr lang="ru-RU" sz="2400" b="0" i="0" dirty="0">
              <a:solidFill>
                <a:srgbClr val="000000"/>
              </a:solidFill>
              <a:effectLst/>
            </a:endParaRPr>
          </a:p>
          <a:p>
            <a:r>
              <a:rPr lang="ru-RU" sz="2400" b="0" i="0" dirty="0">
                <a:solidFill>
                  <a:srgbClr val="000000"/>
                </a:solidFill>
                <a:effectLst/>
              </a:rPr>
              <a:t>Рюкзак 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Накаше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-Штерна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</a:rPr>
              <a:t>Рюкзак 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Шора-Ривеста</a:t>
            </a:r>
            <a:endParaRPr lang="ru-RU" sz="2400" b="0" i="0" dirty="0">
              <a:solidFill>
                <a:srgbClr val="000000"/>
              </a:solidFill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50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349F376-812B-6B4B-BF41-7A149E105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70922"/>
            <a:ext cx="9781116" cy="6570661"/>
          </a:xfrm>
        </p:spPr>
        <p:txBody>
          <a:bodyPr>
            <a:normAutofit fontScale="92500"/>
          </a:bodyPr>
          <a:lstStyle/>
          <a:p>
            <a:r>
              <a:rPr lang="ru-RU" sz="2400" b="1" i="1" dirty="0">
                <a:effectLst/>
              </a:rPr>
              <a:t>Рюкзачным вектором</a:t>
            </a:r>
            <a:r>
              <a:rPr lang="ru-RU" sz="2400" b="1" dirty="0"/>
              <a:t> </a:t>
            </a:r>
            <a:r>
              <a:rPr lang="ru-RU" sz="2400" dirty="0">
                <a:effectLst/>
              </a:rPr>
              <a:t>назовём</a:t>
            </a:r>
            <a:r>
              <a:rPr lang="ru-RU" sz="2400" dirty="0"/>
              <a:t> </a:t>
            </a:r>
            <a:r>
              <a:rPr lang="ru-RU" sz="2400" dirty="0">
                <a:effectLst/>
              </a:rPr>
              <a:t>упорядоченный</a:t>
            </a:r>
            <a:r>
              <a:rPr lang="ru-RU" sz="2400" dirty="0"/>
              <a:t> </a:t>
            </a:r>
            <a:r>
              <a:rPr lang="ru-RU" sz="2400" dirty="0">
                <a:effectLst/>
              </a:rPr>
              <a:t>набор</a:t>
            </a:r>
            <a:r>
              <a:rPr lang="ru-RU" sz="2400" dirty="0"/>
              <a:t> </a:t>
            </a:r>
            <a:r>
              <a:rPr lang="ru-RU" sz="2400" dirty="0">
                <a:effectLst/>
              </a:rPr>
              <a:t>из</a:t>
            </a:r>
            <a:r>
              <a:rPr lang="ru-RU" sz="2400" dirty="0"/>
              <a:t> </a:t>
            </a:r>
            <a:r>
              <a:rPr lang="en-US" sz="2400" dirty="0">
                <a:effectLst/>
              </a:rPr>
              <a:t>n</a:t>
            </a:r>
            <a:r>
              <a:rPr lang="en-US" sz="2400" dirty="0"/>
              <a:t> </a:t>
            </a:r>
            <a:r>
              <a:rPr lang="ru-RU" sz="2400" dirty="0">
                <a:effectLst/>
              </a:rPr>
              <a:t>предметов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Helvetica"/>
              </a:rPr>
              <a:t>Для шифрования </a:t>
            </a:r>
            <a:r>
              <a:rPr lang="ru-RU" sz="2400" b="0" i="0" u="sng" dirty="0">
                <a:solidFill>
                  <a:srgbClr val="5F5DB7"/>
                </a:solidFill>
                <a:effectLst/>
                <a:latin typeface="Helvetica"/>
                <a:hlinkClick r:id="rId2"/>
              </a:rPr>
              <a:t>открытого текста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Helvetica"/>
              </a:rPr>
              <a:t> в двоичном представлении его  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Helvetica"/>
              </a:rPr>
              <a:t> на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Helvetica"/>
              </a:rPr>
              <a:t> блоки длины  (например,  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Helvetica"/>
              </a:rPr>
              <a:t>1 1 1 0 0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Helvetica"/>
              </a:rPr>
              <a:t>соответствует 5 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Helvetica"/>
              </a:rPr>
              <a:t>предметам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Helvetica"/>
              </a:rPr>
              <a:t> в рюкзаке). Считается, что единица указывает на 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Helvetica"/>
              </a:rPr>
              <a:t>наличие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Helvetica"/>
              </a:rPr>
              <a:t> предмета в рюкзаке, а ноль на его отсутствие.</a:t>
            </a:r>
          </a:p>
          <a:p>
            <a:r>
              <a:rPr lang="ru-RU" sz="2400" b="1" i="0" dirty="0">
                <a:solidFill>
                  <a:srgbClr val="000000"/>
                </a:solidFill>
                <a:effectLst/>
                <a:latin typeface="Helvetica"/>
              </a:rPr>
              <a:t>Пример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Helvetica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Helvetica"/>
              </a:rPr>
              <a:t>шифротекста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Helvetica"/>
              </a:rPr>
              <a:t>, полученного по данному алгоритму.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Helvetica"/>
              </a:rPr>
              <a:t>Пусть задан рюкзачный вектор </a:t>
            </a:r>
            <a:r>
              <a:rPr lang="el-GR" sz="2400" b="0" i="0" dirty="0">
                <a:solidFill>
                  <a:srgbClr val="000000"/>
                </a:solidFill>
                <a:effectLst/>
                <a:latin typeface="Helvetica"/>
              </a:rPr>
              <a:t>Α = (3 4 6 7 10 11) 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Helvetica"/>
              </a:rPr>
              <a:t>с длинной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/>
              </a:rPr>
              <a:t>n = 6.</a:t>
            </a:r>
            <a:endParaRPr lang="ru-RU" sz="2400" b="0" i="0" dirty="0">
              <a:solidFill>
                <a:srgbClr val="000000"/>
              </a:solidFill>
              <a:effectLst/>
              <a:latin typeface="Helvetica"/>
            </a:endParaRPr>
          </a:p>
          <a:p>
            <a:endParaRPr lang="ru-RU" sz="2400" b="0" i="0" dirty="0">
              <a:solidFill>
                <a:srgbClr val="000000"/>
              </a:solidFill>
              <a:effectLst/>
              <a:latin typeface="Helvetica"/>
            </a:endParaRPr>
          </a:p>
          <a:p>
            <a:endParaRPr lang="ru-RU" sz="2400" b="0" i="0" dirty="0">
              <a:solidFill>
                <a:srgbClr val="000000"/>
              </a:solidFill>
              <a:effectLst/>
              <a:latin typeface="Helvetica"/>
            </a:endParaRPr>
          </a:p>
          <a:p>
            <a:endParaRPr lang="ru-RU" sz="2400" b="0" i="0" dirty="0">
              <a:solidFill>
                <a:srgbClr val="000000"/>
              </a:solidFill>
              <a:effectLst/>
              <a:latin typeface="Helvetica"/>
            </a:endParaRPr>
          </a:p>
          <a:p>
            <a:endParaRPr lang="ru-RU" sz="2400" b="0" i="0" dirty="0">
              <a:solidFill>
                <a:srgbClr val="000000"/>
              </a:solidFill>
              <a:effectLst/>
              <a:latin typeface="Helvetica"/>
            </a:endParaRP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Helvetica"/>
              </a:rPr>
              <a:t>Для заданного </a:t>
            </a:r>
            <a:r>
              <a:rPr lang="el-GR" sz="2400" b="0" i="0" dirty="0">
                <a:solidFill>
                  <a:srgbClr val="000000"/>
                </a:solidFill>
                <a:effectLst/>
                <a:latin typeface="Helvetica"/>
              </a:rPr>
              <a:t>Α 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Helvetica"/>
              </a:rPr>
              <a:t>все криптосистемы есть числа, не превышающие 41, суммарный вес всех предметов в рюкзачном векторе. Для каждого исходного текста существует единственный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Helvetica"/>
              </a:rPr>
              <a:t>криптотекст</a:t>
            </a:r>
            <a:endParaRPr lang="en-US" sz="2400" b="0" i="0" dirty="0">
              <a:solidFill>
                <a:srgbClr val="000000"/>
              </a:solidFill>
              <a:effectLst/>
              <a:latin typeface="Helvetica"/>
            </a:endParaRPr>
          </a:p>
          <a:p>
            <a:endParaRPr lang="ru-RU" dirty="0"/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08630607-98AD-934B-A818-4CB111D0C8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92" r="26410" b="39178"/>
          <a:stretch/>
        </p:blipFill>
        <p:spPr>
          <a:xfrm>
            <a:off x="306915" y="3778250"/>
            <a:ext cx="8920015" cy="122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6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36E7671-FAFB-454E-A031-4D894AA82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09600"/>
            <a:ext cx="9601200" cy="512233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Динамическое </a:t>
            </a:r>
            <a:r>
              <a:rPr lang="ru-RU" sz="2800" b="1" dirty="0" smtClean="0">
                <a:solidFill>
                  <a:srgbClr val="C00000"/>
                </a:solidFill>
              </a:rPr>
              <a:t>программирование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(планирование)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было открыто известным американским математиком Ричардом Беллманом в 1950-х  годах как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общий метод оптимизации многостадийных процессов принятия решения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Динамическое программирование представляет собой метод решения задач с перекрывающимися подзадачами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Каждая из меньших подзадач решается один раз, результат записывается в  таблицу и применяется для решения исходной задачи </a:t>
            </a:r>
          </a:p>
        </p:txBody>
      </p:sp>
    </p:spTree>
    <p:extLst>
      <p:ext uri="{BB962C8B-B14F-4D97-AF65-F5344CB8AC3E}">
        <p14:creationId xmlns:p14="http://schemas.microsoft.com/office/powerpoint/2010/main" val="415526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35DFB6-BCBC-284C-A49B-830E912EE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918" y="156238"/>
            <a:ext cx="8596668" cy="1320800"/>
          </a:xfrm>
        </p:spPr>
        <p:txBody>
          <a:bodyPr/>
          <a:lstStyle/>
          <a:p>
            <a:r>
              <a:rPr lang="ru-RU" b="1"/>
              <a:t>Числа Фибоначчи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1116C5B-9E21-1343-BF2B-75BBDF744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985839"/>
            <a:ext cx="9112249" cy="5342995"/>
          </a:xfrm>
        </p:spPr>
        <p:txBody>
          <a:bodyPr>
            <a:normAutofit/>
          </a:bodyPr>
          <a:lstStyle/>
          <a:p>
            <a:r>
              <a:rPr lang="en-US" sz="2600" b="1" i="0" dirty="0" err="1">
                <a:solidFill>
                  <a:srgbClr val="FF0000"/>
                </a:solidFill>
                <a:effectLst/>
              </a:rPr>
              <a:t>int</a:t>
            </a:r>
            <a:r>
              <a:rPr lang="en-US" sz="2600" b="1" i="0" dirty="0">
                <a:solidFill>
                  <a:srgbClr val="FF0000"/>
                </a:solidFill>
                <a:effectLst/>
              </a:rPr>
              <a:t> F(</a:t>
            </a:r>
            <a:r>
              <a:rPr lang="en-US" sz="2600" b="1" i="0" dirty="0" err="1">
                <a:solidFill>
                  <a:srgbClr val="FF0000"/>
                </a:solidFill>
                <a:effectLst/>
              </a:rPr>
              <a:t>int</a:t>
            </a:r>
            <a:r>
              <a:rPr lang="en-US" sz="2600" b="1" i="0" dirty="0">
                <a:solidFill>
                  <a:srgbClr val="FF0000"/>
                </a:solidFill>
                <a:effectLst/>
              </a:rPr>
              <a:t> n) </a:t>
            </a:r>
            <a:endParaRPr lang="ru-RU" sz="26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ru-RU" sz="2600" b="1" i="0" dirty="0">
                <a:solidFill>
                  <a:srgbClr val="FF0000"/>
                </a:solidFill>
                <a:effectLst/>
              </a:rPr>
              <a:t>	</a:t>
            </a:r>
            <a:r>
              <a:rPr lang="en-US" sz="2600" b="1" i="0" dirty="0">
                <a:solidFill>
                  <a:srgbClr val="FF0000"/>
                </a:solidFill>
                <a:effectLst/>
              </a:rPr>
              <a:t>{ if (n &lt; 2) return 1; </a:t>
            </a:r>
            <a:endParaRPr lang="ru-RU" sz="2600" b="1" i="0" dirty="0">
              <a:solidFill>
                <a:srgbClr val="FF0000"/>
              </a:solidFill>
              <a:effectLst/>
            </a:endParaRPr>
          </a:p>
          <a:p>
            <a:pPr marL="457200" lvl="1" indent="0">
              <a:buNone/>
            </a:pPr>
            <a:r>
              <a:rPr lang="ru-RU" sz="2600" b="1" i="0" dirty="0">
                <a:solidFill>
                  <a:srgbClr val="FF0000"/>
                </a:solidFill>
                <a:effectLst/>
              </a:rPr>
              <a:t>	</a:t>
            </a:r>
            <a:r>
              <a:rPr lang="en-US" sz="2600" b="1" i="0" dirty="0">
                <a:solidFill>
                  <a:srgbClr val="FF0000"/>
                </a:solidFill>
                <a:effectLst/>
              </a:rPr>
              <a:t>else return F(n - 1) + F(n - 2); }</a:t>
            </a:r>
            <a:endParaRPr lang="ru-RU" sz="2600" b="1" i="0" dirty="0">
              <a:solidFill>
                <a:srgbClr val="FF0000"/>
              </a:solidFill>
              <a:effectLst/>
            </a:endParaRPr>
          </a:p>
          <a:p>
            <a:r>
              <a:rPr lang="en-US" sz="2600" b="1" i="0" dirty="0" err="1">
                <a:solidFill>
                  <a:srgbClr val="0070C0"/>
                </a:solidFill>
                <a:effectLst/>
              </a:rPr>
              <a:t>int</a:t>
            </a:r>
            <a:r>
              <a:rPr lang="en-US" sz="2600" b="1" i="0" dirty="0">
                <a:solidFill>
                  <a:srgbClr val="0070C0"/>
                </a:solidFill>
                <a:effectLst/>
              </a:rPr>
              <a:t> F(</a:t>
            </a:r>
            <a:r>
              <a:rPr lang="en-US" sz="2600" b="1" i="0" dirty="0" err="1">
                <a:solidFill>
                  <a:srgbClr val="0070C0"/>
                </a:solidFill>
                <a:effectLst/>
              </a:rPr>
              <a:t>int</a:t>
            </a:r>
            <a:r>
              <a:rPr lang="en-US" sz="2600" b="1" i="0" dirty="0">
                <a:solidFill>
                  <a:srgbClr val="0070C0"/>
                </a:solidFill>
                <a:effectLst/>
              </a:rPr>
              <a:t> n) </a:t>
            </a:r>
            <a:endParaRPr lang="ru-RU" sz="2600" b="1" i="0" dirty="0">
              <a:solidFill>
                <a:srgbClr val="0070C0"/>
              </a:solidFill>
              <a:effectLst/>
            </a:endParaRPr>
          </a:p>
          <a:p>
            <a:pPr marL="0" indent="0">
              <a:buNone/>
            </a:pPr>
            <a:r>
              <a:rPr lang="ru-RU" sz="2600" b="1" i="0" dirty="0">
                <a:solidFill>
                  <a:srgbClr val="0070C0"/>
                </a:solidFill>
                <a:effectLst/>
              </a:rPr>
              <a:t>	</a:t>
            </a:r>
            <a:r>
              <a:rPr lang="en-US" sz="2600" b="1" i="0" dirty="0">
                <a:solidFill>
                  <a:srgbClr val="0070C0"/>
                </a:solidFill>
                <a:effectLst/>
              </a:rPr>
              <a:t>{ if (A[n] != -1) return A[n]; </a:t>
            </a:r>
            <a:endParaRPr lang="ru-RU" sz="2600" b="1" i="0" dirty="0">
              <a:solidFill>
                <a:srgbClr val="0070C0"/>
              </a:solidFill>
              <a:effectLst/>
            </a:endParaRPr>
          </a:p>
          <a:p>
            <a:pPr marL="0" indent="0">
              <a:buNone/>
            </a:pPr>
            <a:r>
              <a:rPr lang="ru-RU" sz="2600" b="1" i="0" dirty="0">
                <a:solidFill>
                  <a:srgbClr val="0070C0"/>
                </a:solidFill>
                <a:effectLst/>
              </a:rPr>
              <a:t>		i</a:t>
            </a:r>
            <a:r>
              <a:rPr lang="en-US" sz="2600" b="1" i="0" dirty="0">
                <a:solidFill>
                  <a:srgbClr val="0070C0"/>
                </a:solidFill>
                <a:effectLst/>
              </a:rPr>
              <a:t>f (n &lt; 2) return 1; </a:t>
            </a:r>
            <a:endParaRPr lang="ru-RU" sz="2600" b="1" i="0" dirty="0">
              <a:solidFill>
                <a:srgbClr val="0070C0"/>
              </a:solidFill>
              <a:effectLst/>
            </a:endParaRPr>
          </a:p>
          <a:p>
            <a:pPr marL="0" indent="0">
              <a:buNone/>
            </a:pPr>
            <a:r>
              <a:rPr lang="ru-RU" sz="2600" b="1" i="0" dirty="0">
                <a:solidFill>
                  <a:srgbClr val="0070C0"/>
                </a:solidFill>
                <a:effectLst/>
              </a:rPr>
              <a:t>			</a:t>
            </a:r>
            <a:r>
              <a:rPr lang="en-US" sz="2600" b="1" i="0" dirty="0">
                <a:solidFill>
                  <a:srgbClr val="0070C0"/>
                </a:solidFill>
                <a:effectLst/>
              </a:rPr>
              <a:t>else { A[n] = F(n - 1) + F(n - 2); return A[n]; } }</a:t>
            </a:r>
            <a:endParaRPr lang="ru-RU" sz="2600" b="1" dirty="0">
              <a:solidFill>
                <a:srgbClr val="0070C0"/>
              </a:solidFill>
            </a:endParaRPr>
          </a:p>
          <a:p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F[0] = 1; F[1] = 1; </a:t>
            </a:r>
            <a:endParaRPr lang="ru-RU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for (i = 2; i &lt; n; i++) F[i] = F[i - 1] + F[i - 2]</a:t>
            </a:r>
            <a:endParaRPr lang="ru-RU" sz="2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r="1904" b="4004"/>
          <a:stretch/>
        </p:blipFill>
        <p:spPr bwMode="auto">
          <a:xfrm>
            <a:off x="6324600" y="15240"/>
            <a:ext cx="5786335" cy="214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791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95043A-8D38-E440-BE4A-EFA9AE80C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8074"/>
            <a:ext cx="8077200" cy="6241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Задача 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рюкзаке (</a:t>
            </a:r>
            <a:r>
              <a:rPr lang="en-US" b="1" dirty="0" smtClean="0">
                <a:solidFill>
                  <a:srgbClr val="C00000"/>
                </a:solidFill>
              </a:rPr>
              <a:t>NP-</a:t>
            </a:r>
            <a:r>
              <a:rPr lang="ru-RU" b="1" dirty="0" smtClean="0">
                <a:solidFill>
                  <a:srgbClr val="C00000"/>
                </a:solidFill>
              </a:rPr>
              <a:t>полная задача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C91E43-F4E4-454E-A6C8-2F329012C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083" y="951579"/>
            <a:ext cx="9397999" cy="388077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Даны </a:t>
            </a:r>
            <a:r>
              <a:rPr lang="en-US" sz="2800" b="1" dirty="0" smtClean="0">
                <a:solidFill>
                  <a:srgbClr val="C00000"/>
                </a:solidFill>
              </a:rPr>
              <a:t>n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предметов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 известными </a:t>
            </a:r>
            <a:r>
              <a:rPr lang="ru-RU" sz="2800" b="1" dirty="0">
                <a:solidFill>
                  <a:srgbClr val="C00000"/>
                </a:solidFill>
              </a:rPr>
              <a:t>весами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ru-RU" sz="2800" b="1" baseline="-25000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,...,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sz="2800" b="1" baseline="-250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2800" b="1" dirty="0">
                <a:solidFill>
                  <a:srgbClr val="C00000"/>
                </a:solidFill>
              </a:rPr>
              <a:t>стоимостями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u</a:t>
            </a:r>
            <a:r>
              <a:rPr lang="en-US" sz="2800" b="1" baseline="-250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,...,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ru-RU" sz="2800" b="1" baseline="-250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ru-RU" sz="2800" b="1" dirty="0">
                <a:solidFill>
                  <a:srgbClr val="C00000"/>
                </a:solidFill>
              </a:rPr>
              <a:t>рюкзак вместимостью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W.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Требуется найти наиболее ценное подмножество предметов, помещающееся 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рюкзаке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8885DD77-2DFF-5B4D-935C-FC81D35B9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34" y="3134110"/>
            <a:ext cx="5150058" cy="339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55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88EA28-BCB4-9841-8C3E-62D7E3DE5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62" y="222556"/>
            <a:ext cx="9211353" cy="72443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9600" dirty="0"/>
              <a:t>все веса и емкость рюкзака представляют собой положительные целые числа; стоимости предметов — не обязательно целые числа</a:t>
            </a:r>
          </a:p>
          <a:p>
            <a:pPr algn="just"/>
            <a:r>
              <a:rPr lang="ru-RU" sz="9600" dirty="0"/>
              <a:t>рекуррентное соотношение, которое выражает решение экземпляра задачи о рюкзаке через решения его меньших </a:t>
            </a:r>
            <a:r>
              <a:rPr lang="ru-RU" sz="9600" dirty="0" err="1"/>
              <a:t>подэкземпляров</a:t>
            </a:r>
            <a:endParaRPr lang="ru-RU" sz="9600" dirty="0"/>
          </a:p>
          <a:p>
            <a:pPr algn="just"/>
            <a:r>
              <a:rPr lang="ru-RU" sz="9600" dirty="0"/>
              <a:t>экземпляр определяется первыми i предметами, 1 &lt;= i&lt;=n, весами w</a:t>
            </a:r>
            <a:r>
              <a:rPr lang="ru-RU" sz="9600" baseline="-25000" dirty="0"/>
              <a:t>1</a:t>
            </a:r>
            <a:r>
              <a:rPr lang="ru-RU" sz="9600" dirty="0"/>
              <a:t>,..., </a:t>
            </a:r>
            <a:r>
              <a:rPr lang="ru-RU" sz="9600" dirty="0" err="1"/>
              <a:t>w</a:t>
            </a:r>
            <a:r>
              <a:rPr lang="ru-RU" sz="9600" baseline="-25000" dirty="0" err="1"/>
              <a:t>n</a:t>
            </a:r>
            <a:r>
              <a:rPr lang="en-US" sz="9600" dirty="0"/>
              <a:t>, </a:t>
            </a:r>
            <a:r>
              <a:rPr lang="ru-RU" sz="9600" dirty="0"/>
              <a:t>стоимостями v</a:t>
            </a:r>
            <a:r>
              <a:rPr lang="ru-RU" sz="9600" baseline="-25000" dirty="0"/>
              <a:t>1</a:t>
            </a:r>
            <a:r>
              <a:rPr lang="ru-RU" sz="9600" dirty="0"/>
              <a:t>,..., </a:t>
            </a:r>
            <a:r>
              <a:rPr lang="ru-RU" sz="9600" dirty="0" err="1"/>
              <a:t>v</a:t>
            </a:r>
            <a:r>
              <a:rPr lang="ru-RU" sz="9600" baseline="-25000" dirty="0" err="1"/>
              <a:t>i</a:t>
            </a:r>
            <a:r>
              <a:rPr lang="en-US" sz="9600" dirty="0"/>
              <a:t> </a:t>
            </a:r>
            <a:r>
              <a:rPr lang="ru-RU" sz="9600" dirty="0"/>
              <a:t>и емкостью рюкзака 1 &lt;= j</a:t>
            </a:r>
            <a:r>
              <a:rPr lang="en-US" sz="9600" dirty="0"/>
              <a:t> </a:t>
            </a:r>
            <a:r>
              <a:rPr lang="ru-RU" sz="9600" dirty="0"/>
              <a:t>&lt;=</a:t>
            </a:r>
            <a:r>
              <a:rPr lang="en-US" sz="9600" dirty="0"/>
              <a:t> W. </a:t>
            </a:r>
            <a:endParaRPr lang="ru-RU" sz="9600" dirty="0"/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DF7909A3-C52B-BC4A-8FB3-263F4A4294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62416" r="12687" b="30827"/>
          <a:stretch/>
        </p:blipFill>
        <p:spPr>
          <a:xfrm>
            <a:off x="0" y="3346534"/>
            <a:ext cx="9719286" cy="1322367"/>
          </a:xfrm>
          <a:prstGeom prst="rect">
            <a:avLst/>
          </a:prstGeom>
        </p:spPr>
      </p:pic>
      <p:pic>
        <p:nvPicPr>
          <p:cNvPr id="7" name="Рисунок 4">
            <a:extLst>
              <a:ext uri="{FF2B5EF4-FFF2-40B4-BE49-F238E27FC236}">
                <a16:creationId xmlns="" xmlns:a16="http://schemas.microsoft.com/office/drawing/2014/main" id="{29BF60D8-532C-3B40-93AB-5989772D5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2" t="71709" r="23819" b="25579"/>
          <a:stretch/>
        </p:blipFill>
        <p:spPr>
          <a:xfrm>
            <a:off x="533400" y="4851572"/>
            <a:ext cx="7493550" cy="6164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53400" y="485157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(2)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00" y="36677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(1)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2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A44B2C6E-DC2D-4C45-ACE4-46CD6CC456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960" r="12313" b="73047"/>
          <a:stretch/>
        </p:blipFill>
        <p:spPr>
          <a:xfrm>
            <a:off x="148167" y="0"/>
            <a:ext cx="8509000" cy="3359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DBCC144-9896-364A-970F-0A0E06585DFB}"/>
              </a:ext>
            </a:extLst>
          </p:cNvPr>
          <p:cNvSpPr txBox="1"/>
          <p:nvPr/>
        </p:nvSpPr>
        <p:spPr>
          <a:xfrm>
            <a:off x="439208" y="3429000"/>
            <a:ext cx="94932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Среди подмножеств, которые не включают i-</a:t>
            </a:r>
            <a:r>
              <a:rPr lang="ru-RU" sz="2400" dirty="0" err="1"/>
              <a:t>ый</a:t>
            </a:r>
            <a:r>
              <a:rPr lang="ru-RU" sz="2400" dirty="0"/>
              <a:t> предмет, стоимость оптимального подмножества по определению равна v</a:t>
            </a:r>
            <a:r>
              <a:rPr lang="en-US" sz="2400" dirty="0"/>
              <a:t> [</a:t>
            </a:r>
            <a:r>
              <a:rPr lang="ru-RU" sz="2400" dirty="0"/>
              <a:t>i — 1, </a:t>
            </a:r>
            <a:r>
              <a:rPr lang="en-US" sz="2400" dirty="0"/>
              <a:t>j]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Среди подмножеств, которые включают i-</a:t>
            </a:r>
            <a:r>
              <a:rPr lang="ru-RU" sz="2400" dirty="0" err="1"/>
              <a:t>ый</a:t>
            </a:r>
            <a:r>
              <a:rPr lang="ru-RU" sz="2400" dirty="0"/>
              <a:t> предмет (следовательно, </a:t>
            </a:r>
            <a:r>
              <a:rPr lang="en-US" sz="2400" dirty="0"/>
              <a:t>j — </a:t>
            </a:r>
            <a:r>
              <a:rPr lang="ru-RU" sz="2400" dirty="0" err="1"/>
              <a:t>w</a:t>
            </a:r>
            <a:r>
              <a:rPr lang="ru-RU" sz="2400" baseline="-25000" dirty="0" err="1"/>
              <a:t>i</a:t>
            </a:r>
            <a:r>
              <a:rPr lang="en-US" sz="2400" dirty="0"/>
              <a:t> </a:t>
            </a:r>
            <a:r>
              <a:rPr lang="ru-RU" sz="2400" dirty="0"/>
              <a:t>&gt;=</a:t>
            </a:r>
            <a:r>
              <a:rPr lang="en-US" sz="2400" dirty="0"/>
              <a:t> 0), </a:t>
            </a:r>
            <a:r>
              <a:rPr lang="ru-RU" sz="2400" dirty="0"/>
              <a:t>оптимальное подмножество составляется из этого предмета и оптимального подмножества первых i — 1 предметов, которое  размещается в рюкзаке емкостью </a:t>
            </a:r>
            <a:r>
              <a:rPr lang="en-US" sz="2400" dirty="0"/>
              <a:t>j — </a:t>
            </a:r>
            <a:r>
              <a:rPr lang="ru-RU" sz="2400" dirty="0" err="1"/>
              <a:t>w</a:t>
            </a:r>
            <a:r>
              <a:rPr lang="ru-RU" sz="2400" baseline="-25000" dirty="0" err="1"/>
              <a:t>i</a:t>
            </a:r>
            <a:r>
              <a:rPr lang="en-US" sz="2400" dirty="0"/>
              <a:t>  </a:t>
            </a:r>
            <a:r>
              <a:rPr lang="ru-RU" sz="2400" dirty="0"/>
              <a:t>Стоимость такого оптимального подмножества равна </a:t>
            </a:r>
            <a:r>
              <a:rPr lang="ru-RU" sz="2400" dirty="0" err="1"/>
              <a:t>v</a:t>
            </a:r>
            <a:r>
              <a:rPr lang="ru-RU" sz="2400" baseline="-25000" dirty="0" err="1"/>
              <a:t>i</a:t>
            </a:r>
            <a:r>
              <a:rPr lang="en-US" sz="2400" dirty="0"/>
              <a:t> + </a:t>
            </a:r>
            <a:r>
              <a:rPr lang="ru-RU" sz="2400" dirty="0"/>
              <a:t>v</a:t>
            </a:r>
            <a:r>
              <a:rPr lang="en-US" sz="2400" dirty="0"/>
              <a:t> [</a:t>
            </a:r>
            <a:r>
              <a:rPr lang="ru-RU" sz="2400" dirty="0"/>
              <a:t>i — 1, </a:t>
            </a:r>
            <a:r>
              <a:rPr lang="en-US" sz="2400" dirty="0"/>
              <a:t>j — </a:t>
            </a:r>
            <a:r>
              <a:rPr lang="en-US" sz="2400" dirty="0" err="1"/>
              <a:t>w</a:t>
            </a:r>
            <a:r>
              <a:rPr lang="en-US" sz="2400" baseline="-25000" dirty="0" err="1"/>
              <a:t>i</a:t>
            </a:r>
            <a:r>
              <a:rPr lang="ru-RU" sz="2400" dirty="0"/>
              <a:t>]</a:t>
            </a:r>
            <a:r>
              <a:rPr lang="en-US" sz="2400" dirty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605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410AD96-23E0-A149-9F77-55359C1F22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8" t="56323" r="19603" b="27482"/>
          <a:stretch/>
        </p:blipFill>
        <p:spPr>
          <a:xfrm>
            <a:off x="0" y="3279194"/>
            <a:ext cx="8563573" cy="3578806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F6294115-9C73-CD4B-890E-E3ACD7E27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18" y="149756"/>
            <a:ext cx="8596668" cy="3880773"/>
          </a:xfrm>
        </p:spPr>
        <p:txBody>
          <a:bodyPr>
            <a:normAutofit/>
          </a:bodyPr>
          <a:lstStyle/>
          <a:p>
            <a:r>
              <a:rPr lang="ru-RU" sz="2800" dirty="0"/>
              <a:t>Емкость рюкзака </a:t>
            </a:r>
            <a:r>
              <a:rPr lang="ru-RU" sz="2800" dirty="0" smtClean="0"/>
              <a:t>W=5</a:t>
            </a:r>
            <a:r>
              <a:rPr lang="en-US" sz="2800" dirty="0" smtClean="0"/>
              <a:t> {1, 2, 4}</a:t>
            </a:r>
            <a:endParaRPr lang="ru-RU" sz="2800" dirty="0"/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26370EA8-963E-4446-B14E-9719BFBFB8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62416" r="12687" b="30827"/>
          <a:stretch/>
        </p:blipFill>
        <p:spPr>
          <a:xfrm>
            <a:off x="30511" y="1285170"/>
            <a:ext cx="7751331" cy="10546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E2D6B1B-C5B0-6A42-9EB0-0AE96AD72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38010" r="34687" b="49376"/>
          <a:stretch/>
        </p:blipFill>
        <p:spPr>
          <a:xfrm>
            <a:off x="7758068" y="0"/>
            <a:ext cx="4433932" cy="2730500"/>
          </a:xfrm>
          <a:prstGeom prst="rect">
            <a:avLst/>
          </a:prstGeom>
        </p:spPr>
      </p:pic>
      <p:pic>
        <p:nvPicPr>
          <p:cNvPr id="15" name="Рисунок 4">
            <a:extLst>
              <a:ext uri="{FF2B5EF4-FFF2-40B4-BE49-F238E27FC236}">
                <a16:creationId xmlns="" xmlns:a16="http://schemas.microsoft.com/office/drawing/2014/main" id="{4D7903BC-63BB-EC46-B6CB-E67F213EF8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2" t="71709" r="23819" b="25579"/>
          <a:stretch/>
        </p:blipFill>
        <p:spPr>
          <a:xfrm>
            <a:off x="0" y="2535225"/>
            <a:ext cx="6667500" cy="5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6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304800"/>
            <a:ext cx="9601200" cy="5334000"/>
          </a:xfrm>
        </p:spPr>
        <p:txBody>
          <a:bodyPr>
            <a:normAutofit fontScale="40000" lnSpcReduction="20000"/>
          </a:bodyPr>
          <a:lstStyle/>
          <a:p>
            <a:r>
              <a:rPr lang="ru-RU" sz="4000" dirty="0" smtClean="0"/>
              <a:t>Создаем матрицу </a:t>
            </a:r>
            <a:r>
              <a:rPr lang="en-US" sz="4000" dirty="0"/>
              <a:t>i</a:t>
            </a:r>
            <a:r>
              <a:rPr lang="en-US" sz="4000" dirty="0" smtClean="0"/>
              <a:t> x j 0</a:t>
            </a:r>
            <a:r>
              <a:rPr lang="en-US" sz="4000" dirty="0" smtClean="0">
                <a:sym typeface="Symbol"/>
              </a:rPr>
              <a:t></a:t>
            </a:r>
            <a:r>
              <a:rPr lang="en-US" sz="4000" dirty="0" smtClean="0"/>
              <a:t>i</a:t>
            </a:r>
            <a:r>
              <a:rPr lang="en-US" sz="4000" dirty="0" smtClean="0">
                <a:sym typeface="Symbol"/>
              </a:rPr>
              <a:t> </a:t>
            </a:r>
            <a:r>
              <a:rPr lang="en-US" sz="4000" dirty="0" smtClean="0"/>
              <a:t>n, 0</a:t>
            </a:r>
            <a:r>
              <a:rPr lang="en-US" sz="4000" dirty="0">
                <a:sym typeface="Symbol"/>
              </a:rPr>
              <a:t> </a:t>
            </a:r>
            <a:r>
              <a:rPr lang="en-US" sz="4000" dirty="0" smtClean="0">
                <a:sym typeface="Symbol"/>
              </a:rPr>
              <a:t></a:t>
            </a:r>
            <a:r>
              <a:rPr lang="en-US" sz="4000" dirty="0" err="1" smtClean="0">
                <a:sym typeface="Symbol"/>
              </a:rPr>
              <a:t>jW</a:t>
            </a:r>
            <a:endParaRPr lang="en-US" sz="4000" dirty="0" smtClean="0">
              <a:sym typeface="Symbol"/>
            </a:endParaRPr>
          </a:p>
          <a:p>
            <a:r>
              <a:rPr lang="ru-RU" sz="4000" dirty="0" smtClean="0">
                <a:sym typeface="Symbol"/>
              </a:rPr>
              <a:t>Заполняем  матрицу построчно или по столбцам, используя соотношения (1), (2)</a:t>
            </a:r>
          </a:p>
          <a:p>
            <a:r>
              <a:rPr lang="ru-RU" sz="4000" dirty="0" smtClean="0">
                <a:sym typeface="Symbol"/>
              </a:rPr>
              <a:t>Выделяем элемент с максимальным (целевым) значением. В примере – </a:t>
            </a:r>
            <a:r>
              <a:rPr lang="en-US" sz="4000" dirty="0" smtClean="0">
                <a:sym typeface="Symbol"/>
              </a:rPr>
              <a:t>V[4;5]</a:t>
            </a:r>
            <a:r>
              <a:rPr lang="ru-RU" sz="4000" dirty="0" smtClean="0">
                <a:sym typeface="Symbol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sym typeface="Symbol"/>
              </a:rPr>
              <a:t>(элемент 4)</a:t>
            </a:r>
            <a:r>
              <a:rPr lang="en-US" sz="4000" b="1" dirty="0" smtClean="0">
                <a:solidFill>
                  <a:srgbClr val="C00000"/>
                </a:solidFill>
                <a:sym typeface="Symbol"/>
              </a:rPr>
              <a:t> i=4</a:t>
            </a:r>
          </a:p>
          <a:p>
            <a:r>
              <a:rPr lang="ru-RU" sz="4000" dirty="0" smtClean="0"/>
              <a:t>Рассматриваем элемент </a:t>
            </a:r>
            <a:r>
              <a:rPr lang="en-US" sz="4000" dirty="0" smtClean="0"/>
              <a:t>V[i-1; j]</a:t>
            </a:r>
            <a:r>
              <a:rPr lang="ru-RU" sz="4000" dirty="0" smtClean="0"/>
              <a:t> (</a:t>
            </a:r>
            <a:r>
              <a:rPr lang="en-US" sz="4000" dirty="0" smtClean="0"/>
              <a:t>V[3;5]) </a:t>
            </a:r>
            <a:r>
              <a:rPr lang="ru-RU" sz="4000" dirty="0" smtClean="0"/>
              <a:t>для того, чтобы понять входит ли </a:t>
            </a:r>
            <a:r>
              <a:rPr lang="ru-RU" sz="4000" b="1" dirty="0" smtClean="0">
                <a:solidFill>
                  <a:srgbClr val="C00000"/>
                </a:solidFill>
                <a:sym typeface="Symbol"/>
              </a:rPr>
              <a:t>(элемент 4) </a:t>
            </a:r>
            <a:r>
              <a:rPr lang="ru-RU" sz="4000" dirty="0" smtClean="0">
                <a:solidFill>
                  <a:schemeClr val="tx1"/>
                </a:solidFill>
                <a:sym typeface="Symbol"/>
              </a:rPr>
              <a:t>в оптимальное подмножество элементов.</a:t>
            </a:r>
            <a:r>
              <a:rPr lang="en-US" sz="40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</a:rPr>
              <a:t>V[4;5]</a:t>
            </a:r>
            <a:r>
              <a:rPr lang="en-US" sz="4000" b="1" dirty="0" smtClean="0">
                <a:solidFill>
                  <a:srgbClr val="0070C0"/>
                </a:solidFill>
                <a:sym typeface="Symbol"/>
              </a:rPr>
              <a:t></a:t>
            </a:r>
            <a:r>
              <a:rPr lang="en-US" sz="4000" b="1" dirty="0" smtClean="0">
                <a:solidFill>
                  <a:srgbClr val="0070C0"/>
                </a:solidFill>
              </a:rPr>
              <a:t>V[3;5] </a:t>
            </a:r>
            <a:r>
              <a:rPr lang="en-US" sz="4000" dirty="0" smtClean="0">
                <a:solidFill>
                  <a:srgbClr val="0070C0"/>
                </a:solidFill>
                <a:sym typeface="Symbol"/>
              </a:rPr>
              <a:t> </a:t>
            </a:r>
            <a:r>
              <a:rPr lang="ru-RU" sz="4000" b="1" u="sng" dirty="0" smtClean="0">
                <a:solidFill>
                  <a:srgbClr val="C00000"/>
                </a:solidFill>
                <a:sym typeface="Symbol"/>
              </a:rPr>
              <a:t>элемент 4</a:t>
            </a:r>
            <a:r>
              <a:rPr lang="en-US" sz="4000" b="1" u="sng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sym typeface="Symbol"/>
              </a:rPr>
              <a:t>входит в оптимальное подмножество</a:t>
            </a:r>
          </a:p>
          <a:p>
            <a:r>
              <a:rPr lang="ru-RU" sz="4000" dirty="0" smtClean="0">
                <a:solidFill>
                  <a:schemeClr val="tx1"/>
                </a:solidFill>
                <a:sym typeface="Symbol"/>
              </a:rPr>
              <a:t>Далее рассматриваем элемент </a:t>
            </a:r>
            <a:r>
              <a:rPr lang="en-US" sz="4000" dirty="0" smtClean="0"/>
              <a:t>V[i-1; j</a:t>
            </a:r>
            <a:r>
              <a:rPr lang="ru-RU" sz="4000" dirty="0" smtClean="0"/>
              <a:t>-</a:t>
            </a:r>
            <a:r>
              <a:rPr lang="en-US" sz="4000" dirty="0" err="1" smtClean="0"/>
              <a:t>w</a:t>
            </a:r>
            <a:r>
              <a:rPr lang="en-US" sz="4000" baseline="-25000" dirty="0" err="1" smtClean="0"/>
              <a:t>i</a:t>
            </a:r>
            <a:r>
              <a:rPr lang="en-US" sz="4000" dirty="0" smtClean="0"/>
              <a:t>]</a:t>
            </a:r>
            <a:r>
              <a:rPr lang="ru-RU" sz="4000" dirty="0" smtClean="0"/>
              <a:t> </a:t>
            </a:r>
            <a:r>
              <a:rPr lang="en-US" sz="4000" dirty="0" smtClean="0"/>
              <a:t>(</a:t>
            </a:r>
            <a:r>
              <a:rPr lang="en-US" sz="4000" dirty="0" err="1" smtClean="0"/>
              <a:t>w</a:t>
            </a:r>
            <a:r>
              <a:rPr lang="en-US" sz="4000" baseline="-25000" dirty="0" err="1" smtClean="0"/>
              <a:t>i</a:t>
            </a:r>
            <a:r>
              <a:rPr lang="en-US" sz="4000" dirty="0" smtClean="0"/>
              <a:t> – </a:t>
            </a:r>
            <a:r>
              <a:rPr lang="ru-RU" sz="4000" dirty="0" smtClean="0"/>
              <a:t>вес </a:t>
            </a:r>
            <a:r>
              <a:rPr lang="en-US" sz="4000" dirty="0" smtClean="0"/>
              <a:t>i-</a:t>
            </a:r>
            <a:r>
              <a:rPr lang="ru-RU" sz="4000" dirty="0" err="1" smtClean="0"/>
              <a:t>го</a:t>
            </a:r>
            <a:r>
              <a:rPr lang="ru-RU" sz="4000" dirty="0" smtClean="0"/>
              <a:t> элемента). В примере – </a:t>
            </a:r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</a:t>
            </a:r>
            <a:r>
              <a:rPr lang="en-US" sz="4000" dirty="0" smtClean="0"/>
              <a:t>V[</a:t>
            </a:r>
            <a:r>
              <a:rPr lang="ru-RU" sz="4000" dirty="0" smtClean="0"/>
              <a:t>4</a:t>
            </a:r>
            <a:r>
              <a:rPr lang="en-US" sz="4000" dirty="0" smtClean="0"/>
              <a:t>-1</a:t>
            </a:r>
            <a:r>
              <a:rPr lang="en-US" sz="4000" dirty="0"/>
              <a:t>; </a:t>
            </a:r>
            <a:r>
              <a:rPr lang="ru-RU" sz="4000" dirty="0" smtClean="0"/>
              <a:t>5-2</a:t>
            </a:r>
            <a:r>
              <a:rPr lang="en-US" sz="4000" dirty="0" smtClean="0"/>
              <a:t>]</a:t>
            </a:r>
            <a:r>
              <a:rPr lang="ru-RU" sz="4000" dirty="0" smtClean="0"/>
              <a:t>=</a:t>
            </a:r>
            <a:r>
              <a:rPr lang="en-US" sz="4000" b="1" dirty="0" smtClean="0">
                <a:solidFill>
                  <a:srgbClr val="C00000"/>
                </a:solidFill>
              </a:rPr>
              <a:t>V[3;</a:t>
            </a:r>
            <a:r>
              <a:rPr lang="ru-RU" sz="4000" b="1" dirty="0" smtClean="0">
                <a:solidFill>
                  <a:srgbClr val="C00000"/>
                </a:solidFill>
              </a:rPr>
              <a:t>3</a:t>
            </a:r>
            <a:r>
              <a:rPr lang="en-US" sz="4000" b="1" dirty="0" smtClean="0">
                <a:solidFill>
                  <a:srgbClr val="C00000"/>
                </a:solidFill>
              </a:rPr>
              <a:t>]</a:t>
            </a:r>
            <a:r>
              <a:rPr lang="ru-RU" sz="4000" b="1" dirty="0" smtClean="0">
                <a:solidFill>
                  <a:srgbClr val="C00000"/>
                </a:solidFill>
              </a:rPr>
              <a:t> (элем</a:t>
            </a:r>
            <a:r>
              <a:rPr lang="ru-RU" sz="4000" b="1" dirty="0">
                <a:solidFill>
                  <a:srgbClr val="C00000"/>
                </a:solidFill>
              </a:rPr>
              <a:t>е</a:t>
            </a:r>
            <a:r>
              <a:rPr lang="ru-RU" sz="4000" b="1" dirty="0" smtClean="0">
                <a:solidFill>
                  <a:srgbClr val="C00000"/>
                </a:solidFill>
              </a:rPr>
              <a:t>нт 3</a:t>
            </a:r>
            <a:r>
              <a:rPr lang="en-US" sz="4000" b="1" dirty="0" smtClean="0">
                <a:solidFill>
                  <a:srgbClr val="C00000"/>
                </a:solidFill>
              </a:rPr>
              <a:t>) i=3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r>
              <a:rPr lang="ru-RU" sz="4000" dirty="0" smtClean="0"/>
              <a:t>Рассматриваем элемент </a:t>
            </a:r>
            <a:r>
              <a:rPr lang="en-US" sz="4000" dirty="0" smtClean="0"/>
              <a:t>V[i-1; j]</a:t>
            </a:r>
            <a:r>
              <a:rPr lang="ru-RU" sz="4000" dirty="0" smtClean="0"/>
              <a:t> (</a:t>
            </a:r>
            <a:r>
              <a:rPr lang="en-US" sz="4000" dirty="0" smtClean="0"/>
              <a:t>V[</a:t>
            </a:r>
            <a:r>
              <a:rPr lang="ru-RU" sz="4000" dirty="0" smtClean="0"/>
              <a:t>2</a:t>
            </a:r>
            <a:r>
              <a:rPr lang="en-US" sz="4000" dirty="0" smtClean="0"/>
              <a:t>;3]). </a:t>
            </a:r>
            <a:r>
              <a:rPr lang="en-US" sz="4000" b="1" dirty="0" smtClean="0">
                <a:solidFill>
                  <a:srgbClr val="C00000"/>
                </a:solidFill>
              </a:rPr>
              <a:t>V[3;3]</a:t>
            </a:r>
            <a:r>
              <a:rPr lang="en-US" sz="4000" b="1" dirty="0" smtClean="0">
                <a:solidFill>
                  <a:srgbClr val="C00000"/>
                </a:solidFill>
                <a:sym typeface="Symbol"/>
              </a:rPr>
              <a:t>=</a:t>
            </a:r>
            <a:r>
              <a:rPr lang="en-US" sz="4000" b="1" dirty="0" smtClean="0">
                <a:solidFill>
                  <a:srgbClr val="C00000"/>
                </a:solidFill>
              </a:rPr>
              <a:t>V[2;3] </a:t>
            </a:r>
            <a:r>
              <a:rPr lang="en-US" sz="4000" dirty="0" smtClean="0">
                <a:sym typeface="Symbol"/>
              </a:rPr>
              <a:t> </a:t>
            </a:r>
            <a:r>
              <a:rPr lang="ru-RU" sz="4000" b="1" dirty="0" smtClean="0">
                <a:solidFill>
                  <a:srgbClr val="C00000"/>
                </a:solidFill>
                <a:sym typeface="Symbol"/>
              </a:rPr>
              <a:t>элемент </a:t>
            </a:r>
            <a:r>
              <a:rPr lang="en-US" sz="4000" b="1" dirty="0" smtClean="0">
                <a:solidFill>
                  <a:srgbClr val="C00000"/>
                </a:solidFill>
                <a:sym typeface="Symbol"/>
              </a:rPr>
              <a:t>3 </a:t>
            </a:r>
            <a:r>
              <a:rPr lang="ru-RU" sz="4000" b="1" dirty="0" smtClean="0">
                <a:solidFill>
                  <a:schemeClr val="tx1"/>
                </a:solidFill>
                <a:sym typeface="Symbol"/>
              </a:rPr>
              <a:t>не входит в оптимальное подмножество</a:t>
            </a:r>
          </a:p>
          <a:p>
            <a:r>
              <a:rPr lang="ru-RU" sz="4000" dirty="0" smtClean="0"/>
              <a:t>Рассматриваем </a:t>
            </a:r>
            <a:r>
              <a:rPr lang="ru-RU" sz="4000" dirty="0"/>
              <a:t>элемент </a:t>
            </a:r>
            <a:r>
              <a:rPr lang="en-US" sz="4000" dirty="0"/>
              <a:t>V[i-1; j]</a:t>
            </a:r>
            <a:r>
              <a:rPr lang="ru-RU" sz="4000" dirty="0"/>
              <a:t> (</a:t>
            </a:r>
            <a:r>
              <a:rPr lang="en-US" sz="4000" dirty="0" smtClean="0"/>
              <a:t>V[</a:t>
            </a:r>
            <a:r>
              <a:rPr lang="ru-RU" sz="4000" dirty="0" smtClean="0"/>
              <a:t>1</a:t>
            </a:r>
            <a:r>
              <a:rPr lang="en-US" sz="4000" dirty="0" smtClean="0"/>
              <a:t>;</a:t>
            </a:r>
            <a:r>
              <a:rPr lang="ru-RU" sz="4000" dirty="0" smtClean="0"/>
              <a:t>3</a:t>
            </a:r>
            <a:r>
              <a:rPr lang="en-US" sz="4000" dirty="0" smtClean="0"/>
              <a:t>])</a:t>
            </a:r>
            <a:r>
              <a:rPr lang="ru-RU" sz="4000" dirty="0" smtClean="0"/>
              <a:t>. </a:t>
            </a:r>
            <a:r>
              <a:rPr lang="en-US" sz="4000" b="1" dirty="0" smtClean="0">
                <a:solidFill>
                  <a:srgbClr val="0070C0"/>
                </a:solidFill>
              </a:rPr>
              <a:t>V[</a:t>
            </a:r>
            <a:r>
              <a:rPr lang="ru-RU" sz="4000" b="1" dirty="0" smtClean="0">
                <a:solidFill>
                  <a:srgbClr val="0070C0"/>
                </a:solidFill>
              </a:rPr>
              <a:t>2</a:t>
            </a:r>
            <a:r>
              <a:rPr lang="en-US" sz="4000" b="1" dirty="0" smtClean="0">
                <a:solidFill>
                  <a:srgbClr val="0070C0"/>
                </a:solidFill>
              </a:rPr>
              <a:t>;</a:t>
            </a:r>
            <a:r>
              <a:rPr lang="ru-RU" sz="4000" b="1" dirty="0" smtClean="0">
                <a:solidFill>
                  <a:srgbClr val="0070C0"/>
                </a:solidFill>
              </a:rPr>
              <a:t>3</a:t>
            </a:r>
            <a:r>
              <a:rPr lang="en-US" sz="4000" b="1" dirty="0" smtClean="0">
                <a:solidFill>
                  <a:srgbClr val="0070C0"/>
                </a:solidFill>
              </a:rPr>
              <a:t>]</a:t>
            </a:r>
            <a:r>
              <a:rPr lang="en-US" sz="4000" b="1" dirty="0">
                <a:solidFill>
                  <a:srgbClr val="0070C0"/>
                </a:solidFill>
                <a:sym typeface="Symbol"/>
              </a:rPr>
              <a:t></a:t>
            </a:r>
            <a:r>
              <a:rPr lang="en-US" sz="4000" b="1" dirty="0" smtClean="0">
                <a:solidFill>
                  <a:srgbClr val="0070C0"/>
                </a:solidFill>
              </a:rPr>
              <a:t>V[</a:t>
            </a:r>
            <a:r>
              <a:rPr lang="ru-RU" sz="4000" b="1" dirty="0" smtClean="0">
                <a:solidFill>
                  <a:srgbClr val="0070C0"/>
                </a:solidFill>
              </a:rPr>
              <a:t>1</a:t>
            </a:r>
            <a:r>
              <a:rPr lang="en-US" sz="4000" b="1" dirty="0" smtClean="0">
                <a:solidFill>
                  <a:srgbClr val="0070C0"/>
                </a:solidFill>
              </a:rPr>
              <a:t>;</a:t>
            </a:r>
            <a:r>
              <a:rPr lang="ru-RU" sz="4000" b="1" dirty="0" smtClean="0">
                <a:solidFill>
                  <a:srgbClr val="0070C0"/>
                </a:solidFill>
              </a:rPr>
              <a:t>3</a:t>
            </a:r>
            <a:r>
              <a:rPr lang="en-US" sz="4000" b="1" dirty="0" smtClean="0">
                <a:solidFill>
                  <a:srgbClr val="0070C0"/>
                </a:solidFill>
              </a:rPr>
              <a:t>] </a:t>
            </a:r>
            <a:r>
              <a:rPr lang="en-US" sz="4000" dirty="0">
                <a:sym typeface="Symbol"/>
              </a:rPr>
              <a:t> </a:t>
            </a:r>
            <a:r>
              <a:rPr lang="ru-RU" sz="4000" b="1" u="sng" dirty="0">
                <a:solidFill>
                  <a:srgbClr val="C00000"/>
                </a:solidFill>
                <a:sym typeface="Symbol"/>
              </a:rPr>
              <a:t>элемент </a:t>
            </a:r>
            <a:r>
              <a:rPr lang="ru-RU" sz="4000" b="1" u="sng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ru-RU" sz="4000" b="1" dirty="0" smtClean="0">
                <a:solidFill>
                  <a:srgbClr val="C00000"/>
                </a:solidFill>
                <a:sym typeface="Symbol"/>
              </a:rPr>
              <a:t> (</a:t>
            </a:r>
            <a:r>
              <a:rPr lang="en-US" sz="4000" b="1" dirty="0" smtClean="0">
                <a:solidFill>
                  <a:srgbClr val="C00000"/>
                </a:solidFill>
              </a:rPr>
              <a:t>i=</a:t>
            </a:r>
            <a:r>
              <a:rPr lang="ru-RU" sz="4000" b="1" dirty="0" smtClean="0">
                <a:solidFill>
                  <a:srgbClr val="C00000"/>
                </a:solidFill>
              </a:rPr>
              <a:t>2) </a:t>
            </a:r>
            <a:r>
              <a:rPr lang="ru-RU" sz="4000" b="1" dirty="0" smtClean="0">
                <a:solidFill>
                  <a:schemeClr val="tx1"/>
                </a:solidFill>
                <a:sym typeface="Symbol"/>
              </a:rPr>
              <a:t>входит </a:t>
            </a:r>
            <a:r>
              <a:rPr lang="ru-RU" sz="4000" b="1" dirty="0">
                <a:solidFill>
                  <a:schemeClr val="tx1"/>
                </a:solidFill>
                <a:sym typeface="Symbol"/>
              </a:rPr>
              <a:t>в оптимальное подмножество</a:t>
            </a:r>
          </a:p>
          <a:p>
            <a:r>
              <a:rPr lang="ru-RU" sz="4000" dirty="0">
                <a:solidFill>
                  <a:schemeClr val="tx1"/>
                </a:solidFill>
                <a:sym typeface="Symbol"/>
              </a:rPr>
              <a:t>Далее рассматриваем элемент </a:t>
            </a:r>
            <a:r>
              <a:rPr lang="en-US" sz="4000" dirty="0"/>
              <a:t>V[i-1; j</a:t>
            </a:r>
            <a:r>
              <a:rPr lang="ru-RU" sz="4000" dirty="0"/>
              <a:t>-</a:t>
            </a:r>
            <a:r>
              <a:rPr lang="en-US" sz="4000" dirty="0" err="1"/>
              <a:t>w</a:t>
            </a:r>
            <a:r>
              <a:rPr lang="en-US" sz="4000" baseline="-25000" dirty="0" err="1"/>
              <a:t>i</a:t>
            </a:r>
            <a:r>
              <a:rPr lang="en-US" sz="4000" dirty="0" smtClean="0"/>
              <a:t>]</a:t>
            </a:r>
            <a:r>
              <a:rPr lang="ru-RU" sz="4000" dirty="0" smtClean="0"/>
              <a:t>. В </a:t>
            </a:r>
            <a:r>
              <a:rPr lang="ru-RU" sz="4000" dirty="0"/>
              <a:t>примере – </a:t>
            </a:r>
            <a:r>
              <a:rPr lang="en-US" sz="4000" dirty="0" smtClean="0">
                <a:solidFill>
                  <a:schemeClr val="tx1"/>
                </a:solidFill>
              </a:rPr>
              <a:t>V[</a:t>
            </a:r>
            <a:r>
              <a:rPr lang="ru-RU" sz="4000" dirty="0" smtClean="0">
                <a:solidFill>
                  <a:schemeClr val="tx1"/>
                </a:solidFill>
              </a:rPr>
              <a:t>2</a:t>
            </a:r>
            <a:r>
              <a:rPr lang="en-US" sz="4000" dirty="0" smtClean="0">
                <a:solidFill>
                  <a:schemeClr val="tx1"/>
                </a:solidFill>
              </a:rPr>
              <a:t>-1</a:t>
            </a:r>
            <a:r>
              <a:rPr lang="en-US" sz="4000" dirty="0">
                <a:solidFill>
                  <a:schemeClr val="tx1"/>
                </a:solidFill>
              </a:rPr>
              <a:t>; </a:t>
            </a:r>
            <a:r>
              <a:rPr lang="ru-RU" sz="4000" dirty="0" smtClean="0">
                <a:solidFill>
                  <a:schemeClr val="tx1"/>
                </a:solidFill>
              </a:rPr>
              <a:t>3-1</a:t>
            </a:r>
            <a:r>
              <a:rPr lang="en-US" sz="4000" dirty="0" smtClean="0">
                <a:solidFill>
                  <a:schemeClr val="tx1"/>
                </a:solidFill>
              </a:rPr>
              <a:t>]</a:t>
            </a:r>
            <a:r>
              <a:rPr lang="ru-RU" sz="4000" b="1" dirty="0">
                <a:solidFill>
                  <a:srgbClr val="C00000"/>
                </a:solidFill>
              </a:rPr>
              <a:t>=</a:t>
            </a:r>
            <a:r>
              <a:rPr lang="en-US" sz="4000" b="1" dirty="0" smtClean="0">
                <a:solidFill>
                  <a:srgbClr val="C00000"/>
                </a:solidFill>
              </a:rPr>
              <a:t>V[</a:t>
            </a:r>
            <a:r>
              <a:rPr lang="ru-RU" sz="4000" b="1" dirty="0" smtClean="0">
                <a:solidFill>
                  <a:srgbClr val="C00000"/>
                </a:solidFill>
              </a:rPr>
              <a:t>1</a:t>
            </a:r>
            <a:r>
              <a:rPr lang="en-US" sz="4000" b="1" dirty="0" smtClean="0">
                <a:solidFill>
                  <a:srgbClr val="C00000"/>
                </a:solidFill>
              </a:rPr>
              <a:t>;</a:t>
            </a:r>
            <a:r>
              <a:rPr lang="ru-RU" sz="4000" b="1" dirty="0" smtClean="0">
                <a:solidFill>
                  <a:srgbClr val="C00000"/>
                </a:solidFill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</a:rPr>
              <a:t>]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>
                <a:solidFill>
                  <a:srgbClr val="C00000"/>
                </a:solidFill>
              </a:rPr>
              <a:t>(элемент </a:t>
            </a:r>
            <a:r>
              <a:rPr lang="ru-RU" sz="4000" b="1" dirty="0" smtClean="0">
                <a:solidFill>
                  <a:srgbClr val="C00000"/>
                </a:solidFill>
              </a:rPr>
              <a:t>1</a:t>
            </a:r>
            <a:r>
              <a:rPr lang="en-US" sz="4000" b="1" dirty="0" smtClean="0">
                <a:solidFill>
                  <a:srgbClr val="C00000"/>
                </a:solidFill>
              </a:rPr>
              <a:t>)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r>
              <a:rPr lang="ru-RU" sz="4000" dirty="0"/>
              <a:t>Рассматриваем элемент </a:t>
            </a:r>
            <a:r>
              <a:rPr lang="en-US" sz="4000" dirty="0"/>
              <a:t>V[i-1; j]</a:t>
            </a:r>
            <a:r>
              <a:rPr lang="ru-RU" sz="4000" dirty="0"/>
              <a:t> (</a:t>
            </a:r>
            <a:r>
              <a:rPr lang="en-US" sz="4000" dirty="0" smtClean="0"/>
              <a:t>V[</a:t>
            </a:r>
            <a:r>
              <a:rPr lang="ru-RU" sz="4000" dirty="0" smtClean="0"/>
              <a:t>0</a:t>
            </a:r>
            <a:r>
              <a:rPr lang="en-US" sz="4000" dirty="0" smtClean="0"/>
              <a:t>;</a:t>
            </a:r>
            <a:r>
              <a:rPr lang="ru-RU" sz="4000" dirty="0" smtClean="0"/>
              <a:t>2</a:t>
            </a:r>
            <a:r>
              <a:rPr lang="en-US" sz="4000" dirty="0" smtClean="0"/>
              <a:t>])</a:t>
            </a:r>
            <a:r>
              <a:rPr lang="ru-RU" sz="4000" dirty="0" smtClean="0"/>
              <a:t>. </a:t>
            </a:r>
            <a:r>
              <a:rPr lang="en-US" sz="4000" b="1" dirty="0" smtClean="0">
                <a:solidFill>
                  <a:srgbClr val="0070C0"/>
                </a:solidFill>
              </a:rPr>
              <a:t>V[</a:t>
            </a:r>
            <a:r>
              <a:rPr lang="ru-RU" sz="4000" b="1" dirty="0">
                <a:solidFill>
                  <a:srgbClr val="0070C0"/>
                </a:solidFill>
              </a:rPr>
              <a:t>1</a:t>
            </a:r>
            <a:r>
              <a:rPr lang="en-US" sz="4000" b="1" dirty="0" smtClean="0">
                <a:solidFill>
                  <a:srgbClr val="0070C0"/>
                </a:solidFill>
              </a:rPr>
              <a:t>;</a:t>
            </a:r>
            <a:r>
              <a:rPr lang="ru-RU" sz="4000" b="1" dirty="0" smtClean="0">
                <a:solidFill>
                  <a:srgbClr val="0070C0"/>
                </a:solidFill>
              </a:rPr>
              <a:t>2</a:t>
            </a:r>
            <a:r>
              <a:rPr lang="en-US" sz="4000" b="1" dirty="0" smtClean="0">
                <a:solidFill>
                  <a:srgbClr val="0070C0"/>
                </a:solidFill>
              </a:rPr>
              <a:t>]</a:t>
            </a:r>
            <a:r>
              <a:rPr lang="en-US" sz="4000" b="1" dirty="0">
                <a:solidFill>
                  <a:srgbClr val="0070C0"/>
                </a:solidFill>
                <a:sym typeface="Symbol"/>
              </a:rPr>
              <a:t></a:t>
            </a:r>
            <a:r>
              <a:rPr lang="en-US" sz="4000" b="1" dirty="0" smtClean="0">
                <a:solidFill>
                  <a:srgbClr val="0070C0"/>
                </a:solidFill>
              </a:rPr>
              <a:t>V[</a:t>
            </a:r>
            <a:r>
              <a:rPr lang="ru-RU" sz="4000" b="1" dirty="0" smtClean="0">
                <a:solidFill>
                  <a:srgbClr val="0070C0"/>
                </a:solidFill>
              </a:rPr>
              <a:t>0</a:t>
            </a:r>
            <a:r>
              <a:rPr lang="en-US" sz="4000" b="1" dirty="0" smtClean="0">
                <a:solidFill>
                  <a:srgbClr val="0070C0"/>
                </a:solidFill>
              </a:rPr>
              <a:t>;</a:t>
            </a:r>
            <a:r>
              <a:rPr lang="ru-RU" sz="4000" b="1" dirty="0" smtClean="0">
                <a:solidFill>
                  <a:srgbClr val="0070C0"/>
                </a:solidFill>
              </a:rPr>
              <a:t>2</a:t>
            </a:r>
            <a:r>
              <a:rPr lang="en-US" sz="4000" b="1" dirty="0" smtClean="0">
                <a:solidFill>
                  <a:srgbClr val="0070C0"/>
                </a:solidFill>
              </a:rPr>
              <a:t>] </a:t>
            </a:r>
            <a:r>
              <a:rPr lang="en-US" sz="4000" dirty="0">
                <a:sym typeface="Symbol"/>
              </a:rPr>
              <a:t> </a:t>
            </a:r>
            <a:r>
              <a:rPr lang="ru-RU" sz="4000" b="1" u="sng" dirty="0">
                <a:solidFill>
                  <a:srgbClr val="C00000"/>
                </a:solidFill>
                <a:sym typeface="Symbol"/>
              </a:rPr>
              <a:t>элемент </a:t>
            </a:r>
            <a:r>
              <a:rPr lang="ru-RU" sz="4000" b="1" u="sng" dirty="0" smtClean="0">
                <a:solidFill>
                  <a:srgbClr val="C00000"/>
                </a:solidFill>
                <a:sym typeface="Symbol"/>
              </a:rPr>
              <a:t>1 </a:t>
            </a:r>
            <a:r>
              <a:rPr lang="ru-RU" sz="4000" b="1" dirty="0">
                <a:solidFill>
                  <a:srgbClr val="C00000"/>
                </a:solidFill>
                <a:sym typeface="Symbol"/>
              </a:rPr>
              <a:t>(</a:t>
            </a:r>
            <a:r>
              <a:rPr lang="en-US" sz="4000" b="1" dirty="0" smtClean="0">
                <a:solidFill>
                  <a:srgbClr val="C00000"/>
                </a:solidFill>
              </a:rPr>
              <a:t>i=</a:t>
            </a:r>
            <a:r>
              <a:rPr lang="ru-RU" sz="4000" b="1" dirty="0" smtClean="0">
                <a:solidFill>
                  <a:srgbClr val="C00000"/>
                </a:solidFill>
              </a:rPr>
              <a:t>1) </a:t>
            </a:r>
            <a:r>
              <a:rPr lang="ru-RU" sz="4000" b="1" dirty="0">
                <a:solidFill>
                  <a:schemeClr val="tx1"/>
                </a:solidFill>
                <a:sym typeface="Symbol"/>
              </a:rPr>
              <a:t>входит в оптимальное </a:t>
            </a:r>
            <a:r>
              <a:rPr lang="ru-RU" sz="4000" b="1" dirty="0" smtClean="0">
                <a:solidFill>
                  <a:schemeClr val="tx1"/>
                </a:solidFill>
                <a:sym typeface="Symbol"/>
              </a:rPr>
              <a:t>подмножество</a:t>
            </a:r>
          </a:p>
          <a:p>
            <a:r>
              <a:rPr lang="ru-RU" sz="4000" b="1" dirty="0" smtClean="0">
                <a:solidFill>
                  <a:schemeClr val="tx1"/>
                </a:solidFill>
                <a:sym typeface="Symbol"/>
              </a:rPr>
              <a:t>Таким образом оптимальный набор содержит </a:t>
            </a:r>
            <a:r>
              <a:rPr lang="en-US" sz="4000" b="1" dirty="0" smtClean="0">
                <a:solidFill>
                  <a:schemeClr val="tx1"/>
                </a:solidFill>
                <a:sym typeface="Symbol"/>
              </a:rPr>
              <a:t>{</a:t>
            </a:r>
            <a:r>
              <a:rPr lang="ru-RU" sz="4000" b="1" u="sng" dirty="0">
                <a:solidFill>
                  <a:srgbClr val="C00000"/>
                </a:solidFill>
                <a:sym typeface="Symbol"/>
              </a:rPr>
              <a:t>элемент </a:t>
            </a:r>
            <a:r>
              <a:rPr lang="ru-RU" sz="4000" b="1" u="sng" dirty="0" smtClean="0">
                <a:solidFill>
                  <a:srgbClr val="C00000"/>
                </a:solidFill>
                <a:sym typeface="Symbol"/>
              </a:rPr>
              <a:t>1</a:t>
            </a:r>
            <a:r>
              <a:rPr lang="en-US" sz="4000" b="1" dirty="0" smtClean="0">
                <a:solidFill>
                  <a:srgbClr val="C00000"/>
                </a:solidFill>
                <a:sym typeface="Symbol"/>
              </a:rPr>
              <a:t>, </a:t>
            </a:r>
            <a:r>
              <a:rPr lang="ru-RU" sz="4000" b="1" u="sng" dirty="0">
                <a:solidFill>
                  <a:srgbClr val="C00000"/>
                </a:solidFill>
                <a:sym typeface="Symbol"/>
              </a:rPr>
              <a:t>элемент </a:t>
            </a:r>
            <a:r>
              <a:rPr lang="ru-RU" sz="4000" b="1" u="sng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  <a:sym typeface="Symbol"/>
              </a:rPr>
              <a:t>,</a:t>
            </a:r>
            <a:r>
              <a:rPr lang="ru-RU" sz="4000" b="1" dirty="0">
                <a:solidFill>
                  <a:srgbClr val="C00000"/>
                </a:solidFill>
                <a:sym typeface="Symbol"/>
              </a:rPr>
              <a:t> </a:t>
            </a:r>
            <a:r>
              <a:rPr lang="ru-RU" sz="4000" b="1" u="sng" dirty="0">
                <a:solidFill>
                  <a:srgbClr val="C00000"/>
                </a:solidFill>
                <a:sym typeface="Symbol"/>
              </a:rPr>
              <a:t>элемент </a:t>
            </a:r>
            <a:r>
              <a:rPr lang="ru-RU" sz="4000" b="1" u="sng" dirty="0" smtClean="0">
                <a:solidFill>
                  <a:srgbClr val="C00000"/>
                </a:solidFill>
                <a:sym typeface="Symbol"/>
              </a:rPr>
              <a:t>4</a:t>
            </a:r>
            <a:r>
              <a:rPr lang="en-US" sz="4000" b="1" dirty="0" smtClean="0">
                <a:solidFill>
                  <a:schemeClr val="tx1"/>
                </a:solidFill>
                <a:sym typeface="Symbol"/>
              </a:rPr>
              <a:t>}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26370EA8-963E-4446-B14E-9719BFBFB8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t="62969" r="34850" b="34206"/>
          <a:stretch/>
        </p:blipFill>
        <p:spPr>
          <a:xfrm>
            <a:off x="2308860" y="1676400"/>
            <a:ext cx="3810000" cy="2929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410AD96-23E0-A149-9F77-55359C1F22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4" t="57346" r="21462" b="27482"/>
          <a:stretch/>
        </p:blipFill>
        <p:spPr>
          <a:xfrm>
            <a:off x="2590800" y="4800600"/>
            <a:ext cx="4701540" cy="194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4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307DD1-64F6-CB4D-870B-7BEEA376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3" y="179389"/>
            <a:ext cx="8596668" cy="1320800"/>
          </a:xfrm>
        </p:spPr>
        <p:txBody>
          <a:bodyPr/>
          <a:lstStyle/>
          <a:p>
            <a:r>
              <a:rPr lang="ru-RU" b="1"/>
              <a:t>ПРИМЕНЕНИЕ: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0663E74-C76F-7942-8D7A-1DC9E44B0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33" y="1488613"/>
            <a:ext cx="10371667" cy="388077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Helvetica"/>
              </a:rPr>
              <a:t>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Helvetica"/>
              </a:rPr>
              <a:t>атематика</a:t>
            </a:r>
          </a:p>
          <a:p>
            <a:r>
              <a:rPr lang="ru-RU" sz="2800" b="0" i="0" dirty="0">
                <a:solidFill>
                  <a:srgbClr val="000000"/>
                </a:solidFill>
                <a:effectLst/>
                <a:latin typeface="Helvetica"/>
              </a:rPr>
              <a:t>Информатика</a:t>
            </a:r>
          </a:p>
          <a:p>
            <a:r>
              <a:rPr lang="ru-RU" sz="2800" b="0" i="0" dirty="0">
                <a:solidFill>
                  <a:srgbClr val="000000"/>
                </a:solidFill>
                <a:effectLst/>
                <a:latin typeface="Helvetica"/>
              </a:rPr>
              <a:t>Криптографии</a:t>
            </a:r>
          </a:p>
          <a:p>
            <a:r>
              <a:rPr lang="ru-RU" sz="2800" dirty="0">
                <a:solidFill>
                  <a:srgbClr val="000000"/>
                </a:solidFill>
                <a:latin typeface="Helvetica"/>
              </a:rPr>
              <a:t>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Helvetica"/>
              </a:rPr>
              <a:t>ычислительная лингвистика 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Helvetica"/>
              </a:rPr>
              <a:t>( вырожденный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Helvetica"/>
              </a:rPr>
              <a:t>случай задачи 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Helvetica"/>
              </a:rPr>
              <a:t>автоматического реферирования текстов)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4609999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2183</TotalTime>
  <Words>530</Words>
  <Application>Microsoft Office PowerPoint</Application>
  <PresentationFormat>Произвольный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Динамическое программирование</vt:lpstr>
      <vt:lpstr>Презентация PowerPoint</vt:lpstr>
      <vt:lpstr>Числа Фибоначчи</vt:lpstr>
      <vt:lpstr>Задача о рюкзаке (NP-полная задача)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ПРИМЕНЕНИЕ:</vt:lpstr>
      <vt:lpstr>Криптография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Динамическое программирование</dc:title>
  <dc:creator>User</dc:creator>
  <cp:lastModifiedBy>User</cp:lastModifiedBy>
  <cp:revision>16</cp:revision>
  <dcterms:modified xsi:type="dcterms:W3CDTF">2021-03-22T06:47:12Z</dcterms:modified>
</cp:coreProperties>
</file>