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docProps/core.xml" ContentType="application/vnd.openxmlformats-package.core-properties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embedTrueTypeFonts="1" saveSubsetFonts="1" strictFirstAndLastChar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12192000" cy="6858000"/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90" d="100"/>
          <a:sy n="90" d="100"/>
        </p:scale>
        <p:origin x="-370" y="-58"/>
      </p:cViewPr>
      <p:guideLst>
        <p:guide pos="2160" orient="horz"/>
        <p:guide pos="3840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Пустой слайд" preserve="0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7" name="Google Shape;27;p104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8" name="Google Shape;28;p104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29" name="Google Shape;29;p104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подпись" preserve="0" showMasterPhAnim="0" userDrawn="1">
  <p:cSld name="Заголовок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" name="Google Shape;95;p113"/>
          <p:cNvSpPr txBox="1">
            <a:spLocks noGrp="1"/>
          </p:cNvSpPr>
          <p:nvPr>
            <p:ph type="title"/>
          </p:nvPr>
        </p:nvSpPr>
        <p:spPr bwMode="auto"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6" name="Google Shape;96;p113"/>
          <p:cNvSpPr txBox="1">
            <a:spLocks noGrp="1"/>
          </p:cNvSpPr>
          <p:nvPr>
            <p:ph type="body" idx="1"/>
          </p:nvPr>
        </p:nvSpPr>
        <p:spPr bwMode="auto"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7" name="Google Shape;97;p113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8" name="Google Shape;98;p113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9" name="Google Shape;99;p113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Цитата с подписью" preserve="0" showMasterPhAnim="0" userDrawn="1">
  <p:cSld name="Цитата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1" name="Google Shape;101;p114"/>
          <p:cNvSpPr txBox="1"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2" name="Google Shape;102;p114"/>
          <p:cNvSpPr txBox="1">
            <a:spLocks noGrp="1"/>
          </p:cNvSpPr>
          <p:nvPr>
            <p:ph type="body" idx="1"/>
          </p:nvPr>
        </p:nvSpPr>
        <p:spPr bwMode="auto"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3" name="Google Shape;103;p114"/>
          <p:cNvSpPr txBox="1">
            <a:spLocks noGrp="1"/>
          </p:cNvSpPr>
          <p:nvPr>
            <p:ph type="body" idx="2"/>
          </p:nvPr>
        </p:nvSpPr>
        <p:spPr bwMode="auto"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04" name="Google Shape;104;p114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5" name="Google Shape;105;p114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6" name="Google Shape;106;p114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107" name="Google Shape;107;p114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</a:rPr>
              <a:t>“</a:t>
            </a:r>
            <a:endParaRPr/>
          </a:p>
        </p:txBody>
      </p:sp>
      <p:sp>
        <p:nvSpPr>
          <p:cNvPr id="108" name="Google Shape;108;p114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Карточка имени" preserve="0" showMasterPhAnim="0" userDrawn="1">
  <p:cSld name="Карточка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0" name="Google Shape;110;p115"/>
          <p:cNvSpPr txBox="1">
            <a:spLocks noGrp="1"/>
          </p:cNvSpPr>
          <p:nvPr>
            <p:ph type="title"/>
          </p:nvPr>
        </p:nvSpPr>
        <p:spPr bwMode="auto"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1" name="Google Shape;111;p115"/>
          <p:cNvSpPr txBox="1"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2" name="Google Shape;112;p115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3" name="Google Shape;113;p115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4" name="Google Shape;114;p115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Цитата карточки имени" preserve="0" showMasterPhAnim="0" userDrawn="1">
  <p:cSld name="Цитата карточки имен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" name="Google Shape;116;p116"/>
          <p:cNvSpPr txBox="1">
            <a:spLocks noGrp="1"/>
          </p:cNvSpPr>
          <p:nvPr>
            <p:ph type="title"/>
          </p:nvPr>
        </p:nvSpPr>
        <p:spPr bwMode="auto"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7" name="Google Shape;117;p116"/>
          <p:cNvSpPr txBox="1">
            <a:spLocks noGrp="1"/>
          </p:cNvSpPr>
          <p:nvPr>
            <p:ph type="body" idx="1"/>
          </p:nvPr>
        </p:nvSpPr>
        <p:spPr bwMode="auto"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8" name="Google Shape;118;p116"/>
          <p:cNvSpPr txBox="1">
            <a:spLocks noGrp="1"/>
          </p:cNvSpPr>
          <p:nvPr>
            <p:ph type="body" idx="2"/>
          </p:nvPr>
        </p:nvSpPr>
        <p:spPr bwMode="auto"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19" name="Google Shape;119;p116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0" name="Google Shape;120;p116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1" name="Google Shape;121;p116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  <p:sp>
        <p:nvSpPr>
          <p:cNvPr id="122" name="Google Shape;122;p116"/>
          <p:cNvSpPr txBox="1"/>
          <p:nvPr/>
        </p:nvSpPr>
        <p:spPr bwMode="auto">
          <a:xfrm>
            <a:off x="541870" y="790378"/>
            <a:ext cx="609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</a:rPr>
              <a:t>“</a:t>
            </a:r>
            <a:endParaRPr/>
          </a:p>
        </p:txBody>
      </p:sp>
      <p:sp>
        <p:nvSpPr>
          <p:cNvPr id="123" name="Google Shape;123;p116"/>
          <p:cNvSpPr txBox="1"/>
          <p:nvPr/>
        </p:nvSpPr>
        <p:spPr bwMode="auto">
          <a:xfrm>
            <a:off x="8893011" y="2886556"/>
            <a:ext cx="6096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Истина или ложь" preserve="0" showMasterPhAnim="0" userDrawn="1">
  <p:cSld name="Истина или лож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" name="Google Shape;125;p117"/>
          <p:cNvSpPr txBox="1">
            <a:spLocks noGrp="1"/>
          </p:cNvSpPr>
          <p:nvPr>
            <p:ph type="title"/>
          </p:nvPr>
        </p:nvSpPr>
        <p:spPr bwMode="auto"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6" name="Google Shape;126;p117"/>
          <p:cNvSpPr txBox="1">
            <a:spLocks noGrp="1"/>
          </p:cNvSpPr>
          <p:nvPr>
            <p:ph type="body" idx="1"/>
          </p:nvPr>
        </p:nvSpPr>
        <p:spPr bwMode="auto"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7" name="Google Shape;127;p117"/>
          <p:cNvSpPr txBox="1">
            <a:spLocks noGrp="1"/>
          </p:cNvSpPr>
          <p:nvPr>
            <p:ph type="body" idx="2"/>
          </p:nvPr>
        </p:nvSpPr>
        <p:spPr bwMode="auto"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128" name="Google Shape;128;p117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9" name="Google Shape;129;p117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0" name="Google Shape;130;p117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вертикальный текст" preserve="0" showMasterPhAnim="0" type="vertTx" userDrawn="1">
  <p:cSld name="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" name="Google Shape;132;p118"/>
          <p:cNvSpPr txBox="1"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3" name="Google Shape;133;p118"/>
          <p:cNvSpPr txBox="1">
            <a:spLocks noGrp="1"/>
          </p:cNvSpPr>
          <p:nvPr>
            <p:ph type="body" idx="1"/>
          </p:nvPr>
        </p:nvSpPr>
        <p:spPr bwMode="auto"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4" name="Google Shape;134;p118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5" name="Google Shape;135;p118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6" name="Google Shape;136;p118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Вертикальный заголовок и текст" preserve="0" showMasterPhAnim="0" type="vertTitleAndTx" userDrawn="1">
  <p:cSld name="VERTICAL_TITLE_AND_VERTICAL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" name="Google Shape;138;p119"/>
          <p:cNvSpPr txBox="1">
            <a:spLocks noGrp="1"/>
          </p:cNvSpPr>
          <p:nvPr>
            <p:ph type="title"/>
          </p:nvPr>
        </p:nvSpPr>
        <p:spPr bwMode="auto"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39" name="Google Shape;139;p119"/>
          <p:cNvSpPr txBox="1">
            <a:spLocks noGrp="1"/>
          </p:cNvSpPr>
          <p:nvPr>
            <p:ph type="body" idx="1"/>
          </p:nvPr>
        </p:nvSpPr>
        <p:spPr bwMode="auto"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0" name="Google Shape;140;p119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1" name="Google Shape;141;p119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42" name="Google Shape;142;p119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и объект" preserve="0" showMasterPhAnim="0" type="obj" userDrawn="1">
  <p:cSld name="OBJEC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1" name="Google Shape;31;p105"/>
          <p:cNvSpPr txBox="1"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2" name="Google Shape;32;p105"/>
          <p:cNvSpPr txBox="1"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3" name="Google Shape;33;p105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4" name="Google Shape;34;p105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35" name="Google Shape;35;p105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итульный слайд" preserve="0" showMasterPhAnim="0" type="title" userDrawn="1">
  <p:cSld name="TITL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37" name="Google Shape;37;p106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38" name="Google Shape;38;p106"/>
            <p:cNvCxnSpPr>
              <a:cxnSpLocks/>
            </p:cNvCxnSpPr>
            <p:nvPr/>
          </p:nvCxnSpPr>
          <p:spPr bwMode="auto"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Google Shape;39;p106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40" name="Google Shape;40;p106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799"/>
              </a:schemeClr>
            </a:solidFill>
            <a:ln>
              <a:noFill/>
            </a:ln>
          </p:spPr>
        </p:sp>
        <p:sp>
          <p:nvSpPr>
            <p:cNvPr id="41" name="Google Shape;41;p106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42" name="Google Shape;42;p106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3" name="Google Shape;43;p106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44" name="Google Shape;44;p106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45" name="Google Shape;45;p106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46" name="Google Shape;46;p106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47" name="Google Shape;47;p106"/>
            <p:cNvSpPr/>
            <p:nvPr/>
          </p:nvSpPr>
          <p:spPr bwMode="auto"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48" name="Google Shape;48;p106"/>
          <p:cNvSpPr txBox="1">
            <a:spLocks noGrp="1"/>
          </p:cNvSpPr>
          <p:nvPr>
            <p:ph type="ctrTitle"/>
          </p:nvPr>
        </p:nvSpPr>
        <p:spPr bwMode="auto"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49" name="Google Shape;49;p106"/>
          <p:cNvSpPr txBox="1">
            <a:spLocks noGrp="1"/>
          </p:cNvSpPr>
          <p:nvPr>
            <p:ph type="subTitle" idx="1"/>
          </p:nvPr>
        </p:nvSpPr>
        <p:spPr bwMode="auto"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0" name="Google Shape;50;p106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1" name="Google Shape;51;p106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2" name="Google Shape;52;p106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Заголовок раздела" preserve="0" showMasterPhAnim="0" type="secHead" userDrawn="1">
  <p:cSld name="SECTION_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Google Shape;54;p107"/>
          <p:cNvSpPr txBox="1">
            <a:spLocks noGrp="1"/>
          </p:cNvSpPr>
          <p:nvPr>
            <p:ph type="title"/>
          </p:nvPr>
        </p:nvSpPr>
        <p:spPr bwMode="auto"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5" name="Google Shape;55;p107"/>
          <p:cNvSpPr txBox="1">
            <a:spLocks noGrp="1"/>
          </p:cNvSpPr>
          <p:nvPr>
            <p:ph type="body" idx="1"/>
          </p:nvPr>
        </p:nvSpPr>
        <p:spPr bwMode="auto"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56" name="Google Shape;56;p107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7" name="Google Shape;57;p107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58" name="Google Shape;58;p107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Два объекта" preserve="0" showMasterPhAnim="0" type="twoObj" userDrawn="1">
  <p:cSld name="TWO_OBJECT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" name="Google Shape;60;p108"/>
          <p:cNvSpPr txBox="1"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1" name="Google Shape;61;p108"/>
          <p:cNvSpPr txBox="1">
            <a:spLocks noGrp="1"/>
          </p:cNvSpPr>
          <p:nvPr>
            <p:ph type="body" idx="1"/>
          </p:nvPr>
        </p:nvSpPr>
        <p:spPr bwMode="auto"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2" name="Google Shape;62;p108"/>
          <p:cNvSpPr txBox="1">
            <a:spLocks noGrp="1"/>
          </p:cNvSpPr>
          <p:nvPr>
            <p:ph type="body" idx="2"/>
          </p:nvPr>
        </p:nvSpPr>
        <p:spPr bwMode="auto"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3" name="Google Shape;63;p108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4" name="Google Shape;64;p108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5" name="Google Shape;65;p108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Сравнение" preserve="0" showMasterPhAnim="0" type="twoTxTwoObj" userDrawn="1">
  <p:cSld name="TWO_OBJECTS_WITH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Google Shape;67;p109"/>
          <p:cNvSpPr txBox="1"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8" name="Google Shape;68;p109"/>
          <p:cNvSpPr txBox="1">
            <a:spLocks noGrp="1"/>
          </p:cNvSpPr>
          <p:nvPr>
            <p:ph type="body" idx="1"/>
          </p:nvPr>
        </p:nvSpPr>
        <p:spPr bwMode="auto"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69" name="Google Shape;69;p109"/>
          <p:cNvSpPr txBox="1">
            <a:spLocks noGrp="1"/>
          </p:cNvSpPr>
          <p:nvPr>
            <p:ph type="body" idx="2"/>
          </p:nvPr>
        </p:nvSpPr>
        <p:spPr bwMode="auto"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0" name="Google Shape;70;p109"/>
          <p:cNvSpPr txBox="1">
            <a:spLocks noGrp="1"/>
          </p:cNvSpPr>
          <p:nvPr>
            <p:ph type="body" idx="3"/>
          </p:nvPr>
        </p:nvSpPr>
        <p:spPr bwMode="auto"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pPr>
              <a:defRPr/>
            </a:pPr>
            <a:endParaRPr/>
          </a:p>
        </p:txBody>
      </p:sp>
      <p:sp>
        <p:nvSpPr>
          <p:cNvPr id="71" name="Google Shape;71;p109"/>
          <p:cNvSpPr txBox="1">
            <a:spLocks noGrp="1"/>
          </p:cNvSpPr>
          <p:nvPr>
            <p:ph type="body" idx="4"/>
          </p:nvPr>
        </p:nvSpPr>
        <p:spPr bwMode="auto"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2" name="Google Shape;72;p109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3" name="Google Shape;73;p109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4" name="Google Shape;74;p109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Только заголовок" preserve="0" showMasterPhAnim="0" type="titleOnly" userDrawn="1">
  <p:cSld name="TITLE_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" name="Google Shape;76;p110"/>
          <p:cNvSpPr txBox="1"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7" name="Google Shape;77;p110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8" name="Google Shape;78;p110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9" name="Google Shape;79;p110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Объект с подписью" preserve="0" showMasterPhAnim="0" type="objTx" userDrawn="1">
  <p:cSld name="OBJECT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" name="Google Shape;81;p111"/>
          <p:cNvSpPr txBox="1">
            <a:spLocks noGrp="1"/>
          </p:cNvSpPr>
          <p:nvPr>
            <p:ph type="title"/>
          </p:nvPr>
        </p:nvSpPr>
        <p:spPr bwMode="auto"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2" name="Google Shape;82;p111"/>
          <p:cNvSpPr txBox="1">
            <a:spLocks noGrp="1"/>
          </p:cNvSpPr>
          <p:nvPr>
            <p:ph type="body" idx="1"/>
          </p:nvPr>
        </p:nvSpPr>
        <p:spPr bwMode="auto"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3" name="Google Shape;83;p111"/>
          <p:cNvSpPr txBox="1">
            <a:spLocks noGrp="1"/>
          </p:cNvSpPr>
          <p:nvPr>
            <p:ph type="body" idx="2"/>
          </p:nvPr>
        </p:nvSpPr>
        <p:spPr bwMode="auto"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pPr>
              <a:defRPr/>
            </a:pPr>
            <a:endParaRPr/>
          </a:p>
        </p:txBody>
      </p:sp>
      <p:sp>
        <p:nvSpPr>
          <p:cNvPr id="84" name="Google Shape;84;p111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5" name="Google Shape;85;p111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6" name="Google Shape;86;p111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Рисунок с подписью" preserve="0" showMasterPhAnim="0" type="picTx" userDrawn="1">
  <p:cSld name="PICTURE_WITH_CAPTION_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Google Shape;88;p112"/>
          <p:cNvSpPr txBox="1">
            <a:spLocks noGrp="1"/>
          </p:cNvSpPr>
          <p:nvPr>
            <p:ph type="title"/>
          </p:nvPr>
        </p:nvSpPr>
        <p:spPr bwMode="auto"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9" name="Google Shape;89;p112"/>
          <p:cNvSpPr>
            <a:spLocks noGrp="1"/>
          </p:cNvSpPr>
          <p:nvPr>
            <p:ph type="pic" idx="2"/>
          </p:nvPr>
        </p:nvSpPr>
        <p:spPr bwMode="auto"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1pPr>
            <a:lvl2pPr marR="0" lvl="1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2pPr>
            <a:lvl3pPr marR="0" lvl="2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3pPr>
            <a:lvl4pPr marR="0" lvl="3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4pPr>
            <a:lvl5pPr marR="0" lvl="4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5pPr>
            <a:lvl6pPr marR="0" lvl="5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6pPr>
            <a:lvl7pPr marR="0" lvl="6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7pPr>
            <a:lvl8pPr marR="0" lvl="7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8pPr>
            <a:lvl9pPr marR="0" lvl="8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90" name="Google Shape;90;p112"/>
          <p:cNvSpPr txBox="1">
            <a:spLocks noGrp="1"/>
          </p:cNvSpPr>
          <p:nvPr>
            <p:ph type="body" idx="1"/>
          </p:nvPr>
        </p:nvSpPr>
        <p:spPr bwMode="auto"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pPr>
              <a:defRPr/>
            </a:pPr>
            <a:endParaRPr/>
          </a:p>
        </p:txBody>
      </p:sp>
      <p:sp>
        <p:nvSpPr>
          <p:cNvPr id="91" name="Google Shape;91;p112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2" name="Google Shape;92;p112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3" name="Google Shape;93;p112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EFFE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" name="Google Shape;10;p103"/>
          <p:cNvGrpSpPr/>
          <p:nvPr/>
        </p:nvGrpSpPr>
        <p:grpSpPr bwMode="auto">
          <a:xfrm>
            <a:off x="0" y="-8467"/>
            <a:ext cx="12192000" cy="6866466"/>
            <a:chOff x="0" y="-8467"/>
            <a:chExt cx="12192000" cy="6866466"/>
          </a:xfrm>
        </p:grpSpPr>
        <p:cxnSp>
          <p:nvCxnSpPr>
            <p:cNvPr id="11" name="Google Shape;11;p103"/>
            <p:cNvCxnSpPr>
              <a:cxnSpLocks/>
            </p:cNvCxnSpPr>
            <p:nvPr/>
          </p:nvCxnSpPr>
          <p:spPr bwMode="auto">
            <a:xfrm flipH="1"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2" name="Google Shape;12;p103"/>
            <p:cNvCxnSpPr>
              <a:cxnSpLocks/>
            </p:cNvCxnSpPr>
            <p:nvPr/>
          </p:nvCxnSpPr>
          <p:spPr bwMode="auto"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3" name="Google Shape;13;p103"/>
            <p:cNvSpPr/>
            <p:nvPr/>
          </p:nvSpPr>
          <p:spPr bwMode="auto">
            <a:xfrm>
              <a:off x="9181476" y="-8467"/>
              <a:ext cx="3007349" cy="6866466"/>
            </a:xfrm>
            <a:custGeom>
              <a:avLst/>
              <a:gdLst/>
              <a:ahLst/>
              <a:cxnLst/>
              <a:rect l="l" t="t" r="r" b="b"/>
              <a:pathLst>
                <a:path w="3007349" h="6866467" fill="norm" stroke="1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29799"/>
              </a:schemeClr>
            </a:solidFill>
            <a:ln>
              <a:noFill/>
            </a:ln>
          </p:spPr>
        </p:sp>
        <p:sp>
          <p:nvSpPr>
            <p:cNvPr id="14" name="Google Shape;14;p103"/>
            <p:cNvSpPr/>
            <p:nvPr/>
          </p:nvSpPr>
          <p:spPr bwMode="auto">
            <a:xfrm>
              <a:off x="9603442" y="-8467"/>
              <a:ext cx="2588558" cy="6866466"/>
            </a:xfrm>
            <a:custGeom>
              <a:avLst/>
              <a:gdLst/>
              <a:ahLst/>
              <a:cxnLst/>
              <a:rect l="l" t="t" r="r" b="b"/>
              <a:pathLst>
                <a:path w="2573311" h="6866467" fill="norm" stroke="1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5" name="Google Shape;15;p103"/>
            <p:cNvSpPr/>
            <p:nvPr/>
          </p:nvSpPr>
          <p:spPr bwMode="auto">
            <a:xfrm>
              <a:off x="8932333" y="3048000"/>
              <a:ext cx="3259666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16" name="Google Shape;16;p103"/>
            <p:cNvSpPr/>
            <p:nvPr/>
          </p:nvSpPr>
          <p:spPr bwMode="auto">
            <a:xfrm>
              <a:off x="9334500" y="-8467"/>
              <a:ext cx="2854326" cy="6866466"/>
            </a:xfrm>
            <a:custGeom>
              <a:avLst/>
              <a:gdLst/>
              <a:ahLst/>
              <a:cxnLst/>
              <a:rect l="l" t="t" r="r" b="b"/>
              <a:pathLst>
                <a:path w="2858013" h="6866467" fill="norm" stroke="1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7" name="Google Shape;17;p103"/>
            <p:cNvSpPr/>
            <p:nvPr/>
          </p:nvSpPr>
          <p:spPr bwMode="auto">
            <a:xfrm>
              <a:off x="10898730" y="-8467"/>
              <a:ext cx="1290094" cy="6866466"/>
            </a:xfrm>
            <a:custGeom>
              <a:avLst/>
              <a:gdLst/>
              <a:ahLst/>
              <a:cxnLst/>
              <a:rect l="l" t="t" r="r" b="b"/>
              <a:pathLst>
                <a:path w="1290094" h="6858000" fill="norm" stroke="1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8" name="Google Shape;18;p103"/>
            <p:cNvSpPr/>
            <p:nvPr/>
          </p:nvSpPr>
          <p:spPr bwMode="auto">
            <a:xfrm>
              <a:off x="10938999" y="-8467"/>
              <a:ext cx="1249825" cy="6866466"/>
            </a:xfrm>
            <a:custGeom>
              <a:avLst/>
              <a:gdLst/>
              <a:ahLst/>
              <a:cxnLst/>
              <a:rect l="l" t="t" r="r" b="b"/>
              <a:pathLst>
                <a:path w="1249825" h="6858000" fill="norm" stroke="1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9" name="Google Shape;19;p103"/>
            <p:cNvSpPr/>
            <p:nvPr/>
          </p:nvSpPr>
          <p:spPr bwMode="auto">
            <a:xfrm>
              <a:off x="10371666" y="3589867"/>
              <a:ext cx="1817158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  <p:sp>
          <p:nvSpPr>
            <p:cNvPr id="20" name="Google Shape;20;p103"/>
            <p:cNvSpPr/>
            <p:nvPr/>
          </p:nvSpPr>
          <p:spPr bwMode="auto"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>
                <a:spcBef>
                  <a:spcPts val="0"/>
                </a:spcBef>
                <a:spcAft>
                  <a:spcPts val="0"/>
                </a:spcAft>
                <a:buNone/>
                <a:defRPr/>
              </a:pPr>
              <a:endParaRPr/>
            </a:p>
          </p:txBody>
        </p:sp>
      </p:grpSp>
      <p:sp>
        <p:nvSpPr>
          <p:cNvPr id="21" name="Google Shape;21;p103"/>
          <p:cNvSpPr txBox="1">
            <a:spLocks noGrp="1"/>
          </p:cNvSpPr>
          <p:nvPr>
            <p:ph type="title"/>
          </p:nvPr>
        </p:nvSpPr>
        <p:spPr bwMode="auto"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2" name="Google Shape;22;p103"/>
          <p:cNvSpPr txBox="1">
            <a:spLocks noGrp="1"/>
          </p:cNvSpPr>
          <p:nvPr>
            <p:ph type="body" idx="1"/>
          </p:nvPr>
        </p:nvSpPr>
        <p:spPr bwMode="auto"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1pPr>
            <a:lvl2pPr marL="914400" marR="0" lvl="1" indent="-30988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2pPr>
            <a:lvl3pPr marL="1371600" marR="0" lvl="2" indent="-299719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3pPr>
            <a:lvl4pPr marL="1828800" marR="0" lvl="3" indent="-28956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4pPr>
            <a:lvl5pPr marL="2286000" marR="0" lvl="4" indent="-28956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5pPr>
            <a:lvl6pPr marL="2743200" marR="0" lvl="5" indent="-28956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6pPr>
            <a:lvl7pPr marL="3200400" marR="0" lvl="6" indent="-28956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7pPr>
            <a:lvl8pPr marL="3657600" marR="0" lvl="7" indent="-289559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8pPr>
            <a:lvl9pPr marL="4114800" marR="0" lvl="8" indent="-289559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3" name="Google Shape;23;p103"/>
          <p:cNvSpPr txBox="1">
            <a:spLocks noGrp="1"/>
          </p:cNvSpPr>
          <p:nvPr>
            <p:ph type="dt" idx="10"/>
          </p:nvPr>
        </p:nvSpPr>
        <p:spPr bwMode="auto"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4" name="Google Shape;24;p103"/>
          <p:cNvSpPr txBox="1">
            <a:spLocks noGrp="1"/>
          </p:cNvSpPr>
          <p:nvPr>
            <p:ph type="ftr" idx="11"/>
          </p:nvPr>
        </p:nvSpPr>
        <p:spPr bwMode="auto">
          <a:xfrm>
            <a:off x="677334" y="6041362"/>
            <a:ext cx="62976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25" name="Google Shape;25;p103"/>
          <p:cNvSpPr txBox="1">
            <a:spLocks noGrp="1"/>
          </p:cNvSpPr>
          <p:nvPr>
            <p:ph type="sldNum" idx="12"/>
          </p:nvPr>
        </p:nvSpPr>
        <p:spPr bwMode="auto"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</a:defRPr>
            </a:lvl1pPr>
            <a:lvl2pPr marL="0" marR="0" lvl="1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</a:defRPr>
            </a:lvl2pPr>
            <a:lvl3pPr marL="0" marR="0" lvl="2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</a:defRPr>
            </a:lvl3pPr>
            <a:lvl4pPr marL="0" marR="0" lvl="3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</a:defRPr>
            </a:lvl4pPr>
            <a:lvl5pPr marL="0" marR="0" lvl="4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</a:defRPr>
            </a:lvl5pPr>
            <a:lvl6pPr marL="0" marR="0" lvl="5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</a:defRPr>
            </a:lvl6pPr>
            <a:lvl7pPr marL="0" marR="0" lvl="6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</a:defRPr>
            </a:lvl7pPr>
            <a:lvl8pPr marL="0" marR="0" lvl="7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</a:defRPr>
            </a:lvl8pPr>
            <a:lvl9pPr marL="0" marR="0" lvl="8" indent="0" algn="r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ru-RU"/>
              <a:t/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5" name="Google Shape;635;p78"/>
          <p:cNvSpPr txBox="1"/>
          <p:nvPr/>
        </p:nvSpPr>
        <p:spPr bwMode="auto">
          <a:xfrm>
            <a:off x="248707" y="724302"/>
            <a:ext cx="9474731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Задача</a:t>
            </a:r>
            <a:r>
              <a:rPr lang="ru-RU" sz="24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: с</a:t>
            </a:r>
            <a:r>
              <a:rPr lang="ru-RU" sz="24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оздание БД по </a:t>
            </a:r>
            <a:r>
              <a:rPr lang="ru-RU" sz="2400" b="0" i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бюджетам</a:t>
            </a:r>
            <a:r>
              <a:rPr lang="ru-RU" sz="24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некоторых единиц (экспериментов, стартапов, внедрений, методов и т.д.). 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О</a:t>
            </a:r>
            <a:r>
              <a:rPr lang="ru-RU" sz="2400" b="1" i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бъем бюджета</a:t>
            </a:r>
            <a:r>
              <a:rPr lang="ru-RU" sz="2400" b="1" i="0" baseline="3000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*</a:t>
            </a:r>
            <a:r>
              <a:rPr lang="ru-RU" sz="24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- лингвистическая переменная: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 b="0" i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342900" marR="0" lvl="0" indent="-3429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β"/>
              <a:defRPr/>
            </a:pPr>
            <a:r>
              <a:rPr lang="ru-RU" sz="2400" b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</a:rPr>
              <a:t>= </a:t>
            </a:r>
            <a:r>
              <a:rPr lang="ru-RU" sz="2400" b="1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«о</a:t>
            </a:r>
            <a:r>
              <a:rPr lang="ru-RU" sz="2400" b="1" i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бъем бюджета» 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i="0">
                <a:solidFill>
                  <a:schemeClr val="dk2"/>
                </a:solidFill>
                <a:latin typeface="verdana"/>
                <a:ea typeface="verdana"/>
                <a:cs typeface="verdana"/>
              </a:rPr>
              <a:t>Т= {</a:t>
            </a:r>
            <a:r>
              <a:rPr lang="ru-RU" sz="2400" b="0" i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«малый», «средний», «большой»</a:t>
            </a:r>
            <a:r>
              <a:rPr lang="ru-RU" sz="24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}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Х </a:t>
            </a: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= [О, 300]; 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М</a:t>
            </a:r>
            <a:r>
              <a:rPr lang="ru-RU" sz="24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:</a:t>
            </a:r>
            <a:endParaRPr sz="2400" b="0" i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accent5"/>
                </a:solidFill>
                <a:latin typeface="Noto Sans Symbols"/>
                <a:ea typeface="Noto Sans Symbols"/>
                <a:cs typeface="Noto Sans Symbols"/>
              </a:rPr>
              <a:t>μ</a:t>
            </a:r>
            <a:r>
              <a:rPr lang="ru-RU" sz="2400" b="1" baseline="-25000">
                <a:solidFill>
                  <a:schemeClr val="accent5"/>
                </a:solidFill>
                <a:latin typeface="Trebuchet MS"/>
                <a:ea typeface="Trebuchet MS"/>
                <a:cs typeface="Trebuchet MS"/>
              </a:rPr>
              <a:t>X1</a:t>
            </a:r>
            <a:r>
              <a:rPr lang="ru-RU" sz="24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</a:rPr>
              <a:t>(T</a:t>
            </a:r>
            <a:r>
              <a:rPr lang="ru-RU" sz="2400" b="1" baseline="-25000">
                <a:solidFill>
                  <a:schemeClr val="accent5"/>
                </a:solidFill>
                <a:latin typeface="Trebuchet MS"/>
                <a:ea typeface="Trebuchet MS"/>
                <a:cs typeface="Trebuchet MS"/>
              </a:rPr>
              <a:t>1</a:t>
            </a:r>
            <a:r>
              <a:rPr lang="ru-RU" sz="24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</a:rPr>
              <a:t>)=</a:t>
            </a: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( 0, 50, 0, 50), 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accent5"/>
                </a:solidFill>
                <a:latin typeface="Noto Sans Symbols"/>
                <a:ea typeface="Noto Sans Symbols"/>
                <a:cs typeface="Noto Sans Symbols"/>
              </a:rPr>
              <a:t>μ</a:t>
            </a:r>
            <a:r>
              <a:rPr lang="ru-RU" sz="2400" b="1" baseline="-25000">
                <a:solidFill>
                  <a:schemeClr val="accent5"/>
                </a:solidFill>
                <a:latin typeface="Trebuchet MS"/>
                <a:ea typeface="Trebuchet MS"/>
                <a:cs typeface="Trebuchet MS"/>
              </a:rPr>
              <a:t>X2</a:t>
            </a:r>
            <a:r>
              <a:rPr lang="ru-RU" sz="24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</a:rPr>
              <a:t>(T</a:t>
            </a:r>
            <a:r>
              <a:rPr lang="ru-RU" sz="2400" b="1" baseline="-25000">
                <a:solidFill>
                  <a:schemeClr val="accent5"/>
                </a:solidFill>
                <a:latin typeface="Trebuchet MS"/>
                <a:ea typeface="Trebuchet MS"/>
                <a:cs typeface="Trebuchet MS"/>
              </a:rPr>
              <a:t>2</a:t>
            </a:r>
            <a:r>
              <a:rPr lang="ru-RU" sz="24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</a:rPr>
              <a:t>)=</a:t>
            </a: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( 80, 150, 20, 20),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>
                <a:solidFill>
                  <a:schemeClr val="accent5"/>
                </a:solidFill>
                <a:latin typeface="Noto Sans Symbols"/>
                <a:ea typeface="Noto Sans Symbols"/>
                <a:cs typeface="Noto Sans Symbols"/>
              </a:rPr>
              <a:t>μ</a:t>
            </a:r>
            <a:r>
              <a:rPr lang="ru-RU" sz="2400" b="1" baseline="-25000">
                <a:solidFill>
                  <a:schemeClr val="accent5"/>
                </a:solidFill>
                <a:latin typeface="Trebuchet MS"/>
                <a:ea typeface="Trebuchet MS"/>
                <a:cs typeface="Trebuchet MS"/>
              </a:rPr>
              <a:t>X3</a:t>
            </a:r>
            <a:r>
              <a:rPr lang="ru-RU" sz="24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</a:rPr>
              <a:t>(T</a:t>
            </a:r>
            <a:r>
              <a:rPr lang="ru-RU" sz="2400" b="1" baseline="-25000">
                <a:solidFill>
                  <a:schemeClr val="accent5"/>
                </a:solidFill>
                <a:latin typeface="Trebuchet MS"/>
                <a:ea typeface="Trebuchet MS"/>
                <a:cs typeface="Trebuchet MS"/>
              </a:rPr>
              <a:t>3</a:t>
            </a:r>
            <a:r>
              <a:rPr lang="ru-RU" sz="2400" b="1">
                <a:solidFill>
                  <a:schemeClr val="accent5"/>
                </a:solidFill>
                <a:latin typeface="Trebuchet MS"/>
                <a:ea typeface="Trebuchet MS"/>
                <a:cs typeface="Trebuchet MS"/>
              </a:rPr>
              <a:t>)=</a:t>
            </a:r>
            <a:r>
              <a:rPr lang="ru-RU" sz="24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(200, 250, 20, 20)</a:t>
            </a:r>
            <a:endParaRPr sz="2400" i="0">
              <a:solidFill>
                <a:schemeClr val="dk2"/>
              </a:solidFill>
              <a:latin typeface="verdana"/>
              <a:ea typeface="verdana"/>
              <a:cs typeface="verdana"/>
            </a:endParaRPr>
          </a:p>
          <a:p>
            <a:pPr marL="342900" marR="0" lvl="0" indent="-19050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/>
            </a:pPr>
            <a:endParaRPr sz="2400" b="1" i="0">
              <a:solidFill>
                <a:srgbClr val="C00000"/>
              </a:solidFill>
              <a:latin typeface="verdana"/>
              <a:ea typeface="verdana"/>
              <a:cs typeface="verdana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636" name="Google Shape;636;p78"/>
          <p:cNvSpPr txBox="1"/>
          <p:nvPr/>
        </p:nvSpPr>
        <p:spPr bwMode="auto">
          <a:xfrm>
            <a:off x="1066269" y="101107"/>
            <a:ext cx="86571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800" b="1">
                <a:solidFill>
                  <a:srgbClr val="3F7818"/>
                </a:solidFill>
                <a:latin typeface="Trebuchet MS"/>
                <a:ea typeface="Trebuchet MS"/>
                <a:cs typeface="Trebuchet MS"/>
              </a:rPr>
              <a:t>Операция нечеткой фильтрации (Q-отбор)</a:t>
            </a:r>
            <a:endParaRPr sz="3600" b="1">
              <a:solidFill>
                <a:srgbClr val="3F7818"/>
              </a:solidFill>
              <a:latin typeface="Trebuchet MS"/>
              <a:ea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1" name="Google Shape;641;p79"/>
          <p:cNvSpPr txBox="1"/>
          <p:nvPr/>
        </p:nvSpPr>
        <p:spPr bwMode="auto">
          <a:xfrm>
            <a:off x="0" y="92429"/>
            <a:ext cx="9778999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i="0" baseline="3000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*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 рамках составления проекта бюджета - источники финансирования</a:t>
            </a: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: 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</a:t>
            </a:r>
            <a:r>
              <a:rPr lang="ru-RU" sz="180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– финансирование обеспечено  и 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сумма финансирования изменяться от 40 до 100 млн. в зависимости от конъюнктуры, но с наибольшей вероятностью можно ожидать поступления в сумме от 50 до 70 млн.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</a:t>
            </a:r>
            <a:r>
              <a:rPr lang="ru-RU" sz="180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2</a:t>
            </a: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-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источник надежен, финансирование будет предоставлено и составит сумму 100 - 110 млн.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</a:t>
            </a:r>
            <a:r>
              <a:rPr lang="ru-RU" sz="180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3</a:t>
            </a: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-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источник ненадежен, в лучшем случае - не более 20 млн.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 (долг) -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плата за кредиты 50 - 100 млн., но наиболее вероятна выплата 80 млн.</a:t>
            </a:r>
            <a:endParaRPr/>
          </a:p>
        </p:txBody>
      </p:sp>
      <p:pic>
        <p:nvPicPr>
          <p:cNvPr id="642" name="Google Shape;642;p79"/>
          <p:cNvPicPr/>
          <p:nvPr/>
        </p:nvPicPr>
        <p:blipFill>
          <a:blip r:embed="rId2">
            <a:alphaModFix/>
          </a:blip>
          <a:srcRect l="21078" t="31250" r="21692" b="41247"/>
          <a:stretch/>
        </p:blipFill>
        <p:spPr bwMode="auto">
          <a:xfrm>
            <a:off x="58208" y="2677752"/>
            <a:ext cx="7415913" cy="4180248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43" name="Google Shape;643;p79"/>
          <p:cNvSpPr txBox="1"/>
          <p:nvPr/>
        </p:nvSpPr>
        <p:spPr bwMode="auto">
          <a:xfrm>
            <a:off x="455411" y="4583119"/>
            <a:ext cx="6621509" cy="369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</a:t>
            </a:r>
            <a:r>
              <a:rPr lang="ru-RU" sz="180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= (50, 70, 100, 30)</a:t>
            </a:r>
            <a:r>
              <a:rPr lang="ru-RU" sz="1800" b="0" i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             </a:t>
            </a: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</a:t>
            </a:r>
            <a:r>
              <a:rPr lang="ru-RU" sz="180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2</a:t>
            </a: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= (100, 110, 0, 0)</a:t>
            </a:r>
            <a:r>
              <a:rPr lang="ru-RU" sz="1800" b="0" i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644" name="Google Shape;644;p79"/>
          <p:cNvSpPr txBox="1"/>
          <p:nvPr/>
        </p:nvSpPr>
        <p:spPr bwMode="auto">
          <a:xfrm>
            <a:off x="326581" y="6488487"/>
            <a:ext cx="6879167" cy="369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</a:t>
            </a:r>
            <a:r>
              <a:rPr lang="ru-RU" sz="180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3</a:t>
            </a: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= (0, 0, 0, 20)</a:t>
            </a:r>
            <a:r>
              <a:rPr lang="ru-RU" sz="1800" b="0" i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                     </a:t>
            </a: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Д= (80, 80, 30, 20)</a:t>
            </a:r>
            <a:r>
              <a:rPr lang="ru-RU" sz="1800" b="0" i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  <p:pic>
        <p:nvPicPr>
          <p:cNvPr id="645" name="Google Shape;645;p79"/>
          <p:cNvPicPr/>
          <p:nvPr/>
        </p:nvPicPr>
        <p:blipFill>
          <a:blip r:embed="rId3">
            <a:alphaModFix/>
          </a:blip>
          <a:srcRect l="12549" t="59567" r="50651" b="26561"/>
          <a:stretch/>
        </p:blipFill>
        <p:spPr bwMode="auto">
          <a:xfrm>
            <a:off x="7532332" y="2329495"/>
            <a:ext cx="3185910" cy="18507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79"/>
          <p:cNvPicPr/>
          <p:nvPr/>
        </p:nvPicPr>
        <p:blipFill>
          <a:blip r:embed="rId3">
            <a:alphaModFix/>
          </a:blip>
          <a:srcRect l="49246" t="59568" r="8817" b="26738"/>
          <a:stretch/>
        </p:blipFill>
        <p:spPr bwMode="auto">
          <a:xfrm>
            <a:off x="7602950" y="4433978"/>
            <a:ext cx="3185911" cy="2239265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79"/>
          <p:cNvSpPr txBox="1"/>
          <p:nvPr/>
        </p:nvSpPr>
        <p:spPr bwMode="auto">
          <a:xfrm>
            <a:off x="9769298" y="20714"/>
            <a:ext cx="2465550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 = </a:t>
            </a: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</a:t>
            </a:r>
            <a:r>
              <a:rPr lang="ru-RU" sz="180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⊕ </a:t>
            </a: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</a:t>
            </a:r>
            <a:r>
              <a:rPr lang="ru-RU" sz="180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2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⊕ </a:t>
            </a: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</a:t>
            </a:r>
            <a:r>
              <a:rPr lang="ru-RU" sz="180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3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=(50+100+0, 70+110+0, 100+0+0, 30+0+20) = (150, 180, 10, 50)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648" name="Google Shape;648;p79"/>
          <p:cNvSpPr txBox="1"/>
          <p:nvPr/>
        </p:nvSpPr>
        <p:spPr bwMode="auto">
          <a:xfrm>
            <a:off x="10627769" y="1856012"/>
            <a:ext cx="1564230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= Ф (-) D = ( 150 - 80, 180 - 80, 10 + 20, 50 + 30 ) = (70, 100, 30, 80)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649" name="Google Shape;649;p79"/>
          <p:cNvSpPr txBox="1"/>
          <p:nvPr/>
        </p:nvSpPr>
        <p:spPr bwMode="auto">
          <a:xfrm>
            <a:off x="7602951" y="4164335"/>
            <a:ext cx="3173500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Бюджет с учетом долга</a:t>
            </a:r>
            <a:r>
              <a:rPr lang="ru-RU" sz="1800" b="0" i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             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650" name="Google Shape;650;p79"/>
          <p:cNvSpPr txBox="1"/>
          <p:nvPr/>
        </p:nvSpPr>
        <p:spPr bwMode="auto">
          <a:xfrm>
            <a:off x="7742494" y="6556912"/>
            <a:ext cx="4260691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Бюджет без учета долга</a:t>
            </a:r>
            <a:r>
              <a:rPr lang="ru-RU" sz="1800" b="0" i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      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5" name="Google Shape;655;p80"/>
          <p:cNvSpPr txBox="1"/>
          <p:nvPr/>
        </p:nvSpPr>
        <p:spPr bwMode="auto">
          <a:xfrm>
            <a:off x="777876" y="385917"/>
            <a:ext cx="610658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Ã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= ( </a:t>
            </a:r>
            <a:r>
              <a:rPr lang="ru-RU" sz="1800" b="0" i="1" u="sng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m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 </a:t>
            </a:r>
            <a:r>
              <a:rPr lang="ru-RU" sz="1800" b="0" i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m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α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β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1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),</a:t>
            </a:r>
            <a:b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</a:b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Ã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2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= ( </a:t>
            </a:r>
            <a:r>
              <a:rPr lang="ru-RU" sz="1800" b="0" i="1" u="sng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m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2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 </a:t>
            </a:r>
            <a:r>
              <a:rPr lang="ru-RU" sz="1800" b="0" i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m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2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α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2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β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2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).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  <p:pic>
        <p:nvPicPr>
          <p:cNvPr id="656" name="Google Shape;656;p80"/>
          <p:cNvPicPr/>
          <p:nvPr/>
        </p:nvPicPr>
        <p:blipFill>
          <a:blip r:embed="rId2">
            <a:alphaModFix/>
          </a:blip>
          <a:srcRect l="16875" t="51367" r="19061" b="25194"/>
          <a:stretch/>
        </p:blipFill>
        <p:spPr bwMode="auto">
          <a:xfrm>
            <a:off x="317500" y="1576916"/>
            <a:ext cx="7461250" cy="4367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61" name="Google Shape;661;p81"/>
          <p:cNvPicPr/>
          <p:nvPr/>
        </p:nvPicPr>
        <p:blipFill>
          <a:blip r:embed="rId2">
            <a:alphaModFix/>
          </a:blip>
          <a:srcRect l="10000" t="18553" r="14063" b="55665"/>
          <a:stretch/>
        </p:blipFill>
        <p:spPr bwMode="auto">
          <a:xfrm>
            <a:off x="470959" y="2646520"/>
            <a:ext cx="7244291" cy="3935172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62" name="Google Shape;662;p81"/>
          <p:cNvSpPr txBox="1"/>
          <p:nvPr/>
        </p:nvSpPr>
        <p:spPr bwMode="auto">
          <a:xfrm>
            <a:off x="470959" y="435170"/>
            <a:ext cx="8969374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П(Ф</a:t>
            </a:r>
            <a:r>
              <a:rPr lang="ru-RU" sz="2000" b="1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i</a:t>
            </a:r>
            <a:r>
              <a:rPr lang="ru-RU" sz="20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|Ф</a:t>
            </a:r>
            <a:r>
              <a:rPr lang="ru-RU" sz="2000" b="1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</a:t>
            </a:r>
            <a:r>
              <a:rPr lang="ru-RU" sz="20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 = sup min ( μ</a:t>
            </a:r>
            <a:r>
              <a:rPr lang="ru-RU" sz="2000" b="1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</a:t>
            </a:r>
            <a:r>
              <a:rPr lang="ru-RU" sz="20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(u), μ</a:t>
            </a:r>
            <a:r>
              <a:rPr lang="ru-RU" sz="2000" b="1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Ai</a:t>
            </a:r>
            <a:r>
              <a:rPr lang="ru-RU" sz="20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(u) )</a:t>
            </a:r>
            <a:r>
              <a:rPr lang="ru-RU" sz="20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— </a:t>
            </a:r>
            <a:r>
              <a:rPr lang="ru-RU" sz="2000" b="1" u="sng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возможность</a:t>
            </a:r>
            <a:r>
              <a:rPr lang="ru-RU" sz="20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того, что нечеткое множество Ф</a:t>
            </a:r>
            <a:r>
              <a:rPr lang="ru-RU" sz="20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</a:t>
            </a:r>
            <a:r>
              <a:rPr lang="ru-RU" sz="20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будет принадлежать значению А</a:t>
            </a:r>
            <a:r>
              <a:rPr lang="ru-RU" sz="20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i</a:t>
            </a:r>
            <a:r>
              <a:rPr lang="ru-RU" sz="20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лингвистической переменной  Ã.</a:t>
            </a:r>
            <a:endParaRPr sz="2000" b="0" i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2000" b="0" i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N(Ф</a:t>
            </a:r>
            <a:r>
              <a:rPr lang="ru-RU" sz="2000" b="1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i</a:t>
            </a:r>
            <a:r>
              <a:rPr lang="ru-RU" sz="20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|Ф</a:t>
            </a:r>
            <a:r>
              <a:rPr lang="ru-RU" sz="2000" b="1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</a:t>
            </a:r>
            <a:r>
              <a:rPr lang="ru-RU" sz="20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 = inf max (1 - μ</a:t>
            </a:r>
            <a:r>
              <a:rPr lang="ru-RU" sz="2000" b="1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</a:t>
            </a:r>
            <a:r>
              <a:rPr lang="ru-RU" sz="20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(u), μ</a:t>
            </a:r>
            <a:r>
              <a:rPr lang="ru-RU" sz="2000" b="1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Фi</a:t>
            </a:r>
            <a:r>
              <a:rPr lang="ru-RU" sz="20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(u) )</a:t>
            </a:r>
            <a:r>
              <a:rPr lang="ru-RU" sz="20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— </a:t>
            </a:r>
            <a:r>
              <a:rPr lang="ru-RU" sz="20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необходимость</a:t>
            </a:r>
            <a:r>
              <a:rPr lang="ru-RU" sz="20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того, что нечеткое множество Ф</a:t>
            </a:r>
            <a:r>
              <a:rPr lang="ru-RU" sz="20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</a:t>
            </a:r>
            <a:r>
              <a:rPr lang="ru-RU" sz="20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будет принадлежать значению А</a:t>
            </a:r>
            <a:r>
              <a:rPr lang="ru-RU" sz="20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i</a:t>
            </a:r>
            <a:r>
              <a:rPr lang="ru-RU" sz="20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атрибута Ã.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667" name="Google Shape;667;p82"/>
          <p:cNvPicPr/>
          <p:nvPr/>
        </p:nvPicPr>
        <p:blipFill>
          <a:blip r:embed="rId2">
            <a:alphaModFix/>
          </a:blip>
          <a:srcRect l="7530" t="38671" r="7370" b="38476"/>
          <a:stretch/>
        </p:blipFill>
        <p:spPr bwMode="auto">
          <a:xfrm>
            <a:off x="867833" y="1238250"/>
            <a:ext cx="6995584" cy="3005667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68" name="Google Shape;668;p82"/>
          <p:cNvSpPr txBox="1"/>
          <p:nvPr/>
        </p:nvSpPr>
        <p:spPr bwMode="auto">
          <a:xfrm>
            <a:off x="248709" y="296877"/>
            <a:ext cx="992187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0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П(</a:t>
            </a:r>
            <a:r>
              <a:rPr lang="ru-RU" sz="2000" b="1">
                <a:solidFill>
                  <a:schemeClr val="dk1"/>
                </a:solidFill>
                <a:latin typeface="Noto Sans Symbols"/>
                <a:ea typeface="Noto Sans Symbols"/>
                <a:cs typeface="Noto Sans Symbols"/>
              </a:rPr>
              <a:t>β</a:t>
            </a:r>
            <a:r>
              <a:rPr lang="ru-RU" sz="2000" b="1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i</a:t>
            </a:r>
            <a:r>
              <a:rPr lang="ru-RU" sz="20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|Ф</a:t>
            </a:r>
            <a:r>
              <a:rPr lang="ru-RU" sz="2000" b="1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</a:t>
            </a:r>
            <a:r>
              <a:rPr lang="ru-RU" sz="20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 – </a:t>
            </a:r>
            <a:r>
              <a:rPr lang="ru-RU" sz="180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возможность совпадения (soft computing – мягкое решение)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669" name="Google Shape;669;p82"/>
          <p:cNvSpPr txBox="1"/>
          <p:nvPr/>
        </p:nvSpPr>
        <p:spPr bwMode="auto">
          <a:xfrm>
            <a:off x="1142999" y="1524542"/>
            <a:ext cx="6350001" cy="36933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0" i="0">
                <a:solidFill>
                  <a:srgbClr val="C00000"/>
                </a:solidFill>
                <a:latin typeface="verdana"/>
                <a:ea typeface="verdana"/>
                <a:cs typeface="verdana"/>
              </a:rPr>
              <a:t>«малый»            «средний»                  «большой»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  <p:sp>
        <p:nvSpPr>
          <p:cNvPr id="670" name="Google Shape;670;p82"/>
          <p:cNvSpPr txBox="1"/>
          <p:nvPr/>
        </p:nvSpPr>
        <p:spPr bwMode="auto">
          <a:xfrm>
            <a:off x="248709" y="4431350"/>
            <a:ext cx="888470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Ф</a:t>
            </a:r>
            <a:r>
              <a:rPr lang="ru-RU" sz="1800" baseline="-250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д</a:t>
            </a: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= (70, 100, 30, 80), Ф</a:t>
            </a:r>
            <a:r>
              <a:rPr lang="ru-RU" sz="1800" baseline="-250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1</a:t>
            </a: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 = ( 0, 50, 0, 50)</a:t>
            </a:r>
            <a:endParaRPr/>
          </a:p>
          <a:p>
            <a:pPr marL="0" marR="0" lvl="0" indent="0" algn="l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П(Ф</a:t>
            </a:r>
            <a:r>
              <a:rPr lang="ru-RU" sz="1800" baseline="-250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1</a:t>
            </a: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|Ф</a:t>
            </a:r>
            <a:r>
              <a:rPr lang="ru-RU" sz="1800" baseline="-250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д</a:t>
            </a: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</a:rPr>
              <a:t>) = min { max(0, min(1, 1 + (100 - 0)/(80 + 0))), max(0, min(1, 1 + (50 - 70)/(50 + 30)))} = = min { max(0, min(1, 1 + 100/80)), max(0, min(1, 1 - 20/80)) } = = min { max(0, 1), max(0, 1-0.25) } = min { 1 , 0.75 } = 0,75 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5" name="Google Shape;675;p83"/>
          <p:cNvSpPr txBox="1"/>
          <p:nvPr/>
        </p:nvSpPr>
        <p:spPr bwMode="auto">
          <a:xfrm>
            <a:off x="164042" y="154507"/>
            <a:ext cx="8916457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Показатель N(</a:t>
            </a:r>
            <a:r>
              <a:rPr lang="ru-RU" sz="1800" b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</a:t>
            </a:r>
            <a:r>
              <a:rPr lang="ru-RU" sz="1800" b="1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i</a:t>
            </a:r>
            <a:r>
              <a:rPr lang="ru-RU" sz="18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|Ф</a:t>
            </a:r>
            <a:r>
              <a:rPr lang="ru-RU" sz="1800" b="1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</a:t>
            </a:r>
            <a:r>
              <a:rPr lang="ru-RU" sz="18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 -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</a:t>
            </a:r>
            <a:r>
              <a:rPr lang="ru-RU" sz="1800" b="1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необходимость совпадения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т.е. когда тип бюджета Ф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i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будет обязательно принадлежать Ф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 (hard computing) жестокое принятие решения). Эта величина используется в двух случаях: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- когда П(Ф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i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|Ф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 = П(Ф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j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|Ф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), </a:t>
            </a:r>
            <a:r>
              <a:rPr lang="ru-RU" sz="1800" b="0" i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i ≠ j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, т.е. возможности одинаковы и, следственно, неразличимы;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-  при более жестком отборе.</a:t>
            </a:r>
            <a:endParaRPr/>
          </a:p>
          <a:p>
            <a:pPr marL="0" marR="0" lvl="0" indent="0" algn="just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Вычисление N(Ф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2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|Ф</a:t>
            </a:r>
            <a:r>
              <a:rPr lang="ru-RU" sz="1800" b="0" i="0" baseline="-2500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д</a:t>
            </a:r>
            <a:r>
              <a:rPr lang="ru-RU" sz="1800" b="0" i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).</a:t>
            </a:r>
            <a:endParaRPr/>
          </a:p>
        </p:txBody>
      </p:sp>
      <p:pic>
        <p:nvPicPr>
          <p:cNvPr id="676" name="Google Shape;676;p83"/>
          <p:cNvPicPr/>
          <p:nvPr/>
        </p:nvPicPr>
        <p:blipFill>
          <a:blip r:embed="rId2">
            <a:alphaModFix/>
          </a:blip>
          <a:srcRect l="21379" t="41797" r="19188" b="41797"/>
          <a:stretch/>
        </p:blipFill>
        <p:spPr bwMode="auto">
          <a:xfrm>
            <a:off x="365124" y="2688166"/>
            <a:ext cx="8821209" cy="3757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Аспект">
  <a:themeElements>
    <a:clrScheme name="Facet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Р7-Офис/2024.4.1.625</Application>
  <DocSecurity>0</DocSecurity>
  <PresentationFormat>Произвольный</PresentationFormat>
  <Paragraphs>0</Paragraphs>
  <Slides>6</Slides>
  <Notes>6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Theme 1</vt:lpstr>
      <vt:lpstr>Slide 1</vt:lpstr>
      <vt:lpstr>Slide 2</vt:lpstr>
      <vt:lpstr>Slide 3</vt:lpstr>
      <vt:lpstr>Slide 4</vt:lpstr>
      <vt:lpstr>Slide 5</vt:lpstr>
      <vt:lpstr>Slide 6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User</dc:creator>
  <cp:keywords/>
  <dc:description/>
  <dc:identifier/>
  <dc:language/>
  <cp:lastModifiedBy/>
  <cp:revision>27</cp:revision>
  <dcterms:modified xsi:type="dcterms:W3CDTF">2025-11-05T09:34:15Z</dcterms:modified>
  <cp:category/>
  <cp:contentStatus/>
  <cp:version/>
</cp:coreProperties>
</file>