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678" r:id="rId3"/>
    <p:sldId id="681" r:id="rId4"/>
    <p:sldId id="680" r:id="rId5"/>
    <p:sldId id="679" r:id="rId6"/>
    <p:sldId id="651" r:id="rId7"/>
    <p:sldId id="682" r:id="rId8"/>
    <p:sldId id="524" r:id="rId9"/>
    <p:sldId id="675" r:id="rId10"/>
    <p:sldId id="683" r:id="rId11"/>
    <p:sldId id="665" r:id="rId12"/>
    <p:sldId id="684" r:id="rId13"/>
    <p:sldId id="685" r:id="rId14"/>
    <p:sldId id="686" r:id="rId15"/>
    <p:sldId id="688" r:id="rId16"/>
    <p:sldId id="687" r:id="rId17"/>
    <p:sldId id="666" r:id="rId18"/>
    <p:sldId id="689" r:id="rId19"/>
    <p:sldId id="690" r:id="rId20"/>
    <p:sldId id="677" r:id="rId21"/>
    <p:sldId id="691" r:id="rId22"/>
    <p:sldId id="693" r:id="rId23"/>
    <p:sldId id="694" r:id="rId24"/>
    <p:sldId id="695" r:id="rId25"/>
    <p:sldId id="260" r:id="rId26"/>
    <p:sldId id="696" r:id="rId27"/>
    <p:sldId id="698" r:id="rId28"/>
    <p:sldId id="700" r:id="rId29"/>
    <p:sldId id="701" r:id="rId30"/>
    <p:sldId id="702" r:id="rId31"/>
    <p:sldId id="703" r:id="rId32"/>
    <p:sldId id="704" r:id="rId33"/>
    <p:sldId id="705" r:id="rId34"/>
    <p:sldId id="70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37FB1D-21C7-466D-A1CE-4C3A3BA89BEE}">
          <p14:sldIdLst>
            <p14:sldId id="256"/>
            <p14:sldId id="678"/>
            <p14:sldId id="681"/>
            <p14:sldId id="680"/>
            <p14:sldId id="679"/>
            <p14:sldId id="651"/>
            <p14:sldId id="682"/>
            <p14:sldId id="524"/>
            <p14:sldId id="675"/>
            <p14:sldId id="683"/>
            <p14:sldId id="665"/>
            <p14:sldId id="684"/>
            <p14:sldId id="685"/>
            <p14:sldId id="686"/>
            <p14:sldId id="688"/>
            <p14:sldId id="687"/>
            <p14:sldId id="666"/>
            <p14:sldId id="689"/>
            <p14:sldId id="690"/>
            <p14:sldId id="677"/>
            <p14:sldId id="691"/>
            <p14:sldId id="693"/>
            <p14:sldId id="694"/>
            <p14:sldId id="695"/>
            <p14:sldId id="260"/>
            <p14:sldId id="696"/>
            <p14:sldId id="698"/>
            <p14:sldId id="700"/>
            <p14:sldId id="701"/>
            <p14:sldId id="702"/>
            <p14:sldId id="703"/>
            <p14:sldId id="704"/>
            <p14:sldId id="705"/>
            <p14:sldId id="7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5013"/>
  </p:normalViewPr>
  <p:slideViewPr>
    <p:cSldViewPr snapToObjects="1">
      <p:cViewPr varScale="1">
        <p:scale>
          <a:sx n="233" d="100"/>
          <a:sy n="233" d="100"/>
        </p:scale>
        <p:origin x="-120" y="-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930BF-E67B-2E4A-8A69-F8C7DD9FE1F4}" type="doc">
      <dgm:prSet loTypeId="urn:microsoft.com/office/officeart/2005/8/layout/pyramid1" loCatId="" qsTypeId="urn:microsoft.com/office/officeart/2005/8/quickstyle/simple4" qsCatId="simple" csTypeId="urn:microsoft.com/office/officeart/2005/8/colors/colorful1" csCatId="colorful" phldr="1"/>
      <dgm:spPr/>
    </dgm:pt>
    <dgm:pt modelId="{DD1C0548-A502-BD4D-8426-4C9D15581A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 smtClean="0">
            <a:latin typeface="Arial"/>
            <a:cs typeface="Arial"/>
          </a:endParaRPr>
        </a:p>
        <a:p>
          <a:endParaRPr lang="en-US" sz="1800" dirty="0" smtClean="0">
            <a:latin typeface="Arial"/>
            <a:cs typeface="Arial"/>
          </a:endParaRPr>
        </a:p>
        <a:p>
          <a:r>
            <a:rPr lang="ru-RU" sz="1600" b="1" dirty="0" smtClean="0">
              <a:latin typeface="Calibri" panose="020F0502020204030204" pitchFamily="34" charset="0"/>
              <a:cs typeface="Arial"/>
            </a:rPr>
            <a:t>Контекст</a:t>
          </a:r>
          <a:endParaRPr lang="ru-RU" sz="1800" b="1" dirty="0">
            <a:latin typeface="Calibri" panose="020F0502020204030204" pitchFamily="34" charset="0"/>
            <a:cs typeface="Arial"/>
          </a:endParaRPr>
        </a:p>
      </dgm:t>
    </dgm:pt>
    <dgm:pt modelId="{F2EEDCB0-7BDF-854E-835E-47EB27E44253}" type="parTrans" cxnId="{BD8CE9A6-F8CB-D64B-B421-8CBBD614AE23}">
      <dgm:prSet/>
      <dgm:spPr/>
      <dgm:t>
        <a:bodyPr/>
        <a:lstStyle/>
        <a:p>
          <a:endParaRPr lang="ru-RU"/>
        </a:p>
      </dgm:t>
    </dgm:pt>
    <dgm:pt modelId="{C728D332-0054-DB47-AEEB-2B59710A8CC9}" type="sibTrans" cxnId="{BD8CE9A6-F8CB-D64B-B421-8CBBD614AE23}">
      <dgm:prSet/>
      <dgm:spPr/>
      <dgm:t>
        <a:bodyPr/>
        <a:lstStyle/>
        <a:p>
          <a:endParaRPr lang="ru-RU"/>
        </a:p>
      </dgm:t>
    </dgm:pt>
    <dgm:pt modelId="{7EC4D00F-4E1B-C84A-B5AC-B725E00BBD8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latin typeface="Calibri" panose="020F0502020204030204" pitchFamily="34" charset="0"/>
              <a:cs typeface="Arial"/>
            </a:rPr>
            <a:t>СИС</a:t>
          </a:r>
          <a:endParaRPr lang="en-US" sz="1400" b="1" dirty="0" smtClean="0">
            <a:latin typeface="Calibri" panose="020F0502020204030204" pitchFamily="34" charset="0"/>
            <a:cs typeface="Arial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latin typeface="Calibri" panose="020F0502020204030204" pitchFamily="34" charset="0"/>
              <a:cs typeface="Arial"/>
            </a:rPr>
            <a:t>Часть – целое</a:t>
          </a:r>
        </a:p>
        <a:p>
          <a:pPr>
            <a:spcAft>
              <a:spcPts val="0"/>
            </a:spcAft>
          </a:pPr>
          <a:r>
            <a:rPr lang="ru-RU" sz="1400" b="1" dirty="0" smtClean="0">
              <a:latin typeface="Calibri" panose="020F0502020204030204" pitchFamily="34" charset="0"/>
              <a:cs typeface="Arial"/>
            </a:rPr>
            <a:t>Пространственные отношения: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перекрытие (</a:t>
          </a:r>
          <a:r>
            <a:rPr lang="en-GB" sz="1100" dirty="0" smtClean="0">
              <a:latin typeface="Calibri" panose="020F0502020204030204" pitchFamily="34" charset="0"/>
              <a:cs typeface="Arial"/>
            </a:rPr>
            <a:t>z-index</a:t>
          </a:r>
          <a:r>
            <a:rPr lang="ru-RU" sz="1100" dirty="0" smtClean="0">
              <a:latin typeface="Calibri" panose="020F0502020204030204" pitchFamily="34" charset="0"/>
              <a:cs typeface="Arial"/>
            </a:rPr>
            <a:t>),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пропорции объекта,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удаленность, 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положение,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взаимное расположение объектов,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пропорции между объектами,</a:t>
          </a:r>
        </a:p>
        <a:p>
          <a:pPr>
            <a:spcAft>
              <a:spcPts val="0"/>
            </a:spcAft>
          </a:pPr>
          <a:r>
            <a:rPr lang="ru-RU" sz="1100" dirty="0" smtClean="0">
              <a:latin typeface="Calibri" panose="020F0502020204030204" pitchFamily="34" charset="0"/>
              <a:cs typeface="Arial"/>
            </a:rPr>
            <a:t>реальные размеры объекта (зная параметры камеры).</a:t>
          </a:r>
          <a:endParaRPr lang="en-US" sz="1100" dirty="0" smtClean="0">
            <a:latin typeface="Calibri" panose="020F0502020204030204" pitchFamily="34" charset="0"/>
            <a:cs typeface="Arial"/>
          </a:endParaRPr>
        </a:p>
      </dgm:t>
    </dgm:pt>
    <dgm:pt modelId="{1BEB352A-6607-BE43-B118-998193A9AA81}" type="parTrans" cxnId="{0610345E-F219-7E4D-AECB-C607D91795D7}">
      <dgm:prSet/>
      <dgm:spPr/>
      <dgm:t>
        <a:bodyPr/>
        <a:lstStyle/>
        <a:p>
          <a:endParaRPr lang="ru-RU"/>
        </a:p>
      </dgm:t>
    </dgm:pt>
    <dgm:pt modelId="{61894164-B0AD-BD4C-9B76-EB1A56DFD9A1}" type="sibTrans" cxnId="{0610345E-F219-7E4D-AECB-C607D91795D7}">
      <dgm:prSet/>
      <dgm:spPr/>
      <dgm:t>
        <a:bodyPr/>
        <a:lstStyle/>
        <a:p>
          <a:endParaRPr lang="ru-RU"/>
        </a:p>
      </dgm:t>
    </dgm:pt>
    <dgm:pt modelId="{54BB10F6-DC95-9142-81E6-7DA6AF64C21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anose="020F0502020204030204" pitchFamily="34" charset="0"/>
              <a:cs typeface="Arial"/>
            </a:rPr>
            <a:t>Цвет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anose="020F0502020204030204" pitchFamily="34" charset="0"/>
              <a:cs typeface="Arial"/>
            </a:rPr>
            <a:t>Текстура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anose="020F0502020204030204" pitchFamily="34" charset="0"/>
              <a:cs typeface="Arial"/>
            </a:rPr>
            <a:t>Форма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anose="020F0502020204030204" pitchFamily="34" charset="0"/>
              <a:cs typeface="Arial"/>
            </a:rPr>
            <a:t>Контур</a:t>
          </a:r>
          <a:endParaRPr lang="ru-RU" sz="1600" b="1" dirty="0">
            <a:latin typeface="Calibri" panose="020F0502020204030204" pitchFamily="34" charset="0"/>
            <a:cs typeface="Arial"/>
          </a:endParaRPr>
        </a:p>
      </dgm:t>
    </dgm:pt>
    <dgm:pt modelId="{42DA1862-BB0A-C948-A364-3D7F27C42B8E}" type="sibTrans" cxnId="{11B14CBD-F4DE-834B-8F2A-3960BC0231A1}">
      <dgm:prSet/>
      <dgm:spPr/>
      <dgm:t>
        <a:bodyPr/>
        <a:lstStyle/>
        <a:p>
          <a:endParaRPr lang="ru-RU"/>
        </a:p>
      </dgm:t>
    </dgm:pt>
    <dgm:pt modelId="{B668B937-0D07-3E45-9F64-EB09F36DE385}" type="parTrans" cxnId="{11B14CBD-F4DE-834B-8F2A-3960BC0231A1}">
      <dgm:prSet/>
      <dgm:spPr/>
      <dgm:t>
        <a:bodyPr/>
        <a:lstStyle/>
        <a:p>
          <a:endParaRPr lang="ru-RU"/>
        </a:p>
      </dgm:t>
    </dgm:pt>
    <dgm:pt modelId="{0103C955-B35E-EE40-84D5-EFD0C8032099}" type="pres">
      <dgm:prSet presAssocID="{B0F930BF-E67B-2E4A-8A69-F8C7DD9FE1F4}" presName="Name0" presStyleCnt="0">
        <dgm:presLayoutVars>
          <dgm:dir/>
          <dgm:animLvl val="lvl"/>
          <dgm:resizeHandles val="exact"/>
        </dgm:presLayoutVars>
      </dgm:prSet>
      <dgm:spPr/>
    </dgm:pt>
    <dgm:pt modelId="{9ED5FFF2-083C-5941-99D0-9D18AF04F9C1}" type="pres">
      <dgm:prSet presAssocID="{DD1C0548-A502-BD4D-8426-4C9D15581A83}" presName="Name8" presStyleCnt="0"/>
      <dgm:spPr/>
    </dgm:pt>
    <dgm:pt modelId="{6856C37F-6201-8F4A-98D8-C68EEA3376D9}" type="pres">
      <dgm:prSet presAssocID="{DD1C0548-A502-BD4D-8426-4C9D15581A83}" presName="level" presStyleLbl="node1" presStyleIdx="0" presStyleCnt="3" custScaleX="97543" custScaleY="98631" custLinFactNeighborX="-1207" custLinFactNeighborY="2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57FE4-29BF-F141-91FF-6BAA9AB4EFF6}" type="pres">
      <dgm:prSet presAssocID="{DD1C0548-A502-BD4D-8426-4C9D15581A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07BAE-884C-1D4E-8002-A0254814220E}" type="pres">
      <dgm:prSet presAssocID="{7EC4D00F-4E1B-C84A-B5AC-B725E00BBD83}" presName="Name8" presStyleCnt="0"/>
      <dgm:spPr/>
    </dgm:pt>
    <dgm:pt modelId="{22FDB689-3884-3443-A12A-CFA205144EC6}" type="pres">
      <dgm:prSet presAssocID="{7EC4D00F-4E1B-C84A-B5AC-B725E00BBD83}" presName="level" presStyleLbl="node1" presStyleIdx="1" presStyleCnt="3" custScaleX="99744" custScaleY="220327" custLinFactNeighborX="-107" custLinFactNeighborY="2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A1040-8EB6-C74A-AC3F-9986AD257979}" type="pres">
      <dgm:prSet presAssocID="{7EC4D00F-4E1B-C84A-B5AC-B725E00BBD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D8E33-3341-9D49-8D31-943350896B56}" type="pres">
      <dgm:prSet presAssocID="{54BB10F6-DC95-9142-81E6-7DA6AF64C21C}" presName="Name8" presStyleCnt="0"/>
      <dgm:spPr/>
    </dgm:pt>
    <dgm:pt modelId="{760903BF-2A9A-EB47-9717-399C442FB445}" type="pres">
      <dgm:prSet presAssocID="{54BB10F6-DC95-9142-81E6-7DA6AF64C21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CA970-E23C-0442-8C12-F2600AC3AD5C}" type="pres">
      <dgm:prSet presAssocID="{54BB10F6-DC95-9142-81E6-7DA6AF64C2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0345E-F219-7E4D-AECB-C607D91795D7}" srcId="{B0F930BF-E67B-2E4A-8A69-F8C7DD9FE1F4}" destId="{7EC4D00F-4E1B-C84A-B5AC-B725E00BBD83}" srcOrd="1" destOrd="0" parTransId="{1BEB352A-6607-BE43-B118-998193A9AA81}" sibTransId="{61894164-B0AD-BD4C-9B76-EB1A56DFD9A1}"/>
    <dgm:cxn modelId="{2647F7DB-E78F-8845-82E5-10E2F7447F27}" type="presOf" srcId="{B0F930BF-E67B-2E4A-8A69-F8C7DD9FE1F4}" destId="{0103C955-B35E-EE40-84D5-EFD0C8032099}" srcOrd="0" destOrd="0" presId="urn:microsoft.com/office/officeart/2005/8/layout/pyramid1"/>
    <dgm:cxn modelId="{11B14CBD-F4DE-834B-8F2A-3960BC0231A1}" srcId="{B0F930BF-E67B-2E4A-8A69-F8C7DD9FE1F4}" destId="{54BB10F6-DC95-9142-81E6-7DA6AF64C21C}" srcOrd="2" destOrd="0" parTransId="{B668B937-0D07-3E45-9F64-EB09F36DE385}" sibTransId="{42DA1862-BB0A-C948-A364-3D7F27C42B8E}"/>
    <dgm:cxn modelId="{57B37052-9AEB-154E-AA91-2855FD2C5208}" type="presOf" srcId="{7EC4D00F-4E1B-C84A-B5AC-B725E00BBD83}" destId="{22FDB689-3884-3443-A12A-CFA205144EC6}" srcOrd="0" destOrd="0" presId="urn:microsoft.com/office/officeart/2005/8/layout/pyramid1"/>
    <dgm:cxn modelId="{8FA02E32-0402-194F-97FC-F6E00BB5813D}" type="presOf" srcId="{54BB10F6-DC95-9142-81E6-7DA6AF64C21C}" destId="{AB0CA970-E23C-0442-8C12-F2600AC3AD5C}" srcOrd="1" destOrd="0" presId="urn:microsoft.com/office/officeart/2005/8/layout/pyramid1"/>
    <dgm:cxn modelId="{8C81BCDB-2A71-1942-AFC0-BF2D6C2C083A}" type="presOf" srcId="{DD1C0548-A502-BD4D-8426-4C9D15581A83}" destId="{B5857FE4-29BF-F141-91FF-6BAA9AB4EFF6}" srcOrd="1" destOrd="0" presId="urn:microsoft.com/office/officeart/2005/8/layout/pyramid1"/>
    <dgm:cxn modelId="{631DB244-C5CF-0A4F-A6A3-706E42914ADB}" type="presOf" srcId="{DD1C0548-A502-BD4D-8426-4C9D15581A83}" destId="{6856C37F-6201-8F4A-98D8-C68EEA3376D9}" srcOrd="0" destOrd="0" presId="urn:microsoft.com/office/officeart/2005/8/layout/pyramid1"/>
    <dgm:cxn modelId="{92F6A7C9-EF0D-7347-A061-CA678EDF0A97}" type="presOf" srcId="{7EC4D00F-4E1B-C84A-B5AC-B725E00BBD83}" destId="{50CA1040-8EB6-C74A-AC3F-9986AD257979}" srcOrd="1" destOrd="0" presId="urn:microsoft.com/office/officeart/2005/8/layout/pyramid1"/>
    <dgm:cxn modelId="{173CAABB-0218-FD44-A831-3F21C2775D0B}" type="presOf" srcId="{54BB10F6-DC95-9142-81E6-7DA6AF64C21C}" destId="{760903BF-2A9A-EB47-9717-399C442FB445}" srcOrd="0" destOrd="0" presId="urn:microsoft.com/office/officeart/2005/8/layout/pyramid1"/>
    <dgm:cxn modelId="{BD8CE9A6-F8CB-D64B-B421-8CBBD614AE23}" srcId="{B0F930BF-E67B-2E4A-8A69-F8C7DD9FE1F4}" destId="{DD1C0548-A502-BD4D-8426-4C9D15581A83}" srcOrd="0" destOrd="0" parTransId="{F2EEDCB0-7BDF-854E-835E-47EB27E44253}" sibTransId="{C728D332-0054-DB47-AEEB-2B59710A8CC9}"/>
    <dgm:cxn modelId="{DCD3091E-E860-8A47-B026-DB945C348F2D}" type="presParOf" srcId="{0103C955-B35E-EE40-84D5-EFD0C8032099}" destId="{9ED5FFF2-083C-5941-99D0-9D18AF04F9C1}" srcOrd="0" destOrd="0" presId="urn:microsoft.com/office/officeart/2005/8/layout/pyramid1"/>
    <dgm:cxn modelId="{C511396A-38E2-3F43-8979-029E08F5A452}" type="presParOf" srcId="{9ED5FFF2-083C-5941-99D0-9D18AF04F9C1}" destId="{6856C37F-6201-8F4A-98D8-C68EEA3376D9}" srcOrd="0" destOrd="0" presId="urn:microsoft.com/office/officeart/2005/8/layout/pyramid1"/>
    <dgm:cxn modelId="{3A9D2769-270E-4B48-A87F-7796485F9910}" type="presParOf" srcId="{9ED5FFF2-083C-5941-99D0-9D18AF04F9C1}" destId="{B5857FE4-29BF-F141-91FF-6BAA9AB4EFF6}" srcOrd="1" destOrd="0" presId="urn:microsoft.com/office/officeart/2005/8/layout/pyramid1"/>
    <dgm:cxn modelId="{2BEA0E6D-79D7-724C-AE27-0E93E2BB5AF7}" type="presParOf" srcId="{0103C955-B35E-EE40-84D5-EFD0C8032099}" destId="{03F07BAE-884C-1D4E-8002-A0254814220E}" srcOrd="1" destOrd="0" presId="urn:microsoft.com/office/officeart/2005/8/layout/pyramid1"/>
    <dgm:cxn modelId="{968ABED3-5669-0C48-BC9E-DFE25465559F}" type="presParOf" srcId="{03F07BAE-884C-1D4E-8002-A0254814220E}" destId="{22FDB689-3884-3443-A12A-CFA205144EC6}" srcOrd="0" destOrd="0" presId="urn:microsoft.com/office/officeart/2005/8/layout/pyramid1"/>
    <dgm:cxn modelId="{EADA276C-DA2B-854A-926C-7DEC07852CE0}" type="presParOf" srcId="{03F07BAE-884C-1D4E-8002-A0254814220E}" destId="{50CA1040-8EB6-C74A-AC3F-9986AD257979}" srcOrd="1" destOrd="0" presId="urn:microsoft.com/office/officeart/2005/8/layout/pyramid1"/>
    <dgm:cxn modelId="{E4B9A298-B5BC-4640-8FAA-55B6D2BC6132}" type="presParOf" srcId="{0103C955-B35E-EE40-84D5-EFD0C8032099}" destId="{6EED8E33-3341-9D49-8D31-943350896B56}" srcOrd="2" destOrd="0" presId="urn:microsoft.com/office/officeart/2005/8/layout/pyramid1"/>
    <dgm:cxn modelId="{6A651AA3-7008-8849-A1BC-40F0D3C7E1F8}" type="presParOf" srcId="{6EED8E33-3341-9D49-8D31-943350896B56}" destId="{760903BF-2A9A-EB47-9717-399C442FB445}" srcOrd="0" destOrd="0" presId="urn:microsoft.com/office/officeart/2005/8/layout/pyramid1"/>
    <dgm:cxn modelId="{989447F8-4FBC-C14C-9564-6A12FCC0146A}" type="presParOf" srcId="{6EED8E33-3341-9D49-8D31-943350896B56}" destId="{AB0CA970-E23C-0442-8C12-F2600AC3AD5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6C37F-6201-8F4A-98D8-C68EEA3376D9}">
      <dsp:nvSpPr>
        <dsp:cNvPr id="0" name=""/>
        <dsp:cNvSpPr/>
      </dsp:nvSpPr>
      <dsp:spPr>
        <a:xfrm>
          <a:off x="1748061" y="25883"/>
          <a:ext cx="1049893" cy="925959"/>
        </a:xfrm>
        <a:prstGeom prst="trapezoid">
          <a:avLst>
            <a:gd name="adj" fmla="val 5812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"/>
            <a:cs typeface="Arial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Arial"/>
            <a:cs typeface="Arial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Arial"/>
            </a:rPr>
            <a:t>Контекст</a:t>
          </a:r>
          <a:endParaRPr lang="ru-RU" sz="1800" b="1" kern="1200" dirty="0">
            <a:latin typeface="Calibri" panose="020F0502020204030204" pitchFamily="34" charset="0"/>
            <a:cs typeface="Arial"/>
          </a:endParaRPr>
        </a:p>
      </dsp:txBody>
      <dsp:txXfrm>
        <a:off x="1748061" y="25883"/>
        <a:ext cx="1049893" cy="925959"/>
      </dsp:txXfrm>
    </dsp:sp>
    <dsp:sp modelId="{22FDB689-3884-3443-A12A-CFA205144EC6}">
      <dsp:nvSpPr>
        <dsp:cNvPr id="0" name=""/>
        <dsp:cNvSpPr/>
      </dsp:nvSpPr>
      <dsp:spPr>
        <a:xfrm>
          <a:off x="546370" y="951842"/>
          <a:ext cx="3471810" cy="2068456"/>
        </a:xfrm>
        <a:prstGeom prst="trapezoid">
          <a:avLst>
            <a:gd name="adj" fmla="val 5812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Arial"/>
            </a:rPr>
            <a:t>СИС</a:t>
          </a:r>
          <a:endParaRPr lang="en-US" sz="1400" b="1" kern="1200" dirty="0" smtClean="0">
            <a:latin typeface="Calibri" panose="020F0502020204030204" pitchFamily="34" charset="0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Arial"/>
            </a:rPr>
            <a:t>Часть – целое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Arial"/>
            </a:rPr>
            <a:t>Пространственные отношения: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перекрытие (</a:t>
          </a:r>
          <a:r>
            <a:rPr lang="en-GB" sz="1100" kern="1200" dirty="0" smtClean="0">
              <a:latin typeface="Calibri" panose="020F0502020204030204" pitchFamily="34" charset="0"/>
              <a:cs typeface="Arial"/>
            </a:rPr>
            <a:t>z-index</a:t>
          </a:r>
          <a:r>
            <a:rPr lang="ru-RU" sz="1100" kern="1200" dirty="0" smtClean="0">
              <a:latin typeface="Calibri" panose="020F0502020204030204" pitchFamily="34" charset="0"/>
              <a:cs typeface="Arial"/>
            </a:rPr>
            <a:t>),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пропорции объекта,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удаленность,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положение,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взаимное расположение объектов,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пропорции между объектами,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anose="020F0502020204030204" pitchFamily="34" charset="0"/>
              <a:cs typeface="Arial"/>
            </a:rPr>
            <a:t>реальные размеры объекта (зная параметры камеры).</a:t>
          </a:r>
          <a:endParaRPr lang="en-US" sz="1100" kern="1200" dirty="0" smtClean="0">
            <a:latin typeface="Calibri" panose="020F0502020204030204" pitchFamily="34" charset="0"/>
            <a:cs typeface="Arial"/>
          </a:endParaRPr>
        </a:p>
      </dsp:txBody>
      <dsp:txXfrm>
        <a:off x="1153937" y="951842"/>
        <a:ext cx="2256676" cy="2068456"/>
      </dsp:txXfrm>
    </dsp:sp>
    <dsp:sp modelId="{760903BF-2A9A-EB47-9717-399C442FB445}">
      <dsp:nvSpPr>
        <dsp:cNvPr id="0" name=""/>
        <dsp:cNvSpPr/>
      </dsp:nvSpPr>
      <dsp:spPr>
        <a:xfrm>
          <a:off x="0" y="2994415"/>
          <a:ext cx="4572000" cy="938812"/>
        </a:xfrm>
        <a:prstGeom prst="trapezoid">
          <a:avLst>
            <a:gd name="adj" fmla="val 5812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Arial"/>
            </a:rPr>
            <a:t>Цвет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Arial"/>
            </a:rPr>
            <a:t>Текстура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Arial"/>
            </a:rPr>
            <a:t>Форма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libri" panose="020F0502020204030204" pitchFamily="34" charset="0"/>
              <a:cs typeface="Arial"/>
            </a:rPr>
            <a:t>Контур</a:t>
          </a:r>
          <a:endParaRPr lang="ru-RU" sz="1600" b="1" kern="1200" dirty="0">
            <a:latin typeface="Calibri" panose="020F0502020204030204" pitchFamily="34" charset="0"/>
            <a:cs typeface="Arial"/>
          </a:endParaRPr>
        </a:p>
      </dsp:txBody>
      <dsp:txXfrm>
        <a:off x="800099" y="2994415"/>
        <a:ext cx="2971800" cy="93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A211-9D7B-4641-A9DC-891D956FDAD2}" type="datetimeFigureOut">
              <a:rPr lang="ru-RU" smtClean="0"/>
              <a:t>20.02.20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99A-C62E-465C-819D-BEB34C3F0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9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52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BE3F6-503A-46C5-AC86-DD4C880AE0F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2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2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40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C591EEE-633F-0549-9C21-D6F7E832C406}" type="slidenum">
              <a:rPr kumimoji="0" lang="ru-RU" sz="1200">
                <a:latin typeface="Calibri" charset="0"/>
              </a:rPr>
              <a:pPr/>
              <a:t>27</a:t>
            </a:fld>
            <a:endParaRPr kumimoji="0" lang="ru-RU" sz="1200">
              <a:latin typeface="Calibri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75DF6CE1-9169-5046-8666-740A66B73C2F}" type="slidenum">
              <a:rPr kumimoji="0" lang="ru-RU" sz="1200"/>
              <a:pPr algn="r"/>
              <a:t>27</a:t>
            </a:fld>
            <a:endParaRPr kumimoji="0" 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88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6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168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3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5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5B06F-6F49-4047-A533-3E2868DD12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8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B199A-C62E-465C-819D-BEB34C3F0D8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81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CFE1-34A0-4195-904F-B793D7293FD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76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BE3F6-503A-46C5-AC86-DD4C880AE0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9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41684" y="4887001"/>
            <a:ext cx="6527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www.mivar.ru</a:t>
            </a:r>
            <a:endParaRPr lang="ru-RU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74C8-8931-9541-95BE-86A6C3B60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8226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3C3D-E92F-6E4B-8BDE-FF7EB73F7048}" type="datetimeFigureOut">
              <a:rPr lang="ru-RU"/>
              <a:pPr/>
              <a:t>20.02.20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0592C-C44B-B24D-BA8E-C2B26DE7D134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41684" y="4887001"/>
            <a:ext cx="6527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www.mivar.ru</a:t>
            </a:r>
            <a:endParaRPr 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jpeg"/><Relationship Id="rId16" Type="http://schemas.openxmlformats.org/officeDocument/2006/relationships/hyperlink" Target="http://futurebanking.ru/post/3565" TargetMode="External"/><Relationship Id="rId17" Type="http://schemas.openxmlformats.org/officeDocument/2006/relationships/hyperlink" Target="https://www.banki.ru/news/lenta/?id=10330125" TargetMode="External"/><Relationship Id="rId18" Type="http://schemas.openxmlformats.org/officeDocument/2006/relationships/hyperlink" Target="https://alfabank.ru/retail/2018/3/14/43512.html" TargetMode="External"/><Relationship Id="rId19" Type="http://schemas.openxmlformats.org/officeDocument/2006/relationships/image" Target="../media/image54.jpeg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Relationship Id="rId8" Type="http://schemas.openxmlformats.org/officeDocument/2006/relationships/image" Target="../media/image47.png"/><Relationship Id="rId9" Type="http://schemas.microsoft.com/office/2007/relationships/hdphoto" Target="../media/hdphoto9.wdp"/><Relationship Id="rId10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jpeg"/><Relationship Id="rId8" Type="http://schemas.openxmlformats.org/officeDocument/2006/relationships/image" Target="../media/image62.jpeg"/><Relationship Id="rId9" Type="http://schemas.openxmlformats.org/officeDocument/2006/relationships/image" Target="../media/image63.jpe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emf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6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jpeg"/><Relationship Id="rId24" Type="http://schemas.microsoft.com/office/2007/relationships/hdphoto" Target="../media/hdphoto14.wdp"/><Relationship Id="rId25" Type="http://schemas.openxmlformats.org/officeDocument/2006/relationships/image" Target="../media/image90.png"/><Relationship Id="rId26" Type="http://schemas.openxmlformats.org/officeDocument/2006/relationships/image" Target="../media/image3.png"/><Relationship Id="rId10" Type="http://schemas.microsoft.com/office/2007/relationships/hdphoto" Target="../media/hdphoto13.wdp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jp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Relationship Id="rId3" Type="http://schemas.openxmlformats.org/officeDocument/2006/relationships/image" Target="../media/image73.jpeg"/><Relationship Id="rId4" Type="http://schemas.microsoft.com/office/2007/relationships/hdphoto" Target="../media/hdphoto10.wdp"/><Relationship Id="rId5" Type="http://schemas.openxmlformats.org/officeDocument/2006/relationships/image" Target="../media/image74.png"/><Relationship Id="rId6" Type="http://schemas.microsoft.com/office/2007/relationships/hdphoto" Target="../media/hdphoto11.wdp"/><Relationship Id="rId7" Type="http://schemas.openxmlformats.org/officeDocument/2006/relationships/image" Target="../media/image75.jpeg"/><Relationship Id="rId8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1" Type="http://schemas.microsoft.com/office/2007/relationships/hdphoto" Target="../media/hdphoto19.wdp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microsoft.com/office/2007/relationships/hdphoto" Target="../media/hdphoto15.wdp"/><Relationship Id="rId4" Type="http://schemas.openxmlformats.org/officeDocument/2006/relationships/image" Target="../media/image93.png"/><Relationship Id="rId5" Type="http://schemas.microsoft.com/office/2007/relationships/hdphoto" Target="../media/hdphoto16.wdp"/><Relationship Id="rId6" Type="http://schemas.openxmlformats.org/officeDocument/2006/relationships/image" Target="../media/image94.png"/><Relationship Id="rId7" Type="http://schemas.microsoft.com/office/2007/relationships/hdphoto" Target="../media/hdphoto17.wdp"/><Relationship Id="rId8" Type="http://schemas.openxmlformats.org/officeDocument/2006/relationships/image" Target="../media/image95.png"/><Relationship Id="rId9" Type="http://schemas.microsoft.com/office/2007/relationships/hdphoto" Target="../media/hdphoto18.wdp"/><Relationship Id="rId10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4" Type="http://schemas.microsoft.com/office/2007/relationships/hdphoto" Target="../media/hdphoto20.wdp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jpe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8" Type="http://schemas.openxmlformats.org/officeDocument/2006/relationships/image" Target="../media/image11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28.png"/><Relationship Id="rId21" Type="http://schemas.microsoft.com/office/2007/relationships/hdphoto" Target="../media/hdphoto8.wdp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.png"/><Relationship Id="rId10" Type="http://schemas.microsoft.com/office/2007/relationships/hdphoto" Target="../media/hdphoto3.wdp"/><Relationship Id="rId11" Type="http://schemas.openxmlformats.org/officeDocument/2006/relationships/image" Target="../media/image23.png"/><Relationship Id="rId12" Type="http://schemas.microsoft.com/office/2007/relationships/hdphoto" Target="../media/hdphoto4.wdp"/><Relationship Id="rId13" Type="http://schemas.openxmlformats.org/officeDocument/2006/relationships/image" Target="../media/image24.png"/><Relationship Id="rId14" Type="http://schemas.microsoft.com/office/2007/relationships/hdphoto" Target="../media/hdphoto5.wdp"/><Relationship Id="rId15" Type="http://schemas.openxmlformats.org/officeDocument/2006/relationships/image" Target="../media/image25.png"/><Relationship Id="rId16" Type="http://schemas.microsoft.com/office/2007/relationships/hdphoto" Target="../media/hdphoto6.wdp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microsoft.com/office/2007/relationships/hdphoto" Target="../media/hdphoto7.wdp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/>
          <p:nvPr/>
        </p:nvSpPr>
        <p:spPr>
          <a:xfrm>
            <a:off x="251521" y="2283718"/>
            <a:ext cx="8496945" cy="1587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2800" spc="-150" dirty="0"/>
              <a:t>МИВАРНЫЕ ТЕХНОЛОГИИ СОЗДАНИЯ</a:t>
            </a:r>
            <a:r>
              <a:rPr lang="en-US" sz="2800" spc="-150" dirty="0"/>
              <a:t> </a:t>
            </a:r>
            <a:r>
              <a:rPr lang="ru-RU" sz="2800" spc="-150" dirty="0"/>
              <a:t>СИЛЬНОГО</a:t>
            </a:r>
          </a:p>
          <a:p>
            <a:pPr algn="ctr"/>
            <a:r>
              <a:rPr lang="ru-RU" sz="2800" spc="-150" dirty="0"/>
              <a:t>ЛОГИЧЕСКОГО ИСКУССТВЕННОГО ИНТЕЛЛЕКТА.</a:t>
            </a:r>
          </a:p>
          <a:p>
            <a:pPr algn="ctr"/>
            <a:r>
              <a:rPr lang="ru-RU" sz="2800" spc="-150" dirty="0"/>
              <a:t>ТЕОРИЯ И ПРАКТИКА</a:t>
            </a:r>
          </a:p>
          <a:p>
            <a:endParaRPr lang="ru-RU" sz="2800" spc="-1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3DF762-CD98-AA42-94FE-97250C5B058E}"/>
              </a:ext>
            </a:extLst>
          </p:cNvPr>
          <p:cNvSpPr txBox="1"/>
          <p:nvPr/>
        </p:nvSpPr>
        <p:spPr>
          <a:xfrm>
            <a:off x="395536" y="3593797"/>
            <a:ext cx="8613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rgbClr val="00AEEF"/>
                </a:solidFill>
                <a:latin typeface="Arial"/>
                <a:cs typeface="Arial"/>
              </a:rPr>
              <a:t>Варламов Олег Олегович</a:t>
            </a:r>
          </a:p>
          <a:p>
            <a:pPr algn="r"/>
            <a:r>
              <a:rPr lang="ru-RU" sz="1600" dirty="0">
                <a:ln w="0"/>
                <a:solidFill>
                  <a:srgbClr val="00AEEF"/>
                </a:solidFill>
                <a:latin typeface="Arial"/>
                <a:cs typeface="Arial"/>
              </a:rPr>
              <a:t>Доктор технических наук, президент компании «МИВАР», </a:t>
            </a:r>
            <a:endParaRPr lang="en-US" sz="1600" dirty="0">
              <a:ln w="0"/>
              <a:solidFill>
                <a:srgbClr val="00AEEF"/>
              </a:solidFill>
              <a:latin typeface="Arial"/>
              <a:cs typeface="Arial"/>
            </a:endParaRPr>
          </a:p>
          <a:p>
            <a:pPr algn="r"/>
            <a:r>
              <a:rPr lang="ru-RU" sz="1600" dirty="0">
                <a:ln w="0"/>
                <a:solidFill>
                  <a:srgbClr val="00AEEF"/>
                </a:solidFill>
                <a:latin typeface="Arial"/>
                <a:cs typeface="Arial"/>
              </a:rPr>
              <a:t>Профессор </a:t>
            </a:r>
            <a:r>
              <a:rPr lang="ru-RU" sz="1600" dirty="0">
                <a:ln w="0"/>
                <a:solidFill>
                  <a:srgbClr val="00AE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/>
              </a:rPr>
              <a:t>каф. ИУ-5 </a:t>
            </a:r>
            <a:r>
              <a:rPr lang="ru-RU" sz="1600" dirty="0">
                <a:ln w="0"/>
                <a:solidFill>
                  <a:srgbClr val="00AEEF"/>
                </a:solidFill>
                <a:latin typeface="Arial"/>
                <a:cs typeface="Arial"/>
              </a:rPr>
              <a:t>МГТУ им. Н.Э. Баумана</a:t>
            </a:r>
          </a:p>
          <a:p>
            <a:pPr algn="r"/>
            <a:r>
              <a:rPr lang="ru-RU" sz="1600" dirty="0">
                <a:ln w="0"/>
                <a:solidFill>
                  <a:srgbClr val="00AEEF"/>
                </a:solidFill>
                <a:latin typeface="Arial"/>
                <a:cs typeface="Arial"/>
              </a:rPr>
              <a:t>  +7 (926) 276-76-45   </a:t>
            </a:r>
            <a:r>
              <a:rPr lang="en-US" sz="1600" dirty="0" err="1">
                <a:ln w="0"/>
                <a:solidFill>
                  <a:srgbClr val="00AEEF"/>
                </a:solidFill>
                <a:latin typeface="Arial"/>
                <a:cs typeface="Arial"/>
              </a:rPr>
              <a:t>o.varlamov@mivar.ru</a:t>
            </a:r>
            <a:endParaRPr lang="ru-RU" sz="1600" dirty="0">
              <a:ln w="0"/>
              <a:solidFill>
                <a:srgbClr val="00AEEF"/>
              </a:solidFill>
              <a:latin typeface="Arial"/>
              <a:cs typeface="Arial"/>
            </a:endParaRPr>
          </a:p>
          <a:p>
            <a:pPr algn="r"/>
            <a:r>
              <a:rPr lang="en-US" sz="1600" dirty="0" err="1">
                <a:ln w="0"/>
                <a:solidFill>
                  <a:srgbClr val="00AEEF"/>
                </a:solidFill>
                <a:latin typeface="Arial"/>
                <a:cs typeface="Arial"/>
              </a:rPr>
              <a:t>ovar@narod.ru</a:t>
            </a:r>
            <a:endParaRPr lang="ru-RU" sz="1600" dirty="0">
              <a:ln w="0"/>
              <a:latin typeface="Arial"/>
              <a:cs typeface="Arial"/>
            </a:endParaRPr>
          </a:p>
        </p:txBody>
      </p:sp>
      <p:pic>
        <p:nvPicPr>
          <p:cNvPr id="6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90" y="213523"/>
            <a:ext cx="1584176" cy="187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низ 28"/>
          <p:cNvSpPr/>
          <p:nvPr/>
        </p:nvSpPr>
        <p:spPr>
          <a:xfrm>
            <a:off x="4098116" y="1279169"/>
            <a:ext cx="857214" cy="29487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2C2F6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2091708" y="949129"/>
            <a:ext cx="769729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7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3340459" y="949129"/>
            <a:ext cx="769729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7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137869" y="949129"/>
            <a:ext cx="769729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7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4941185" y="949129"/>
            <a:ext cx="769729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7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119079" y="949129"/>
            <a:ext cx="769729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7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18" name="Прямая со стрелкой 217"/>
          <p:cNvCxnSpPr>
            <a:stCxn id="153" idx="2"/>
            <a:endCxn id="163" idx="0"/>
          </p:cNvCxnSpPr>
          <p:nvPr/>
        </p:nvCxnSpPr>
        <p:spPr>
          <a:xfrm flipH="1">
            <a:off x="2095261" y="1207823"/>
            <a:ext cx="381312" cy="358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1" name="Прямая со стрелкой 240"/>
          <p:cNvCxnSpPr>
            <a:stCxn id="161" idx="2"/>
            <a:endCxn id="331" idx="0"/>
          </p:cNvCxnSpPr>
          <p:nvPr/>
        </p:nvCxnSpPr>
        <p:spPr>
          <a:xfrm>
            <a:off x="6503944" y="1207823"/>
            <a:ext cx="419961" cy="358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2603054" y="3528431"/>
            <a:ext cx="5891483" cy="1333304"/>
            <a:chOff x="2603054" y="3528431"/>
            <a:chExt cx="5891483" cy="1333304"/>
          </a:xfrm>
        </p:grpSpPr>
        <p:cxnSp>
          <p:nvCxnSpPr>
            <p:cNvPr id="150" name="Прямая со стрелкой 149"/>
            <p:cNvCxnSpPr>
              <a:stCxn id="247" idx="0"/>
              <a:endCxn id="340" idx="4"/>
            </p:cNvCxnSpPr>
            <p:nvPr/>
          </p:nvCxnSpPr>
          <p:spPr>
            <a:xfrm flipV="1">
              <a:off x="7598558" y="3651870"/>
              <a:ext cx="895979" cy="84500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>
              <a:stCxn id="247" idx="0"/>
              <a:endCxn id="180" idx="5"/>
            </p:cNvCxnSpPr>
            <p:nvPr/>
          </p:nvCxnSpPr>
          <p:spPr>
            <a:xfrm flipH="1" flipV="1">
              <a:off x="2603054" y="3528431"/>
              <a:ext cx="4995504" cy="96844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Прямоугольник 246"/>
            <p:cNvSpPr/>
            <p:nvPr/>
          </p:nvSpPr>
          <p:spPr>
            <a:xfrm>
              <a:off x="7049822" y="4496879"/>
              <a:ext cx="1097472" cy="3648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КОНТЕКСТ</a:t>
              </a:r>
              <a:endParaRPr lang="ru-RU" sz="7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3" name="Овал 252"/>
          <p:cNvSpPr/>
          <p:nvPr/>
        </p:nvSpPr>
        <p:spPr>
          <a:xfrm>
            <a:off x="3741874" y="4159503"/>
            <a:ext cx="736126" cy="6858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latin typeface="Calibri" panose="020F0502020204030204" pitchFamily="34" charset="0"/>
              </a:rPr>
              <a:t>Концепт</a:t>
            </a:r>
            <a:r>
              <a:rPr lang="en-US" sz="7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700" b="1" dirty="0">
                <a:latin typeface="Calibri" panose="020F0502020204030204" pitchFamily="34" charset="0"/>
              </a:rPr>
              <a:t>ID </a:t>
            </a:r>
            <a:r>
              <a:rPr lang="ru-RU" sz="700" b="1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4" name="Овал 253"/>
          <p:cNvSpPr/>
          <p:nvPr/>
        </p:nvSpPr>
        <p:spPr>
          <a:xfrm>
            <a:off x="4589924" y="4153950"/>
            <a:ext cx="736126" cy="68585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latin typeface="Calibri" panose="020F0502020204030204" pitchFamily="34" charset="0"/>
              </a:rPr>
              <a:t>Концепт</a:t>
            </a:r>
            <a:r>
              <a:rPr lang="en-US" sz="700" b="1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700" b="1" dirty="0">
                <a:latin typeface="Calibri" panose="020F0502020204030204" pitchFamily="34" charset="0"/>
              </a:rPr>
              <a:t>ID N</a:t>
            </a:r>
            <a:endParaRPr lang="ru-RU" sz="700" b="1" dirty="0">
              <a:latin typeface="Calibri" panose="020F0502020204030204" pitchFamily="34" charset="0"/>
            </a:endParaRPr>
          </a:p>
        </p:txBody>
      </p:sp>
      <p:grpSp>
        <p:nvGrpSpPr>
          <p:cNvPr id="325" name="Группа 324"/>
          <p:cNvGrpSpPr/>
          <p:nvPr/>
        </p:nvGrpSpPr>
        <p:grpSpPr>
          <a:xfrm>
            <a:off x="126686" y="1566446"/>
            <a:ext cx="3937150" cy="2085424"/>
            <a:chOff x="92716" y="1566446"/>
            <a:chExt cx="3937150" cy="2085424"/>
          </a:xfrm>
        </p:grpSpPr>
        <p:sp>
          <p:nvSpPr>
            <p:cNvPr id="32" name="Равнобедренный треугольник 31"/>
            <p:cNvSpPr/>
            <p:nvPr/>
          </p:nvSpPr>
          <p:spPr>
            <a:xfrm>
              <a:off x="1593727" y="2139702"/>
              <a:ext cx="943729" cy="377174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latin typeface="Calibri" panose="020F0502020204030204" pitchFamily="34" charset="0"/>
                </a:rPr>
                <a:t>СЛОВО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51" name="Прямая со стрелкой 150"/>
            <p:cNvCxnSpPr>
              <a:stCxn id="163" idx="2"/>
              <a:endCxn id="32" idx="0"/>
            </p:cNvCxnSpPr>
            <p:nvPr/>
          </p:nvCxnSpPr>
          <p:spPr>
            <a:xfrm>
              <a:off x="2061291" y="1825140"/>
              <a:ext cx="4301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2786997" y="3056975"/>
              <a:ext cx="3674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884571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1676426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2468281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260137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66" name="Прямая со стрелкой 165"/>
            <p:cNvCxnSpPr>
              <a:stCxn id="162" idx="2"/>
              <a:endCxn id="32" idx="0"/>
            </p:cNvCxnSpPr>
            <p:nvPr/>
          </p:nvCxnSpPr>
          <p:spPr>
            <a:xfrm>
              <a:off x="1269436" y="1825140"/>
              <a:ext cx="796156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 стрелкой 166"/>
            <p:cNvCxnSpPr>
              <a:stCxn id="164" idx="2"/>
              <a:endCxn id="32" idx="0"/>
            </p:cNvCxnSpPr>
            <p:nvPr/>
          </p:nvCxnSpPr>
          <p:spPr>
            <a:xfrm flipH="1">
              <a:off x="2065592" y="1825140"/>
              <a:ext cx="787554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 стрелкой 167"/>
            <p:cNvCxnSpPr>
              <a:stCxn id="165" idx="2"/>
              <a:endCxn id="32" idx="0"/>
            </p:cNvCxnSpPr>
            <p:nvPr/>
          </p:nvCxnSpPr>
          <p:spPr>
            <a:xfrm flipH="1">
              <a:off x="2065592" y="1825140"/>
              <a:ext cx="1579410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Овал 178"/>
            <p:cNvSpPr/>
            <p:nvPr/>
          </p:nvSpPr>
          <p:spPr>
            <a:xfrm>
              <a:off x="1046071" y="2927195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>
                  <a:latin typeface="Calibri" panose="020F0502020204030204" pitchFamily="34" charset="0"/>
                </a:rPr>
                <a:t>Концепт</a:t>
              </a:r>
            </a:p>
            <a:p>
              <a:pPr algn="ctr"/>
              <a:r>
                <a:rPr lang="en-US" sz="700" b="1" dirty="0">
                  <a:latin typeface="Calibri" panose="020F0502020204030204" pitchFamily="34" charset="0"/>
                </a:rPr>
                <a:t>ID </a:t>
              </a:r>
              <a:r>
                <a:rPr lang="ru-RU" sz="700" b="1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1940761" y="2943014"/>
              <a:ext cx="736126" cy="6858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>
                  <a:latin typeface="Calibri" panose="020F0502020204030204" pitchFamily="34" charset="0"/>
                </a:rPr>
                <a:t>Концепт</a:t>
              </a:r>
              <a:r>
                <a:rPr lang="en-US" sz="700" b="1" dirty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700" b="1" dirty="0">
                  <a:latin typeface="Calibri" panose="020F0502020204030204" pitchFamily="34" charset="0"/>
                </a:rPr>
                <a:t>ID </a:t>
              </a:r>
              <a:r>
                <a:rPr lang="ru-RU" sz="7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151381" y="2927195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latin typeface="Calibri" panose="020F0502020204030204" pitchFamily="34" charset="0"/>
                </a:rPr>
                <a:t>Концепт</a:t>
              </a:r>
            </a:p>
            <a:p>
              <a:pPr algn="ctr"/>
              <a:r>
                <a:rPr lang="en-US" sz="700" b="1" dirty="0" smtClean="0">
                  <a:latin typeface="Calibri" panose="020F0502020204030204" pitchFamily="34" charset="0"/>
                </a:rPr>
                <a:t>ID 1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3263860" y="2966011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latin typeface="Calibri" panose="020F0502020204030204" pitchFamily="34" charset="0"/>
                </a:rPr>
                <a:t>Концепт</a:t>
              </a:r>
              <a:r>
                <a:rPr lang="en-US" sz="700" b="1" dirty="0" smtClean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700" b="1" dirty="0" smtClean="0">
                  <a:latin typeface="Calibri" panose="020F0502020204030204" pitchFamily="34" charset="0"/>
                </a:rPr>
                <a:t>ID N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183" name="Прямая со стрелкой 182"/>
            <p:cNvCxnSpPr>
              <a:stCxn id="32" idx="3"/>
              <a:endCxn id="181" idx="0"/>
            </p:cNvCxnSpPr>
            <p:nvPr/>
          </p:nvCxnSpPr>
          <p:spPr>
            <a:xfrm flipH="1">
              <a:off x="519444" y="2516876"/>
              <a:ext cx="1546148" cy="41031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 стрелкой 185"/>
            <p:cNvCxnSpPr>
              <a:stCxn id="32" idx="3"/>
              <a:endCxn id="179" idx="0"/>
            </p:cNvCxnSpPr>
            <p:nvPr/>
          </p:nvCxnSpPr>
          <p:spPr>
            <a:xfrm flipH="1">
              <a:off x="1414134" y="2516876"/>
              <a:ext cx="651458" cy="41031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Прямая со стрелкой 186"/>
            <p:cNvCxnSpPr>
              <a:stCxn id="32" idx="3"/>
              <a:endCxn id="180" idx="0"/>
            </p:cNvCxnSpPr>
            <p:nvPr/>
          </p:nvCxnSpPr>
          <p:spPr>
            <a:xfrm>
              <a:off x="2065592" y="2516876"/>
              <a:ext cx="243232" cy="42613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 стрелкой 187"/>
            <p:cNvCxnSpPr>
              <a:stCxn id="32" idx="3"/>
              <a:endCxn id="182" idx="0"/>
            </p:cNvCxnSpPr>
            <p:nvPr/>
          </p:nvCxnSpPr>
          <p:spPr>
            <a:xfrm>
              <a:off x="2065592" y="2516876"/>
              <a:ext cx="1566331" cy="44913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Прямоугольник 310"/>
            <p:cNvSpPr/>
            <p:nvPr/>
          </p:nvSpPr>
          <p:spPr>
            <a:xfrm>
              <a:off x="92716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7" name="Прямая со стрелкой 316"/>
            <p:cNvCxnSpPr>
              <a:stCxn id="311" idx="2"/>
              <a:endCxn id="32" idx="0"/>
            </p:cNvCxnSpPr>
            <p:nvPr/>
          </p:nvCxnSpPr>
          <p:spPr>
            <a:xfrm>
              <a:off x="477581" y="1825140"/>
              <a:ext cx="1588011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4955330" y="1566446"/>
            <a:ext cx="3937150" cy="2085424"/>
            <a:chOff x="4955330" y="1566446"/>
            <a:chExt cx="3937150" cy="2085424"/>
          </a:xfrm>
        </p:grpSpPr>
        <p:sp>
          <p:nvSpPr>
            <p:cNvPr id="327" name="Равнобедренный треугольник 326"/>
            <p:cNvSpPr/>
            <p:nvPr/>
          </p:nvSpPr>
          <p:spPr>
            <a:xfrm>
              <a:off x="6456341" y="2139702"/>
              <a:ext cx="943729" cy="377174"/>
            </a:xfrm>
            <a:prstGeom prst="triangle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latin typeface="Calibri" panose="020F0502020204030204" pitchFamily="34" charset="0"/>
                </a:rPr>
                <a:t>СЛОВО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328" name="Прямая со стрелкой 327"/>
            <p:cNvCxnSpPr>
              <a:stCxn id="331" idx="2"/>
              <a:endCxn id="327" idx="0"/>
            </p:cNvCxnSpPr>
            <p:nvPr/>
          </p:nvCxnSpPr>
          <p:spPr>
            <a:xfrm>
              <a:off x="6923905" y="1825140"/>
              <a:ext cx="4301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Прямоугольник 328"/>
            <p:cNvSpPr/>
            <p:nvPr/>
          </p:nvSpPr>
          <p:spPr>
            <a:xfrm>
              <a:off x="7649611" y="3056975"/>
              <a:ext cx="3674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>
                  <a:latin typeface="Calibri" panose="020F0502020204030204" pitchFamily="34" charset="0"/>
                </a:rPr>
                <a:t>…</a:t>
              </a:r>
            </a:p>
          </p:txBody>
        </p:sp>
        <p:sp>
          <p:nvSpPr>
            <p:cNvPr id="330" name="Прямоугольник 329"/>
            <p:cNvSpPr/>
            <p:nvPr/>
          </p:nvSpPr>
          <p:spPr>
            <a:xfrm>
              <a:off x="5747185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1" name="Прямоугольник 330"/>
            <p:cNvSpPr/>
            <p:nvPr/>
          </p:nvSpPr>
          <p:spPr>
            <a:xfrm>
              <a:off x="6539040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2" name="Прямоугольник 331"/>
            <p:cNvSpPr/>
            <p:nvPr/>
          </p:nvSpPr>
          <p:spPr>
            <a:xfrm>
              <a:off x="7330895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3" name="Прямоугольник 332"/>
            <p:cNvSpPr/>
            <p:nvPr/>
          </p:nvSpPr>
          <p:spPr>
            <a:xfrm>
              <a:off x="8122751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34" name="Прямая со стрелкой 333"/>
            <p:cNvCxnSpPr>
              <a:stCxn id="330" idx="2"/>
              <a:endCxn id="327" idx="0"/>
            </p:cNvCxnSpPr>
            <p:nvPr/>
          </p:nvCxnSpPr>
          <p:spPr>
            <a:xfrm>
              <a:off x="6132050" y="1825140"/>
              <a:ext cx="796156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 стрелкой 334"/>
            <p:cNvCxnSpPr>
              <a:stCxn id="332" idx="2"/>
              <a:endCxn id="327" idx="0"/>
            </p:cNvCxnSpPr>
            <p:nvPr/>
          </p:nvCxnSpPr>
          <p:spPr>
            <a:xfrm flipH="1">
              <a:off x="6928206" y="1825140"/>
              <a:ext cx="787554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Прямая со стрелкой 335"/>
            <p:cNvCxnSpPr>
              <a:stCxn id="333" idx="2"/>
              <a:endCxn id="327" idx="0"/>
            </p:cNvCxnSpPr>
            <p:nvPr/>
          </p:nvCxnSpPr>
          <p:spPr>
            <a:xfrm flipH="1">
              <a:off x="6928206" y="1825140"/>
              <a:ext cx="1579410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Овал 336"/>
            <p:cNvSpPr/>
            <p:nvPr/>
          </p:nvSpPr>
          <p:spPr>
            <a:xfrm>
              <a:off x="5908685" y="2927195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>
                  <a:latin typeface="Calibri" panose="020F0502020204030204" pitchFamily="34" charset="0"/>
                </a:rPr>
                <a:t>Концепт</a:t>
              </a:r>
            </a:p>
            <a:p>
              <a:pPr algn="ctr"/>
              <a:r>
                <a:rPr lang="en-US" sz="700" b="1" dirty="0">
                  <a:latin typeface="Calibri" panose="020F0502020204030204" pitchFamily="34" charset="0"/>
                </a:rPr>
                <a:t>ID </a:t>
              </a:r>
              <a:r>
                <a:rPr lang="ru-RU" sz="700" b="1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38" name="Овал 337"/>
            <p:cNvSpPr/>
            <p:nvPr/>
          </p:nvSpPr>
          <p:spPr>
            <a:xfrm>
              <a:off x="6803375" y="2943014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>
                  <a:latin typeface="Calibri" panose="020F0502020204030204" pitchFamily="34" charset="0"/>
                </a:rPr>
                <a:t>Концепт</a:t>
              </a:r>
              <a:r>
                <a:rPr lang="en-US" sz="700" b="1" dirty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700" b="1" dirty="0">
                  <a:latin typeface="Calibri" panose="020F0502020204030204" pitchFamily="34" charset="0"/>
                </a:rPr>
                <a:t>ID </a:t>
              </a:r>
              <a:r>
                <a:rPr lang="ru-RU" sz="7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39" name="Овал 338"/>
            <p:cNvSpPr/>
            <p:nvPr/>
          </p:nvSpPr>
          <p:spPr>
            <a:xfrm>
              <a:off x="5013995" y="2927195"/>
              <a:ext cx="736126" cy="68585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latin typeface="Calibri" panose="020F0502020204030204" pitchFamily="34" charset="0"/>
                </a:rPr>
                <a:t>Концепт</a:t>
              </a:r>
            </a:p>
            <a:p>
              <a:pPr algn="ctr"/>
              <a:r>
                <a:rPr lang="en-US" sz="700" b="1" dirty="0" smtClean="0">
                  <a:latin typeface="Calibri" panose="020F0502020204030204" pitchFamily="34" charset="0"/>
                </a:rPr>
                <a:t>ID 1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sp>
          <p:nvSpPr>
            <p:cNvPr id="340" name="Овал 339"/>
            <p:cNvSpPr/>
            <p:nvPr/>
          </p:nvSpPr>
          <p:spPr>
            <a:xfrm>
              <a:off x="8126474" y="2966011"/>
              <a:ext cx="736126" cy="68585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dirty="0">
                  <a:latin typeface="Calibri" panose="020F0502020204030204" pitchFamily="34" charset="0"/>
                </a:rPr>
                <a:t>Концепт</a:t>
              </a:r>
              <a:r>
                <a:rPr lang="en-US" sz="700" b="1" dirty="0"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700" b="1" dirty="0">
                  <a:latin typeface="Calibri" panose="020F0502020204030204" pitchFamily="34" charset="0"/>
                </a:rPr>
                <a:t>ID N</a:t>
              </a:r>
              <a:endParaRPr lang="ru-RU" sz="7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341" name="Прямая со стрелкой 340"/>
            <p:cNvCxnSpPr>
              <a:stCxn id="327" idx="3"/>
              <a:endCxn id="339" idx="0"/>
            </p:cNvCxnSpPr>
            <p:nvPr/>
          </p:nvCxnSpPr>
          <p:spPr>
            <a:xfrm flipH="1">
              <a:off x="5382058" y="2516876"/>
              <a:ext cx="1546148" cy="41031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 стрелкой 341"/>
            <p:cNvCxnSpPr>
              <a:stCxn id="327" idx="3"/>
              <a:endCxn id="337" idx="0"/>
            </p:cNvCxnSpPr>
            <p:nvPr/>
          </p:nvCxnSpPr>
          <p:spPr>
            <a:xfrm flipH="1">
              <a:off x="6276748" y="2516876"/>
              <a:ext cx="651458" cy="41031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Прямая со стрелкой 342"/>
            <p:cNvCxnSpPr>
              <a:stCxn id="327" idx="3"/>
              <a:endCxn id="338" idx="0"/>
            </p:cNvCxnSpPr>
            <p:nvPr/>
          </p:nvCxnSpPr>
          <p:spPr>
            <a:xfrm>
              <a:off x="6928206" y="2516876"/>
              <a:ext cx="243232" cy="42613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Прямая со стрелкой 343"/>
            <p:cNvCxnSpPr>
              <a:stCxn id="327" idx="3"/>
              <a:endCxn id="340" idx="0"/>
            </p:cNvCxnSpPr>
            <p:nvPr/>
          </p:nvCxnSpPr>
          <p:spPr>
            <a:xfrm>
              <a:off x="6928206" y="2516876"/>
              <a:ext cx="1566331" cy="44913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Прямоугольник 344"/>
            <p:cNvSpPr/>
            <p:nvPr/>
          </p:nvSpPr>
          <p:spPr>
            <a:xfrm>
              <a:off x="4955330" y="1566446"/>
              <a:ext cx="769729" cy="25869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СЛОВОФОРМА</a:t>
              </a:r>
              <a:endParaRPr lang="ru-RU" sz="7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46" name="Прямая со стрелкой 345"/>
            <p:cNvCxnSpPr>
              <a:stCxn id="345" idx="2"/>
              <a:endCxn id="327" idx="0"/>
            </p:cNvCxnSpPr>
            <p:nvPr/>
          </p:nvCxnSpPr>
          <p:spPr>
            <a:xfrm>
              <a:off x="5340195" y="1825140"/>
              <a:ext cx="1588011" cy="31456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6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ФОРМАЛИЗАЦИЯ ТЕРМИНА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ПОНИМАНИЕ 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СМЫСЛА</a:t>
            </a:r>
          </a:p>
          <a:p>
            <a:pPr>
              <a:buSzPct val="25000"/>
            </a:pP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59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6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53" grpId="0" animBg="1"/>
      <p:bldP spid="2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 descr="https://upload.wikimedia.org/wikipedia/commons/thumb/5/5f/Windows_logo_-_2012.svg/2000px-Windows_logo_-_2012.svg.png"/>
          <p:cNvSpPr>
            <a:spLocks noChangeAspect="1" noChangeArrowheads="1"/>
          </p:cNvSpPr>
          <p:nvPr/>
        </p:nvSpPr>
        <p:spPr bwMode="auto">
          <a:xfrm>
            <a:off x="1259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sp>
        <p:nvSpPr>
          <p:cNvPr id="42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ПРЕДСТАВЛЕНИЕ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ТЕКСТА 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В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ПРОСТРАНСТВЕ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</a:rPr>
              <a:t>VSO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>
              <a:buSzPct val="25000"/>
            </a:pP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9379" y="908504"/>
            <a:ext cx="319239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Язык</a:t>
            </a:r>
            <a:r>
              <a:rPr lang="ru-RU" sz="1400" b="1" dirty="0">
                <a:solidFill>
                  <a:srgbClr val="8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является не только средством коммуникации, но и </a:t>
            </a:r>
            <a:r>
              <a:rPr lang="ru-RU" sz="1400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моделирования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 и мышления. Миварный подход основывается на представлении 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информации 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в виде «тройки»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: «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вещь – свойство – отношение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» (</a:t>
            </a:r>
            <a:r>
              <a:rPr lang="en-US" sz="1400" dirty="0" smtClean="0">
                <a:latin typeface="Calibri" panose="020F0502020204030204" pitchFamily="34" charset="0"/>
                <a:cs typeface="Arial"/>
              </a:rPr>
              <a:t>VSO)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.</a:t>
            </a:r>
            <a:r>
              <a:rPr lang="ru-RU" sz="1400" b="1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Для моделирования мира применяем базы данных  </a:t>
            </a:r>
            <a:r>
              <a:rPr lang="en-US" sz="1400" dirty="0" smtClean="0">
                <a:latin typeface="Calibri" panose="020F0502020204030204" pitchFamily="34" charset="0"/>
                <a:cs typeface="Arial"/>
              </a:rPr>
              <a:t>VSO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, а для реализации мышления </a:t>
            </a:r>
            <a:r>
              <a:rPr lang="mr-IN" sz="1400" dirty="0" smtClean="0">
                <a:latin typeface="Calibri" panose="020F0502020204030204" pitchFamily="34" charset="0"/>
                <a:cs typeface="Arial"/>
              </a:rPr>
              <a:t>–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ru-RU" sz="1400" dirty="0" err="1" smtClean="0">
                <a:latin typeface="Calibri" panose="020F0502020204030204" pitchFamily="34" charset="0"/>
                <a:cs typeface="Arial"/>
              </a:rPr>
              <a:t>миварные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 базы знаний на правилах «Если, То» </a:t>
            </a:r>
            <a:endParaRPr lang="ru-RU" sz="14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44" name="Изображение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9"/>
          <a:stretch/>
        </p:blipFill>
        <p:spPr>
          <a:xfrm>
            <a:off x="599581" y="3616458"/>
            <a:ext cx="8112371" cy="1015103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6254095" y="1165505"/>
            <a:ext cx="2889905" cy="1612133"/>
            <a:chOff x="572940" y="2318068"/>
            <a:chExt cx="3465722" cy="1679329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93800" y="2318068"/>
              <a:ext cx="3444862" cy="299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Calibri" panose="020F0502020204030204" pitchFamily="34" charset="0"/>
                  <a:cs typeface="Arial"/>
                </a:rPr>
                <a:t>Графическое отображение:</a:t>
              </a:r>
              <a:endParaRPr lang="ru-RU" sz="1600" b="1" dirty="0">
                <a:latin typeface="Calibri" panose="020F0502020204030204" pitchFamily="34" charset="0"/>
                <a:cs typeface="Arial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979712" y="2701618"/>
              <a:ext cx="1540816" cy="1267288"/>
              <a:chOff x="746200" y="2724398"/>
              <a:chExt cx="1540816" cy="1267288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746200" y="2724398"/>
                <a:ext cx="1377528" cy="352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  <a:cs typeface="Arial"/>
                  </a:rPr>
                  <a:t>вещь</a:t>
                </a:r>
                <a:endParaRPr lang="ru-RU" sz="1600" dirty="0"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746200" y="3140580"/>
                <a:ext cx="1275903" cy="352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  <a:cs typeface="Arial"/>
                  </a:rPr>
                  <a:t>свойство</a:t>
                </a:r>
                <a:endParaRPr lang="ru-RU" sz="1600" dirty="0">
                  <a:latin typeface="Calibri" panose="020F0502020204030204" pitchFamily="34" charset="0"/>
                  <a:cs typeface="Arial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46200" y="3639020"/>
                <a:ext cx="1540816" cy="3526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latin typeface="Calibri" panose="020F0502020204030204" pitchFamily="34" charset="0"/>
                    <a:cs typeface="Arial"/>
                  </a:rPr>
                  <a:t>отношение</a:t>
                </a:r>
              </a:p>
            </p:txBody>
          </p:sp>
        </p:grpSp>
        <p:sp>
          <p:nvSpPr>
            <p:cNvPr id="48" name="Овал 47"/>
            <p:cNvSpPr/>
            <p:nvPr/>
          </p:nvSpPr>
          <p:spPr>
            <a:xfrm>
              <a:off x="582278" y="2701618"/>
              <a:ext cx="1203276" cy="331792"/>
            </a:xfrm>
            <a:prstGeom prst="ellipse">
              <a:avLst/>
            </a:prstGeom>
            <a:noFill/>
            <a:ln>
              <a:solidFill>
                <a:srgbClr val="4F62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93800" y="3628079"/>
              <a:ext cx="1203276" cy="3693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62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</a:endParaRPr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>
              <a:off x="572940" y="3136420"/>
              <a:ext cx="1224136" cy="338554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4F6228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Calibri" panose="020F0502020204030204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395536" y="3115762"/>
            <a:ext cx="42580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Пример</a:t>
            </a:r>
            <a:r>
              <a:rPr lang="ru-RU" u="sng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:</a:t>
            </a:r>
            <a:r>
              <a:rPr lang="ru-RU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ru-RU" b="1" i="1" dirty="0" smtClean="0">
                <a:latin typeface="Calibri" panose="020F0502020204030204" pitchFamily="34" charset="0"/>
                <a:cs typeface="Arial"/>
              </a:rPr>
              <a:t>«Черный кот мяукает»</a:t>
            </a:r>
            <a:endParaRPr lang="ru-RU" b="1" i="1" dirty="0">
              <a:latin typeface="Calibri" panose="020F0502020204030204" pitchFamily="34" charset="0"/>
              <a:cs typeface="Arial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581771" y="1057246"/>
            <a:ext cx="2562124" cy="2021375"/>
            <a:chOff x="2555775" y="4509120"/>
            <a:chExt cx="3024336" cy="2448837"/>
          </a:xfrm>
        </p:grpSpPr>
        <p:pic>
          <p:nvPicPr>
            <p:cNvPr id="56" name="Изображение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5" y="4869160"/>
              <a:ext cx="2520280" cy="1785564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004047" y="6525344"/>
              <a:ext cx="576064" cy="28859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кот</a:t>
              </a:r>
              <a:endParaRPr lang="ru-RU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35895" y="4509120"/>
              <a:ext cx="1043608" cy="28859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мяукает</a:t>
              </a:r>
              <a:endPara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555775" y="6669360"/>
              <a:ext cx="1008112" cy="28859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черный</a:t>
              </a:r>
              <a:endParaRPr lang="ru-RU" sz="16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endParaRPr>
            </a:p>
          </p:txBody>
        </p:sp>
      </p:grpSp>
      <p:pic>
        <p:nvPicPr>
          <p:cNvPr id="21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 descr="1 без текста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2979"/>
          <a:stretch/>
        </p:blipFill>
        <p:spPr>
          <a:xfrm>
            <a:off x="395556" y="1658515"/>
            <a:ext cx="4032448" cy="674403"/>
          </a:xfrm>
          <a:prstGeom prst="rect">
            <a:avLst/>
          </a:prstGeom>
        </p:spPr>
      </p:pic>
      <p:pic>
        <p:nvPicPr>
          <p:cNvPr id="5" name="Изображение 6" descr="2 без текст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1" y="1658515"/>
            <a:ext cx="4225571" cy="775668"/>
          </a:xfrm>
          <a:prstGeom prst="rect">
            <a:avLst/>
          </a:prstGeom>
        </p:spPr>
      </p:pic>
      <p:pic>
        <p:nvPicPr>
          <p:cNvPr id="6" name="Изображение 7" descr="3 без текст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072042"/>
            <a:ext cx="6472377" cy="14939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1172240"/>
            <a:ext cx="403244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Мама мыла раму</a:t>
            </a:r>
            <a:endParaRPr lang="ru-RU" b="1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012" y="1172240"/>
            <a:ext cx="422557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Уставшая мама мыла раму</a:t>
            </a:r>
            <a:endParaRPr lang="ru-RU" b="1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551126"/>
            <a:ext cx="85689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Уставшая мама долго мыла оконную раму</a:t>
            </a:r>
            <a:endParaRPr lang="ru-RU" b="1" dirty="0">
              <a:ln w="1905">
                <a:noFill/>
              </a:ln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11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ПРЕДСТАВЛЕНИЕ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ТЕКСТА 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В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ПРОСТРАНСТВЕ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</a:rPr>
              <a:t>VSO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>
              <a:buSzPct val="25000"/>
            </a:pP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0" name="Изображение 4" descr="Gerb_MGTU_imeni_Baumana-254x3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Изображение 9" descr="1302345246_0ae088bb62c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88"/>
          <a:stretch/>
        </p:blipFill>
        <p:spPr>
          <a:xfrm>
            <a:off x="53987" y="3279269"/>
            <a:ext cx="709526" cy="92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1619672" y="1128711"/>
            <a:ext cx="5825889" cy="3243239"/>
          </a:xfrm>
          <a:prstGeom prst="rect">
            <a:avLst/>
          </a:prstGeom>
          <a:solidFill>
            <a:schemeClr val="bg1">
              <a:lumMod val="75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3710354" y="3417168"/>
            <a:ext cx="1815505" cy="687402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/>
              </a:rPr>
              <a:t>     БАЗА ЗНАНИЙ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55987" y="1227915"/>
            <a:ext cx="1924237" cy="11845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Calibri" panose="020F0502020204030204" pitchFamily="34" charset="0"/>
                <a:cs typeface="Arial"/>
              </a:rPr>
              <a:t>Логический поиск решения (ответа) с учетом ЗНАНИЙ о предмете (проход по модели знаний) 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50072" y="1227914"/>
            <a:ext cx="1422443" cy="118453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Смысловая обработка (проверка на  противоречия, достаточность, здравый смысл) 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50071" y="3316775"/>
            <a:ext cx="1422443" cy="7877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Построение модели текста (понимание)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02459" y="1227913"/>
            <a:ext cx="1396468" cy="118453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Преобразование модели ответа </a:t>
            </a:r>
          </a:p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в текст / </a:t>
            </a:r>
          </a:p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в документ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35" name="Соединительная линия уступом 34"/>
          <p:cNvCxnSpPr>
            <a:stCxn id="42" idx="3"/>
            <a:endCxn id="33" idx="1"/>
          </p:cNvCxnSpPr>
          <p:nvPr/>
        </p:nvCxnSpPr>
        <p:spPr>
          <a:xfrm flipV="1">
            <a:off x="1435285" y="3710673"/>
            <a:ext cx="414786" cy="62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33" idx="0"/>
            <a:endCxn id="32" idx="2"/>
          </p:cNvCxnSpPr>
          <p:nvPr/>
        </p:nvCxnSpPr>
        <p:spPr>
          <a:xfrm rot="5400000" flipH="1" flipV="1">
            <a:off x="2109129" y="2864611"/>
            <a:ext cx="904328" cy="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32" idx="3"/>
            <a:endCxn id="31" idx="1"/>
          </p:cNvCxnSpPr>
          <p:nvPr/>
        </p:nvCxnSpPr>
        <p:spPr>
          <a:xfrm>
            <a:off x="3272515" y="1820181"/>
            <a:ext cx="383472" cy="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31" idx="3"/>
            <a:endCxn id="34" idx="1"/>
          </p:cNvCxnSpPr>
          <p:nvPr/>
        </p:nvCxnSpPr>
        <p:spPr>
          <a:xfrm flipV="1">
            <a:off x="5580224" y="1820180"/>
            <a:ext cx="322235" cy="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31" idx="2"/>
            <a:endCxn id="30" idx="1"/>
          </p:cNvCxnSpPr>
          <p:nvPr/>
        </p:nvCxnSpPr>
        <p:spPr>
          <a:xfrm rot="16200000" flipH="1">
            <a:off x="4115747" y="2914807"/>
            <a:ext cx="1004719" cy="1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2" idx="1"/>
            <a:endCxn id="42" idx="0"/>
          </p:cNvCxnSpPr>
          <p:nvPr/>
        </p:nvCxnSpPr>
        <p:spPr>
          <a:xfrm rot="10800000" flipV="1">
            <a:off x="1073604" y="1820181"/>
            <a:ext cx="776469" cy="145908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stCxn id="34" idx="2"/>
            <a:endCxn id="125" idx="1"/>
          </p:cNvCxnSpPr>
          <p:nvPr/>
        </p:nvCxnSpPr>
        <p:spPr>
          <a:xfrm rot="16200000" flipH="1">
            <a:off x="6345241" y="2667899"/>
            <a:ext cx="1436749" cy="92584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2" name="Загнутый угол 41"/>
          <p:cNvSpPr/>
          <p:nvPr/>
        </p:nvSpPr>
        <p:spPr>
          <a:xfrm>
            <a:off x="711920" y="3279269"/>
            <a:ext cx="723365" cy="864056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Запрос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159059"/>
            <a:ext cx="1435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Calibri" panose="020F0502020204030204" pitchFamily="34" charset="0"/>
                <a:cs typeface="Arial"/>
              </a:rPr>
              <a:t>Уточнение: снятие неопределенностей </a:t>
            </a:r>
          </a:p>
          <a:p>
            <a:pPr algn="ctr"/>
            <a:r>
              <a:rPr lang="ru-RU" sz="1050" dirty="0" smtClean="0">
                <a:latin typeface="Calibri" panose="020F0502020204030204" pitchFamily="34" charset="0"/>
                <a:cs typeface="Arial"/>
              </a:rPr>
              <a:t>и противоречий </a:t>
            </a:r>
          </a:p>
          <a:p>
            <a:pPr algn="ctr"/>
            <a:r>
              <a:rPr lang="ru-RU" sz="1050" dirty="0" smtClean="0">
                <a:latin typeface="Calibri" panose="020F0502020204030204" pitchFamily="34" charset="0"/>
                <a:cs typeface="Arial"/>
              </a:rPr>
              <a:t>в запросе</a:t>
            </a:r>
            <a:endParaRPr lang="ru-RU" sz="105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2356" y="4443958"/>
            <a:ext cx="863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Arial"/>
              </a:rPr>
              <a:t>Получая неформализованный запрос/вопрос на 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е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стественном языке</a:t>
            </a:r>
            <a:r>
              <a:rPr lang="ru-RU" sz="1400" b="1" dirty="0" smtClean="0">
                <a:latin typeface="Calibri" panose="020F0502020204030204" pitchFamily="34" charset="0"/>
                <a:cs typeface="Arial"/>
              </a:rPr>
              <a:t>, система 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способна обработать его </a:t>
            </a:r>
            <a:r>
              <a:rPr lang="ru-RU" sz="1400" b="1" dirty="0" smtClean="0">
                <a:latin typeface="Calibri" panose="020F0502020204030204" pitchFamily="34" charset="0"/>
                <a:cs typeface="Arial"/>
              </a:rPr>
              <a:t>в качестве эксперта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 и выдать результат, приведенный к требуемому виду.     </a:t>
            </a:r>
            <a:endParaRPr lang="ru-RU" sz="1400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46" name="Изображение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110" y="3602123"/>
            <a:ext cx="590685" cy="432028"/>
          </a:xfrm>
          <a:prstGeom prst="rect">
            <a:avLst/>
          </a:prstGeom>
        </p:spPr>
      </p:pic>
      <p:pic>
        <p:nvPicPr>
          <p:cNvPr id="47" name="Изображение 2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61" y="1482225"/>
            <a:ext cx="578446" cy="675913"/>
          </a:xfrm>
          <a:prstGeom prst="rect">
            <a:avLst/>
          </a:prstGeom>
        </p:spPr>
      </p:pic>
      <p:pic>
        <p:nvPicPr>
          <p:cNvPr id="122" name="Изображение 5" descr="3d-chelovechek-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37" y="3253433"/>
            <a:ext cx="827581" cy="11905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5" name="Загнутый угол 124"/>
          <p:cNvSpPr/>
          <p:nvPr/>
        </p:nvSpPr>
        <p:spPr>
          <a:xfrm>
            <a:off x="7526537" y="3417168"/>
            <a:ext cx="836032" cy="864056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libri" panose="020F0502020204030204" pitchFamily="34" charset="0"/>
                <a:cs typeface="Arial"/>
              </a:rPr>
              <a:t>Результат</a:t>
            </a:r>
            <a:endParaRPr lang="ru-RU" sz="12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72356" y="3523048"/>
            <a:ext cx="26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УКРУПНЕННАЯ СХЕМА ПОНИМАНИЯ ТЕКСТА</a:t>
            </a: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25" name="Изображение 4" descr="Gerb_MGTU_imeni_Baumana-254x3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9378" y="907745"/>
            <a:ext cx="857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Пример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: </a:t>
            </a:r>
            <a:r>
              <a:rPr lang="ru-RU" i="1" dirty="0" smtClean="0">
                <a:latin typeface="Calibri" panose="020F0502020204030204" pitchFamily="34" charset="0"/>
                <a:cs typeface="Arial"/>
              </a:rPr>
              <a:t>«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Я </a:t>
            </a:r>
            <a:r>
              <a:rPr lang="ru-RU" b="1" i="1" dirty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выбрал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 уютную кофейню. Я повесил свой </a:t>
            </a:r>
            <a:r>
              <a:rPr lang="ru-RU" b="1" i="1" dirty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дождевик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 на </a:t>
            </a:r>
            <a:r>
              <a:rPr lang="ru-RU" b="1" i="1" dirty="0">
                <a:solidFill>
                  <a:srgbClr val="1F497D"/>
                </a:solidFill>
                <a:latin typeface="Calibri" panose="020F0502020204030204" pitchFamily="34" charset="0"/>
                <a:cs typeface="Arial"/>
              </a:rPr>
              <a:t>вешалку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, чтобы он просох.»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7" y="2086463"/>
            <a:ext cx="2174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  <a:cs typeface="Arial"/>
              </a:rPr>
              <a:t>Граф 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VSO</a:t>
            </a:r>
            <a:r>
              <a:rPr lang="ru-RU" sz="1600" dirty="0" smtClean="0">
                <a:latin typeface="Calibri" panose="020F0502020204030204" pitchFamily="34" charset="0"/>
                <a:cs typeface="Arial"/>
              </a:rPr>
              <a:t> по тексту</a:t>
            </a:r>
            <a:r>
              <a:rPr lang="en-US" sz="1600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Arial"/>
              </a:rPr>
              <a:t>до снятия семантической неопределенности</a:t>
            </a:r>
            <a:endParaRPr lang="ru-RU" sz="16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856" y="3565908"/>
            <a:ext cx="2174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cs typeface="Arial"/>
              </a:rPr>
              <a:t>Граф </a:t>
            </a:r>
            <a:r>
              <a:rPr lang="en-US" sz="1600" dirty="0">
                <a:latin typeface="Calibri" panose="020F0502020204030204" pitchFamily="34" charset="0"/>
                <a:cs typeface="Arial"/>
              </a:rPr>
              <a:t>VSO</a:t>
            </a:r>
            <a:r>
              <a:rPr lang="ru-RU" sz="1600" dirty="0">
                <a:latin typeface="Calibri" panose="020F0502020204030204" pitchFamily="34" charset="0"/>
                <a:cs typeface="Arial"/>
              </a:rPr>
              <a:t> по тексту</a:t>
            </a:r>
            <a:r>
              <a:rPr lang="en-US" sz="1600" dirty="0">
                <a:latin typeface="Calibri" panose="020F0502020204030204" pitchFamily="34" charset="0"/>
                <a:cs typeface="Arial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cs typeface="Arial"/>
              </a:rPr>
              <a:t> после снятия семантической неопределенности</a:t>
            </a:r>
            <a:endParaRPr lang="ru-RU" sz="16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5817517" y="2351807"/>
            <a:ext cx="396758" cy="227005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817517" y="3935581"/>
            <a:ext cx="396758" cy="227005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СНЯТИЕ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СЕМАНТИЧЕСКОЙ НЕОПРЕДЕЛЕННОСТИ</a:t>
            </a:r>
          </a:p>
          <a:p>
            <a:pPr>
              <a:buSzPct val="25000"/>
            </a:pP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4" name="Изображение 7" descr="Снимок экрана 2015-12-21 в 16.45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9897"/>
          <a:stretch/>
        </p:blipFill>
        <p:spPr>
          <a:xfrm>
            <a:off x="1671230" y="3321629"/>
            <a:ext cx="4000281" cy="1586921"/>
          </a:xfrm>
          <a:prstGeom prst="rect">
            <a:avLst/>
          </a:prstGeom>
        </p:spPr>
      </p:pic>
      <p:pic>
        <p:nvPicPr>
          <p:cNvPr id="15" name="Изображение 3" descr="Снимок экрана 2015-12-21 в 16.45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5716" b="10021"/>
          <a:stretch/>
        </p:blipFill>
        <p:spPr>
          <a:xfrm>
            <a:off x="246377" y="1488378"/>
            <a:ext cx="5405743" cy="1799383"/>
          </a:xfrm>
          <a:prstGeom prst="rect">
            <a:avLst/>
          </a:prstGeom>
        </p:spPr>
      </p:pic>
      <p:pic>
        <p:nvPicPr>
          <p:cNvPr id="16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2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0" descr="Снимок экрана 2016-12-02 в 18.0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3" y="1572908"/>
            <a:ext cx="4109657" cy="15399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42423" y="964648"/>
            <a:ext cx="552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Пример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: </a:t>
            </a:r>
            <a:r>
              <a:rPr lang="ru-RU" i="1" dirty="0" smtClean="0">
                <a:latin typeface="Calibri" panose="020F0502020204030204" pitchFamily="34" charset="0"/>
                <a:cs typeface="Arial"/>
              </a:rPr>
              <a:t>«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Я выбрал уютную кофейню. Я повесил свой дождевик на вешалку, чтобы он просох.»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64648"/>
            <a:ext cx="316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Arial"/>
              </a:rPr>
              <a:t>Графы </a:t>
            </a:r>
            <a:r>
              <a:rPr lang="en-US" sz="1400" dirty="0" smtClean="0">
                <a:latin typeface="Calibri" panose="020F0502020204030204" pitchFamily="34" charset="0"/>
                <a:cs typeface="Arial"/>
              </a:rPr>
              <a:t>VSO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 по предложениям</a:t>
            </a:r>
            <a:endParaRPr lang="ru-RU"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143627"/>
            <a:ext cx="195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Arial"/>
              </a:rPr>
              <a:t>Граф </a:t>
            </a:r>
            <a:r>
              <a:rPr lang="en-US" sz="1400" dirty="0">
                <a:latin typeface="Calibri" panose="020F0502020204030204" pitchFamily="34" charset="0"/>
                <a:cs typeface="Arial"/>
              </a:rPr>
              <a:t>VSO</a:t>
            </a:r>
            <a:r>
              <a:rPr lang="ru-RU" sz="1400" dirty="0">
                <a:latin typeface="Calibri" panose="020F0502020204030204" pitchFamily="34" charset="0"/>
                <a:cs typeface="Arial"/>
              </a:rPr>
              <a:t> по </a:t>
            </a:r>
            <a:r>
              <a:rPr lang="ru-RU" sz="1400" dirty="0" smtClean="0">
                <a:latin typeface="Calibri" panose="020F0502020204030204" pitchFamily="34" charset="0"/>
                <a:cs typeface="Arial"/>
              </a:rPr>
              <a:t>тексту</a:t>
            </a:r>
            <a:endParaRPr lang="ru-RU" sz="1400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1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en-US"/>
            </a:defPPr>
            <a:lvl1pPr>
              <a:buSzPct val="25000"/>
              <a:defRPr sz="2400" b="1">
                <a:solidFill>
                  <a:srgbClr val="00B0F0"/>
                </a:solidFill>
                <a:latin typeface="Calibri" pitchFamily="34" charset="0"/>
              </a:defRPr>
            </a:lvl1pPr>
          </a:lstStyle>
          <a:p>
            <a:r>
              <a:rPr lang="ru-RU" dirty="0" smtClean="0"/>
              <a:t>ПОСТРОЕНИЕ </a:t>
            </a:r>
            <a:r>
              <a:rPr lang="ru-RU" dirty="0"/>
              <a:t>ГРАФА </a:t>
            </a:r>
            <a:r>
              <a:rPr lang="en-US" dirty="0"/>
              <a:t>VSO </a:t>
            </a:r>
            <a:r>
              <a:rPr lang="ru-RU" dirty="0"/>
              <a:t>ПО ТЕКСТУ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Изображение 5" descr="Снимок экрана 2016-12-02 в 17.56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/>
          <a:stretch/>
        </p:blipFill>
        <p:spPr>
          <a:xfrm>
            <a:off x="4573871" y="2643758"/>
            <a:ext cx="4359470" cy="2160240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 rot="841315">
            <a:off x="4156390" y="2876896"/>
            <a:ext cx="606065" cy="360216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pic>
        <p:nvPicPr>
          <p:cNvPr id="15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>
              <a:defRPr lang="en-US"/>
            </a:defPPr>
            <a:lvl1pPr>
              <a:buSzPct val="25000"/>
              <a:defRPr sz="2400" b="1">
                <a:solidFill>
                  <a:srgbClr val="00B0F0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Г</a:t>
            </a:r>
            <a:r>
              <a:rPr lang="ru-RU" dirty="0" smtClean="0"/>
              <a:t>РАФ </a:t>
            </a:r>
            <a:r>
              <a:rPr lang="en-US" dirty="0"/>
              <a:t>VSO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ПОСЛЕДОВАТЕЛЬНОСТЬ ДЕЙСТВИЙ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Изображение 1" descr="Снимок экрана 2016-12-02 в 17.5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31590"/>
            <a:ext cx="4686567" cy="33843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9379" y="1117046"/>
            <a:ext cx="5334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Пример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: </a:t>
            </a:r>
            <a:r>
              <a:rPr lang="ru-RU" i="1" dirty="0" smtClean="0">
                <a:latin typeface="Calibri" panose="020F0502020204030204" pitchFamily="34" charset="0"/>
                <a:cs typeface="Arial"/>
              </a:rPr>
              <a:t>«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/>
              </a:rPr>
              <a:t>выбрал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 уютную кофейню. Я </a:t>
            </a:r>
            <a:r>
              <a:rPr lang="ru-RU" b="1" i="1" dirty="0">
                <a:solidFill>
                  <a:srgbClr val="10253F"/>
                </a:solidFill>
                <a:latin typeface="Calibri" panose="020F0502020204030204" pitchFamily="34" charset="0"/>
                <a:cs typeface="Arial"/>
              </a:rPr>
              <a:t>повесил</a:t>
            </a:r>
            <a:r>
              <a:rPr lang="ru-RU" i="1" dirty="0">
                <a:latin typeface="Calibri" panose="020F0502020204030204" pitchFamily="34" charset="0"/>
                <a:cs typeface="Arial"/>
              </a:rPr>
              <a:t> свой дождевик на вешалку, чтобы он </a:t>
            </a:r>
            <a:r>
              <a:rPr lang="ru-RU" b="1" i="1" dirty="0" smtClean="0">
                <a:solidFill>
                  <a:srgbClr val="10253F"/>
                </a:solidFill>
                <a:latin typeface="Calibri" panose="020F0502020204030204" pitchFamily="34" charset="0"/>
                <a:cs typeface="Arial"/>
              </a:rPr>
              <a:t>просох</a:t>
            </a:r>
            <a:r>
              <a:rPr lang="ru-RU" i="1" dirty="0" smtClean="0">
                <a:latin typeface="Calibri" panose="020F0502020204030204" pitchFamily="34" charset="0"/>
                <a:cs typeface="Arial"/>
              </a:rPr>
              <a:t>» </a:t>
            </a:r>
            <a:endParaRPr lang="ru-RU" i="1" dirty="0">
              <a:latin typeface="Calibri" panose="020F0502020204030204" pitchFamily="34" charset="0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7249" y="1955984"/>
            <a:ext cx="439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ПОЛУЧАЕМ </a:t>
            </a:r>
            <a:r>
              <a:rPr lang="ru-RU" sz="1400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СИЛЬНЫЙ ИИ</a:t>
            </a:r>
            <a:r>
              <a:rPr lang="ru-RU" sz="1400" dirty="0" smtClean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: ИЗ ПОНИМАНИЯ ЕЯ ТЕКСТА СРАЗУ ДЕЛАЕМ ИНСТРУКЦИИ ДЛЯ ПРОГРАММНЫХ РОБОТОВ (</a:t>
            </a:r>
            <a:r>
              <a:rPr lang="en-US" sz="1400" dirty="0" smtClean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RPA) </a:t>
            </a:r>
            <a:r>
              <a:rPr lang="ru-RU" sz="1400" dirty="0" smtClean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И/ИЛИ «ЖЕЛЕЗНЫХ» РОБОТОТЕХНИЧЕСКИХ КОМПЛЕКСОВ И МАШИН.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9379" y="3197467"/>
            <a:ext cx="413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МОЖНО ПОГОВОРИТЬ 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С </a:t>
            </a: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МАШИНОЙ! 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А 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МАШИНЫ МОГУТ ГОВОРИТЬ МЕЖДУ СОБОЙ НА </a:t>
            </a:r>
            <a:r>
              <a:rPr lang="ru-RU" b="1" dirty="0" smtClean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ЕЯ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rPr>
              <a:t>!</a:t>
            </a:r>
          </a:p>
        </p:txBody>
      </p:sp>
      <p:pic>
        <p:nvPicPr>
          <p:cNvPr id="16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0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26340" y="2559699"/>
            <a:ext cx="2174462" cy="30008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/>
          <a:p>
            <a:pPr>
              <a:buClr>
                <a:schemeClr val="dk1"/>
              </a:buClr>
              <a:buFont typeface="Calibri"/>
              <a:buNone/>
            </a:pPr>
            <a:r>
              <a:rPr lang="ru-RU" sz="1125" b="1" dirty="0">
                <a:solidFill>
                  <a:srgbClr val="00B0F0"/>
                </a:solidFill>
                <a:latin typeface="Arial"/>
                <a:ea typeface="Arial"/>
                <a:cs typeface="Arial"/>
              </a:rPr>
              <a:t>ПАРАМЕТРЫ ПРОЕКТА: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9556" y="3215572"/>
            <a:ext cx="197096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ГИБКАЯ НАСТРОЙКА СЦЕНАРИЕВ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9556" y="3554602"/>
            <a:ext cx="221594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НЕОГРАНИЧЕННЫЙ ОБЪЕМ ЗНАНИЙ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79556" y="2829247"/>
            <a:ext cx="2414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РЕЖИМЕ ЕСТЕСТВЕННОГО ДИАЛОГА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9556" y="3867822"/>
            <a:ext cx="2385134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ПОПОЛНЕНИЕ БАЗЫ ЗНАНИЙ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79556" y="4207310"/>
            <a:ext cx="22505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АВТОПЕРЕКЛЮЧЕНИЕ НА ОПЕРАТОРА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9556" y="4546800"/>
            <a:ext cx="21725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В КОРПОРАТИВНЫЙ ПОРТАЛ</a:t>
            </a:r>
            <a:endParaRPr lang="ru-RU" sz="7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16" descr="http://biaslist.com/img/home/decision-making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595" y="3131029"/>
            <a:ext cx="438343" cy="3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s://cdn4.iconfinder.com/data/icons/database/PNG/256/Database_4.png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929" y="3536730"/>
            <a:ext cx="283799" cy="2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http://i1.wp.com/www.michael-webber.com/wp-content/uploads/operator-554b7dbbv1_site_icon.png?resize=512%2C512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33" y="4148517"/>
            <a:ext cx="345189" cy="3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s://portal.codero.com/img/api-icon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31" y="3837965"/>
            <a:ext cx="480706" cy="2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www.davidcrowther.com/assets/testimonials-icon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993" y="2847459"/>
            <a:ext cx="378324" cy="2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msdnshared.blob.core.windows.net/media/MSDNBlogsFS/prod.evol.blogs.msdn.com/CommunityServer.Blogs.Components.WeblogFiles/00/00/01/60/23/1680.0003231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84" y="4524414"/>
            <a:ext cx="391444" cy="3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Прямая соединительная линия 79"/>
          <p:cNvCxnSpPr/>
          <p:nvPr/>
        </p:nvCxnSpPr>
        <p:spPr>
          <a:xfrm flipH="1" flipV="1">
            <a:off x="3046360" y="1897201"/>
            <a:ext cx="2" cy="296136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Овал 83"/>
          <p:cNvSpPr/>
          <p:nvPr/>
        </p:nvSpPr>
        <p:spPr>
          <a:xfrm>
            <a:off x="4555757" y="1034585"/>
            <a:ext cx="763909" cy="736711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5444419" y="1029173"/>
            <a:ext cx="763909" cy="736711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337308" y="1021301"/>
            <a:ext cx="763909" cy="736711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8118004" y="974068"/>
            <a:ext cx="763909" cy="736711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7239158" y="998160"/>
            <a:ext cx="763909" cy="741155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Shape 682"/>
          <p:cNvSpPr txBox="1">
            <a:spLocks/>
          </p:cNvSpPr>
          <p:nvPr/>
        </p:nvSpPr>
        <p:spPr>
          <a:xfrm>
            <a:off x="7156161" y="1282362"/>
            <a:ext cx="943829" cy="155838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запросов на консультацию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в день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None/>
            </a:pPr>
            <a:endParaRPr lang="ru-RU" sz="67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sp>
        <p:nvSpPr>
          <p:cNvPr id="90" name="Shape 690"/>
          <p:cNvSpPr txBox="1">
            <a:spLocks/>
          </p:cNvSpPr>
          <p:nvPr/>
        </p:nvSpPr>
        <p:spPr>
          <a:xfrm>
            <a:off x="6353994" y="1104020"/>
            <a:ext cx="790127" cy="32347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Clr>
                <a:srgbClr val="434343"/>
              </a:buClr>
              <a:buSzPct val="25000"/>
              <a:buNone/>
            </a:pPr>
            <a:r>
              <a:rPr lang="ru-RU" sz="1050" b="1" dirty="0">
                <a:solidFill>
                  <a:srgbClr val="00B0F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сотни</a:t>
            </a:r>
            <a:endParaRPr lang="en-GB" sz="1200" b="1" dirty="0">
              <a:solidFill>
                <a:srgbClr val="00B0F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334922" y="1344138"/>
            <a:ext cx="82833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внутренних клиентов</a:t>
            </a:r>
          </a:p>
        </p:txBody>
      </p:sp>
      <p:sp>
        <p:nvSpPr>
          <p:cNvPr id="92" name="Shape 690"/>
          <p:cNvSpPr txBox="1">
            <a:spLocks/>
          </p:cNvSpPr>
          <p:nvPr/>
        </p:nvSpPr>
        <p:spPr>
          <a:xfrm>
            <a:off x="5471598" y="1093168"/>
            <a:ext cx="711560" cy="32347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Clr>
                <a:srgbClr val="434343"/>
              </a:buClr>
              <a:buSzPct val="25000"/>
              <a:buNone/>
            </a:pPr>
            <a:r>
              <a:rPr lang="ru-RU" sz="1050" b="1" dirty="0">
                <a:solidFill>
                  <a:srgbClr val="00B0F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тысячи</a:t>
            </a:r>
            <a:endParaRPr lang="en-GB" sz="1050" b="1" dirty="0">
              <a:solidFill>
                <a:srgbClr val="00B0F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492037" y="1369699"/>
            <a:ext cx="67153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типов 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вопросов</a:t>
            </a:r>
          </a:p>
        </p:txBody>
      </p:sp>
      <p:sp>
        <p:nvSpPr>
          <p:cNvPr id="94" name="Shape 682"/>
          <p:cNvSpPr txBox="1">
            <a:spLocks/>
          </p:cNvSpPr>
          <p:nvPr/>
        </p:nvSpPr>
        <p:spPr>
          <a:xfrm>
            <a:off x="8037815" y="1286847"/>
            <a:ext cx="943829" cy="22916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формулировок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на один </a:t>
            </a: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вопрос</a:t>
            </a:r>
          </a:p>
          <a:p>
            <a:pPr marL="0" indent="0" algn="ctr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None/>
            </a:pPr>
            <a:endParaRPr lang="ru-RU" sz="675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sp>
        <p:nvSpPr>
          <p:cNvPr id="95" name="Shape 690"/>
          <p:cNvSpPr txBox="1">
            <a:spLocks/>
          </p:cNvSpPr>
          <p:nvPr/>
        </p:nvSpPr>
        <p:spPr>
          <a:xfrm>
            <a:off x="4581357" y="1078543"/>
            <a:ext cx="718865" cy="32347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Clr>
                <a:srgbClr val="434343"/>
              </a:buClr>
              <a:buSzPct val="25000"/>
              <a:buNone/>
            </a:pP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80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486054" y="1359306"/>
            <a:ext cx="871946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ru-RU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регионов РФ</a:t>
            </a:r>
          </a:p>
        </p:txBody>
      </p:sp>
      <p:sp>
        <p:nvSpPr>
          <p:cNvPr id="97" name="Shape 690"/>
          <p:cNvSpPr txBox="1">
            <a:spLocks/>
          </p:cNvSpPr>
          <p:nvPr/>
        </p:nvSpPr>
        <p:spPr>
          <a:xfrm>
            <a:off x="7249743" y="1080403"/>
            <a:ext cx="765482" cy="32347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Clr>
                <a:srgbClr val="434343"/>
              </a:buClr>
              <a:buSzPct val="25000"/>
              <a:buNone/>
            </a:pPr>
            <a:r>
              <a:rPr lang="ru-RU" sz="1050" b="1" dirty="0">
                <a:solidFill>
                  <a:srgbClr val="00B0F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тысячи</a:t>
            </a:r>
            <a:endParaRPr lang="en-GB" sz="1050" b="1" dirty="0">
              <a:solidFill>
                <a:srgbClr val="00B0F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sp>
        <p:nvSpPr>
          <p:cNvPr id="98" name="Shape 690"/>
          <p:cNvSpPr txBox="1">
            <a:spLocks/>
          </p:cNvSpPr>
          <p:nvPr/>
        </p:nvSpPr>
        <p:spPr>
          <a:xfrm>
            <a:off x="8114031" y="1056786"/>
            <a:ext cx="755490" cy="323473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900"/>
              </a:spcAft>
              <a:buClr>
                <a:srgbClr val="434343"/>
              </a:buClr>
              <a:buSzPct val="25000"/>
              <a:buNone/>
            </a:pPr>
            <a:r>
              <a:rPr lang="ru-RU" sz="1050" b="1" dirty="0">
                <a:solidFill>
                  <a:srgbClr val="00B0F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  <a:rtl val="0"/>
              </a:rPr>
              <a:t>десятки</a:t>
            </a:r>
            <a:endParaRPr lang="en-GB" sz="1050" b="1" dirty="0">
              <a:solidFill>
                <a:srgbClr val="00B0F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  <a:rtl val="0"/>
            </a:endParaRPr>
          </a:p>
        </p:txBody>
      </p:sp>
      <p:pic>
        <p:nvPicPr>
          <p:cNvPr id="100" name="Изображение 99" descr="unnamed.jpg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607" y="333425"/>
            <a:ext cx="402801" cy="378042"/>
          </a:xfrm>
          <a:prstGeom prst="rect">
            <a:avLst/>
          </a:prstGeom>
        </p:spPr>
      </p:pic>
      <p:sp>
        <p:nvSpPr>
          <p:cNvPr id="110" name="Прямоугольник 12"/>
          <p:cNvSpPr>
            <a:spLocks noChangeArrowheads="1"/>
          </p:cNvSpPr>
          <p:nvPr/>
        </p:nvSpPr>
        <p:spPr bwMode="auto">
          <a:xfrm>
            <a:off x="512515" y="2104569"/>
            <a:ext cx="238466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750" dirty="0">
                <a:hlinkClick r:id="rId16"/>
              </a:rPr>
              <a:t>http://</a:t>
            </a:r>
            <a:r>
              <a:rPr lang="en-US" altLang="ru-RU" sz="750" dirty="0" smtClean="0">
                <a:hlinkClick r:id="rId16"/>
              </a:rPr>
              <a:t>futurebanking.ru/post/3565</a:t>
            </a:r>
            <a:endParaRPr lang="en-US" altLang="ru-RU" sz="750" dirty="0" smtClean="0"/>
          </a:p>
          <a:p>
            <a:pPr eaLnBrk="1" hangingPunct="1">
              <a:spcBef>
                <a:spcPct val="0"/>
              </a:spcBef>
              <a:buNone/>
            </a:pPr>
            <a:r>
              <a:rPr lang="en-US" sz="800" dirty="0">
                <a:hlinkClick r:id="rId17"/>
              </a:rPr>
              <a:t>https://www.banki.ru/news/lenta/?id=10330125</a:t>
            </a:r>
            <a:endParaRPr lang="ru-RU" altLang="ru-RU" sz="800" dirty="0">
              <a:hlinkClick r:id="rId1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750" dirty="0" smtClean="0">
                <a:hlinkClick r:id="rId18"/>
              </a:rPr>
              <a:t>https</a:t>
            </a:r>
            <a:r>
              <a:rPr lang="en-US" altLang="ru-RU" sz="750" dirty="0">
                <a:hlinkClick r:id="rId18"/>
              </a:rPr>
              <a:t>://alfabank.ru/retail/2018/3/14/43512.html</a:t>
            </a:r>
            <a:endParaRPr lang="ru-RU" altLang="ru-RU" sz="75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1391400" y="1023432"/>
            <a:ext cx="291919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en-US" sz="1050" b="1" dirty="0">
                <a:solidFill>
                  <a:srgbClr val="00AEEF"/>
                </a:solidFill>
                <a:latin typeface="Calibri"/>
              </a:rPr>
              <a:t>&gt;</a:t>
            </a:r>
            <a:r>
              <a:rPr lang="ru-RU" sz="1050" b="1" dirty="0">
                <a:solidFill>
                  <a:srgbClr val="00AEEF"/>
                </a:solidFill>
                <a:latin typeface="Calibri"/>
              </a:rPr>
              <a:t> 50 (!) раз выросла скорость ответов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ru-RU" sz="1050" b="1" dirty="0">
                <a:solidFill>
                  <a:srgbClr val="00AEEF"/>
                </a:solidFill>
                <a:latin typeface="Calibri"/>
              </a:rPr>
              <a:t>Повысил качество обслуживания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ru-RU" sz="1050" b="1" dirty="0">
                <a:solidFill>
                  <a:srgbClr val="00AEEF"/>
                </a:solidFill>
                <a:latin typeface="Calibri"/>
              </a:rPr>
              <a:t>Работает 24</a:t>
            </a:r>
            <a:r>
              <a:rPr lang="en-US" sz="1050" b="1" dirty="0">
                <a:solidFill>
                  <a:srgbClr val="00AEEF"/>
                </a:solidFill>
                <a:latin typeface="Calibri"/>
              </a:rPr>
              <a:t>/7</a:t>
            </a:r>
            <a:endParaRPr lang="ru-RU" sz="1050" b="1" dirty="0">
              <a:solidFill>
                <a:srgbClr val="00AEEF"/>
              </a:solidFill>
              <a:latin typeface="Calibri"/>
            </a:endParaRPr>
          </a:p>
          <a:p>
            <a:pPr marL="214313" indent="-214313">
              <a:buFont typeface="Arial"/>
              <a:buChar char="•"/>
              <a:defRPr/>
            </a:pPr>
            <a:r>
              <a:rPr lang="ru-RU" sz="1050" b="1" dirty="0">
                <a:solidFill>
                  <a:srgbClr val="00AEEF"/>
                </a:solidFill>
                <a:latin typeface="Calibri"/>
              </a:rPr>
              <a:t>Существенно сократил трудозатраты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ru-RU" sz="1050" b="1" dirty="0">
                <a:solidFill>
                  <a:srgbClr val="00AEEF"/>
                </a:solidFill>
                <a:latin typeface="Calibri"/>
              </a:rPr>
              <a:t>Не имеет аналогов</a:t>
            </a:r>
          </a:p>
        </p:txBody>
      </p:sp>
      <p:pic>
        <p:nvPicPr>
          <p:cNvPr id="112" name="Изображение 111" descr="5aa8f0b8423f8.jpg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82" y="1018401"/>
            <a:ext cx="782413" cy="75663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dir="3780000" sx="0" sy="0" rotWithShape="0">
              <a:schemeClr val="bg1">
                <a:alpha val="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4" name="Группа 113"/>
          <p:cNvGrpSpPr/>
          <p:nvPr/>
        </p:nvGrpSpPr>
        <p:grpSpPr>
          <a:xfrm>
            <a:off x="3987010" y="1146454"/>
            <a:ext cx="295213" cy="412292"/>
            <a:chOff x="10945823" y="4561964"/>
            <a:chExt cx="526775" cy="762324"/>
          </a:xfrm>
        </p:grpSpPr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0945823" y="4561964"/>
              <a:ext cx="526775" cy="360040"/>
            </a:xfrm>
            <a:prstGeom prst="line">
              <a:avLst/>
            </a:prstGeom>
            <a:ln>
              <a:solidFill>
                <a:srgbClr val="00A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V="1">
              <a:off x="10945823" y="4922004"/>
              <a:ext cx="526775" cy="402284"/>
            </a:xfrm>
            <a:prstGeom prst="line">
              <a:avLst/>
            </a:prstGeom>
            <a:ln>
              <a:solidFill>
                <a:srgbClr val="00A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149564" y="1149387"/>
            <a:ext cx="259767" cy="370709"/>
            <a:chOff x="623392" y="4591728"/>
            <a:chExt cx="524184" cy="762324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flipH="1">
              <a:off x="623392" y="4591728"/>
              <a:ext cx="524184" cy="360040"/>
            </a:xfrm>
            <a:prstGeom prst="line">
              <a:avLst/>
            </a:prstGeom>
            <a:ln>
              <a:solidFill>
                <a:srgbClr val="00A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 flipV="1">
              <a:off x="623392" y="4951768"/>
              <a:ext cx="524184" cy="402284"/>
            </a:xfrm>
            <a:prstGeom prst="line">
              <a:avLst/>
            </a:prstGeom>
            <a:ln>
              <a:solidFill>
                <a:srgbClr val="00AEE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Прямоугольник 119"/>
          <p:cNvSpPr/>
          <p:nvPr/>
        </p:nvSpPr>
        <p:spPr>
          <a:xfrm>
            <a:off x="504330" y="1855210"/>
            <a:ext cx="4392945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88" b="1" dirty="0">
                <a:solidFill>
                  <a:prstClr val="black"/>
                </a:solidFill>
              </a:rPr>
              <a:t>Мария Шевченко</a:t>
            </a:r>
            <a:endParaRPr lang="ru-RU" sz="788" b="1" dirty="0"/>
          </a:p>
          <a:p>
            <a:r>
              <a:rPr lang="ru-RU" sz="788" dirty="0">
                <a:solidFill>
                  <a:prstClr val="black"/>
                </a:solidFill>
              </a:rPr>
              <a:t>Главный операционный директор Альфа-Банка</a:t>
            </a:r>
            <a:endParaRPr lang="ru-RU" sz="788" dirty="0"/>
          </a:p>
        </p:txBody>
      </p:sp>
      <p:sp>
        <p:nvSpPr>
          <p:cNvPr id="121" name="Прямоугольник 120"/>
          <p:cNvSpPr/>
          <p:nvPr>
            <p:custDataLst>
              <p:tags r:id="rId1"/>
            </p:custDataLst>
          </p:nvPr>
        </p:nvSpPr>
        <p:spPr>
          <a:xfrm>
            <a:off x="3195539" y="2169450"/>
            <a:ext cx="1067829" cy="357817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знаниями</a:t>
            </a:r>
          </a:p>
        </p:txBody>
      </p:sp>
      <p:sp>
        <p:nvSpPr>
          <p:cNvPr id="122" name="Прямоугольник 121"/>
          <p:cNvSpPr/>
          <p:nvPr>
            <p:custDataLst>
              <p:tags r:id="rId2"/>
            </p:custDataLst>
          </p:nvPr>
        </p:nvSpPr>
        <p:spPr>
          <a:xfrm>
            <a:off x="3156568" y="3224061"/>
            <a:ext cx="1103357" cy="346062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</a:t>
            </a:r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сервиса</a:t>
            </a:r>
            <a:endParaRPr lang="ru-RU" sz="78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>
            <a:spLocks noChangeArrowheads="1"/>
          </p:cNvSpPr>
          <p:nvPr/>
        </p:nvSpPr>
        <p:spPr bwMode="auto">
          <a:xfrm flipV="1">
            <a:off x="4348312" y="2192531"/>
            <a:ext cx="34289" cy="3204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514350">
              <a:spcAft>
                <a:spcPts val="338"/>
              </a:spcAft>
              <a:buClr>
                <a:srgbClr val="0061AF"/>
              </a:buClr>
              <a:buSzPct val="140000"/>
              <a:defRPr/>
            </a:pPr>
            <a:endParaRPr lang="ru-RU" sz="900" kern="0" dirty="0">
              <a:solidFill>
                <a:sysClr val="window" lastClr="FFFFFF">
                  <a:lumMod val="95000"/>
                </a:sysClr>
              </a:solidFill>
              <a:cs typeface="Calibri" pitchFamily="34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504328" y="2139702"/>
            <a:ext cx="4386503" cy="4759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750">
              <a:solidFill>
                <a:prstClr val="white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534847" y="2175300"/>
            <a:ext cx="450190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Аккумуляция и развитие отраслевых экспертных знаний</a:t>
            </a:r>
          </a:p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Качественный переход </a:t>
            </a: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пассивных 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 накопления знаний (чтение источника и анализ инф-и) </a:t>
            </a: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активным 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(получение ответа или решения)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543689" y="3228043"/>
            <a:ext cx="438650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программные роботы не устают и не совершают ошибок (человеческий фактор)</a:t>
            </a:r>
          </a:p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эмоциональной компоненты при общении </a:t>
            </a:r>
            <a:endParaRPr lang="en-US" sz="7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>
            <p:custDataLst>
              <p:tags r:id="rId3"/>
            </p:custDataLst>
          </p:nvPr>
        </p:nvSpPr>
        <p:spPr>
          <a:xfrm>
            <a:off x="3164052" y="2696436"/>
            <a:ext cx="1108956" cy="352451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компетенций</a:t>
            </a:r>
            <a:endParaRPr lang="ru-RU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535817" y="2694960"/>
            <a:ext cx="43865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рисков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утере компетенций при уходе ключевых экспертов</a:t>
            </a:r>
          </a:p>
          <a:p>
            <a:pPr marL="128588" indent="-128588">
              <a:buFont typeface="Arial"/>
              <a:buChar char="•"/>
            </a:pP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личностных требований 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периода обучения 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кадров</a:t>
            </a:r>
          </a:p>
        </p:txBody>
      </p:sp>
      <p:sp>
        <p:nvSpPr>
          <p:cNvPr id="129" name="Прямоугольник 128"/>
          <p:cNvSpPr/>
          <p:nvPr>
            <p:custDataLst>
              <p:tags r:id="rId4"/>
            </p:custDataLst>
          </p:nvPr>
        </p:nvSpPr>
        <p:spPr>
          <a:xfrm>
            <a:off x="3173813" y="3777056"/>
            <a:ext cx="1110096" cy="354065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точность и скорость ответов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543689" y="3739583"/>
            <a:ext cx="4324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пользователя (ответы на вопросы) базируется на </a:t>
            </a: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формализованной Базе Знаний 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Логического ИИ</a:t>
            </a:r>
          </a:p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заложенные знания и логическая обработка </a:t>
            </a: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исключают ошибочное решение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даже при высокой нагрузке, требующей быстрой обработки</a:t>
            </a:r>
          </a:p>
        </p:txBody>
      </p:sp>
      <p:sp>
        <p:nvSpPr>
          <p:cNvPr id="131" name="Прямоугольник 130"/>
          <p:cNvSpPr/>
          <p:nvPr>
            <p:custDataLst>
              <p:tags r:id="rId5"/>
            </p:custDataLst>
          </p:nvPr>
        </p:nvSpPr>
        <p:spPr>
          <a:xfrm>
            <a:off x="3164855" y="4330681"/>
            <a:ext cx="1123719" cy="336969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компетенции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4550471" y="4324785"/>
            <a:ext cx="433003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/>
              <a:buChar char="•"/>
            </a:pPr>
            <a:r>
              <a:rPr lang="ru-RU" sz="75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инновационных технологических компетенций 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программной роботизации процессов (RPA, </a:t>
            </a:r>
            <a:r>
              <a:rPr lang="ru-RU" sz="75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отрасли</a:t>
            </a:r>
          </a:p>
          <a:p>
            <a:pPr marL="128588" indent="-128588">
              <a:buFont typeface="Arial"/>
              <a:buChar char="•"/>
            </a:pP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возможности сельского </a:t>
            </a:r>
            <a:r>
              <a:rPr lang="ru-RU" sz="75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хозяйстваи</a:t>
            </a:r>
            <a:r>
              <a:rPr lang="ru-RU" sz="75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технологий искусственного интеллекта как ответ на вызовы времени</a:t>
            </a:r>
          </a:p>
          <a:p>
            <a:pPr marL="128588" indent="-128588">
              <a:buFont typeface="Arial"/>
              <a:buChar char="•"/>
            </a:pPr>
            <a:endParaRPr lang="ru-RU" sz="75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4509726" y="2659531"/>
            <a:ext cx="4396859" cy="43265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750">
              <a:solidFill>
                <a:prstClr val="white"/>
              </a:solidFill>
            </a:endParaRP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41214" y="3189393"/>
            <a:ext cx="4348219" cy="467324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750">
              <a:solidFill>
                <a:prstClr val="white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50470" y="3739584"/>
            <a:ext cx="4330033" cy="47813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750">
              <a:solidFill>
                <a:prstClr val="white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60526" y="4299198"/>
            <a:ext cx="4305540" cy="55936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ru-RU" sz="750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 flipV="1">
            <a:off x="4352221" y="2712360"/>
            <a:ext cx="34289" cy="3204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514350">
              <a:spcAft>
                <a:spcPts val="338"/>
              </a:spcAft>
              <a:buClr>
                <a:srgbClr val="0061AF"/>
              </a:buClr>
              <a:buSzPct val="140000"/>
              <a:defRPr/>
            </a:pPr>
            <a:endParaRPr lang="ru-RU" sz="900" kern="0" dirty="0">
              <a:solidFill>
                <a:sysClr val="window" lastClr="FFFFFF">
                  <a:lumMod val="95000"/>
                </a:sysClr>
              </a:solidFill>
              <a:cs typeface="Calibri" pitchFamily="34" charset="0"/>
            </a:endParaRPr>
          </a:p>
        </p:txBody>
      </p:sp>
      <p:sp>
        <p:nvSpPr>
          <p:cNvPr id="138" name="Прямоугольник 137"/>
          <p:cNvSpPr>
            <a:spLocks noChangeArrowheads="1"/>
          </p:cNvSpPr>
          <p:nvPr/>
        </p:nvSpPr>
        <p:spPr bwMode="auto">
          <a:xfrm flipV="1">
            <a:off x="4355929" y="3231461"/>
            <a:ext cx="34289" cy="3204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514350">
              <a:spcAft>
                <a:spcPts val="338"/>
              </a:spcAft>
              <a:buClr>
                <a:srgbClr val="0061AF"/>
              </a:buClr>
              <a:buSzPct val="140000"/>
              <a:defRPr/>
            </a:pPr>
            <a:endParaRPr lang="ru-RU" sz="900" kern="0" dirty="0">
              <a:solidFill>
                <a:sysClr val="window" lastClr="FFFFFF">
                  <a:lumMod val="95000"/>
                </a:sysClr>
              </a:solidFill>
              <a:cs typeface="Calibri" pitchFamily="34" charset="0"/>
            </a:endParaRPr>
          </a:p>
        </p:txBody>
      </p:sp>
      <p:sp>
        <p:nvSpPr>
          <p:cNvPr id="139" name="Прямоугольник 138"/>
          <p:cNvSpPr>
            <a:spLocks noChangeArrowheads="1"/>
          </p:cNvSpPr>
          <p:nvPr/>
        </p:nvSpPr>
        <p:spPr bwMode="auto">
          <a:xfrm flipV="1">
            <a:off x="4356184" y="3792413"/>
            <a:ext cx="34289" cy="3204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514350">
              <a:spcAft>
                <a:spcPts val="338"/>
              </a:spcAft>
              <a:buClr>
                <a:srgbClr val="0061AF"/>
              </a:buClr>
              <a:buSzPct val="140000"/>
              <a:defRPr/>
            </a:pPr>
            <a:endParaRPr lang="ru-RU" sz="900" kern="0" dirty="0">
              <a:solidFill>
                <a:sysClr val="window" lastClr="FFFFFF">
                  <a:lumMod val="95000"/>
                </a:sysClr>
              </a:solidFill>
              <a:cs typeface="Calibri" pitchFamily="34" charset="0"/>
            </a:endParaRPr>
          </a:p>
        </p:txBody>
      </p:sp>
      <p:sp>
        <p:nvSpPr>
          <p:cNvPr id="140" name="Прямоугольник 139"/>
          <p:cNvSpPr>
            <a:spLocks noChangeArrowheads="1"/>
          </p:cNvSpPr>
          <p:nvPr/>
        </p:nvSpPr>
        <p:spPr bwMode="auto">
          <a:xfrm flipV="1">
            <a:off x="4354811" y="4352028"/>
            <a:ext cx="34289" cy="3204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514350">
              <a:spcAft>
                <a:spcPts val="338"/>
              </a:spcAft>
              <a:buClr>
                <a:srgbClr val="0061AF"/>
              </a:buClr>
              <a:buSzPct val="140000"/>
              <a:defRPr/>
            </a:pPr>
            <a:endParaRPr lang="ru-RU" sz="900" kern="0" dirty="0">
              <a:solidFill>
                <a:sysClr val="window" lastClr="FFFFFF">
                  <a:lumMod val="95000"/>
                </a:sysClr>
              </a:solidFill>
              <a:cs typeface="Calibri" pitchFamily="34" charset="0"/>
            </a:endParaRPr>
          </a:p>
        </p:txBody>
      </p:sp>
      <p:sp>
        <p:nvSpPr>
          <p:cNvPr id="142" name="Заголовок 1"/>
          <p:cNvSpPr txBox="1">
            <a:spLocks/>
          </p:cNvSpPr>
          <p:nvPr/>
        </p:nvSpPr>
        <p:spPr>
          <a:xfrm>
            <a:off x="3145741" y="1707654"/>
            <a:ext cx="6575846" cy="53091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200" b="1" i="0" u="none" strike="noStrike" cap="none" baseline="0">
                <a:solidFill>
                  <a:srgbClr val="00B0F0"/>
                </a:solidFill>
                <a:latin typeface="Arial"/>
                <a:ea typeface="Arial"/>
                <a:cs typeface="Arial"/>
              </a:defRPr>
            </a:lvl1pPr>
            <a:lvl2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0" marR="0" indent="0">
              <a:spcBef>
                <a:spcPts val="0"/>
              </a:spcBef>
            </a:lvl3pPr>
            <a:lvl4pPr marL="0" marR="0" indent="0">
              <a:spcBef>
                <a:spcPts val="0"/>
              </a:spcBef>
            </a:lvl4pPr>
            <a:lvl5pPr marL="0" marR="0" indent="0">
              <a:spcBef>
                <a:spcPts val="0"/>
              </a:spcBef>
            </a:lvl5pPr>
            <a:lvl6pPr marL="0" marR="0" indent="0">
              <a:spcBef>
                <a:spcPts val="0"/>
              </a:spcBef>
            </a:lvl6pPr>
            <a:lvl7pPr marL="0" marR="0" indent="0">
              <a:spcBef>
                <a:spcPts val="0"/>
              </a:spcBef>
            </a:lvl7pPr>
            <a:lvl8pPr marL="0" marR="0" indent="0">
              <a:spcBef>
                <a:spcPts val="0"/>
              </a:spcBef>
            </a:lvl8pPr>
            <a:lvl9pPr marL="0" marR="0" indent="0">
              <a:spcBef>
                <a:spcPts val="0"/>
              </a:spcBef>
            </a:lvl9pPr>
          </a:lstStyle>
          <a:p>
            <a:r>
              <a:rPr lang="ru-RU" sz="1050" dirty="0"/>
              <a:t>ПРЕИМУЩЕСТВА И ВОЗМОЖНОСТИ  МИВАРНОГО ВИРТУАЛЬНОГО КОНСУЛЬТАНТА</a:t>
            </a:r>
          </a:p>
        </p:txBody>
      </p:sp>
      <p:sp>
        <p:nvSpPr>
          <p:cNvPr id="65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МИВАРНЫЙ 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КОНСУЛЬТАНТ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РАБОТАЕТ В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АЛЬФА-БАНКЕ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3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5566"/>
            <a:ext cx="7031308" cy="4029499"/>
          </a:xfrm>
          <a:prstGeom prst="rect">
            <a:avLst/>
          </a:prstGeom>
        </p:spPr>
      </p:pic>
      <p:sp>
        <p:nvSpPr>
          <p:cNvPr id="18" name="Shape 237">
            <a:extLst>
              <a:ext uri="{FF2B5EF4-FFF2-40B4-BE49-F238E27FC236}">
                <a16:creationId xmlns:a16="http://schemas.microsoft.com/office/drawing/2014/main" xmlns="" id="{0BCCBD68-9AC6-0C48-90CD-0916B3880795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ct val="0"/>
              </a:spcBef>
              <a:buSzPct val="25000"/>
            </a:pPr>
            <a:r>
              <a:rPr lang="ru-RU" altLang="ru-RU" sz="2400" b="1" dirty="0">
                <a:solidFill>
                  <a:srgbClr val="00B0F0"/>
                </a:solidFill>
                <a:latin typeface="Calibri" pitchFamily="34" charset="0"/>
              </a:rPr>
              <a:t>КОНКУРЕНТНОЕ СРАВНЕНИЕ </a:t>
            </a:r>
            <a:endParaRPr lang="ru-RU" altLang="ru-RU" sz="2400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ru-RU" altLang="ru-RU" sz="1600" b="1" dirty="0">
                <a:solidFill>
                  <a:srgbClr val="00B0F0"/>
                </a:solidFill>
                <a:latin typeface="Calibri" pitchFamily="34" charset="0"/>
              </a:rPr>
              <a:t>НА УРОВНЕ </a:t>
            </a:r>
            <a:r>
              <a:rPr lang="ru-RU" altLang="ru-RU" sz="1600" b="1" dirty="0" smtClean="0">
                <a:solidFill>
                  <a:srgbClr val="00B0F0"/>
                </a:solidFill>
                <a:latin typeface="Calibri" pitchFamily="34" charset="0"/>
              </a:rPr>
              <a:t>ТЕХНОЛОГИЙ </a:t>
            </a:r>
            <a:r>
              <a:rPr lang="ru-RU" altLang="ru-RU" sz="1600" b="1" dirty="0">
                <a:solidFill>
                  <a:srgbClr val="00B0F0"/>
                </a:solidFill>
                <a:latin typeface="Calibri" pitchFamily="34" charset="0"/>
              </a:rPr>
              <a:t>ПОНИМАНИЯ ТЕКСТОВ</a:t>
            </a:r>
          </a:p>
          <a:p>
            <a:pPr>
              <a:buSzPct val="25000"/>
            </a:pP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1" i="0" u="none" strike="noStrike" cap="none" baseline="0" dirty="0">
              <a:solidFill>
                <a:srgbClr val="00B0F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19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5941" y="1168106"/>
            <a:ext cx="653721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1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651761"/>
            <a:ext cx="21550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latin typeface="Calibri"/>
              </a:rPr>
              <a:t>*Правильность ответа 99,8%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389" y="892465"/>
            <a:ext cx="8323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Calibri" panose="020F0502020204030204" pitchFamily="34" charset="0"/>
              </a:rPr>
              <a:t>Используем новую модификацию </a:t>
            </a:r>
            <a:r>
              <a:rPr lang="ru-RU" sz="1300" dirty="0">
                <a:latin typeface="Calibri" panose="020F0502020204030204" pitchFamily="34" charset="0"/>
              </a:rPr>
              <a:t>диалогового логического искусственного интеллекта, что </a:t>
            </a:r>
            <a:r>
              <a:rPr lang="ru-RU" sz="1300" dirty="0" smtClean="0">
                <a:latin typeface="Calibri" panose="020F0502020204030204" pitchFamily="34" charset="0"/>
              </a:rPr>
              <a:t>позволило </a:t>
            </a:r>
            <a:r>
              <a:rPr lang="ru-RU" sz="1300" dirty="0">
                <a:latin typeface="Calibri" panose="020F0502020204030204" pitchFamily="34" charset="0"/>
              </a:rPr>
              <a:t>реализовать более высокую скорость обучения и ответа при увеличении точности и естественности диалога человека и чат-бота. </a:t>
            </a:r>
          </a:p>
          <a:p>
            <a:pPr algn="just"/>
            <a:endParaRPr lang="ru-RU" sz="1000" dirty="0" smtClean="0">
              <a:latin typeface="Calibri" panose="020F0502020204030204" pitchFamily="34" charset="0"/>
            </a:endParaRPr>
          </a:p>
          <a:p>
            <a:pPr algn="just"/>
            <a:r>
              <a:rPr lang="ru-RU" sz="1300" dirty="0" smtClean="0">
                <a:latin typeface="Calibri" panose="020F0502020204030204" pitchFamily="34" charset="0"/>
              </a:rPr>
              <a:t>Отказались от статистики (</a:t>
            </a:r>
            <a:r>
              <a:rPr lang="ru-RU" sz="1300" dirty="0" err="1" smtClean="0">
                <a:latin typeface="Calibri" panose="020F0502020204030204" pitchFamily="34" charset="0"/>
              </a:rPr>
              <a:t>нейросетей</a:t>
            </a:r>
            <a:r>
              <a:rPr lang="ru-RU" sz="1300" dirty="0" smtClean="0">
                <a:latin typeface="Calibri" panose="020F0502020204030204" pitchFamily="34" charset="0"/>
              </a:rPr>
              <a:t>) в части принятия решений и используем модуль </a:t>
            </a:r>
            <a:r>
              <a:rPr lang="ru-RU" sz="1300" dirty="0">
                <a:latin typeface="Calibri" panose="020F0502020204030204" pitchFamily="34" charset="0"/>
              </a:rPr>
              <a:t>экспертной </a:t>
            </a:r>
            <a:r>
              <a:rPr lang="ru-RU" sz="1300" dirty="0" smtClean="0">
                <a:latin typeface="Calibri" panose="020F0502020204030204" pitchFamily="34" charset="0"/>
              </a:rPr>
              <a:t>системы, который позволяет дать не только правильный ответ*, но и предоставить его обоснование</a:t>
            </a:r>
            <a:r>
              <a:rPr lang="en-US" sz="1300" dirty="0" smtClean="0">
                <a:latin typeface="Calibri" panose="020F0502020204030204" pitchFamily="34" charset="0"/>
              </a:rPr>
              <a:t> </a:t>
            </a:r>
            <a:r>
              <a:rPr lang="ru-RU" sz="1300" dirty="0" smtClean="0">
                <a:latin typeface="Calibri" panose="020F0502020204030204" pitchFamily="34" charset="0"/>
              </a:rPr>
              <a:t>с доказательной частью.</a:t>
            </a:r>
            <a:endParaRPr lang="ru-RU" sz="13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3" y="2246465"/>
            <a:ext cx="624593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Calibri" panose="020F0502020204030204" pitchFamily="34" charset="0"/>
              </a:rPr>
              <a:t>Используем новый логический движок, позволяющий с линейной вычислительной сложностью обрабатывать более 5 000 000 правил в секунду, при этом не требуя больших аппаратных мощностей для работы системы.</a:t>
            </a:r>
          </a:p>
          <a:p>
            <a:pPr algn="just"/>
            <a:endParaRPr lang="ru-RU" sz="1000" dirty="0">
              <a:latin typeface="Calibri" panose="020F0502020204030204" pitchFamily="34" charset="0"/>
            </a:endParaRPr>
          </a:p>
          <a:p>
            <a:pPr algn="just"/>
            <a:r>
              <a:rPr lang="ru-RU" sz="1300" dirty="0">
                <a:latin typeface="Calibri" panose="020F0502020204030204" pitchFamily="34" charset="0"/>
              </a:rPr>
              <a:t>Благодаря уникальному анализу синтаксического разбора текста, семантического преобразования, построения графа, а также работы с контекстом и снятию </a:t>
            </a:r>
            <a:r>
              <a:rPr lang="ru-RU" sz="1300" dirty="0" smtClean="0">
                <a:latin typeface="Calibri" panose="020F0502020204030204" pitchFamily="34" charset="0"/>
              </a:rPr>
              <a:t>неопределенностей –  </a:t>
            </a:r>
            <a:r>
              <a:rPr lang="ru-RU" sz="1300" dirty="0">
                <a:latin typeface="Calibri" panose="020F0502020204030204" pitchFamily="34" charset="0"/>
              </a:rPr>
              <a:t>система </a:t>
            </a:r>
            <a:r>
              <a:rPr lang="ru-RU" sz="1300" b="1" dirty="0">
                <a:solidFill>
                  <a:srgbClr val="FF0000"/>
                </a:solidFill>
                <a:latin typeface="Calibri" panose="020F0502020204030204" pitchFamily="34" charset="0"/>
              </a:rPr>
              <a:t>ОТВЕЧАЕТ КАК ЧЕЛОВЕК</a:t>
            </a:r>
            <a:r>
              <a:rPr lang="en-US" sz="1300" b="1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endParaRPr lang="ru-RU" sz="13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/>
            <a:endParaRPr lang="ru-RU" sz="1000" dirty="0" smtClean="0">
              <a:latin typeface="Calibri" panose="020F0502020204030204" pitchFamily="34" charset="0"/>
            </a:endParaRPr>
          </a:p>
          <a:p>
            <a:pPr algn="just"/>
            <a:r>
              <a:rPr lang="ru-RU" sz="1300" dirty="0" smtClean="0">
                <a:latin typeface="Calibri" panose="020F0502020204030204" pitchFamily="34" charset="0"/>
              </a:rPr>
              <a:t>Применяем </a:t>
            </a:r>
            <a:r>
              <a:rPr lang="ru-RU" sz="1300" dirty="0">
                <a:latin typeface="Calibri" panose="020F0502020204030204" pitchFamily="34" charset="0"/>
              </a:rPr>
              <a:t>гносеологическую модель </a:t>
            </a:r>
            <a:r>
              <a:rPr lang="en-US" sz="1300" dirty="0">
                <a:latin typeface="Calibri" panose="020F0502020204030204" pitchFamily="34" charset="0"/>
              </a:rPr>
              <a:t>VSO, </a:t>
            </a:r>
            <a:r>
              <a:rPr lang="ru-RU" sz="1300" dirty="0">
                <a:latin typeface="Calibri" panose="020F0502020204030204" pitchFamily="34" charset="0"/>
              </a:rPr>
              <a:t>позволяющую не просто искать слова в словаре, но и распознавать контекстное окружение – тем самым система </a:t>
            </a:r>
            <a:r>
              <a:rPr lang="en-US" sz="1300" dirty="0" smtClean="0">
                <a:latin typeface="Calibri" panose="020F0502020204030204" pitchFamily="34" charset="0"/>
              </a:rPr>
              <a:t/>
            </a:r>
            <a:br>
              <a:rPr lang="en-US" sz="1300" dirty="0" smtClean="0">
                <a:latin typeface="Calibri" panose="020F0502020204030204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ПОНИМАЕТ</a:t>
            </a:r>
            <a:r>
              <a:rPr lang="ru-RU" sz="1300" b="1" dirty="0">
                <a:solidFill>
                  <a:srgbClr val="FF0000"/>
                </a:solidFill>
                <a:latin typeface="Calibri" panose="020F0502020204030204" pitchFamily="34" charset="0"/>
              </a:rPr>
              <a:t>, КАК ЧЕЛОВЕК!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526" y="8335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CC"/>
                </a:solidFill>
              </a:rPr>
              <a:t>1</a:t>
            </a:r>
            <a:endParaRPr lang="ru-RU" sz="2800" b="1" dirty="0">
              <a:solidFill>
                <a:srgbClr val="0099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41" y="15388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</a:rPr>
              <a:t>2</a:t>
            </a:r>
            <a:endParaRPr lang="ru-RU" sz="2800" b="1" dirty="0">
              <a:solidFill>
                <a:srgbClr val="0099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21741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</a:rPr>
              <a:t>3</a:t>
            </a:r>
            <a:endParaRPr lang="ru-RU" sz="2800" b="1" dirty="0">
              <a:solidFill>
                <a:srgbClr val="0099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730" y="2965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</a:rPr>
              <a:t>4</a:t>
            </a:r>
            <a:endParaRPr lang="ru-RU" sz="2800" b="1" dirty="0">
              <a:solidFill>
                <a:srgbClr val="0099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37034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CC"/>
                </a:solidFill>
              </a:rPr>
              <a:t>5</a:t>
            </a:r>
            <a:endParaRPr lang="ru-RU" sz="2800" b="1" dirty="0">
              <a:solidFill>
                <a:srgbClr val="0099CC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" y="2062087"/>
            <a:ext cx="1866306" cy="2830968"/>
          </a:xfrm>
          <a:prstGeom prst="rect">
            <a:avLst/>
          </a:prstGeom>
        </p:spPr>
      </p:pic>
      <p:sp>
        <p:nvSpPr>
          <p:cNvPr id="16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altLang="ru-RU" sz="2400" b="1" dirty="0" smtClean="0">
                <a:solidFill>
                  <a:srgbClr val="00B0F0"/>
                </a:solidFill>
                <a:latin typeface="Calibri" pitchFamily="34" charset="0"/>
              </a:rPr>
              <a:t>ПОЧЕМУ </a:t>
            </a:r>
            <a:r>
              <a:rPr lang="ru-RU" altLang="ru-RU" sz="2400" b="1" dirty="0">
                <a:solidFill>
                  <a:srgbClr val="00B0F0"/>
                </a:solidFill>
                <a:latin typeface="Calibri" pitchFamily="34" charset="0"/>
              </a:rPr>
              <a:t>МЫ ТАК КРУТЫ</a:t>
            </a:r>
            <a:r>
              <a:rPr lang="ru-RU" altLang="ru-RU" sz="2400" b="1" dirty="0" smtClean="0">
                <a:solidFill>
                  <a:srgbClr val="00B0F0"/>
                </a:solidFill>
                <a:latin typeface="Calibri" pitchFamily="34" charset="0"/>
              </a:rPr>
              <a:t>?</a:t>
            </a:r>
            <a:endParaRPr lang="ru-RU" alt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7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AD2349-E266-9A4D-9951-F4AF261F8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7408" y="3548908"/>
            <a:ext cx="1299155" cy="1221205"/>
          </a:xfrm>
          <a:prstGeom prst="rect">
            <a:avLst/>
          </a:prstGeom>
        </p:spPr>
      </p:pic>
      <p:sp>
        <p:nvSpPr>
          <p:cNvPr id="5" name="Shape 235">
            <a:extLst>
              <a:ext uri="{FF2B5EF4-FFF2-40B4-BE49-F238E27FC236}">
                <a16:creationId xmlns:a16="http://schemas.microsoft.com/office/drawing/2014/main" xmlns="" id="{0A1634F6-B26E-F548-A360-3843B5D142C7}"/>
              </a:ext>
            </a:extLst>
          </p:cNvPr>
          <p:cNvSpPr/>
          <p:nvPr/>
        </p:nvSpPr>
        <p:spPr>
          <a:xfrm>
            <a:off x="233475" y="2115840"/>
            <a:ext cx="8803020" cy="143306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>
              <a:latin typeface="Calibri" pitchFamily="34" charset="0"/>
            </a:endParaRPr>
          </a:p>
        </p:txBody>
      </p:sp>
      <p:sp>
        <p:nvSpPr>
          <p:cNvPr id="6" name="Shape 236">
            <a:extLst>
              <a:ext uri="{FF2B5EF4-FFF2-40B4-BE49-F238E27FC236}">
                <a16:creationId xmlns:a16="http://schemas.microsoft.com/office/drawing/2014/main" xmlns="" id="{AF2BF50A-141A-E142-9265-B8415CBB8B10}"/>
              </a:ext>
            </a:extLst>
          </p:cNvPr>
          <p:cNvSpPr/>
          <p:nvPr/>
        </p:nvSpPr>
        <p:spPr>
          <a:xfrm>
            <a:off x="1427940" y="987574"/>
            <a:ext cx="6843791" cy="368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/>
            <a:r>
              <a:rPr lang="ru-RU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ДО-ИНТЕЛЛЕКТУАЛЬНЫЙ УРОВЕНЬ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РЕФЛЕКСЫ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-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SMART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180975" lvl="0" algn="r"/>
            <a:r>
              <a:rPr lang="ru-RU" sz="1400" dirty="0"/>
              <a:t> </a:t>
            </a:r>
            <a:r>
              <a:rPr lang="ru-RU" sz="1400" dirty="0" err="1"/>
              <a:t>Нейротехнологии</a:t>
            </a:r>
            <a:r>
              <a:rPr lang="ru-RU" sz="1400" dirty="0"/>
              <a:t> (и подобные методы) подобны инстинктивным    реакциям, рефлексам и т.п. Применяются, когда надо мгновенно выполнить некое действие  (</a:t>
            </a:r>
            <a:r>
              <a:rPr lang="ru-RU" sz="1400" dirty="0" err="1"/>
              <a:t>нейросети</a:t>
            </a:r>
            <a:r>
              <a:rPr lang="ru-RU" sz="1400" dirty="0"/>
              <a:t> и генетические алгоритмы).</a:t>
            </a:r>
            <a:endParaRPr lang="en-US" sz="2000" b="1" dirty="0">
              <a:solidFill>
                <a:schemeClr val="dk1"/>
              </a:solidFill>
              <a:latin typeface="Calibri" pitchFamily="34" charset="0"/>
              <a:cs typeface="Calibri"/>
              <a:sym typeface="Calibri"/>
            </a:endParaRPr>
          </a:p>
          <a:p>
            <a:pPr marL="180975" lvl="0" algn="r"/>
            <a:endParaRPr lang="ru-RU" sz="1000" b="1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84138" marR="0" lvl="0" indent="30163" algn="r" rtl="0">
              <a:spcBef>
                <a:spcPts val="0"/>
              </a:spcBef>
              <a:buNone/>
            </a:pPr>
            <a:r>
              <a:rPr lang="ru-RU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ИНТЕЛЛЕКТУАЛЬНЫЙ УРОВЕНЬ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ЛОГИКА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WISDOM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r" rtl="0">
              <a:spcBef>
                <a:spcPts val="0"/>
              </a:spcBef>
              <a:buNone/>
            </a:pPr>
            <a:r>
              <a:rPr lang="ru-RU" b="1" dirty="0">
                <a:solidFill>
                  <a:srgbClr val="00B0F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ЛОГИЧЕСКИЙ ИСКУССТВЕННЫЙ ИНТЕЛЛЕКТ</a:t>
            </a:r>
          </a:p>
          <a:p>
            <a:pPr marL="84138" algn="r"/>
            <a:r>
              <a:rPr lang="ru-RU" sz="1400" dirty="0"/>
              <a:t>Термин "интеллект" ближе к </a:t>
            </a:r>
            <a:r>
              <a:rPr lang="ru-RU" sz="1400" dirty="0">
                <a:solidFill>
                  <a:srgbClr val="CC0000"/>
                </a:solidFill>
              </a:rPr>
              <a:t>логическому осознанному мышлению</a:t>
            </a:r>
            <a:r>
              <a:rPr lang="ru-RU" sz="1400" dirty="0"/>
              <a:t>, когда человек понимает что и как он делает. Это гораздо медленнее, чем рефлексы и реакции, но зато более универсально (</a:t>
            </a:r>
            <a:r>
              <a:rPr lang="ru-RU" sz="1400" dirty="0">
                <a:solidFill>
                  <a:srgbClr val="CC0000"/>
                </a:solidFill>
              </a:rPr>
              <a:t>логические рассуждения</a:t>
            </a:r>
            <a:r>
              <a:rPr lang="ru-RU" sz="1400" dirty="0"/>
              <a:t>, обоснование и принятие решений, накопление и обработка информации). </a:t>
            </a:r>
            <a:endParaRPr lang="ru-RU" sz="1400" b="1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84138" algn="r"/>
            <a:endParaRPr lang="ru-RU" sz="1000" b="1" dirty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84138" algn="r"/>
            <a:r>
              <a:rPr lang="ru-RU" b="1" dirty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СВЕРХ-ИНТЕЛЛЕКТУАЛЬНЫЙ УРОВЕНЬ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СОЦИАЛЬНЫЙ</a:t>
            </a:r>
          </a:p>
          <a:p>
            <a:pPr marL="84138" algn="r"/>
            <a:r>
              <a:rPr lang="ru-RU" sz="1400" dirty="0" err="1"/>
              <a:t>Неформализуемые</a:t>
            </a:r>
            <a:r>
              <a:rPr lang="ru-RU" sz="1400" dirty="0"/>
              <a:t> и сложно формализуемые задачи, которые выходят за пределы "логического осознанного мышления", т.к. даже человек эти процессы не осознает (эмоции и т.п.)</a:t>
            </a:r>
          </a:p>
          <a:p>
            <a:pPr marL="84138"/>
            <a:endParaRPr lang="ru-RU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" name="Shape 239">
            <a:extLst>
              <a:ext uri="{FF2B5EF4-FFF2-40B4-BE49-F238E27FC236}">
                <a16:creationId xmlns:a16="http://schemas.microsoft.com/office/drawing/2014/main" xmlns="" id="{CF4EF073-746B-E148-BFA0-B282DC80F919}"/>
              </a:ext>
            </a:extLst>
          </p:cNvPr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79" y="1091506"/>
            <a:ext cx="1147105" cy="85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40">
            <a:extLst>
              <a:ext uri="{FF2B5EF4-FFF2-40B4-BE49-F238E27FC236}">
                <a16:creationId xmlns:a16="http://schemas.microsoft.com/office/drawing/2014/main" xmlns="" id="{7F1E08A6-CE5E-CF45-B34E-3E4EFA4CFCFB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8679">
            <a:off x="302530" y="2097566"/>
            <a:ext cx="1160287" cy="113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projects\mivar\MIVAR_style-1.png">
            <a:extLst>
              <a:ext uri="{FF2B5EF4-FFF2-40B4-BE49-F238E27FC236}">
                <a16:creationId xmlns:a16="http://schemas.microsoft.com/office/drawing/2014/main" xmlns="" id="{8CC57827-D8E6-654E-BC59-4E4AEB17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247" y="2468610"/>
            <a:ext cx="638182" cy="727527"/>
          </a:xfrm>
          <a:prstGeom prst="rect">
            <a:avLst/>
          </a:prstGeom>
          <a:noFill/>
        </p:spPr>
      </p:pic>
      <p:sp>
        <p:nvSpPr>
          <p:cNvPr id="11" name="Shape 237">
            <a:extLst>
              <a:ext uri="{FF2B5EF4-FFF2-40B4-BE49-F238E27FC236}">
                <a16:creationId xmlns:a16="http://schemas.microsoft.com/office/drawing/2014/main" xmlns="" id="{8DE96BE9-6B7D-3541-92A7-2B32782C7A53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baseline="0" dirty="0">
                <a:solidFill>
                  <a:srgbClr val="00B0F0"/>
                </a:solidFill>
                <a:latin typeface="Calibri" pitchFamily="34" charset="0"/>
                <a:sym typeface="Arial"/>
              </a:rPr>
              <a:t>ТРИ УРОВНЯ ИССЛЕДОВАНИЙ В ОБЛАСТИ ИИ</a:t>
            </a:r>
          </a:p>
        </p:txBody>
      </p:sp>
      <p:pic>
        <p:nvPicPr>
          <p:cNvPr id="10" name="Изображение 4" descr="Gerb_MGTU_imeni_Baumana-254x3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7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Робот12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82" y="930419"/>
            <a:ext cx="3229146" cy="1982271"/>
          </a:xfrm>
          <a:prstGeom prst="rect">
            <a:avLst/>
          </a:prstGeom>
        </p:spPr>
      </p:pic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3287473"/>
            <a:ext cx="2000250" cy="1523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Изображение 1" descr="Упрощенный автом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851" y="2913359"/>
            <a:ext cx="3257550" cy="1892515"/>
          </a:xfrm>
          <a:prstGeom prst="rect">
            <a:avLst/>
          </a:prstGeom>
        </p:spPr>
      </p:pic>
      <p:pic>
        <p:nvPicPr>
          <p:cNvPr id="6" name="Изображение 5" descr="Пример реализации интеллектуализации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38" y="3173300"/>
            <a:ext cx="2916819" cy="170614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92220" y="865981"/>
            <a:ext cx="5227791" cy="2373153"/>
            <a:chOff x="88857" y="3505200"/>
            <a:chExt cx="6970389" cy="316420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88857" y="3505200"/>
              <a:ext cx="6970389" cy="3164203"/>
              <a:chOff x="2755" y="1542271"/>
              <a:chExt cx="8056479" cy="3545203"/>
            </a:xfrm>
          </p:grpSpPr>
          <p:sp>
            <p:nvSpPr>
              <p:cNvPr id="20" name="Облако 19"/>
              <p:cNvSpPr/>
              <p:nvPr/>
            </p:nvSpPr>
            <p:spPr>
              <a:xfrm>
                <a:off x="2755" y="3868274"/>
                <a:ext cx="2979856" cy="1219200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511" y="1542271"/>
                <a:ext cx="5544616" cy="146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Уровни управления автомобилем или роботом: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ru-RU" sz="82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825" dirty="0">
                    <a:latin typeface="Arial" panose="020B0604020202020204" pitchFamily="34" charset="0"/>
                    <a:cs typeface="Arial" panose="020B0604020202020204" pitchFamily="34" charset="0"/>
                  </a:rPr>
                  <a:t>1. Исполнительный</a:t>
                </a:r>
              </a:p>
              <a:p>
                <a:endParaRPr lang="ru-RU" sz="82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825" dirty="0">
                    <a:latin typeface="Arial" panose="020B0604020202020204" pitchFamily="34" charset="0"/>
                    <a:cs typeface="Arial" panose="020B0604020202020204" pitchFamily="34" charset="0"/>
                  </a:rPr>
                  <a:t>2. Тактический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ru-RU" sz="82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825" dirty="0">
                    <a:latin typeface="Arial" panose="020B0604020202020204" pitchFamily="34" charset="0"/>
                    <a:cs typeface="Arial" panose="020B0604020202020204" pitchFamily="34" charset="0"/>
                  </a:rPr>
                  <a:t>3. Стратегический</a:t>
                </a:r>
              </a:p>
            </p:txBody>
          </p:sp>
          <p:sp>
            <p:nvSpPr>
              <p:cNvPr id="22" name="Стрелка влево 21"/>
              <p:cNvSpPr/>
              <p:nvPr/>
            </p:nvSpPr>
            <p:spPr>
              <a:xfrm>
                <a:off x="2005512" y="1926099"/>
                <a:ext cx="771525" cy="200025"/>
              </a:xfrm>
              <a:prstGeom prst="lef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19401" y="1828800"/>
                <a:ext cx="4478792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Траекторное управление (рефлексный)</a:t>
                </a: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52400" y="2231650"/>
                <a:ext cx="1752600" cy="761999"/>
              </a:xfrm>
              <a:prstGeom prst="round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pic>
            <p:nvPicPr>
              <p:cNvPr id="25" name="Рисунок 22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04699" y="2314594"/>
                <a:ext cx="1101766" cy="1114406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</p:pic>
          <p:sp>
            <p:nvSpPr>
              <p:cNvPr id="26" name="Стрелка влево 25"/>
              <p:cNvSpPr/>
              <p:nvPr/>
            </p:nvSpPr>
            <p:spPr>
              <a:xfrm>
                <a:off x="3048001" y="2209800"/>
                <a:ext cx="771525" cy="200025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27" name="Стрелка влево 26"/>
              <p:cNvSpPr/>
              <p:nvPr/>
            </p:nvSpPr>
            <p:spPr>
              <a:xfrm>
                <a:off x="3048001" y="2619375"/>
                <a:ext cx="771525" cy="200025"/>
              </a:xfrm>
              <a:prstGeom prst="lef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867412" y="2540911"/>
                <a:ext cx="2917393" cy="517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Групповое управление и прогнозирование</a:t>
                </a:r>
              </a:p>
            </p:txBody>
          </p:sp>
          <p:sp>
            <p:nvSpPr>
              <p:cNvPr id="29" name="Стрелка углом вверх 28"/>
              <p:cNvSpPr/>
              <p:nvPr/>
            </p:nvSpPr>
            <p:spPr>
              <a:xfrm rot="5400000">
                <a:off x="2656940" y="3348612"/>
                <a:ext cx="359234" cy="672410"/>
              </a:xfrm>
              <a:prstGeom prst="bentUpArrow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130971" y="3581402"/>
                <a:ext cx="2641877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Логическое </a:t>
                </a:r>
                <a:r>
                  <a:rPr lang="ru-RU" sz="825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принятие </a:t>
                </a:r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решений</a:t>
                </a:r>
              </a:p>
            </p:txBody>
          </p:sp>
          <p:sp>
            <p:nvSpPr>
              <p:cNvPr id="31" name="Стрелка углом вверх 30"/>
              <p:cNvSpPr/>
              <p:nvPr/>
            </p:nvSpPr>
            <p:spPr>
              <a:xfrm rot="5400000">
                <a:off x="2198318" y="3505634"/>
                <a:ext cx="951883" cy="951019"/>
              </a:xfrm>
              <a:prstGeom prst="bentUpArrow">
                <a:avLst>
                  <a:gd name="adj1" fmla="val 9937"/>
                  <a:gd name="adj2" fmla="val 14082"/>
                  <a:gd name="adj3" fmla="val 1135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08222" y="4114799"/>
                <a:ext cx="3286991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Самообучение, </a:t>
                </a:r>
                <a:r>
                  <a:rPr lang="ru-RU" sz="825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адаптивность</a:t>
                </a:r>
                <a:endParaRPr lang="ru-RU" sz="825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2345" y="4249275"/>
                <a:ext cx="2416533" cy="517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latin typeface="Arial" panose="020B0604020202020204" pitchFamily="34" charset="0"/>
                    <a:cs typeface="Arial" panose="020B0604020202020204" pitchFamily="34" charset="0"/>
                  </a:rPr>
                  <a:t>Интеллектуальная </a:t>
                </a:r>
              </a:p>
              <a:p>
                <a:r>
                  <a:rPr lang="ru-RU" sz="825" dirty="0">
                    <a:latin typeface="Arial" panose="020B0604020202020204" pitchFamily="34" charset="0"/>
                    <a:cs typeface="Arial" panose="020B0604020202020204" pitchFamily="34" charset="0"/>
                  </a:rPr>
                  <a:t>цифровая среда</a:t>
                </a:r>
              </a:p>
            </p:txBody>
          </p:sp>
          <p:sp>
            <p:nvSpPr>
              <p:cNvPr id="35" name="Стрелка углом вверх 34"/>
              <p:cNvSpPr/>
              <p:nvPr/>
            </p:nvSpPr>
            <p:spPr>
              <a:xfrm rot="5400000">
                <a:off x="1778849" y="3589726"/>
                <a:ext cx="1429873" cy="1260828"/>
              </a:xfrm>
              <a:prstGeom prst="bentUpArrow">
                <a:avLst>
                  <a:gd name="adj1" fmla="val 8321"/>
                  <a:gd name="adj2" fmla="val 8717"/>
                  <a:gd name="adj3" fmla="val 7521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25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116552" y="4676224"/>
                <a:ext cx="4942682" cy="32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Радикальное </a:t>
                </a:r>
                <a:r>
                  <a:rPr lang="ru-RU" sz="825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повышение безопасности </a:t>
                </a:r>
                <a:r>
                  <a:rPr lang="ru-RU" sz="825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дорожного движения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3432288" y="4038600"/>
              <a:ext cx="362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СПР: база знаний правил дорожного </a:t>
              </a:r>
              <a:r>
                <a:rPr lang="ru-RU" sz="825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движения </a:t>
              </a:r>
              <a:r>
                <a:rPr lang="ru-RU" sz="825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миварная логика</a:t>
              </a:r>
            </a:p>
          </p:txBody>
        </p:sp>
      </p:grpSp>
      <p:sp>
        <p:nvSpPr>
          <p:cNvPr id="37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276668" y="4879442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ru-RU" alt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9" name="Shape 237">
            <a:extLst>
              <a:ext uri="{FF2B5EF4-FFF2-40B4-BE49-F238E27FC236}">
                <a16:creationId xmlns:a16="http://schemas.microsoft.com/office/drawing/2014/main" xmlns="" id="{0BCCBD68-9AC6-0C48-90CD-0916B3880795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ЛОГИЧЕСКИЙ ИСКУССТВЕННЫЙ ИНТЕЛЛЕКТ </a:t>
            </a:r>
          </a:p>
          <a:p>
            <a:pPr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ДЛЯ УПРАВЛЕНИЯ РТК И АВТОНОМНЫМ </a:t>
            </a:r>
            <a:r>
              <a:rPr lang="ru-RU" sz="1600" b="1" dirty="0" smtClean="0">
                <a:solidFill>
                  <a:srgbClr val="00B0F0"/>
                </a:solidFill>
                <a:latin typeface="Calibri" pitchFamily="34" charset="0"/>
              </a:rPr>
              <a:t>ТРАНСПОРТОМ</a:t>
            </a: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1" i="0" u="none" strike="noStrike" cap="none" baseline="0" dirty="0">
              <a:solidFill>
                <a:srgbClr val="00B0F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41" name="Рисунок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6"/>
          <a:stretch/>
        </p:blipFill>
        <p:spPr>
          <a:xfrm>
            <a:off x="4002582" y="1516966"/>
            <a:ext cx="964234" cy="4358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895" y="1923678"/>
            <a:ext cx="1100766" cy="1055160"/>
          </a:xfrm>
          <a:prstGeom prst="rect">
            <a:avLst/>
          </a:prstGeom>
        </p:spPr>
      </p:pic>
      <p:pic>
        <p:nvPicPr>
          <p:cNvPr id="43" name="Изображение 4" descr="Gerb_MGTU_imeni_Baumana-254x300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85856C5-7C64-4155-AC37-93D7CD25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91" y="992754"/>
            <a:ext cx="3517985" cy="148992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1E69046-114D-4B04-8EF8-A1BE7398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04" y="1086527"/>
            <a:ext cx="1823831" cy="174872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080BB01-64D1-4B79-931B-DB7E00076B6E}"/>
              </a:ext>
            </a:extLst>
          </p:cNvPr>
          <p:cNvSpPr/>
          <p:nvPr/>
        </p:nvSpPr>
        <p:spPr>
          <a:xfrm>
            <a:off x="2893734" y="2707529"/>
            <a:ext cx="169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Calibri" panose="020F0502020204030204" pitchFamily="34" charset="0"/>
              </a:rPr>
              <a:t>Целевое состояние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38B0D17-28FB-46DB-AC86-B488FB64DD56}"/>
              </a:ext>
            </a:extLst>
          </p:cNvPr>
          <p:cNvSpPr/>
          <p:nvPr/>
        </p:nvSpPr>
        <p:spPr>
          <a:xfrm>
            <a:off x="4355100" y="2559632"/>
            <a:ext cx="3401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Calibri" panose="020F0502020204030204" pitchFamily="34" charset="0"/>
              </a:rPr>
              <a:t>Последовательность исполнения частей плана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86" y="1082195"/>
            <a:ext cx="1555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STRIPS (</a:t>
            </a:r>
            <a:r>
              <a:rPr lang="en-US" sz="1400" dirty="0" err="1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STanford</a:t>
            </a:r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 Research Institute Problem Solver) </a:t>
            </a:r>
          </a:p>
          <a:p>
            <a:r>
              <a:rPr lang="en-US" sz="1400" dirty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1971 — </a:t>
            </a:r>
            <a:r>
              <a:rPr lang="ru-RU" sz="1400" dirty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Ричард </a:t>
            </a:r>
            <a:r>
              <a:rPr lang="ru-RU" sz="1400" dirty="0" err="1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Файкс</a:t>
            </a:r>
            <a:r>
              <a:rPr lang="ru-RU" sz="1400" dirty="0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 и Нильс </a:t>
            </a:r>
            <a:r>
              <a:rPr lang="ru-RU" sz="1400" dirty="0" err="1">
                <a:solidFill>
                  <a:schemeClr val="dk1"/>
                </a:solidFill>
                <a:latin typeface="Calibri" panose="020F0502020204030204" pitchFamily="34" charset="0"/>
                <a:cs typeface="Arial"/>
              </a:rPr>
              <a:t>Нильсон</a:t>
            </a:r>
            <a:endParaRPr lang="ru-RU" sz="1400" dirty="0">
              <a:solidFill>
                <a:schemeClr val="dk1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2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b="1" dirty="0">
                <a:solidFill>
                  <a:srgbClr val="00B0F0"/>
                </a:solidFill>
                <a:latin typeface="Calibri" pitchFamily="34" charset="0"/>
              </a:rPr>
              <a:t>STRIPS-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ПЛАНИРОВАНИЕ ЗАДАЧИ О 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КУБИКАХ</a:t>
            </a: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3" name="Picture 2" descr="https://www.dekra-solutions.com/wp-content/uploads/2018/01/GettyImages-50655531-0x0.jpg">
            <a:extLst>
              <a:ext uri="{FF2B5EF4-FFF2-40B4-BE49-F238E27FC236}">
                <a16:creationId xmlns:a16="http://schemas.microsoft.com/office/drawing/2014/main" xmlns="" id="{B5889C1D-5AE4-4736-A78C-E96A8F558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0" t="4104" r="25500" b="4681"/>
          <a:stretch/>
        </p:blipFill>
        <p:spPr bwMode="auto">
          <a:xfrm>
            <a:off x="1540681" y="1073961"/>
            <a:ext cx="1150223" cy="15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htstatic.imgsmail.ru/pic_image/49e4b8cfbcd693c9debdc681ea9c3a8d/1920/-/1218136/">
            <a:extLst>
              <a:ext uri="{FF2B5EF4-FFF2-40B4-BE49-F238E27FC236}">
                <a16:creationId xmlns:a16="http://schemas.microsoft.com/office/drawing/2014/main" xmlns="" id="{BD1AD646-3ABC-4880-8FDE-F8877A98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03" y="992754"/>
            <a:ext cx="1236582" cy="1518055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2CD58AD-E6F2-41D8-88EA-5E59FB273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5214"/>
          <a:stretch/>
        </p:blipFill>
        <p:spPr>
          <a:xfrm>
            <a:off x="149317" y="3258554"/>
            <a:ext cx="3860508" cy="1094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2CD58AD-E6F2-41D8-88EA-5E59FB273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48" r="68783" b="29064"/>
          <a:stretch/>
        </p:blipFill>
        <p:spPr>
          <a:xfrm>
            <a:off x="4032215" y="3258554"/>
            <a:ext cx="1205143" cy="11540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2CD58AD-E6F2-41D8-88EA-5E59FB273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60" t="34281" r="34808" b="23374"/>
          <a:stretch/>
        </p:blipFill>
        <p:spPr>
          <a:xfrm>
            <a:off x="5288656" y="3258554"/>
            <a:ext cx="1248202" cy="13319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2CD58AD-E6F2-41D8-88EA-5E59FB273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719" t="33260" r="1422" b="17326"/>
          <a:stretch/>
        </p:blipFill>
        <p:spPr>
          <a:xfrm>
            <a:off x="6559248" y="3235858"/>
            <a:ext cx="1268571" cy="15543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2CD58AD-E6F2-41D8-88EA-5E59FB2730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866" t="70965" r="68291" b="-724"/>
          <a:stretch/>
        </p:blipFill>
        <p:spPr>
          <a:xfrm>
            <a:off x="7762669" y="3258554"/>
            <a:ext cx="1296144" cy="936104"/>
          </a:xfrm>
          <a:prstGeom prst="rect">
            <a:avLst/>
          </a:prstGeom>
        </p:spPr>
      </p:pic>
      <p:pic>
        <p:nvPicPr>
          <p:cNvPr id="31" name="Изображение 4" descr="Gerb_MGTU_imeni_Baumana-254x3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C0DCCC-B8BB-44B4-B657-0F5429365F80}"/>
              </a:ext>
            </a:extLst>
          </p:cNvPr>
          <p:cNvSpPr txBox="1"/>
          <p:nvPr/>
        </p:nvSpPr>
        <p:spPr>
          <a:xfrm>
            <a:off x="1258158" y="3915783"/>
            <a:ext cx="6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</a:rPr>
              <a:t>13 кубиков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ru-RU" dirty="0">
                <a:latin typeface="Calibri" panose="020F0502020204030204" pitchFamily="34" charset="0"/>
              </a:rPr>
              <a:t>Логический вывод выработал указание роботу переместить 1 кубик с пирамидки №2 на пирамидку №</a:t>
            </a:r>
            <a:r>
              <a:rPr lang="ru-RU" dirty="0" smtClean="0">
                <a:latin typeface="Calibri" panose="020F0502020204030204" pitchFamily="34" charset="0"/>
              </a:rPr>
              <a:t>1</a:t>
            </a:r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2601B0-3777-4628-BE33-B1D5BC74744B}"/>
              </a:ext>
            </a:extLst>
          </p:cNvPr>
          <p:cNvGrpSpPr/>
          <p:nvPr/>
        </p:nvGrpSpPr>
        <p:grpSpPr>
          <a:xfrm>
            <a:off x="1115616" y="987574"/>
            <a:ext cx="7054852" cy="2744933"/>
            <a:chOff x="1829383" y="2061651"/>
            <a:chExt cx="8696243" cy="338357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355B410D-4E0D-4713-8DDA-A602C34CB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383" y="2061651"/>
              <a:ext cx="8533235" cy="3383573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DE21F88F-2B44-4081-8EF0-C6246B3F6688}"/>
                </a:ext>
              </a:extLst>
            </p:cNvPr>
            <p:cNvSpPr/>
            <p:nvPr/>
          </p:nvSpPr>
          <p:spPr>
            <a:xfrm>
              <a:off x="6690125" y="3006630"/>
              <a:ext cx="1051560" cy="10515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F8DC8917-694F-485C-995F-DDA263618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31" r="11060"/>
            <a:stretch/>
          </p:blipFill>
          <p:spPr>
            <a:xfrm>
              <a:off x="7724989" y="2432644"/>
              <a:ext cx="2800637" cy="2832092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B25283BB-584C-4730-ACCC-57214962DAEE}"/>
                </a:ext>
              </a:extLst>
            </p:cNvPr>
            <p:cNvCxnSpPr>
              <a:cxnSpLocks/>
            </p:cNvCxnSpPr>
            <p:nvPr/>
          </p:nvCxnSpPr>
          <p:spPr>
            <a:xfrm>
              <a:off x="6941821" y="3982652"/>
              <a:ext cx="1363202" cy="1016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24BAC0B6-D3E0-4846-BDB2-E07765CBF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8983" y="2555626"/>
              <a:ext cx="1429709" cy="468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E0BE657-CF91-49B7-A703-11AC57E6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0592C-C44B-B24D-BA8E-C2B26DE7D13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6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  <a:sym typeface="Calibri"/>
              </a:rPr>
              <a:t>ПРИМЕР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  <a:sym typeface="Calibri"/>
              </a:rPr>
              <a:t>ЛОГИЧЕСКОГО ВЫВОДА</a:t>
            </a:r>
          </a:p>
          <a:p>
            <a:pPr>
              <a:buSzPct val="25000"/>
            </a:pP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7" name="Изображение 4" descr="Gerb_MGTU_imeni_Baumana-254x3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1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7574"/>
            <a:ext cx="6840576" cy="3168352"/>
          </a:xfrm>
          <a:prstGeom prst="rect">
            <a:avLst/>
          </a:prstGeom>
        </p:spPr>
      </p:pic>
      <p:sp>
        <p:nvSpPr>
          <p:cNvPr id="12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  <a:sym typeface="Calibri"/>
              </a:rPr>
              <a:t>ПОКАЗАТЕЛИ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  <a:sym typeface="Calibri"/>
              </a:rPr>
              <a:t>ФУНКЦИОНИРОВАНИЯ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sym typeface="Calibri"/>
              </a:rPr>
              <a:t>РАЗУМАТОРА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  <a:sym typeface="Calibri"/>
              </a:rPr>
              <a:t> </a:t>
            </a:r>
          </a:p>
          <a:p>
            <a:pPr>
              <a:buSzPct val="25000"/>
            </a:pP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95AE1B9-BF1B-41CA-ADE6-EF6F0FB5E672}"/>
              </a:ext>
            </a:extLst>
          </p:cNvPr>
          <p:cNvSpPr txBox="1"/>
          <p:nvPr/>
        </p:nvSpPr>
        <p:spPr>
          <a:xfrm>
            <a:off x="1187624" y="4180119"/>
            <a:ext cx="784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*</a:t>
            </a:r>
            <a:r>
              <a:rPr lang="ru-RU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Calibri" panose="020F0502020204030204" pitchFamily="34" charset="0"/>
              </a:rPr>
              <a:t>«До </a:t>
            </a:r>
            <a:r>
              <a:rPr lang="ru-RU" dirty="0" err="1" smtClean="0">
                <a:solidFill>
                  <a:srgbClr val="008000"/>
                </a:solidFill>
                <a:latin typeface="Calibri" panose="020F0502020204030204" pitchFamily="34" charset="0"/>
              </a:rPr>
              <a:t>миваров</a:t>
            </a:r>
            <a:r>
              <a:rPr lang="ru-RU" dirty="0" smtClean="0">
                <a:solidFill>
                  <a:srgbClr val="008000"/>
                </a:solidFill>
                <a:latin typeface="Calibri" panose="020F0502020204030204" pitchFamily="34" charset="0"/>
              </a:rPr>
              <a:t>» на серверах 10 кубиков переставляли за 10 часов!</a:t>
            </a:r>
            <a:endParaRPr lang="ru-RU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D57F68-CE54-9C47-8E9A-5C093162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4505A-5738-FD45-AAC4-985D797F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9" y="1885653"/>
            <a:ext cx="3151081" cy="299478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D766743-9BC0-1148-A6A5-9889DF24FBA0}"/>
              </a:ext>
            </a:extLst>
          </p:cNvPr>
          <p:cNvSpPr/>
          <p:nvPr/>
        </p:nvSpPr>
        <p:spPr>
          <a:xfrm>
            <a:off x="3367511" y="3844073"/>
            <a:ext cx="306718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srgbClr val="00B0F0"/>
                </a:solidFill>
              </a:rPr>
              <a:t>ПРЕИМУЩЕСТВА «АНАЛИЗ ДТП»: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Снижение трудоемкости расчета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Снижение возникновения ошибок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Повышение достоверности результатов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Снижение временных затрат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Повышение скорости и качества расчетов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B0F0"/>
                </a:solidFill>
              </a:rPr>
              <a:t>Снижение требований к квалификации экспертов</a:t>
            </a:r>
            <a:endParaRPr lang="en-US" sz="900" dirty="0">
              <a:solidFill>
                <a:srgbClr val="00B0F0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ECEFA60-AC72-3C48-B018-06850166D398}"/>
              </a:ext>
            </a:extLst>
          </p:cNvPr>
          <p:cNvGrpSpPr/>
          <p:nvPr/>
        </p:nvGrpSpPr>
        <p:grpSpPr>
          <a:xfrm>
            <a:off x="2586496" y="944733"/>
            <a:ext cx="1438352" cy="832442"/>
            <a:chOff x="499646" y="1815487"/>
            <a:chExt cx="3336885" cy="1904026"/>
          </a:xfrm>
        </p:grpSpPr>
        <p:pic>
          <p:nvPicPr>
            <p:cNvPr id="21" name="Picture 3" descr="C:\Users\DIMA\Desktop\20130624-b-23234495.jpg">
              <a:extLst>
                <a:ext uri="{FF2B5EF4-FFF2-40B4-BE49-F238E27FC236}">
                  <a16:creationId xmlns:a16="http://schemas.microsoft.com/office/drawing/2014/main" xmlns="" id="{4E47801C-F1D2-5A43-98B2-19A471ACDC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0802"/>
            <a:stretch/>
          </p:blipFill>
          <p:spPr bwMode="auto">
            <a:xfrm>
              <a:off x="499646" y="1815487"/>
              <a:ext cx="3073862" cy="154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DIMA\Desktop\image.png">
              <a:extLst>
                <a:ext uri="{FF2B5EF4-FFF2-40B4-BE49-F238E27FC236}">
                  <a16:creationId xmlns:a16="http://schemas.microsoft.com/office/drawing/2014/main" xmlns="" id="{FAAA6579-E868-E241-BA73-64A94A85B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899252"/>
              <a:ext cx="526047" cy="1241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0EF2E792-AAE7-8D48-B134-D3D7485FB2F7}"/>
                </a:ext>
              </a:extLst>
            </p:cNvPr>
            <p:cNvGrpSpPr/>
            <p:nvPr/>
          </p:nvGrpSpPr>
          <p:grpSpPr>
            <a:xfrm>
              <a:off x="762669" y="3202632"/>
              <a:ext cx="3073862" cy="516881"/>
              <a:chOff x="374848" y="3202632"/>
              <a:chExt cx="3073862" cy="516881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C18C7B3B-1AA3-6D40-A8BF-457AA98DE545}"/>
                  </a:ext>
                </a:extLst>
              </p:cNvPr>
              <p:cNvSpPr/>
              <p:nvPr/>
            </p:nvSpPr>
            <p:spPr>
              <a:xfrm>
                <a:off x="374848" y="3202632"/>
                <a:ext cx="452736" cy="452736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750" b="1" dirty="0"/>
                  <a:t>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1D2F878-697B-E64D-8E8D-DB9DC16E9201}"/>
                  </a:ext>
                </a:extLst>
              </p:cNvPr>
              <p:cNvSpPr txBox="1"/>
              <p:nvPr/>
            </p:nvSpPr>
            <p:spPr>
              <a:xfrm>
                <a:off x="827584" y="3244334"/>
                <a:ext cx="2621126" cy="47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50" dirty="0"/>
                  <a:t>Сбор данных о ДТП</a:t>
                </a:r>
              </a:p>
            </p:txBody>
          </p:sp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C350B65A-A103-504E-A2F5-865386B69005}"/>
              </a:ext>
            </a:extLst>
          </p:cNvPr>
          <p:cNvGrpSpPr/>
          <p:nvPr/>
        </p:nvGrpSpPr>
        <p:grpSpPr>
          <a:xfrm>
            <a:off x="4101760" y="968579"/>
            <a:ext cx="1522566" cy="813309"/>
            <a:chOff x="5364088" y="1763493"/>
            <a:chExt cx="3658200" cy="1957230"/>
          </a:xfrm>
        </p:grpSpPr>
        <p:pic>
          <p:nvPicPr>
            <p:cNvPr id="27" name="Picture 5" descr="C:\Users\DIMA\Desktop\modern-architecture-models-53054.jpg">
              <a:extLst>
                <a:ext uri="{FF2B5EF4-FFF2-40B4-BE49-F238E27FC236}">
                  <a16:creationId xmlns:a16="http://schemas.microsoft.com/office/drawing/2014/main" xmlns="" id="{F396D8C2-6177-664B-A99B-38C049FFB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206" y="1763493"/>
              <a:ext cx="1696789" cy="1266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C9CE04CE-D497-444E-9F6C-12911C9FAC8C}"/>
                </a:ext>
              </a:extLst>
            </p:cNvPr>
            <p:cNvGrpSpPr/>
            <p:nvPr/>
          </p:nvGrpSpPr>
          <p:grpSpPr>
            <a:xfrm>
              <a:off x="5364088" y="3192288"/>
              <a:ext cx="3658200" cy="528435"/>
              <a:chOff x="3131837" y="3202632"/>
              <a:chExt cx="3658200" cy="528435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xmlns="" id="{4895C702-E72A-0D4F-8034-7CF988D17C03}"/>
                  </a:ext>
                </a:extLst>
              </p:cNvPr>
              <p:cNvSpPr/>
              <p:nvPr/>
            </p:nvSpPr>
            <p:spPr>
              <a:xfrm>
                <a:off x="3131837" y="3202632"/>
                <a:ext cx="452736" cy="452736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750" b="1" dirty="0"/>
                  <a:t>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5B63426-6922-8348-BA44-9D17C308B9C1}"/>
                  </a:ext>
                </a:extLst>
              </p:cNvPr>
              <p:cNvSpPr txBox="1"/>
              <p:nvPr/>
            </p:nvSpPr>
            <p:spPr>
              <a:xfrm>
                <a:off x="3580521" y="3231118"/>
                <a:ext cx="3209516" cy="499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50" dirty="0"/>
                  <a:t>Передача данных в ЭКЦ</a:t>
                </a:r>
              </a:p>
            </p:txBody>
          </p:sp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177EC71E-8EA6-234A-A458-610507133316}"/>
              </a:ext>
            </a:extLst>
          </p:cNvPr>
          <p:cNvGrpSpPr/>
          <p:nvPr/>
        </p:nvGrpSpPr>
        <p:grpSpPr>
          <a:xfrm>
            <a:off x="5701239" y="915566"/>
            <a:ext cx="1755400" cy="872396"/>
            <a:chOff x="5275445" y="4347354"/>
            <a:chExt cx="4294570" cy="2203289"/>
          </a:xfrm>
        </p:grpSpPr>
        <p:pic>
          <p:nvPicPr>
            <p:cNvPr id="37" name="Picture 9" descr="C:\Users\DIMA\Desktop\data.png">
              <a:extLst>
                <a:ext uri="{FF2B5EF4-FFF2-40B4-BE49-F238E27FC236}">
                  <a16:creationId xmlns:a16="http://schemas.microsoft.com/office/drawing/2014/main" xmlns="" id="{3BD2469C-19A7-5F42-A3E6-E1E9FBB6A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60238" y="4347354"/>
              <a:ext cx="2036706" cy="163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F88DD554-27ED-034C-AE0A-F6BE58725043}"/>
                </a:ext>
              </a:extLst>
            </p:cNvPr>
            <p:cNvGrpSpPr/>
            <p:nvPr/>
          </p:nvGrpSpPr>
          <p:grpSpPr>
            <a:xfrm>
              <a:off x="5275445" y="5997474"/>
              <a:ext cx="4294570" cy="553169"/>
              <a:chOff x="3131837" y="3275549"/>
              <a:chExt cx="4294570" cy="553169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72CBD4E2-953E-BF4D-8A1E-EAC4D8C9D39C}"/>
                  </a:ext>
                </a:extLst>
              </p:cNvPr>
              <p:cNvSpPr/>
              <p:nvPr/>
            </p:nvSpPr>
            <p:spPr>
              <a:xfrm>
                <a:off x="3131837" y="3275549"/>
                <a:ext cx="452736" cy="452736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750" b="1" dirty="0"/>
                  <a:t>3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511BF3E4-52DC-A343-BF7B-C3471957D3F5}"/>
                  </a:ext>
                </a:extLst>
              </p:cNvPr>
              <p:cNvSpPr txBox="1"/>
              <p:nvPr/>
            </p:nvSpPr>
            <p:spPr>
              <a:xfrm>
                <a:off x="3580523" y="3304035"/>
                <a:ext cx="3845884" cy="52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50" dirty="0"/>
                  <a:t>Восстановление картины ДТП</a:t>
                </a:r>
              </a:p>
            </p:txBody>
          </p:sp>
        </p:grp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02BA1E-12D5-E34D-9032-4051BF40FD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726" y="2070748"/>
            <a:ext cx="1906941" cy="80845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556548" y="1995686"/>
            <a:ext cx="3449367" cy="1559797"/>
            <a:chOff x="6303561" y="2863999"/>
            <a:chExt cx="2462375" cy="1113481"/>
          </a:xfrm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4668D138-7396-0F46-982D-C7859BA3C596}"/>
                </a:ext>
              </a:extLst>
            </p:cNvPr>
            <p:cNvSpPr/>
            <p:nvPr/>
          </p:nvSpPr>
          <p:spPr>
            <a:xfrm>
              <a:off x="6303561" y="2863999"/>
              <a:ext cx="2462375" cy="111348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57" name="Picture 3" descr="C:\Users\DIMA\Desktop\3.8.1.png">
              <a:extLst>
                <a:ext uri="{FF2B5EF4-FFF2-40B4-BE49-F238E27FC236}">
                  <a16:creationId xmlns:a16="http://schemas.microsoft.com/office/drawing/2014/main" xmlns="" id="{D30ABE29-AA80-4446-8185-40856461B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209" y="2935604"/>
              <a:ext cx="2437078" cy="970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Капля 57">
            <a:extLst>
              <a:ext uri="{FF2B5EF4-FFF2-40B4-BE49-F238E27FC236}">
                <a16:creationId xmlns:a16="http://schemas.microsoft.com/office/drawing/2014/main" xmlns="" id="{74E8FAF2-DBA1-C842-B7D0-3CECA4618C66}"/>
              </a:ext>
            </a:extLst>
          </p:cNvPr>
          <p:cNvSpPr/>
          <p:nvPr/>
        </p:nvSpPr>
        <p:spPr>
          <a:xfrm>
            <a:off x="5541861" y="2731870"/>
            <a:ext cx="1663810" cy="1549635"/>
          </a:xfrm>
          <a:prstGeom prst="teardrop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9" name="Picture 2" descr="C:\Users\DIMA\Desktop\1.png">
            <a:extLst>
              <a:ext uri="{FF2B5EF4-FFF2-40B4-BE49-F238E27FC236}">
                <a16:creationId xmlns:a16="http://schemas.microsoft.com/office/drawing/2014/main" xmlns="" id="{064F3E2E-1CEF-6042-BAF1-04F4459F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565" y="3292042"/>
            <a:ext cx="617822" cy="10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DIMA\Desktop\3.png">
            <a:extLst>
              <a:ext uri="{FF2B5EF4-FFF2-40B4-BE49-F238E27FC236}">
                <a16:creationId xmlns:a16="http://schemas.microsoft.com/office/drawing/2014/main" xmlns="" id="{E9466CE8-2E33-F547-8617-46CE8839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384" y="3289637"/>
            <a:ext cx="811094" cy="8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DIMA\Desktop\4.png">
            <a:extLst>
              <a:ext uri="{FF2B5EF4-FFF2-40B4-BE49-F238E27FC236}">
                <a16:creationId xmlns:a16="http://schemas.microsoft.com/office/drawing/2014/main" xmlns="" id="{539F39D0-8CC2-1A40-88C7-EB05883D0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960" y="3294777"/>
            <a:ext cx="458174" cy="7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562F9795-5A7A-D047-A7F0-F19C9653D4E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10395"/>
          <a:stretch/>
        </p:blipFill>
        <p:spPr>
          <a:xfrm>
            <a:off x="1332549" y="1891727"/>
            <a:ext cx="1835481" cy="1692852"/>
          </a:xfrm>
          <a:prstGeom prst="rect">
            <a:avLst/>
          </a:prstGeom>
          <a:ln>
            <a:noFill/>
          </a:ln>
          <a:effectLst>
            <a:outerShdw blurRad="292100" dir="27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5C1671E-3794-0E40-8734-2CB30B41B437}"/>
              </a:ext>
            </a:extLst>
          </p:cNvPr>
          <p:cNvSpPr/>
          <p:nvPr/>
        </p:nvSpPr>
        <p:spPr>
          <a:xfrm>
            <a:off x="330105" y="896059"/>
            <a:ext cx="265771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B0F0"/>
                </a:solidFill>
                <a:latin typeface="+mj-lt"/>
              </a:rPr>
              <a:t>ПЛАТФОРМА РЕКОНСТРУКЦИИ И ЭКСПЕРТИЗЫ АВАРИЙНЫХ СОБЫТИЙ ДТП </a:t>
            </a:r>
          </a:p>
          <a:p>
            <a:r>
              <a:rPr lang="ru-RU" sz="1050" b="1" dirty="0" smtClean="0">
                <a:solidFill>
                  <a:srgbClr val="00B0F0"/>
                </a:solidFill>
                <a:latin typeface="+mj-lt"/>
              </a:rPr>
              <a:t>НА БАЗЕ ЛОГИЧЕСКОГО ИСКУССТВЕННОГО ИНТЕЛЛЕКТА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FD0A1BE9-084F-9046-A1C8-73B06D885025}"/>
              </a:ext>
            </a:extLst>
          </p:cNvPr>
          <p:cNvGrpSpPr/>
          <p:nvPr/>
        </p:nvGrpSpPr>
        <p:grpSpPr>
          <a:xfrm>
            <a:off x="3454987" y="2877861"/>
            <a:ext cx="1992902" cy="955225"/>
            <a:chOff x="1468582" y="3380559"/>
            <a:chExt cx="5960094" cy="2856753"/>
          </a:xfrm>
        </p:grpSpPr>
        <p:pic>
          <p:nvPicPr>
            <p:cNvPr id="76" name="Picture 4" descr="C:\Users\DIMA\Desktop\Свидетельство ПрЭВМ Анализ ДТП - копия.png">
              <a:extLst>
                <a:ext uri="{FF2B5EF4-FFF2-40B4-BE49-F238E27FC236}">
                  <a16:creationId xmlns:a16="http://schemas.microsoft.com/office/drawing/2014/main" xmlns="" id="{3A18D118-9C6E-7B4E-BCA6-3AF7AB0EF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303" y="3380559"/>
              <a:ext cx="2027373" cy="2856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 descr="C:\Users\MIVAR3D\Desktop\свидетельство КЭСМИ.png">
              <a:extLst>
                <a:ext uri="{FF2B5EF4-FFF2-40B4-BE49-F238E27FC236}">
                  <a16:creationId xmlns:a16="http://schemas.microsoft.com/office/drawing/2014/main" xmlns="" id="{C06409AF-34E2-1748-83A1-CCD2DD142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402" y="3395760"/>
              <a:ext cx="1988901" cy="2826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MIVAR3D\Desktop\Патент_мивар_автоматич-е_постр-е_маршрута.png">
              <a:extLst>
                <a:ext uri="{FF2B5EF4-FFF2-40B4-BE49-F238E27FC236}">
                  <a16:creationId xmlns:a16="http://schemas.microsoft.com/office/drawing/2014/main" xmlns="" id="{EA525E74-856A-1A49-974A-5B6B54A686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5" r="5630" b="2255"/>
            <a:stretch/>
          </p:blipFill>
          <p:spPr bwMode="auto">
            <a:xfrm>
              <a:off x="1468582" y="3442790"/>
              <a:ext cx="1941900" cy="2779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ЭКСПЕРТНАЯ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СИСТЕМА «АНАЛИЗ ДТП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»</a:t>
            </a:r>
            <a:endParaRPr lang="ru-RU" sz="2400" b="1" dirty="0">
              <a:solidFill>
                <a:srgbClr val="00B0F0"/>
              </a:solidFill>
              <a:latin typeface="Calibri" pitchFamily="34" charset="0"/>
              <a:sym typeface="Calibri"/>
            </a:endParaRPr>
          </a:p>
          <a:p>
            <a:pPr>
              <a:buSzPct val="25000"/>
            </a:pP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81" name="Стрелка вниз 80">
            <a:extLst>
              <a:ext uri="{FF2B5EF4-FFF2-40B4-BE49-F238E27FC236}">
                <a16:creationId xmlns:a16="http://schemas.microsoft.com/office/drawing/2014/main" xmlns="" id="{71403AA6-F1EA-9547-BBBE-8709ED9D6B82}"/>
              </a:ext>
            </a:extLst>
          </p:cNvPr>
          <p:cNvSpPr/>
          <p:nvPr/>
        </p:nvSpPr>
        <p:spPr>
          <a:xfrm rot="16200000">
            <a:off x="4016969" y="1140645"/>
            <a:ext cx="209456" cy="180525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/>
          </a:p>
        </p:txBody>
      </p:sp>
      <p:sp>
        <p:nvSpPr>
          <p:cNvPr id="82" name="Стрелка вниз 81">
            <a:extLst>
              <a:ext uri="{FF2B5EF4-FFF2-40B4-BE49-F238E27FC236}">
                <a16:creationId xmlns:a16="http://schemas.microsoft.com/office/drawing/2014/main" xmlns="" id="{71403AA6-F1EA-9547-BBBE-8709ED9D6B82}"/>
              </a:ext>
            </a:extLst>
          </p:cNvPr>
          <p:cNvSpPr/>
          <p:nvPr/>
        </p:nvSpPr>
        <p:spPr>
          <a:xfrm rot="16200000">
            <a:off x="5421631" y="1138606"/>
            <a:ext cx="209456" cy="180525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/>
          </a:p>
        </p:txBody>
      </p:sp>
      <p:pic>
        <p:nvPicPr>
          <p:cNvPr id="83" name="Рисунок 82" descr="C:\Users\DIMA\Desktop\Рисунок1.png">
            <a:extLst>
              <a:ext uri="{FF2B5EF4-FFF2-40B4-BE49-F238E27FC236}">
                <a16:creationId xmlns:a16="http://schemas.microsoft.com/office/drawing/2014/main" xmlns="" id="{3709C7D3-D35C-A849-8E5E-811A0B64464D}"/>
              </a:ext>
            </a:extLst>
          </p:cNvPr>
          <p:cNvPicPr/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133" y="928986"/>
            <a:ext cx="640824" cy="57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4" descr="C:\Users\DIMA\Desktop\институт\аспирантура\материалы для кандидат\фото дтп\2_авария фольцваген\New2\3.PNG">
            <a:extLst>
              <a:ext uri="{FF2B5EF4-FFF2-40B4-BE49-F238E27FC236}">
                <a16:creationId xmlns:a16="http://schemas.microsoft.com/office/drawing/2014/main" xmlns="" id="{A8C41F00-1470-4547-8C51-109B831C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0730">
            <a:off x="6498124" y="1264080"/>
            <a:ext cx="620326" cy="31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Стрелка вниз 84">
            <a:extLst>
              <a:ext uri="{FF2B5EF4-FFF2-40B4-BE49-F238E27FC236}">
                <a16:creationId xmlns:a16="http://schemas.microsoft.com/office/drawing/2014/main" xmlns="" id="{71403AA6-F1EA-9547-BBBE-8709ED9D6B82}"/>
              </a:ext>
            </a:extLst>
          </p:cNvPr>
          <p:cNvSpPr/>
          <p:nvPr/>
        </p:nvSpPr>
        <p:spPr>
          <a:xfrm rot="16200000">
            <a:off x="7287802" y="1140645"/>
            <a:ext cx="209456" cy="180525"/>
          </a:xfrm>
          <a:prstGeom prst="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/>
          </a:p>
        </p:txBody>
      </p:sp>
      <p:grpSp>
        <p:nvGrpSpPr>
          <p:cNvPr id="7" name="Группа 6"/>
          <p:cNvGrpSpPr/>
          <p:nvPr/>
        </p:nvGrpSpPr>
        <p:grpSpPr>
          <a:xfrm>
            <a:off x="7512172" y="938148"/>
            <a:ext cx="1631828" cy="959877"/>
            <a:chOff x="7217601" y="938148"/>
            <a:chExt cx="1631828" cy="959877"/>
          </a:xfrm>
        </p:grpSpPr>
        <p:pic>
          <p:nvPicPr>
            <p:cNvPr id="46" name="Picture 10" descr="C:\Users\DIMA\Desktop\70311733-case-closed-grunge-retro-blue-isolated-ribbon-stamp.jpg">
              <a:extLst>
                <a:ext uri="{FF2B5EF4-FFF2-40B4-BE49-F238E27FC236}">
                  <a16:creationId xmlns:a16="http://schemas.microsoft.com/office/drawing/2014/main" xmlns="" id="{7CEC3D3D-131B-104B-9479-A3B27042BE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01" y="938351"/>
              <a:ext cx="875209" cy="67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A2364B7-BA61-6446-8619-6B81E8AE343B}"/>
                </a:ext>
              </a:extLst>
            </p:cNvPr>
            <p:cNvSpPr txBox="1"/>
            <p:nvPr/>
          </p:nvSpPr>
          <p:spPr>
            <a:xfrm>
              <a:off x="7392910" y="1573264"/>
              <a:ext cx="1456519" cy="324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50" dirty="0"/>
                <a:t>Получение объективного результата</a:t>
              </a:r>
            </a:p>
          </p:txBody>
        </p:sp>
        <p:pic>
          <p:nvPicPr>
            <p:cNvPr id="43" name="Picture 2" descr="C:\Users\DIMA\Desktop\Рисунок1.png">
              <a:extLst>
                <a:ext uri="{FF2B5EF4-FFF2-40B4-BE49-F238E27FC236}">
                  <a16:creationId xmlns:a16="http://schemas.microsoft.com/office/drawing/2014/main" xmlns="" id="{6157D87C-1B49-3548-8DBC-10497E7A7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034" y="938148"/>
              <a:ext cx="402834" cy="666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72CBD4E2-953E-BF4D-8A1E-EAC4D8C9D39C}"/>
                </a:ext>
              </a:extLst>
            </p:cNvPr>
            <p:cNvSpPr/>
            <p:nvPr/>
          </p:nvSpPr>
          <p:spPr>
            <a:xfrm>
              <a:off x="7217601" y="1562302"/>
              <a:ext cx="185055" cy="179261"/>
            </a:xfrm>
            <a:prstGeom prst="ellipse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750" b="1" dirty="0" smtClean="0"/>
                <a:t>4</a:t>
              </a:r>
              <a:endParaRPr lang="ru-RU" sz="750" b="1" dirty="0"/>
            </a:p>
          </p:txBody>
        </p:sp>
      </p:grpSp>
      <p:pic>
        <p:nvPicPr>
          <p:cNvPr id="87" name="Изображение 4" descr="Gerb_MGTU_imeni_Baumana-254x300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B24720C8-3087-8845-854A-08DD25DF73B4}"/>
              </a:ext>
            </a:extLst>
          </p:cNvPr>
          <p:cNvGrpSpPr/>
          <p:nvPr/>
        </p:nvGrpSpPr>
        <p:grpSpPr>
          <a:xfrm>
            <a:off x="1043608" y="915566"/>
            <a:ext cx="7517286" cy="3973218"/>
            <a:chOff x="228601" y="2932468"/>
            <a:chExt cx="4229099" cy="2235266"/>
          </a:xfrm>
        </p:grpSpPr>
        <p:pic>
          <p:nvPicPr>
            <p:cNvPr id="36" name="Shape 523">
              <a:extLst>
                <a:ext uri="{FF2B5EF4-FFF2-40B4-BE49-F238E27FC236}">
                  <a16:creationId xmlns:a16="http://schemas.microsoft.com/office/drawing/2014/main" xmlns="" id="{B4639025-A33B-514D-8F64-88137AD7DFE5}"/>
                </a:ext>
              </a:extLst>
            </p:cNvPr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1" y="2932468"/>
              <a:ext cx="4064195" cy="2235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526">
              <a:extLst>
                <a:ext uri="{FF2B5EF4-FFF2-40B4-BE49-F238E27FC236}">
                  <a16:creationId xmlns:a16="http://schemas.microsoft.com/office/drawing/2014/main" xmlns="" id="{6B9265AE-4744-B542-B6CE-730BB355BD1B}"/>
                </a:ext>
              </a:extLst>
            </p:cNvPr>
            <p:cNvSpPr txBox="1"/>
            <p:nvPr/>
          </p:nvSpPr>
          <p:spPr>
            <a:xfrm>
              <a:off x="396105" y="3269698"/>
              <a:ext cx="3718696" cy="273602"/>
            </a:xfrm>
            <a:prstGeom prst="rect">
              <a:avLst/>
            </a:prstGeom>
            <a:noFill/>
            <a:ln>
              <a:noFill/>
            </a:ln>
          </p:spPr>
          <p:txBody>
            <a:bodyPr lIns="96000" tIns="54863" rIns="96000" bIns="54863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ru-RU" b="1" dirty="0">
                  <a:solidFill>
                    <a:srgbClr val="FF0000"/>
                  </a:solidFill>
                  <a:latin typeface="Calibri" pitchFamily="34" charset="0"/>
                  <a:ea typeface="Calibri"/>
                  <a:cs typeface="Calibri"/>
                  <a:sym typeface="Calibri"/>
                </a:rPr>
                <a:t>ИНТЕЛЛЕКТУАЛЬНЫЕ СИСТЕМЫ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buSzPct val="25000"/>
              </a:pPr>
              <a:r>
                <a:rPr lang="ru-RU" b="1" dirty="0">
                  <a:solidFill>
                    <a:srgbClr val="FF0000"/>
                  </a:solidFill>
                  <a:latin typeface="Calibri" pitchFamily="34" charset="0"/>
                  <a:ea typeface="Calibri"/>
                  <a:cs typeface="Calibri"/>
                  <a:sym typeface="Calibri"/>
                </a:rPr>
                <a:t>УПРАВЛЕНИЯ АВТОНОМНЫМИ РОБОТАМИ</a:t>
              </a:r>
            </a:p>
          </p:txBody>
        </p:sp>
        <p:grpSp>
          <p:nvGrpSpPr>
            <p:cNvPr id="38" name="Shape 527">
              <a:extLst>
                <a:ext uri="{FF2B5EF4-FFF2-40B4-BE49-F238E27FC236}">
                  <a16:creationId xmlns:a16="http://schemas.microsoft.com/office/drawing/2014/main" xmlns="" id="{D8AEAE95-9F17-5E4D-BBF3-DD9E6F9D6431}"/>
                </a:ext>
              </a:extLst>
            </p:cNvPr>
            <p:cNvGrpSpPr/>
            <p:nvPr/>
          </p:nvGrpSpPr>
          <p:grpSpPr>
            <a:xfrm>
              <a:off x="571500" y="4314728"/>
              <a:ext cx="3371851" cy="284807"/>
              <a:chOff x="1514178" y="2946881"/>
              <a:chExt cx="6202718" cy="749986"/>
            </a:xfrm>
          </p:grpSpPr>
          <p:sp>
            <p:nvSpPr>
              <p:cNvPr id="41" name="Shape 528">
                <a:extLst>
                  <a:ext uri="{FF2B5EF4-FFF2-40B4-BE49-F238E27FC236}">
                    <a16:creationId xmlns:a16="http://schemas.microsoft.com/office/drawing/2014/main" xmlns="" id="{D2370369-F01F-6148-8F7A-7765E0619C24}"/>
                  </a:ext>
                </a:extLst>
              </p:cNvPr>
              <p:cNvSpPr txBox="1"/>
              <p:nvPr/>
            </p:nvSpPr>
            <p:spPr>
              <a:xfrm>
                <a:off x="3064770" y="2958310"/>
                <a:ext cx="1470176" cy="738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9338" tIns="39619" rIns="69338" bIns="39619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41"/>
                  </a:spcAft>
                  <a:buSzPct val="25000"/>
                </a:pP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СМЫСЛОВОЕ ПОНИМАНИЕ ЕСТЕСТВЕННОГО ЯЗЫКА</a:t>
                </a:r>
              </a:p>
            </p:txBody>
          </p:sp>
          <p:sp>
            <p:nvSpPr>
              <p:cNvPr id="42" name="Shape 529">
                <a:extLst>
                  <a:ext uri="{FF2B5EF4-FFF2-40B4-BE49-F238E27FC236}">
                    <a16:creationId xmlns:a16="http://schemas.microsoft.com/office/drawing/2014/main" xmlns="" id="{10A0A924-A4C3-D042-A87D-41E51A599907}"/>
                  </a:ext>
                </a:extLst>
              </p:cNvPr>
              <p:cNvSpPr txBox="1"/>
              <p:nvPr/>
            </p:nvSpPr>
            <p:spPr>
              <a:xfrm>
                <a:off x="4721902" y="2946881"/>
                <a:ext cx="1418031" cy="5269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9338" tIns="39619" rIns="69338" bIns="39619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41"/>
                  </a:spcAft>
                  <a:buSzPct val="25000"/>
                </a:pP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СМЫСЛОВОЕ ПОНИМАНИЕ ОБРАЗОВ </a:t>
                </a:r>
              </a:p>
            </p:txBody>
          </p:sp>
          <p:sp>
            <p:nvSpPr>
              <p:cNvPr id="43" name="Shape 530">
                <a:extLst>
                  <a:ext uri="{FF2B5EF4-FFF2-40B4-BE49-F238E27FC236}">
                    <a16:creationId xmlns:a16="http://schemas.microsoft.com/office/drawing/2014/main" xmlns="" id="{688FBB58-DC6D-E248-B63D-B0812330CDCB}"/>
                  </a:ext>
                </a:extLst>
              </p:cNvPr>
              <p:cNvSpPr txBox="1"/>
              <p:nvPr/>
            </p:nvSpPr>
            <p:spPr>
              <a:xfrm>
                <a:off x="1514178" y="3022385"/>
                <a:ext cx="1311818" cy="410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9338" tIns="39619" rIns="69338" bIns="39619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41"/>
                  </a:spcAft>
                  <a:buSzPct val="25000"/>
                </a:pP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ЭКСПЕРТНЫЕ СИСТЕМЫ </a:t>
                </a:r>
                <a:b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</a:b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И СППР</a:t>
                </a:r>
              </a:p>
            </p:txBody>
          </p:sp>
          <p:sp>
            <p:nvSpPr>
              <p:cNvPr id="44" name="Shape 531">
                <a:extLst>
                  <a:ext uri="{FF2B5EF4-FFF2-40B4-BE49-F238E27FC236}">
                    <a16:creationId xmlns:a16="http://schemas.microsoft.com/office/drawing/2014/main" xmlns="" id="{2F69D6C3-661E-E841-B558-AA6A3196430D}"/>
                  </a:ext>
                </a:extLst>
              </p:cNvPr>
              <p:cNvSpPr txBox="1"/>
              <p:nvPr/>
            </p:nvSpPr>
            <p:spPr>
              <a:xfrm>
                <a:off x="6204727" y="3011603"/>
                <a:ext cx="1512169" cy="46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9338" tIns="39619" rIns="69338" bIns="39619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341"/>
                  </a:spcAft>
                  <a:buSzPct val="25000"/>
                </a:pP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АВТОМАТИ-</a:t>
                </a:r>
                <a:b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</a:b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ЗИРОВАННЫЕ</a:t>
                </a:r>
                <a:b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</a:br>
                <a:r>
                  <a:rPr lang="ru-RU" sz="1400" b="1" dirty="0">
                    <a:latin typeface="Calibri" pitchFamily="34" charset="0"/>
                    <a:ea typeface="Calibri"/>
                    <a:cs typeface="Calibri"/>
                    <a:sym typeface="Calibri"/>
                  </a:rPr>
                  <a:t>СИСТЕМЫ УПРАВЛЕНИЯ</a:t>
                </a:r>
              </a:p>
            </p:txBody>
          </p:sp>
        </p:grpSp>
        <p:sp>
          <p:nvSpPr>
            <p:cNvPr id="39" name="Shape 532">
              <a:extLst>
                <a:ext uri="{FF2B5EF4-FFF2-40B4-BE49-F238E27FC236}">
                  <a16:creationId xmlns:a16="http://schemas.microsoft.com/office/drawing/2014/main" xmlns="" id="{E0C3104E-2B4A-6B46-B2F6-415BDA6E3140}"/>
                </a:ext>
              </a:extLst>
            </p:cNvPr>
            <p:cNvSpPr/>
            <p:nvPr/>
          </p:nvSpPr>
          <p:spPr>
            <a:xfrm>
              <a:off x="311326" y="4966533"/>
              <a:ext cx="4146374" cy="145010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ru-RU" sz="2000" dirty="0">
                  <a:solidFill>
                    <a:srgbClr val="C00000"/>
                  </a:solidFill>
                  <a:latin typeface="Calibri" pitchFamily="34" charset="0"/>
                  <a:ea typeface="Calibri"/>
                  <a:cs typeface="Calibri"/>
                  <a:sym typeface="Calibri"/>
                </a:rPr>
                <a:t>миварная технологическая платформа</a:t>
              </a:r>
            </a:p>
          </p:txBody>
        </p:sp>
        <p:sp>
          <p:nvSpPr>
            <p:cNvPr id="40" name="Shape 533">
              <a:extLst>
                <a:ext uri="{FF2B5EF4-FFF2-40B4-BE49-F238E27FC236}">
                  <a16:creationId xmlns:a16="http://schemas.microsoft.com/office/drawing/2014/main" xmlns="" id="{8F2DC574-53D6-484D-ABEB-5574347B3304}"/>
                </a:ext>
              </a:extLst>
            </p:cNvPr>
            <p:cNvSpPr/>
            <p:nvPr/>
          </p:nvSpPr>
          <p:spPr>
            <a:xfrm>
              <a:off x="504683" y="4849813"/>
              <a:ext cx="3522975" cy="128933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ru-RU" sz="2000" b="1" dirty="0">
                  <a:latin typeface="Calibri" pitchFamily="34" charset="0"/>
                  <a:ea typeface="Calibri"/>
                  <a:cs typeface="Calibri"/>
                  <a:sym typeface="Calibri"/>
                </a:rPr>
                <a:t>ЛОГИЧЕСКИЙ ИСКУССТВЕННЫЙ ИНТЕЛЛЕКТ</a:t>
              </a:r>
            </a:p>
          </p:txBody>
        </p:sp>
      </p:grpSp>
      <p:sp>
        <p:nvSpPr>
          <p:cNvPr id="13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КЛЮЧЕВЫЕ</a:t>
            </a:r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НАПРАВЛЕНИЯ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СИЛЬНОГО ИИ</a:t>
            </a:r>
          </a:p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  <a:sym typeface="Calibri"/>
              </a:rPr>
              <a:t> </a:t>
            </a:r>
          </a:p>
          <a:p>
            <a:pPr>
              <a:buSzPct val="25000"/>
            </a:pP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4" name="Изображение 4" descr="Gerb_MGTU_imeni_Baumana-254x3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1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9"/>
          <p:cNvSpPr txBox="1"/>
          <p:nvPr/>
        </p:nvSpPr>
        <p:spPr>
          <a:xfrm>
            <a:off x="387664" y="964354"/>
            <a:ext cx="8575109" cy="1939082"/>
          </a:xfrm>
          <a:prstGeom prst="rect">
            <a:avLst/>
          </a:prstGeom>
          <a:noFill/>
          <a:ln>
            <a:noFill/>
          </a:ln>
        </p:spPr>
        <p:txBody>
          <a:bodyPr lIns="51427" tIns="25706" rIns="51427" bIns="25706" anchor="t" anchorCtr="0">
            <a:noAutofit/>
          </a:bodyPr>
          <a:lstStyle/>
          <a:p>
            <a:pPr marL="342900" lvl="0" indent="-342900" algn="just"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Логический ИИ создан</a:t>
            </a:r>
            <a:r>
              <a:rPr lang="en-US" dirty="0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на </a:t>
            </a: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гносеологическом </a:t>
            </a:r>
            <a:r>
              <a:rPr lang="ru-RU" dirty="0" err="1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инфопространстве</a:t>
            </a: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 ВСО (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VSO)</a:t>
            </a:r>
            <a:r>
              <a:rPr lang="ru-RU" dirty="0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 и </a:t>
            </a:r>
            <a:r>
              <a:rPr lang="ru-RU" dirty="0" err="1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миварных</a:t>
            </a:r>
            <a:r>
              <a:rPr lang="ru-RU" dirty="0"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 двудольных ориентированных сетях с </a:t>
            </a:r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линейным логическим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Arial" panose="020B0604020202020204" pitchFamily="34" charset="0"/>
                <a:sym typeface="Calibri"/>
              </a:rPr>
              <a:t>выводом</a:t>
            </a:r>
          </a:p>
          <a:p>
            <a:pPr marL="342900" lvl="0" indent="-342900" algn="just">
              <a:buClr>
                <a:srgbClr val="00B0F0"/>
              </a:buClr>
              <a:buSzPct val="100000"/>
              <a:buFont typeface="+mj-lt"/>
              <a:buAutoNum type="arabicPeriod"/>
            </a:pPr>
            <a:endParaRPr lang="ru-RU" sz="1050" dirty="0" smtClean="0">
              <a:solidFill>
                <a:srgbClr val="00B0F0"/>
              </a:solidFill>
              <a:latin typeface="Calibri" panose="020F050202020403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lvl="0" indent="-342900" algn="just"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МИВАРНЫЙ РАЗУМАТОР </a:t>
            </a:r>
            <a:r>
              <a:rPr lang="mr-IN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–</a:t>
            </a: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это продукты: КЭСМИ, ТЭЛМИ и РОБОРАЗУМ для создания сильного ИИ </a:t>
            </a:r>
            <a:r>
              <a:rPr lang="en-US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- </a:t>
            </a: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понимающих, видящих и думающих групп роботов со «</a:t>
            </a:r>
            <a:r>
              <a:rPr lang="ru-RU" dirty="0" err="1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СверхМозгом</a:t>
            </a:r>
            <a:r>
              <a:rPr lang="ru-RU" dirty="0" smtClean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»</a:t>
            </a:r>
          </a:p>
          <a:p>
            <a:pPr marL="342900" lvl="0" indent="-342900" algn="just">
              <a:buClr>
                <a:srgbClr val="00B0F0"/>
              </a:buClr>
              <a:buSzPct val="100000"/>
              <a:buFont typeface="+mj-lt"/>
              <a:buAutoNum type="arabicPeriod"/>
            </a:pPr>
            <a:endParaRPr lang="ru-RU" sz="1050" dirty="0"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342900" algn="just">
              <a:buClr>
                <a:srgbClr val="00B0F0"/>
              </a:buClr>
              <a:buSzPct val="100000"/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Для создания гибридного</a:t>
            </a:r>
            <a:r>
              <a:rPr lang="ru-RU" dirty="0">
                <a:solidFill>
                  <a:srgbClr val="008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СИЛЬНОГО ИИ </a:t>
            </a: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надо работать по всему спектру системной модели ИИ на основе </a:t>
            </a:r>
            <a:r>
              <a:rPr lang="ru-RU" dirty="0" err="1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миваров</a:t>
            </a:r>
            <a:r>
              <a:rPr lang="ru-RU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!</a:t>
            </a:r>
          </a:p>
          <a:p>
            <a:pPr marL="385763" indent="-385763" algn="just">
              <a:buClr>
                <a:srgbClr val="00B0F0"/>
              </a:buClr>
              <a:buSzPct val="100000"/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9379" y="3795886"/>
            <a:ext cx="4398645" cy="1080120"/>
          </a:xfrm>
          <a:prstGeom prst="rect">
            <a:avLst/>
          </a:prstGeom>
          <a:noFill/>
          <a:ln>
            <a:noFill/>
          </a:ln>
        </p:spPr>
        <p:txBody>
          <a:bodyPr lIns="51427" tIns="51427" rIns="51427" bIns="51427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l">
              <a:buSzPct val="25000"/>
            </a:pPr>
            <a:r>
              <a:rPr lang="ru-RU" sz="1350" b="1" dirty="0">
                <a:solidFill>
                  <a:srgbClr val="00B0F0"/>
                </a:solidFill>
                <a:latin typeface="Calibri" panose="020F0502020204030204" pitchFamily="34" charset="0"/>
              </a:rPr>
              <a:t>Компания МИВАР</a:t>
            </a:r>
          </a:p>
          <a:p>
            <a:pPr lvl="0" algn="l">
              <a:buSzPct val="25000"/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</a:rPr>
              <a:t>127521, Россия, </a:t>
            </a:r>
          </a:p>
          <a:p>
            <a:pPr lvl="0" algn="l">
              <a:buSzPct val="25000"/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</a:rPr>
              <a:t>Москва, ул. Октябрьская, д. 72</a:t>
            </a:r>
          </a:p>
          <a:p>
            <a:pPr lvl="0" algn="l">
              <a:buSzPct val="25000"/>
            </a:pPr>
            <a:r>
              <a:rPr lang="ru-RU" sz="1050" dirty="0">
                <a:solidFill>
                  <a:schemeClr val="tx1"/>
                </a:solidFill>
                <a:latin typeface="Calibri" panose="020F0502020204030204" pitchFamily="34" charset="0"/>
              </a:rPr>
              <a:t>+7(495) 604-44-90</a:t>
            </a:r>
          </a:p>
          <a:p>
            <a:pPr algn="l">
              <a:spcAft>
                <a:spcPts val="338"/>
              </a:spcAft>
              <a:buSzPct val="25000"/>
            </a:pPr>
            <a:r>
              <a:rPr lang="ru-RU" sz="1050" u="sng" dirty="0" smtClean="0">
                <a:solidFill>
                  <a:srgbClr val="00B0F0"/>
                </a:solidFill>
                <a:latin typeface="Calibri" panose="020F0502020204030204" pitchFamily="34" charset="0"/>
              </a:rPr>
              <a:t>info@mivar.ru</a:t>
            </a:r>
            <a:r>
              <a:rPr lang="en-US" sz="1050" u="sng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en-US" sz="1050" u="sng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en-US" sz="1050" dirty="0" smtClean="0">
                <a:solidFill>
                  <a:schemeClr val="tx1"/>
                </a:solidFill>
                <a:latin typeface="Calibri" panose="020F0502020204030204" pitchFamily="34" charset="0"/>
              </a:rPr>
              <a:t>www.mivar.ru</a:t>
            </a:r>
            <a:endParaRPr lang="ru-RU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0999" y="3301702"/>
            <a:ext cx="5724636" cy="323165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Arial"/>
                <a:sym typeface="Calibri"/>
              </a:rPr>
              <a:t>СПАСИБО ЗА </a:t>
            </a:r>
            <a:r>
              <a:rPr lang="ru-RU" sz="32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Arial"/>
                <a:sym typeface="Calibri"/>
              </a:rPr>
              <a:t>ВНИМАНИЕ</a:t>
            </a:r>
            <a:r>
              <a:rPr lang="ru-RU" sz="2800" b="1" dirty="0">
                <a:solidFill>
                  <a:srgbClr val="00B0F0"/>
                </a:solidFill>
                <a:latin typeface="Calibri" panose="020F0502020204030204" pitchFamily="34" charset="0"/>
                <a:ea typeface="Arial"/>
                <a:cs typeface="Arial"/>
                <a:sym typeface="Calibri"/>
              </a:rPr>
              <a:t>!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148063" y="3774304"/>
            <a:ext cx="3888433" cy="11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>Варламов Олег  </a:t>
            </a:r>
            <a:r>
              <a:rPr lang="ru-RU" altLang="ru-RU" sz="1350" b="1" dirty="0" smtClean="0">
                <a:solidFill>
                  <a:srgbClr val="00B0F0"/>
                </a:solidFill>
                <a:ea typeface="Arial"/>
                <a:cs typeface="Arial"/>
                <a:sym typeface="Arial"/>
              </a:rPr>
              <a:t>Олегович</a:t>
            </a:r>
            <a:r>
              <a:rPr lang="ru-RU" altLang="ru-RU" sz="1350" b="1" dirty="0">
                <a:solidFill>
                  <a:srgbClr val="00B0F0"/>
                </a:solidFill>
                <a:ea typeface="Arial"/>
                <a:cs typeface="Arial"/>
                <a:sym typeface="Arial"/>
              </a:rPr>
              <a:t/>
            </a:r>
            <a:br>
              <a:rPr lang="ru-RU" altLang="ru-RU" sz="1350" b="1" dirty="0">
                <a:solidFill>
                  <a:srgbClr val="00B0F0"/>
                </a:solidFill>
                <a:ea typeface="Arial"/>
                <a:cs typeface="Arial"/>
                <a:sym typeface="Arial"/>
              </a:rPr>
            </a:br>
            <a:r>
              <a:rPr lang="ru-RU" sz="1050" dirty="0" smtClean="0"/>
              <a:t>Доктор </a:t>
            </a:r>
            <a:r>
              <a:rPr lang="ru-RU" sz="1050" dirty="0"/>
              <a:t>технических наук, президент компании «МИВАР», </a:t>
            </a:r>
            <a:br>
              <a:rPr lang="ru-RU" sz="1050" dirty="0"/>
            </a:br>
            <a:r>
              <a:rPr lang="ru-RU" sz="1050" dirty="0" smtClean="0"/>
              <a:t>Профессор </a:t>
            </a:r>
            <a:r>
              <a:rPr lang="ru-RU" sz="1050" dirty="0"/>
              <a:t>каф. ИУ-5 МГТУ им. Н.Э. </a:t>
            </a:r>
            <a:r>
              <a:rPr lang="ru-RU" sz="1050" dirty="0" smtClean="0"/>
              <a:t>Баумана</a:t>
            </a:r>
            <a:br>
              <a:rPr lang="ru-RU" sz="1050" dirty="0" smtClean="0"/>
            </a:br>
            <a:r>
              <a:rPr lang="ru-RU" sz="1050" dirty="0" smtClean="0"/>
              <a:t>+7 </a:t>
            </a:r>
            <a:r>
              <a:rPr lang="ru-RU" sz="1050" dirty="0"/>
              <a:t>(926) 276-76-45   </a:t>
            </a:r>
            <a:r>
              <a:rPr lang="ru-RU" sz="1050" dirty="0" smtClean="0"/>
              <a:t/>
            </a:r>
            <a:br>
              <a:rPr lang="ru-RU" sz="1050" dirty="0" smtClean="0"/>
            </a:br>
            <a:r>
              <a:rPr lang="en-US" sz="1050" dirty="0" smtClean="0">
                <a:ln w="0"/>
                <a:solidFill>
                  <a:srgbClr val="00AEEF"/>
                </a:solidFill>
                <a:cs typeface="Arial"/>
              </a:rPr>
              <a:t>o.varlamov@mivar.ru</a:t>
            </a:r>
            <a:r>
              <a:rPr lang="ru-RU" sz="1050" dirty="0" smtClean="0">
                <a:ln w="0"/>
                <a:solidFill>
                  <a:srgbClr val="00AEEF"/>
                </a:solidFill>
                <a:cs typeface="Arial"/>
              </a:rPr>
              <a:t/>
            </a:r>
            <a:br>
              <a:rPr lang="ru-RU" sz="1050" dirty="0" smtClean="0">
                <a:ln w="0"/>
                <a:solidFill>
                  <a:srgbClr val="00AEEF"/>
                </a:solidFill>
                <a:cs typeface="Arial"/>
              </a:rPr>
            </a:br>
            <a:r>
              <a:rPr lang="en-US" sz="1050" dirty="0" smtClean="0">
                <a:ln w="0"/>
                <a:solidFill>
                  <a:srgbClr val="00AEEF"/>
                </a:solidFill>
                <a:cs typeface="Arial"/>
              </a:rPr>
              <a:t>ovar@narod.ru</a:t>
            </a:r>
            <a:endParaRPr lang="ru-RU" sz="1050" dirty="0">
              <a:ln w="0"/>
              <a:cs typeface="Arial"/>
            </a:endParaRPr>
          </a:p>
        </p:txBody>
      </p:sp>
      <p:sp>
        <p:nvSpPr>
          <p:cNvPr id="9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ВЫВОДЫ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73866"/>
              </p:ext>
            </p:extLst>
          </p:nvPr>
        </p:nvGraphicFramePr>
        <p:xfrm>
          <a:off x="1340763" y="987574"/>
          <a:ext cx="6372805" cy="1430978"/>
        </p:xfrm>
        <a:graphic>
          <a:graphicData uri="http://schemas.openxmlformats.org/drawingml/2006/table">
            <a:tbl>
              <a:tblPr/>
              <a:tblGrid>
                <a:gridCol w="578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9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0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9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0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9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89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00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9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3834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24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346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ahoma" pitchFamily="34" charset="0"/>
                        </a:rPr>
                        <a:t>W</a:t>
                      </a:r>
                      <a:r>
                        <a:rPr lang="ru-RU" sz="1100" b="1" dirty="0" smtClean="0">
                          <a:latin typeface="Tahoma" pitchFamily="34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ahoma" pitchFamily="34" charset="0"/>
                        </a:rPr>
                        <a:t>W</a:t>
                      </a:r>
                      <a:r>
                        <a:rPr lang="ru-RU" sz="1100" b="1" dirty="0" smtClean="0">
                          <a:latin typeface="Tahoma" pitchFamily="34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65003" marR="65003" marT="32502" marB="325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21945"/>
              </p:ext>
            </p:extLst>
          </p:nvPr>
        </p:nvGraphicFramePr>
        <p:xfrm>
          <a:off x="539552" y="2715766"/>
          <a:ext cx="8424936" cy="1470120"/>
        </p:xfrm>
        <a:graphic>
          <a:graphicData uri="http://schemas.openxmlformats.org/drawingml/2006/table">
            <a:tbl>
              <a:tblPr firstRow="1" bandRow="1"/>
              <a:tblGrid>
                <a:gridCol w="2297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38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6876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M</a:t>
                      </a:r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800" b="1" dirty="0" smtClean="0">
                          <a:latin typeface="+mn-lt"/>
                          <a:cs typeface="Arial"/>
                        </a:rPr>
                        <a:t>–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количество правил в описании задачи</a:t>
                      </a:r>
                      <a:endParaRPr lang="ru-RU" sz="800" b="1" dirty="0"/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N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– количество  всех объектов - переменных в правилах</a:t>
                      </a:r>
                      <a:endParaRPr lang="ru-RU" sz="800" b="1" dirty="0"/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(М+1; </a:t>
                      </a:r>
                      <a:r>
                        <a:rPr lang="en-US" sz="9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N+1)</a:t>
                      </a:r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–  содержит описание конкретной предметной области, в которой по строкам расположены все правила, а по столбцам – все переменные</a:t>
                      </a:r>
                      <a:endParaRPr lang="ru-RU" sz="800" b="1" dirty="0"/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238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X</a:t>
                      </a:r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– входные переменные в конкретном правиле;</a:t>
                      </a:r>
                      <a:endParaRPr lang="ru-RU" sz="800" b="1" dirty="0">
                        <a:latin typeface="+mn-lt"/>
                        <a:cs typeface="Arial"/>
                      </a:endParaRPr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/>
                        </a:rPr>
                        <a:t>Y</a:t>
                      </a:r>
                      <a:r>
                        <a:rPr lang="ru-RU" sz="800" b="1" dirty="0" smtClean="0">
                          <a:solidFill>
                            <a:srgbClr val="00B0F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–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выходные переменные в конкретном правиле</a:t>
                      </a:r>
                      <a:endParaRPr lang="ru-RU" sz="800" b="1" dirty="0"/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Z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 – признак известности переменной, который проставляется в </a:t>
                      </a:r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(М+1)-ОЙ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строке</a:t>
                      </a:r>
                      <a:endParaRPr lang="en-US" sz="800" b="1" dirty="0" smtClean="0">
                        <a:latin typeface="+mn-lt"/>
                        <a:cs typeface="Arial"/>
                      </a:endParaRPr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006">
                <a:tc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W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 – искомая переменная, значение которой надо найти.</a:t>
                      </a:r>
                      <a:endParaRPr lang="ru-RU" sz="800" b="1" dirty="0"/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В </a:t>
                      </a:r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lang="en-US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N+1</a:t>
                      </a:r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)-ОМ 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СТОЛБЦЕ  ПРОСТАВЛЯЮТСЯ ПРИЗНАКИ: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«1»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 -  возможности запуска правила, когда известны все входные переменные;</a:t>
                      </a:r>
                    </a:p>
                    <a:p>
                      <a:r>
                        <a:rPr lang="ru-RU" sz="800" b="1" dirty="0" smtClean="0">
                          <a:solidFill>
                            <a:schemeClr val="accent2"/>
                          </a:solidFill>
                          <a:latin typeface="+mn-lt"/>
                          <a:cs typeface="Arial"/>
                        </a:rPr>
                        <a:t>«2»</a:t>
                      </a:r>
                      <a:r>
                        <a:rPr lang="ru-RU" sz="800" b="1" dirty="0" smtClean="0">
                          <a:latin typeface="+mn-lt"/>
                          <a:cs typeface="Arial"/>
                        </a:rPr>
                        <a:t> – факт выполнения правила (для исключения повторного запуска).</a:t>
                      </a:r>
                      <a:endParaRPr lang="ru-RU" sz="800" b="1" dirty="0">
                        <a:latin typeface="+mn-lt"/>
                        <a:cs typeface="Arial"/>
                      </a:endParaRPr>
                    </a:p>
                  </a:txBody>
                  <a:tcPr marL="66816" marR="66816" marT="33408" marB="3340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433007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НАЧАЛЕ РЕШЕНИЯ ЗАДАЧИ В МАТРИЦЕ ПРОСТАВЛЕНЫ ВСЕ ЗНАЧЕНИЯ </a:t>
            </a:r>
            <a:r>
              <a:rPr lang="en-US" sz="900" dirty="0">
                <a:solidFill>
                  <a:srgbClr val="FF0000"/>
                </a:solidFill>
              </a:rPr>
              <a:t>X</a:t>
            </a:r>
            <a:r>
              <a:rPr lang="ru-RU" sz="900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И </a:t>
            </a:r>
            <a:r>
              <a:rPr lang="en-US" sz="900" dirty="0">
                <a:solidFill>
                  <a:srgbClr val="FF0000"/>
                </a:solidFill>
              </a:rPr>
              <a:t>Y</a:t>
            </a:r>
            <a:r>
              <a:rPr lang="ru-RU" sz="900" dirty="0"/>
              <a:t>, КОТОРЫЕ ЗАДАЮТ МОДЕЛЬ ОПИСАНИЯ ЗАДАЧИ. ДАЛЕЕ ПРОСТАВЛЯЮТ ПРИЗНАК </a:t>
            </a:r>
            <a:r>
              <a:rPr lang="en-US" sz="900" dirty="0">
                <a:solidFill>
                  <a:srgbClr val="FF0000"/>
                </a:solidFill>
              </a:rPr>
              <a:t>Z</a:t>
            </a:r>
            <a:r>
              <a:rPr lang="ru-RU" sz="900" dirty="0">
                <a:solidFill>
                  <a:srgbClr val="FF0000"/>
                </a:solidFill>
              </a:rPr>
              <a:t> </a:t>
            </a:r>
            <a:r>
              <a:rPr lang="ru-RU" sz="900" dirty="0"/>
              <a:t>ДЛЯ ВСЕХ ИЗВЕСТНЫХ ВХОДНЫХ ПЕРЕМЕННЫХ, А </a:t>
            </a:r>
            <a:r>
              <a:rPr lang="en-US" sz="900" dirty="0">
                <a:solidFill>
                  <a:srgbClr val="FF0000"/>
                </a:solidFill>
              </a:rPr>
              <a:t>W</a:t>
            </a:r>
            <a:r>
              <a:rPr lang="ru-RU" sz="900" dirty="0"/>
              <a:t>  - ДЛЯ ПЕРЕМЕННЫХ, КОТОРЫЕ ТРЕБУЕТСЯ НАЙТИ. </a:t>
            </a:r>
          </a:p>
        </p:txBody>
      </p:sp>
      <p:sp>
        <p:nvSpPr>
          <p:cNvPr id="8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ФОРМИРОВАНИЕ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МАТРИЦЫ МИВАРНОЙ СЕТИ</a:t>
            </a:r>
          </a:p>
          <a:p>
            <a:pPr>
              <a:buSzPct val="25000"/>
            </a:pP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948012"/>
              </p:ext>
            </p:extLst>
          </p:nvPr>
        </p:nvGraphicFramePr>
        <p:xfrm>
          <a:off x="115313" y="111358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3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81880"/>
              </p:ext>
            </p:extLst>
          </p:nvPr>
        </p:nvGraphicFramePr>
        <p:xfrm>
          <a:off x="127402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4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73581"/>
              </p:ext>
            </p:extLst>
          </p:nvPr>
        </p:nvGraphicFramePr>
        <p:xfrm>
          <a:off x="127404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5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651011"/>
              </p:ext>
            </p:extLst>
          </p:nvPr>
        </p:nvGraphicFramePr>
        <p:xfrm>
          <a:off x="127404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36973"/>
              </p:ext>
            </p:extLst>
          </p:nvPr>
        </p:nvGraphicFramePr>
        <p:xfrm>
          <a:off x="127404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7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3080"/>
              </p:ext>
            </p:extLst>
          </p:nvPr>
        </p:nvGraphicFramePr>
        <p:xfrm>
          <a:off x="127404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66063"/>
              </p:ext>
            </p:extLst>
          </p:nvPr>
        </p:nvGraphicFramePr>
        <p:xfrm>
          <a:off x="127404" y="227120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W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9" name="Group 8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5398"/>
              </p:ext>
            </p:extLst>
          </p:nvPr>
        </p:nvGraphicFramePr>
        <p:xfrm>
          <a:off x="127402" y="3543858"/>
          <a:ext cx="3792511" cy="1110630"/>
        </p:xfrm>
        <a:graphic>
          <a:graphicData uri="http://schemas.openxmlformats.org/drawingml/2006/table">
            <a:tbl>
              <a:tblPr/>
              <a:tblGrid>
                <a:gridCol w="344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520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45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N-1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N+1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Y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...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</a:t>
                      </a: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Unicode MS" pitchFamily="34" charset="-128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Unicode MS" pitchFamily="34" charset="-128"/>
                          <a:ea typeface="+mn-ea"/>
                          <a:cs typeface="Times New Roman" pitchFamily="18" charset="0"/>
                          <a:sym typeface="Arial"/>
                        </a:rPr>
                        <a:t>X</a:t>
                      </a: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Y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510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M+1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Z(W)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55229" marR="55229" marT="27607" marB="276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427" name="Группа 426"/>
          <p:cNvGrpSpPr/>
          <p:nvPr/>
        </p:nvGrpSpPr>
        <p:grpSpPr>
          <a:xfrm>
            <a:off x="7004469" y="1131035"/>
            <a:ext cx="1853187" cy="1259681"/>
            <a:chOff x="6007180" y="3177873"/>
            <a:chExt cx="1659693" cy="1128156"/>
          </a:xfrm>
        </p:grpSpPr>
        <p:grpSp>
          <p:nvGrpSpPr>
            <p:cNvPr id="384" name="Группа 383"/>
            <p:cNvGrpSpPr/>
            <p:nvPr/>
          </p:nvGrpSpPr>
          <p:grpSpPr>
            <a:xfrm>
              <a:off x="6007180" y="3177873"/>
              <a:ext cx="1079427" cy="273467"/>
              <a:chOff x="6159580" y="1637185"/>
              <a:chExt cx="1079427" cy="273467"/>
            </a:xfrm>
          </p:grpSpPr>
          <p:sp>
            <p:nvSpPr>
              <p:cNvPr id="445" name="Овал 444"/>
              <p:cNvSpPr/>
              <p:nvPr/>
            </p:nvSpPr>
            <p:spPr>
              <a:xfrm>
                <a:off x="6159580" y="1637186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Овал 445"/>
              <p:cNvSpPr/>
              <p:nvPr/>
            </p:nvSpPr>
            <p:spPr>
              <a:xfrm>
                <a:off x="6730961" y="1637185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6207741" y="1645993"/>
                <a:ext cx="464229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P(1)</a:t>
                </a:r>
                <a:endParaRPr lang="ru-RU" sz="675" dirty="0"/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6773463" y="1649041"/>
                <a:ext cx="464229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P(2)</a:t>
                </a:r>
                <a:endParaRPr lang="ru-RU" sz="675" dirty="0"/>
              </a:p>
            </p:txBody>
          </p:sp>
        </p:grpSp>
        <p:sp>
          <p:nvSpPr>
            <p:cNvPr id="450" name="Овал 449"/>
            <p:cNvSpPr/>
            <p:nvPr/>
          </p:nvSpPr>
          <p:spPr>
            <a:xfrm>
              <a:off x="7158827" y="3186339"/>
              <a:ext cx="508046" cy="25509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cs typeface="Times New Roman" panose="02020603050405020304" pitchFamily="18" charset="0"/>
              </a:endParaRPr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7201329" y="3198194"/>
              <a:ext cx="464229" cy="2616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75" b="1" dirty="0">
                  <a:cs typeface="Times New Roman" panose="02020603050405020304" pitchFamily="18" charset="0"/>
                </a:rPr>
                <a:t>P(3)</a:t>
              </a:r>
              <a:endParaRPr lang="ru-RU" sz="675" dirty="0"/>
            </a:p>
          </p:txBody>
        </p:sp>
        <p:cxnSp>
          <p:nvCxnSpPr>
            <p:cNvPr id="452" name="Прямая со стрелкой 451"/>
            <p:cNvCxnSpPr>
              <a:stCxn id="445" idx="4"/>
            </p:cNvCxnSpPr>
            <p:nvPr/>
          </p:nvCxnSpPr>
          <p:spPr>
            <a:xfrm>
              <a:off x="6261203" y="3432973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Стрелка вниз 461"/>
            <p:cNvSpPr/>
            <p:nvPr/>
          </p:nvSpPr>
          <p:spPr>
            <a:xfrm>
              <a:off x="6724294" y="3701102"/>
              <a:ext cx="216000" cy="180000"/>
            </a:xfrm>
            <a:prstGeom prst="downArrow">
              <a:avLst>
                <a:gd name="adj1" fmla="val 63956"/>
                <a:gd name="adj2" fmla="val 4707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471" name="Прямая со стрелкой 470"/>
            <p:cNvCxnSpPr>
              <a:stCxn id="446" idx="4"/>
            </p:cNvCxnSpPr>
            <p:nvPr/>
          </p:nvCxnSpPr>
          <p:spPr>
            <a:xfrm>
              <a:off x="6832584" y="3432972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Прямая со стрелкой 477"/>
            <p:cNvCxnSpPr>
              <a:stCxn id="450" idx="4"/>
            </p:cNvCxnSpPr>
            <p:nvPr/>
          </p:nvCxnSpPr>
          <p:spPr>
            <a:xfrm>
              <a:off x="7412850" y="3441438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Группа 416"/>
            <p:cNvGrpSpPr/>
            <p:nvPr/>
          </p:nvGrpSpPr>
          <p:grpSpPr>
            <a:xfrm>
              <a:off x="6583929" y="4040877"/>
              <a:ext cx="582093" cy="265152"/>
              <a:chOff x="6582281" y="3981756"/>
              <a:chExt cx="582093" cy="265152"/>
            </a:xfrm>
          </p:grpSpPr>
          <p:sp>
            <p:nvSpPr>
              <p:cNvPr id="483" name="Овал 482"/>
              <p:cNvSpPr/>
              <p:nvPr/>
            </p:nvSpPr>
            <p:spPr>
              <a:xfrm>
                <a:off x="6582281" y="3981756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84" name="TextBox 483"/>
              <p:cNvSpPr txBox="1"/>
              <p:nvPr/>
            </p:nvSpPr>
            <p:spPr>
              <a:xfrm>
                <a:off x="6591140" y="3985297"/>
                <a:ext cx="573234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P(n-2)</a:t>
                </a:r>
                <a:endParaRPr lang="ru-RU" sz="675" dirty="0"/>
              </a:p>
            </p:txBody>
          </p:sp>
        </p:grpSp>
        <p:cxnSp>
          <p:nvCxnSpPr>
            <p:cNvPr id="485" name="Прямая со стрелкой 484"/>
            <p:cNvCxnSpPr>
              <a:endCxn id="484" idx="0"/>
            </p:cNvCxnSpPr>
            <p:nvPr/>
          </p:nvCxnSpPr>
          <p:spPr>
            <a:xfrm flipH="1">
              <a:off x="6829673" y="3930152"/>
              <a:ext cx="2623" cy="11426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" name="Группа 439"/>
          <p:cNvGrpSpPr/>
          <p:nvPr/>
        </p:nvGrpSpPr>
        <p:grpSpPr>
          <a:xfrm>
            <a:off x="6855450" y="1107095"/>
            <a:ext cx="2093697" cy="1692196"/>
            <a:chOff x="6065890" y="4469973"/>
            <a:chExt cx="1875092" cy="1515511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6065890" y="4469973"/>
              <a:ext cx="1875092" cy="141623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93" name="Группа 492"/>
            <p:cNvGrpSpPr/>
            <p:nvPr/>
          </p:nvGrpSpPr>
          <p:grpSpPr>
            <a:xfrm>
              <a:off x="6159580" y="4500165"/>
              <a:ext cx="1659693" cy="1485319"/>
              <a:chOff x="6007180" y="3177873"/>
              <a:chExt cx="1659693" cy="1485319"/>
            </a:xfrm>
          </p:grpSpPr>
          <p:grpSp>
            <p:nvGrpSpPr>
              <p:cNvPr id="494" name="Группа 493"/>
              <p:cNvGrpSpPr/>
              <p:nvPr/>
            </p:nvGrpSpPr>
            <p:grpSpPr>
              <a:xfrm>
                <a:off x="6007180" y="3177873"/>
                <a:ext cx="1079427" cy="273467"/>
                <a:chOff x="6159580" y="1637185"/>
                <a:chExt cx="1079427" cy="273467"/>
              </a:xfrm>
            </p:grpSpPr>
            <p:sp>
              <p:nvSpPr>
                <p:cNvPr id="505" name="Овал 504"/>
                <p:cNvSpPr/>
                <p:nvPr/>
              </p:nvSpPr>
              <p:spPr>
                <a:xfrm>
                  <a:off x="6159580" y="1637186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6" name="Овал 505"/>
                <p:cNvSpPr/>
                <p:nvPr/>
              </p:nvSpPr>
              <p:spPr>
                <a:xfrm>
                  <a:off x="6730961" y="1637185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7" name="TextBox 506"/>
                <p:cNvSpPr txBox="1"/>
                <p:nvPr/>
              </p:nvSpPr>
              <p:spPr>
                <a:xfrm>
                  <a:off x="6207741" y="1645993"/>
                  <a:ext cx="464229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P(1)</a:t>
                  </a:r>
                  <a:endParaRPr lang="ru-RU" sz="675" dirty="0"/>
                </a:p>
              </p:txBody>
            </p:sp>
            <p:sp>
              <p:nvSpPr>
                <p:cNvPr id="508" name="TextBox 507"/>
                <p:cNvSpPr txBox="1"/>
                <p:nvPr/>
              </p:nvSpPr>
              <p:spPr>
                <a:xfrm>
                  <a:off x="6773463" y="1649041"/>
                  <a:ext cx="464229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P(2)</a:t>
                  </a:r>
                  <a:endParaRPr lang="ru-RU" sz="675" dirty="0"/>
                </a:p>
              </p:txBody>
            </p:sp>
          </p:grpSp>
          <p:sp>
            <p:nvSpPr>
              <p:cNvPr id="495" name="Овал 494"/>
              <p:cNvSpPr/>
              <p:nvPr/>
            </p:nvSpPr>
            <p:spPr>
              <a:xfrm>
                <a:off x="7158827" y="3186339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496" name="TextBox 495"/>
              <p:cNvSpPr txBox="1"/>
              <p:nvPr/>
            </p:nvSpPr>
            <p:spPr>
              <a:xfrm>
                <a:off x="7201329" y="3198196"/>
                <a:ext cx="464229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P(3)</a:t>
                </a:r>
                <a:endParaRPr lang="ru-RU" sz="675" dirty="0"/>
              </a:p>
            </p:txBody>
          </p:sp>
          <p:cxnSp>
            <p:nvCxnSpPr>
              <p:cNvPr id="497" name="Прямая со стрелкой 496"/>
              <p:cNvCxnSpPr>
                <a:stCxn id="505" idx="4"/>
              </p:cNvCxnSpPr>
              <p:nvPr/>
            </p:nvCxnSpPr>
            <p:spPr>
              <a:xfrm>
                <a:off x="6261203" y="3432973"/>
                <a:ext cx="309759" cy="212062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Стрелка вниз 497"/>
              <p:cNvSpPr/>
              <p:nvPr/>
            </p:nvSpPr>
            <p:spPr>
              <a:xfrm>
                <a:off x="6713211" y="4081675"/>
                <a:ext cx="216000" cy="180000"/>
              </a:xfrm>
              <a:prstGeom prst="downArrow">
                <a:avLst>
                  <a:gd name="adj1" fmla="val 63956"/>
                  <a:gd name="adj2" fmla="val 4707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cxnSp>
            <p:nvCxnSpPr>
              <p:cNvPr id="499" name="Прямая со стрелкой 498"/>
              <p:cNvCxnSpPr>
                <a:stCxn id="506" idx="4"/>
                <a:endCxn id="509" idx="0"/>
              </p:cNvCxnSpPr>
              <p:nvPr/>
            </p:nvCxnSpPr>
            <p:spPr>
              <a:xfrm>
                <a:off x="6832584" y="3432972"/>
                <a:ext cx="0" cy="212063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Прямая со стрелкой 499"/>
              <p:cNvCxnSpPr>
                <a:stCxn id="495" idx="4"/>
              </p:cNvCxnSpPr>
              <p:nvPr/>
            </p:nvCxnSpPr>
            <p:spPr>
              <a:xfrm flipH="1">
                <a:off x="7086607" y="3441438"/>
                <a:ext cx="326243" cy="20359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1" name="Группа 500"/>
              <p:cNvGrpSpPr/>
              <p:nvPr/>
            </p:nvGrpSpPr>
            <p:grpSpPr>
              <a:xfrm>
                <a:off x="6571038" y="4398040"/>
                <a:ext cx="582093" cy="265152"/>
                <a:chOff x="6569390" y="4338919"/>
                <a:chExt cx="582093" cy="265152"/>
              </a:xfrm>
            </p:grpSpPr>
            <p:sp>
              <p:nvSpPr>
                <p:cNvPr id="503" name="Овал 502"/>
                <p:cNvSpPr/>
                <p:nvPr/>
              </p:nvSpPr>
              <p:spPr>
                <a:xfrm>
                  <a:off x="6569390" y="4338919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4" name="TextBox 503"/>
                <p:cNvSpPr txBox="1"/>
                <p:nvPr/>
              </p:nvSpPr>
              <p:spPr>
                <a:xfrm>
                  <a:off x="6578249" y="4342460"/>
                  <a:ext cx="573234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P(n-2)</a:t>
                  </a:r>
                  <a:endParaRPr lang="ru-RU" sz="675" dirty="0"/>
                </a:p>
              </p:txBody>
            </p:sp>
          </p:grpSp>
          <p:cxnSp>
            <p:nvCxnSpPr>
              <p:cNvPr id="502" name="Прямая со стрелкой 501"/>
              <p:cNvCxnSpPr/>
              <p:nvPr/>
            </p:nvCxnSpPr>
            <p:spPr>
              <a:xfrm>
                <a:off x="6819403" y="4293580"/>
                <a:ext cx="0" cy="108000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9" name="Прямоугольник 508"/>
            <p:cNvSpPr/>
            <p:nvPr/>
          </p:nvSpPr>
          <p:spPr>
            <a:xfrm>
              <a:off x="6723362" y="4967327"/>
              <a:ext cx="523243" cy="2257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cs typeface="Times New Roman" panose="02020603050405020304" pitchFamily="18" charset="0"/>
                </a:rPr>
                <a:t>R(1)</a:t>
              </a:r>
              <a:endParaRPr lang="ru-RU" sz="675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515" name="Прямая со стрелкой 514"/>
            <p:cNvCxnSpPr>
              <a:stCxn id="509" idx="2"/>
            </p:cNvCxnSpPr>
            <p:nvPr/>
          </p:nvCxnSpPr>
          <p:spPr>
            <a:xfrm flipH="1">
              <a:off x="6975341" y="5193125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1" name="Группа 860"/>
          <p:cNvGrpSpPr/>
          <p:nvPr/>
        </p:nvGrpSpPr>
        <p:grpSpPr>
          <a:xfrm>
            <a:off x="6855452" y="1107107"/>
            <a:ext cx="2093696" cy="2192630"/>
            <a:chOff x="5915213" y="3147670"/>
            <a:chExt cx="1875092" cy="1963696"/>
          </a:xfrm>
        </p:grpSpPr>
        <p:grpSp>
          <p:nvGrpSpPr>
            <p:cNvPr id="751" name="Группа 750"/>
            <p:cNvGrpSpPr/>
            <p:nvPr/>
          </p:nvGrpSpPr>
          <p:grpSpPr>
            <a:xfrm>
              <a:off x="5915213" y="3147670"/>
              <a:ext cx="1875092" cy="1963696"/>
              <a:chOff x="6067613" y="3300069"/>
              <a:chExt cx="1875092" cy="1963696"/>
            </a:xfrm>
          </p:grpSpPr>
          <p:grpSp>
            <p:nvGrpSpPr>
              <p:cNvPr id="770" name="Группа 769"/>
              <p:cNvGrpSpPr/>
              <p:nvPr/>
            </p:nvGrpSpPr>
            <p:grpSpPr>
              <a:xfrm>
                <a:off x="6067613" y="3300069"/>
                <a:ext cx="1875092" cy="1963696"/>
                <a:chOff x="6065890" y="4469972"/>
                <a:chExt cx="1875092" cy="1963696"/>
              </a:xfrm>
            </p:grpSpPr>
            <p:sp>
              <p:nvSpPr>
                <p:cNvPr id="771" name="Прямоугольник 770"/>
                <p:cNvSpPr/>
                <p:nvPr/>
              </p:nvSpPr>
              <p:spPr>
                <a:xfrm>
                  <a:off x="6065890" y="4469972"/>
                  <a:ext cx="1875092" cy="1876681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grpSp>
              <p:nvGrpSpPr>
                <p:cNvPr id="772" name="Группа 771"/>
                <p:cNvGrpSpPr/>
                <p:nvPr/>
              </p:nvGrpSpPr>
              <p:grpSpPr>
                <a:xfrm>
                  <a:off x="6159580" y="4500165"/>
                  <a:ext cx="1659693" cy="1933503"/>
                  <a:chOff x="6007180" y="3177873"/>
                  <a:chExt cx="1659693" cy="1933503"/>
                </a:xfrm>
              </p:grpSpPr>
              <p:grpSp>
                <p:nvGrpSpPr>
                  <p:cNvPr id="775" name="Группа 774"/>
                  <p:cNvGrpSpPr/>
                  <p:nvPr/>
                </p:nvGrpSpPr>
                <p:grpSpPr>
                  <a:xfrm>
                    <a:off x="6007180" y="3177873"/>
                    <a:ext cx="1079427" cy="273467"/>
                    <a:chOff x="6159580" y="1637185"/>
                    <a:chExt cx="1079427" cy="273467"/>
                  </a:xfrm>
                </p:grpSpPr>
                <p:sp>
                  <p:nvSpPr>
                    <p:cNvPr id="786" name="Овал 785"/>
                    <p:cNvSpPr/>
                    <p:nvPr/>
                  </p:nvSpPr>
                  <p:spPr>
                    <a:xfrm>
                      <a:off x="6159580" y="1637186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7" name="Овал 786"/>
                    <p:cNvSpPr/>
                    <p:nvPr/>
                  </p:nvSpPr>
                  <p:spPr>
                    <a:xfrm>
                      <a:off x="6730961" y="1637185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8" name="TextBox 787"/>
                    <p:cNvSpPr txBox="1"/>
                    <p:nvPr/>
                  </p:nvSpPr>
                  <p:spPr>
                    <a:xfrm>
                      <a:off x="6207741" y="1645993"/>
                      <a:ext cx="464229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P(1)</a:t>
                      </a:r>
                      <a:endParaRPr lang="ru-RU" sz="675" dirty="0"/>
                    </a:p>
                  </p:txBody>
                </p:sp>
                <p:sp>
                  <p:nvSpPr>
                    <p:cNvPr id="789" name="TextBox 788"/>
                    <p:cNvSpPr txBox="1"/>
                    <p:nvPr/>
                  </p:nvSpPr>
                  <p:spPr>
                    <a:xfrm>
                      <a:off x="6773463" y="1649041"/>
                      <a:ext cx="464229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P(2)</a:t>
                      </a:r>
                      <a:endParaRPr lang="ru-RU" sz="675" dirty="0"/>
                    </a:p>
                  </p:txBody>
                </p:sp>
              </p:grpSp>
              <p:sp>
                <p:nvSpPr>
                  <p:cNvPr id="776" name="Овал 775"/>
                  <p:cNvSpPr/>
                  <p:nvPr/>
                </p:nvSpPr>
                <p:spPr>
                  <a:xfrm>
                    <a:off x="7158827" y="3186339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7" name="TextBox 776"/>
                  <p:cNvSpPr txBox="1"/>
                  <p:nvPr/>
                </p:nvSpPr>
                <p:spPr>
                  <a:xfrm>
                    <a:off x="7201329" y="3198194"/>
                    <a:ext cx="464229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P(3)</a:t>
                    </a:r>
                    <a:endParaRPr lang="ru-RU" sz="675" dirty="0"/>
                  </a:p>
                </p:txBody>
              </p:sp>
              <p:cxnSp>
                <p:nvCxnSpPr>
                  <p:cNvPr id="778" name="Прямая со стрелкой 777"/>
                  <p:cNvCxnSpPr>
                    <a:stCxn id="786" idx="4"/>
                  </p:cNvCxnSpPr>
                  <p:nvPr/>
                </p:nvCxnSpPr>
                <p:spPr>
                  <a:xfrm>
                    <a:off x="6261203" y="3432973"/>
                    <a:ext cx="309759" cy="212062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9" name="Стрелка вниз 778"/>
                  <p:cNvSpPr/>
                  <p:nvPr/>
                </p:nvSpPr>
                <p:spPr>
                  <a:xfrm>
                    <a:off x="6713211" y="4529859"/>
                    <a:ext cx="216000" cy="180000"/>
                  </a:xfrm>
                  <a:prstGeom prst="downArrow">
                    <a:avLst>
                      <a:gd name="adj1" fmla="val 63956"/>
                      <a:gd name="adj2" fmla="val 47071"/>
                    </a:avLst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cxnSp>
                <p:nvCxnSpPr>
                  <p:cNvPr id="780" name="Прямая со стрелкой 779"/>
                  <p:cNvCxnSpPr>
                    <a:stCxn id="787" idx="4"/>
                    <a:endCxn id="773" idx="0"/>
                  </p:cNvCxnSpPr>
                  <p:nvPr/>
                </p:nvCxnSpPr>
                <p:spPr>
                  <a:xfrm>
                    <a:off x="6832584" y="3432972"/>
                    <a:ext cx="0" cy="212063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Прямая со стрелкой 780"/>
                  <p:cNvCxnSpPr>
                    <a:stCxn id="776" idx="4"/>
                  </p:cNvCxnSpPr>
                  <p:nvPr/>
                </p:nvCxnSpPr>
                <p:spPr>
                  <a:xfrm flipH="1">
                    <a:off x="7086607" y="3441438"/>
                    <a:ext cx="326243" cy="203597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82" name="Группа 781"/>
                  <p:cNvGrpSpPr/>
                  <p:nvPr/>
                </p:nvGrpSpPr>
                <p:grpSpPr>
                  <a:xfrm>
                    <a:off x="6571038" y="4846224"/>
                    <a:ext cx="582093" cy="265152"/>
                    <a:chOff x="6569390" y="4787103"/>
                    <a:chExt cx="582093" cy="265152"/>
                  </a:xfrm>
                </p:grpSpPr>
                <p:sp>
                  <p:nvSpPr>
                    <p:cNvPr id="784" name="Овал 783"/>
                    <p:cNvSpPr/>
                    <p:nvPr/>
                  </p:nvSpPr>
                  <p:spPr>
                    <a:xfrm>
                      <a:off x="6569390" y="4787103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5" name="TextBox 784"/>
                    <p:cNvSpPr txBox="1"/>
                    <p:nvPr/>
                  </p:nvSpPr>
                  <p:spPr>
                    <a:xfrm>
                      <a:off x="6578249" y="4790644"/>
                      <a:ext cx="573234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P(n-2)</a:t>
                      </a:r>
                      <a:endParaRPr lang="ru-RU" sz="675" dirty="0"/>
                    </a:p>
                  </p:txBody>
                </p:sp>
              </p:grpSp>
              <p:cxnSp>
                <p:nvCxnSpPr>
                  <p:cNvPr id="783" name="Прямая со стрелкой 782"/>
                  <p:cNvCxnSpPr/>
                  <p:nvPr/>
                </p:nvCxnSpPr>
                <p:spPr>
                  <a:xfrm>
                    <a:off x="6819403" y="4741764"/>
                    <a:ext cx="0" cy="108000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3" name="Прямоугольник 772"/>
                <p:cNvSpPr/>
                <p:nvPr/>
              </p:nvSpPr>
              <p:spPr>
                <a:xfrm>
                  <a:off x="6723362" y="4967327"/>
                  <a:ext cx="523243" cy="22579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R(1)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39" name="Прямая со стрелкой 838"/>
              <p:cNvCxnSpPr>
                <a:endCxn id="840" idx="0"/>
              </p:cNvCxnSpPr>
              <p:nvPr/>
            </p:nvCxnSpPr>
            <p:spPr>
              <a:xfrm flipH="1">
                <a:off x="6690116" y="4023222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1" name="Группа 740"/>
              <p:cNvGrpSpPr/>
              <p:nvPr/>
            </p:nvGrpSpPr>
            <p:grpSpPr>
              <a:xfrm>
                <a:off x="6436093" y="4208677"/>
                <a:ext cx="579421" cy="270418"/>
                <a:chOff x="6444208" y="4171761"/>
                <a:chExt cx="579421" cy="270418"/>
              </a:xfrm>
            </p:grpSpPr>
            <p:sp>
              <p:nvSpPr>
                <p:cNvPr id="840" name="Овал 839"/>
                <p:cNvSpPr/>
                <p:nvPr/>
              </p:nvSpPr>
              <p:spPr>
                <a:xfrm>
                  <a:off x="6444208" y="4171761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2" name="TextBox 841"/>
                <p:cNvSpPr txBox="1"/>
                <p:nvPr/>
              </p:nvSpPr>
              <p:spPr>
                <a:xfrm>
                  <a:off x="6450395" y="4180568"/>
                  <a:ext cx="573234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P(n-1)</a:t>
                  </a:r>
                  <a:endParaRPr lang="ru-RU" sz="675" dirty="0"/>
                </a:p>
              </p:txBody>
            </p:sp>
          </p:grpSp>
          <p:grpSp>
            <p:nvGrpSpPr>
              <p:cNvPr id="742" name="Группа 741"/>
              <p:cNvGrpSpPr/>
              <p:nvPr/>
            </p:nvGrpSpPr>
            <p:grpSpPr>
              <a:xfrm>
                <a:off x="7022811" y="4205582"/>
                <a:ext cx="536685" cy="273467"/>
                <a:chOff x="7015589" y="4171760"/>
                <a:chExt cx="536685" cy="273467"/>
              </a:xfrm>
            </p:grpSpPr>
            <p:sp>
              <p:nvSpPr>
                <p:cNvPr id="841" name="Овал 840"/>
                <p:cNvSpPr/>
                <p:nvPr/>
              </p:nvSpPr>
              <p:spPr>
                <a:xfrm>
                  <a:off x="7015589" y="4171760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3" name="TextBox 842"/>
                <p:cNvSpPr txBox="1"/>
                <p:nvPr/>
              </p:nvSpPr>
              <p:spPr>
                <a:xfrm>
                  <a:off x="7081632" y="4183616"/>
                  <a:ext cx="470642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P(n)</a:t>
                  </a:r>
                  <a:endParaRPr lang="ru-RU" sz="675" dirty="0"/>
                </a:p>
              </p:txBody>
            </p:sp>
          </p:grpSp>
          <p:cxnSp>
            <p:nvCxnSpPr>
              <p:cNvPr id="845" name="Прямая со стрелкой 844"/>
              <p:cNvCxnSpPr>
                <a:stCxn id="841" idx="4"/>
              </p:cNvCxnSpPr>
              <p:nvPr/>
            </p:nvCxnSpPr>
            <p:spPr>
              <a:xfrm>
                <a:off x="7276834" y="4460680"/>
                <a:ext cx="0" cy="162000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Прямая со стрелкой 859"/>
              <p:cNvCxnSpPr/>
              <p:nvPr/>
            </p:nvCxnSpPr>
            <p:spPr>
              <a:xfrm>
                <a:off x="7088330" y="4023222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2" name="Прямая со стрелкой 1141"/>
            <p:cNvCxnSpPr/>
            <p:nvPr/>
          </p:nvCxnSpPr>
          <p:spPr>
            <a:xfrm>
              <a:off x="6515224" y="4318415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9" name="Группа 758"/>
          <p:cNvGrpSpPr/>
          <p:nvPr/>
        </p:nvGrpSpPr>
        <p:grpSpPr>
          <a:xfrm>
            <a:off x="6853436" y="1107107"/>
            <a:ext cx="2093696" cy="2587805"/>
            <a:chOff x="3372586" y="3162965"/>
            <a:chExt cx="1875092" cy="2317610"/>
          </a:xfrm>
        </p:grpSpPr>
        <p:grpSp>
          <p:nvGrpSpPr>
            <p:cNvPr id="862" name="Группа 861"/>
            <p:cNvGrpSpPr/>
            <p:nvPr/>
          </p:nvGrpSpPr>
          <p:grpSpPr>
            <a:xfrm>
              <a:off x="3372586" y="3162965"/>
              <a:ext cx="1875092" cy="2317610"/>
              <a:chOff x="6067613" y="3300069"/>
              <a:chExt cx="1875092" cy="2317610"/>
            </a:xfrm>
          </p:grpSpPr>
          <p:grpSp>
            <p:nvGrpSpPr>
              <p:cNvPr id="863" name="Группа 862"/>
              <p:cNvGrpSpPr/>
              <p:nvPr/>
            </p:nvGrpSpPr>
            <p:grpSpPr>
              <a:xfrm>
                <a:off x="6067613" y="3300069"/>
                <a:ext cx="1875092" cy="2317610"/>
                <a:chOff x="6065890" y="4469972"/>
                <a:chExt cx="1875092" cy="2317610"/>
              </a:xfrm>
            </p:grpSpPr>
            <p:sp>
              <p:nvSpPr>
                <p:cNvPr id="873" name="Прямоугольник 872"/>
                <p:cNvSpPr/>
                <p:nvPr/>
              </p:nvSpPr>
              <p:spPr>
                <a:xfrm>
                  <a:off x="6065890" y="4469972"/>
                  <a:ext cx="1875092" cy="2237203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grpSp>
              <p:nvGrpSpPr>
                <p:cNvPr id="874" name="Группа 873"/>
                <p:cNvGrpSpPr/>
                <p:nvPr/>
              </p:nvGrpSpPr>
              <p:grpSpPr>
                <a:xfrm>
                  <a:off x="6159580" y="4500165"/>
                  <a:ext cx="1659693" cy="2287417"/>
                  <a:chOff x="6007180" y="3177873"/>
                  <a:chExt cx="1659693" cy="2287417"/>
                </a:xfrm>
              </p:grpSpPr>
              <p:grpSp>
                <p:nvGrpSpPr>
                  <p:cNvPr id="876" name="Группа 875"/>
                  <p:cNvGrpSpPr/>
                  <p:nvPr/>
                </p:nvGrpSpPr>
                <p:grpSpPr>
                  <a:xfrm>
                    <a:off x="6007180" y="3177873"/>
                    <a:ext cx="1079427" cy="273467"/>
                    <a:chOff x="6159580" y="1637185"/>
                    <a:chExt cx="1079427" cy="273467"/>
                  </a:xfrm>
                </p:grpSpPr>
                <p:sp>
                  <p:nvSpPr>
                    <p:cNvPr id="887" name="Овал 886"/>
                    <p:cNvSpPr/>
                    <p:nvPr/>
                  </p:nvSpPr>
                  <p:spPr>
                    <a:xfrm>
                      <a:off x="6159580" y="1637186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8" name="Овал 887"/>
                    <p:cNvSpPr/>
                    <p:nvPr/>
                  </p:nvSpPr>
                  <p:spPr>
                    <a:xfrm>
                      <a:off x="6730961" y="1637185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9" name="TextBox 888"/>
                    <p:cNvSpPr txBox="1"/>
                    <p:nvPr/>
                  </p:nvSpPr>
                  <p:spPr>
                    <a:xfrm>
                      <a:off x="6207741" y="1645993"/>
                      <a:ext cx="464229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P(1)</a:t>
                      </a:r>
                      <a:endParaRPr lang="ru-RU" sz="675" dirty="0"/>
                    </a:p>
                  </p:txBody>
                </p:sp>
                <p:sp>
                  <p:nvSpPr>
                    <p:cNvPr id="890" name="TextBox 889"/>
                    <p:cNvSpPr txBox="1"/>
                    <p:nvPr/>
                  </p:nvSpPr>
                  <p:spPr>
                    <a:xfrm>
                      <a:off x="6773463" y="1649041"/>
                      <a:ext cx="464229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P(2)</a:t>
                      </a:r>
                      <a:endParaRPr lang="ru-RU" sz="675" dirty="0"/>
                    </a:p>
                  </p:txBody>
                </p:sp>
              </p:grpSp>
              <p:sp>
                <p:nvSpPr>
                  <p:cNvPr id="877" name="Овал 876"/>
                  <p:cNvSpPr/>
                  <p:nvPr/>
                </p:nvSpPr>
                <p:spPr>
                  <a:xfrm>
                    <a:off x="7158827" y="3186339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8" name="TextBox 877"/>
                  <p:cNvSpPr txBox="1"/>
                  <p:nvPr/>
                </p:nvSpPr>
                <p:spPr>
                  <a:xfrm>
                    <a:off x="7201329" y="3198196"/>
                    <a:ext cx="464229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P(3)</a:t>
                    </a:r>
                    <a:endParaRPr lang="ru-RU" sz="675" dirty="0"/>
                  </a:p>
                </p:txBody>
              </p:sp>
              <p:cxnSp>
                <p:nvCxnSpPr>
                  <p:cNvPr id="879" name="Прямая со стрелкой 878"/>
                  <p:cNvCxnSpPr>
                    <a:stCxn id="887" idx="4"/>
                  </p:cNvCxnSpPr>
                  <p:nvPr/>
                </p:nvCxnSpPr>
                <p:spPr>
                  <a:xfrm>
                    <a:off x="6261203" y="3432973"/>
                    <a:ext cx="309759" cy="212062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Стрелка вниз 879"/>
                  <p:cNvSpPr/>
                  <p:nvPr/>
                </p:nvSpPr>
                <p:spPr>
                  <a:xfrm>
                    <a:off x="6713211" y="4883773"/>
                    <a:ext cx="216000" cy="180000"/>
                  </a:xfrm>
                  <a:prstGeom prst="downArrow">
                    <a:avLst>
                      <a:gd name="adj1" fmla="val 63956"/>
                      <a:gd name="adj2" fmla="val 47071"/>
                    </a:avLst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cxnSp>
                <p:nvCxnSpPr>
                  <p:cNvPr id="881" name="Прямая со стрелкой 880"/>
                  <p:cNvCxnSpPr>
                    <a:stCxn id="888" idx="4"/>
                    <a:endCxn id="875" idx="0"/>
                  </p:cNvCxnSpPr>
                  <p:nvPr/>
                </p:nvCxnSpPr>
                <p:spPr>
                  <a:xfrm>
                    <a:off x="6832584" y="3432972"/>
                    <a:ext cx="0" cy="212063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Прямая со стрелкой 881"/>
                  <p:cNvCxnSpPr>
                    <a:stCxn id="877" idx="4"/>
                  </p:cNvCxnSpPr>
                  <p:nvPr/>
                </p:nvCxnSpPr>
                <p:spPr>
                  <a:xfrm flipH="1">
                    <a:off x="7086607" y="3441438"/>
                    <a:ext cx="326243" cy="203597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3" name="Группа 882"/>
                  <p:cNvGrpSpPr/>
                  <p:nvPr/>
                </p:nvGrpSpPr>
                <p:grpSpPr>
                  <a:xfrm>
                    <a:off x="6571038" y="5200138"/>
                    <a:ext cx="582093" cy="265152"/>
                    <a:chOff x="6569390" y="5141017"/>
                    <a:chExt cx="582093" cy="265152"/>
                  </a:xfrm>
                </p:grpSpPr>
                <p:sp>
                  <p:nvSpPr>
                    <p:cNvPr id="885" name="Овал 884"/>
                    <p:cNvSpPr/>
                    <p:nvPr/>
                  </p:nvSpPr>
                  <p:spPr>
                    <a:xfrm>
                      <a:off x="6569390" y="5141017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6" name="TextBox 885"/>
                    <p:cNvSpPr txBox="1"/>
                    <p:nvPr/>
                  </p:nvSpPr>
                  <p:spPr>
                    <a:xfrm>
                      <a:off x="6578249" y="5144558"/>
                      <a:ext cx="573234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P(n-2)</a:t>
                      </a:r>
                      <a:endParaRPr lang="ru-RU" sz="675" dirty="0"/>
                    </a:p>
                  </p:txBody>
                </p:sp>
              </p:grpSp>
              <p:cxnSp>
                <p:nvCxnSpPr>
                  <p:cNvPr id="884" name="Прямая со стрелкой 883"/>
                  <p:cNvCxnSpPr/>
                  <p:nvPr/>
                </p:nvCxnSpPr>
                <p:spPr>
                  <a:xfrm>
                    <a:off x="6819403" y="5095678"/>
                    <a:ext cx="0" cy="108000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5" name="Прямоугольник 874"/>
                <p:cNvSpPr/>
                <p:nvPr/>
              </p:nvSpPr>
              <p:spPr>
                <a:xfrm>
                  <a:off x="6723362" y="4967327"/>
                  <a:ext cx="523243" cy="22579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R(1)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864" name="Прямая со стрелкой 863"/>
              <p:cNvCxnSpPr>
                <a:endCxn id="871" idx="0"/>
              </p:cNvCxnSpPr>
              <p:nvPr/>
            </p:nvCxnSpPr>
            <p:spPr>
              <a:xfrm flipH="1">
                <a:off x="6690116" y="4023222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5" name="Группа 864"/>
              <p:cNvGrpSpPr/>
              <p:nvPr/>
            </p:nvGrpSpPr>
            <p:grpSpPr>
              <a:xfrm>
                <a:off x="6436093" y="4208677"/>
                <a:ext cx="579421" cy="270418"/>
                <a:chOff x="6444208" y="4171761"/>
                <a:chExt cx="579421" cy="270418"/>
              </a:xfrm>
            </p:grpSpPr>
            <p:sp>
              <p:nvSpPr>
                <p:cNvPr id="871" name="Овал 870"/>
                <p:cNvSpPr/>
                <p:nvPr/>
              </p:nvSpPr>
              <p:spPr>
                <a:xfrm>
                  <a:off x="6444208" y="4171761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2" name="TextBox 871"/>
                <p:cNvSpPr txBox="1"/>
                <p:nvPr/>
              </p:nvSpPr>
              <p:spPr>
                <a:xfrm>
                  <a:off x="6450395" y="4180568"/>
                  <a:ext cx="573234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P(n-1)</a:t>
                  </a:r>
                  <a:endParaRPr lang="ru-RU" sz="675" dirty="0"/>
                </a:p>
              </p:txBody>
            </p:sp>
          </p:grpSp>
          <p:grpSp>
            <p:nvGrpSpPr>
              <p:cNvPr id="866" name="Группа 865"/>
              <p:cNvGrpSpPr/>
              <p:nvPr/>
            </p:nvGrpSpPr>
            <p:grpSpPr>
              <a:xfrm>
                <a:off x="7022811" y="4205582"/>
                <a:ext cx="536685" cy="273467"/>
                <a:chOff x="7015589" y="4171760"/>
                <a:chExt cx="536685" cy="273467"/>
              </a:xfrm>
            </p:grpSpPr>
            <p:sp>
              <p:nvSpPr>
                <p:cNvPr id="869" name="Овал 868"/>
                <p:cNvSpPr/>
                <p:nvPr/>
              </p:nvSpPr>
              <p:spPr>
                <a:xfrm>
                  <a:off x="7015589" y="4171760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0" name="TextBox 869"/>
                <p:cNvSpPr txBox="1"/>
                <p:nvPr/>
              </p:nvSpPr>
              <p:spPr>
                <a:xfrm>
                  <a:off x="7081632" y="4183616"/>
                  <a:ext cx="470642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P(n)</a:t>
                  </a:r>
                  <a:endParaRPr lang="ru-RU" sz="675" dirty="0"/>
                </a:p>
              </p:txBody>
            </p:sp>
          </p:grpSp>
          <p:cxnSp>
            <p:nvCxnSpPr>
              <p:cNvPr id="867" name="Прямая со стрелкой 866"/>
              <p:cNvCxnSpPr>
                <a:stCxn id="869" idx="4"/>
              </p:cNvCxnSpPr>
              <p:nvPr/>
            </p:nvCxnSpPr>
            <p:spPr>
              <a:xfrm>
                <a:off x="7276834" y="4460681"/>
                <a:ext cx="0" cy="175769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Прямая со стрелкой 867"/>
              <p:cNvCxnSpPr/>
              <p:nvPr/>
            </p:nvCxnSpPr>
            <p:spPr>
              <a:xfrm>
                <a:off x="7088330" y="4023222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3" name="Прямоугольник 892"/>
            <p:cNvSpPr/>
            <p:nvPr/>
          </p:nvSpPr>
          <p:spPr>
            <a:xfrm>
              <a:off x="4458935" y="4499346"/>
              <a:ext cx="523243" cy="2257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cs typeface="Times New Roman" panose="02020603050405020304" pitchFamily="18" charset="0"/>
                </a:rPr>
                <a:t>R(2)</a:t>
              </a:r>
              <a:endParaRPr lang="ru-RU" sz="675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894" name="Прямая со стрелкой 893"/>
            <p:cNvCxnSpPr>
              <a:stCxn id="871" idx="4"/>
              <a:endCxn id="893" idx="1"/>
            </p:cNvCxnSpPr>
            <p:nvPr/>
          </p:nvCxnSpPr>
          <p:spPr>
            <a:xfrm>
              <a:off x="3995089" y="4326672"/>
              <a:ext cx="463846" cy="28557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Прямая со стрелкой 896"/>
            <p:cNvCxnSpPr>
              <a:stCxn id="877" idx="4"/>
            </p:cNvCxnSpPr>
            <p:nvPr/>
          </p:nvCxnSpPr>
          <p:spPr>
            <a:xfrm>
              <a:off x="4871946" y="3456723"/>
              <a:ext cx="0" cy="104262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Прямая со стрелкой 899"/>
            <p:cNvCxnSpPr>
              <a:stCxn id="893" idx="2"/>
            </p:cNvCxnSpPr>
            <p:nvPr/>
          </p:nvCxnSpPr>
          <p:spPr>
            <a:xfrm>
              <a:off x="4720557" y="4725144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5" name="Группа 964"/>
          <p:cNvGrpSpPr/>
          <p:nvPr/>
        </p:nvGrpSpPr>
        <p:grpSpPr>
          <a:xfrm>
            <a:off x="6836376" y="1105525"/>
            <a:ext cx="2137872" cy="3102256"/>
            <a:chOff x="6067801" y="3299656"/>
            <a:chExt cx="1914656" cy="2778348"/>
          </a:xfrm>
        </p:grpSpPr>
        <p:grpSp>
          <p:nvGrpSpPr>
            <p:cNvPr id="909" name="Группа 908"/>
            <p:cNvGrpSpPr/>
            <p:nvPr/>
          </p:nvGrpSpPr>
          <p:grpSpPr>
            <a:xfrm>
              <a:off x="6067801" y="3299656"/>
              <a:ext cx="1875092" cy="2778348"/>
              <a:chOff x="3372586" y="3162965"/>
              <a:chExt cx="1875092" cy="2778348"/>
            </a:xfrm>
          </p:grpSpPr>
          <p:grpSp>
            <p:nvGrpSpPr>
              <p:cNvPr id="910" name="Группа 909"/>
              <p:cNvGrpSpPr/>
              <p:nvPr/>
            </p:nvGrpSpPr>
            <p:grpSpPr>
              <a:xfrm>
                <a:off x="3372586" y="3162965"/>
                <a:ext cx="1875092" cy="2778348"/>
                <a:chOff x="6067613" y="3300069"/>
                <a:chExt cx="1875092" cy="2778348"/>
              </a:xfrm>
            </p:grpSpPr>
            <p:grpSp>
              <p:nvGrpSpPr>
                <p:cNvPr id="915" name="Группа 914"/>
                <p:cNvGrpSpPr/>
                <p:nvPr/>
              </p:nvGrpSpPr>
              <p:grpSpPr>
                <a:xfrm>
                  <a:off x="6067613" y="3300069"/>
                  <a:ext cx="1875092" cy="2778348"/>
                  <a:chOff x="6065890" y="4469972"/>
                  <a:chExt cx="1875092" cy="2778348"/>
                </a:xfrm>
              </p:grpSpPr>
              <p:sp>
                <p:nvSpPr>
                  <p:cNvPr id="925" name="Прямоугольник 924"/>
                  <p:cNvSpPr/>
                  <p:nvPr/>
                </p:nvSpPr>
                <p:spPr>
                  <a:xfrm>
                    <a:off x="6065890" y="4469972"/>
                    <a:ext cx="1875092" cy="2730016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00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grpSp>
                <p:nvGrpSpPr>
                  <p:cNvPr id="926" name="Группа 925"/>
                  <p:cNvGrpSpPr/>
                  <p:nvPr/>
                </p:nvGrpSpPr>
                <p:grpSpPr>
                  <a:xfrm>
                    <a:off x="6159580" y="4500165"/>
                    <a:ext cx="1659693" cy="2748155"/>
                    <a:chOff x="6007180" y="3177873"/>
                    <a:chExt cx="1659693" cy="2748155"/>
                  </a:xfrm>
                </p:grpSpPr>
                <p:grpSp>
                  <p:nvGrpSpPr>
                    <p:cNvPr id="928" name="Группа 927"/>
                    <p:cNvGrpSpPr/>
                    <p:nvPr/>
                  </p:nvGrpSpPr>
                  <p:grpSpPr>
                    <a:xfrm>
                      <a:off x="6007180" y="3177873"/>
                      <a:ext cx="1079427" cy="273467"/>
                      <a:chOff x="6159580" y="1637185"/>
                      <a:chExt cx="1079427" cy="273467"/>
                    </a:xfrm>
                  </p:grpSpPr>
                  <p:sp>
                    <p:nvSpPr>
                      <p:cNvPr id="939" name="Овал 938"/>
                      <p:cNvSpPr/>
                      <p:nvPr/>
                    </p:nvSpPr>
                    <p:spPr>
                      <a:xfrm>
                        <a:off x="6159580" y="1637186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0" name="Овал 939"/>
                      <p:cNvSpPr/>
                      <p:nvPr/>
                    </p:nvSpPr>
                    <p:spPr>
                      <a:xfrm>
                        <a:off x="6730961" y="1637185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41" name="TextBox 940"/>
                      <p:cNvSpPr txBox="1"/>
                      <p:nvPr/>
                    </p:nvSpPr>
                    <p:spPr>
                      <a:xfrm>
                        <a:off x="6207741" y="1645993"/>
                        <a:ext cx="464229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P(1)</a:t>
                        </a:r>
                        <a:endParaRPr lang="ru-RU" sz="675" dirty="0"/>
                      </a:p>
                    </p:txBody>
                  </p:sp>
                  <p:sp>
                    <p:nvSpPr>
                      <p:cNvPr id="942" name="TextBox 941"/>
                      <p:cNvSpPr txBox="1"/>
                      <p:nvPr/>
                    </p:nvSpPr>
                    <p:spPr>
                      <a:xfrm>
                        <a:off x="6773463" y="1649041"/>
                        <a:ext cx="464229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P(2)</a:t>
                        </a:r>
                        <a:endParaRPr lang="ru-RU" sz="675" dirty="0"/>
                      </a:p>
                    </p:txBody>
                  </p:sp>
                </p:grpSp>
                <p:sp>
                  <p:nvSpPr>
                    <p:cNvPr id="929" name="Овал 928"/>
                    <p:cNvSpPr/>
                    <p:nvPr/>
                  </p:nvSpPr>
                  <p:spPr>
                    <a:xfrm>
                      <a:off x="7158827" y="3186339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30" name="TextBox 929"/>
                    <p:cNvSpPr txBox="1"/>
                    <p:nvPr/>
                  </p:nvSpPr>
                  <p:spPr>
                    <a:xfrm>
                      <a:off x="7201329" y="3198194"/>
                      <a:ext cx="464229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P(3)</a:t>
                      </a:r>
                      <a:endParaRPr lang="ru-RU" sz="675" dirty="0"/>
                    </a:p>
                  </p:txBody>
                </p:sp>
                <p:cxnSp>
                  <p:nvCxnSpPr>
                    <p:cNvPr id="931" name="Прямая со стрелкой 930"/>
                    <p:cNvCxnSpPr>
                      <a:stCxn id="939" idx="4"/>
                    </p:cNvCxnSpPr>
                    <p:nvPr/>
                  </p:nvCxnSpPr>
                  <p:spPr>
                    <a:xfrm>
                      <a:off x="6261203" y="3432973"/>
                      <a:ext cx="309759" cy="21206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2" name="Стрелка вниз 931"/>
                    <p:cNvSpPr/>
                    <p:nvPr/>
                  </p:nvSpPr>
                  <p:spPr>
                    <a:xfrm>
                      <a:off x="6713211" y="5344511"/>
                      <a:ext cx="216000" cy="180000"/>
                    </a:xfrm>
                    <a:prstGeom prst="downArrow">
                      <a:avLst>
                        <a:gd name="adj1" fmla="val 63956"/>
                        <a:gd name="adj2" fmla="val 47071"/>
                      </a:avLst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350"/>
                    </a:p>
                  </p:txBody>
                </p:sp>
                <p:cxnSp>
                  <p:nvCxnSpPr>
                    <p:cNvPr id="933" name="Прямая со стрелкой 932"/>
                    <p:cNvCxnSpPr>
                      <a:stCxn id="940" idx="4"/>
                      <a:endCxn id="927" idx="0"/>
                    </p:cNvCxnSpPr>
                    <p:nvPr/>
                  </p:nvCxnSpPr>
                  <p:spPr>
                    <a:xfrm>
                      <a:off x="6832584" y="3432972"/>
                      <a:ext cx="0" cy="212063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4" name="Прямая со стрелкой 933"/>
                    <p:cNvCxnSpPr>
                      <a:stCxn id="929" idx="4"/>
                    </p:cNvCxnSpPr>
                    <p:nvPr/>
                  </p:nvCxnSpPr>
                  <p:spPr>
                    <a:xfrm flipH="1">
                      <a:off x="7086607" y="3441438"/>
                      <a:ext cx="326243" cy="203597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935" name="Группа 934"/>
                    <p:cNvGrpSpPr/>
                    <p:nvPr/>
                  </p:nvGrpSpPr>
                  <p:grpSpPr>
                    <a:xfrm>
                      <a:off x="6571038" y="5660876"/>
                      <a:ext cx="582093" cy="265152"/>
                      <a:chOff x="6569390" y="5601755"/>
                      <a:chExt cx="582093" cy="265152"/>
                    </a:xfrm>
                  </p:grpSpPr>
                  <p:sp>
                    <p:nvSpPr>
                      <p:cNvPr id="937" name="Овал 936"/>
                      <p:cNvSpPr/>
                      <p:nvPr/>
                    </p:nvSpPr>
                    <p:spPr>
                      <a:xfrm>
                        <a:off x="6569390" y="5601755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938" name="TextBox 937"/>
                      <p:cNvSpPr txBox="1"/>
                      <p:nvPr/>
                    </p:nvSpPr>
                    <p:spPr>
                      <a:xfrm>
                        <a:off x="6578249" y="5605296"/>
                        <a:ext cx="573234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P(n-2)</a:t>
                        </a:r>
                        <a:endParaRPr lang="ru-RU" sz="675" dirty="0"/>
                      </a:p>
                    </p:txBody>
                  </p:sp>
                </p:grpSp>
                <p:cxnSp>
                  <p:nvCxnSpPr>
                    <p:cNvPr id="936" name="Прямая со стрелкой 935"/>
                    <p:cNvCxnSpPr/>
                    <p:nvPr/>
                  </p:nvCxnSpPr>
                  <p:spPr>
                    <a:xfrm>
                      <a:off x="6819403" y="5556416"/>
                      <a:ext cx="0" cy="10800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27" name="Прямоугольник 926"/>
                  <p:cNvSpPr/>
                  <p:nvPr/>
                </p:nvSpPr>
                <p:spPr>
                  <a:xfrm>
                    <a:off x="6723362" y="4967327"/>
                    <a:ext cx="523243" cy="225798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75" b="1" dirty="0">
                        <a:cs typeface="Times New Roman" panose="02020603050405020304" pitchFamily="18" charset="0"/>
                      </a:rPr>
                      <a:t>R(1)</a:t>
                    </a:r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916" name="Прямая со стрелкой 915"/>
                <p:cNvCxnSpPr>
                  <a:endCxn id="923" idx="0"/>
                </p:cNvCxnSpPr>
                <p:nvPr/>
              </p:nvCxnSpPr>
              <p:spPr>
                <a:xfrm flipH="1">
                  <a:off x="6690116" y="4023222"/>
                  <a:ext cx="162643" cy="185455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17" name="Группа 916"/>
                <p:cNvGrpSpPr/>
                <p:nvPr/>
              </p:nvGrpSpPr>
              <p:grpSpPr>
                <a:xfrm>
                  <a:off x="6436093" y="4208677"/>
                  <a:ext cx="579421" cy="270418"/>
                  <a:chOff x="6444208" y="4171761"/>
                  <a:chExt cx="579421" cy="270418"/>
                </a:xfrm>
              </p:grpSpPr>
              <p:sp>
                <p:nvSpPr>
                  <p:cNvPr id="923" name="Овал 922"/>
                  <p:cNvSpPr/>
                  <p:nvPr/>
                </p:nvSpPr>
                <p:spPr>
                  <a:xfrm>
                    <a:off x="6444208" y="4171761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4" name="TextBox 923"/>
                  <p:cNvSpPr txBox="1"/>
                  <p:nvPr/>
                </p:nvSpPr>
                <p:spPr>
                  <a:xfrm>
                    <a:off x="6450395" y="4180568"/>
                    <a:ext cx="573234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P(n-1)</a:t>
                    </a:r>
                    <a:endParaRPr lang="ru-RU" sz="675" dirty="0"/>
                  </a:p>
                </p:txBody>
              </p:sp>
            </p:grpSp>
            <p:grpSp>
              <p:nvGrpSpPr>
                <p:cNvPr id="918" name="Группа 917"/>
                <p:cNvGrpSpPr/>
                <p:nvPr/>
              </p:nvGrpSpPr>
              <p:grpSpPr>
                <a:xfrm>
                  <a:off x="7022811" y="4205582"/>
                  <a:ext cx="536685" cy="273467"/>
                  <a:chOff x="7015589" y="4171760"/>
                  <a:chExt cx="536685" cy="273467"/>
                </a:xfrm>
              </p:grpSpPr>
              <p:sp>
                <p:nvSpPr>
                  <p:cNvPr id="921" name="Овал 920"/>
                  <p:cNvSpPr/>
                  <p:nvPr/>
                </p:nvSpPr>
                <p:spPr>
                  <a:xfrm>
                    <a:off x="7015589" y="4171760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2" name="TextBox 921"/>
                  <p:cNvSpPr txBox="1"/>
                  <p:nvPr/>
                </p:nvSpPr>
                <p:spPr>
                  <a:xfrm>
                    <a:off x="7081632" y="4183616"/>
                    <a:ext cx="470642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P(n)</a:t>
                    </a:r>
                    <a:endParaRPr lang="ru-RU" sz="675" dirty="0"/>
                  </a:p>
                </p:txBody>
              </p:sp>
            </p:grpSp>
            <p:cxnSp>
              <p:nvCxnSpPr>
                <p:cNvPr id="919" name="Прямая со стрелкой 918"/>
                <p:cNvCxnSpPr>
                  <a:stCxn id="921" idx="4"/>
                </p:cNvCxnSpPr>
                <p:nvPr/>
              </p:nvCxnSpPr>
              <p:spPr>
                <a:xfrm>
                  <a:off x="7276834" y="4460681"/>
                  <a:ext cx="0" cy="175769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Прямая со стрелкой 919"/>
                <p:cNvCxnSpPr/>
                <p:nvPr/>
              </p:nvCxnSpPr>
              <p:spPr>
                <a:xfrm>
                  <a:off x="7088330" y="4023222"/>
                  <a:ext cx="162643" cy="185455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1" name="Прямоугольник 910"/>
              <p:cNvSpPr/>
              <p:nvPr/>
            </p:nvSpPr>
            <p:spPr>
              <a:xfrm>
                <a:off x="4458935" y="4499346"/>
                <a:ext cx="523243" cy="2257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75" b="1" dirty="0">
                    <a:cs typeface="Times New Roman" panose="02020603050405020304" pitchFamily="18" charset="0"/>
                  </a:rPr>
                  <a:t>R(2)</a:t>
                </a:r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2" name="Прямая со стрелкой 911"/>
              <p:cNvCxnSpPr>
                <a:stCxn id="923" idx="4"/>
                <a:endCxn id="911" idx="1"/>
              </p:cNvCxnSpPr>
              <p:nvPr/>
            </p:nvCxnSpPr>
            <p:spPr>
              <a:xfrm>
                <a:off x="3995089" y="4326672"/>
                <a:ext cx="463846" cy="285573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Прямая со стрелкой 912"/>
              <p:cNvCxnSpPr>
                <a:stCxn id="929" idx="4"/>
              </p:cNvCxnSpPr>
              <p:nvPr/>
            </p:nvCxnSpPr>
            <p:spPr>
              <a:xfrm>
                <a:off x="4871946" y="3456723"/>
                <a:ext cx="0" cy="1042623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Прямая со стрелкой 913"/>
              <p:cNvCxnSpPr>
                <a:stCxn id="958" idx="4"/>
              </p:cNvCxnSpPr>
              <p:nvPr/>
            </p:nvCxnSpPr>
            <p:spPr>
              <a:xfrm>
                <a:off x="5010994" y="5161422"/>
                <a:ext cx="0" cy="162000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Группа 764"/>
            <p:cNvGrpSpPr/>
            <p:nvPr/>
          </p:nvGrpSpPr>
          <p:grpSpPr>
            <a:xfrm>
              <a:off x="6865468" y="4860654"/>
              <a:ext cx="1116989" cy="455872"/>
              <a:chOff x="6865083" y="4732844"/>
              <a:chExt cx="1116989" cy="455872"/>
            </a:xfrm>
          </p:grpSpPr>
          <p:cxnSp>
            <p:nvCxnSpPr>
              <p:cNvPr id="955" name="Прямая со стрелкой 954"/>
              <p:cNvCxnSpPr>
                <a:endCxn id="956" idx="0"/>
              </p:cNvCxnSpPr>
              <p:nvPr/>
            </p:nvCxnSpPr>
            <p:spPr>
              <a:xfrm flipH="1">
                <a:off x="7119106" y="4732844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6" name="Овал 955"/>
              <p:cNvSpPr/>
              <p:nvPr/>
            </p:nvSpPr>
            <p:spPr>
              <a:xfrm>
                <a:off x="6865083" y="4918299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957" name="TextBox 956"/>
              <p:cNvSpPr txBox="1"/>
              <p:nvPr/>
            </p:nvSpPr>
            <p:spPr>
              <a:xfrm>
                <a:off x="6917770" y="4927106"/>
                <a:ext cx="46422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P(4)</a:t>
                </a:r>
                <a:endParaRPr lang="ru-RU" sz="675" dirty="0"/>
              </a:p>
            </p:txBody>
          </p:sp>
          <p:sp>
            <p:nvSpPr>
              <p:cNvPr id="958" name="Овал 957"/>
              <p:cNvSpPr/>
              <p:nvPr/>
            </p:nvSpPr>
            <p:spPr>
              <a:xfrm>
                <a:off x="7451801" y="4915204"/>
                <a:ext cx="508046" cy="255099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959" name="TextBox 958"/>
              <p:cNvSpPr txBox="1"/>
              <p:nvPr/>
            </p:nvSpPr>
            <p:spPr>
              <a:xfrm>
                <a:off x="7517843" y="4927060"/>
                <a:ext cx="464229" cy="261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P(5)</a:t>
                </a:r>
                <a:endParaRPr lang="ru-RU" sz="675" dirty="0"/>
              </a:p>
            </p:txBody>
          </p:sp>
          <p:cxnSp>
            <p:nvCxnSpPr>
              <p:cNvPr id="960" name="Прямая со стрелкой 959"/>
              <p:cNvCxnSpPr/>
              <p:nvPr/>
            </p:nvCxnSpPr>
            <p:spPr>
              <a:xfrm>
                <a:off x="7517320" y="4732844"/>
                <a:ext cx="162643" cy="185455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4" name="Прямая со стрелкой 963"/>
            <p:cNvCxnSpPr>
              <a:stCxn id="956" idx="4"/>
            </p:cNvCxnSpPr>
            <p:nvPr/>
          </p:nvCxnSpPr>
          <p:spPr>
            <a:xfrm flipH="1">
              <a:off x="7106383" y="5301208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3" name="Группа 852"/>
          <p:cNvGrpSpPr/>
          <p:nvPr/>
        </p:nvGrpSpPr>
        <p:grpSpPr>
          <a:xfrm>
            <a:off x="6835143" y="1105526"/>
            <a:ext cx="2137873" cy="3560190"/>
            <a:chOff x="6067801" y="3299656"/>
            <a:chExt cx="1914656" cy="3188468"/>
          </a:xfrm>
        </p:grpSpPr>
        <p:grpSp>
          <p:nvGrpSpPr>
            <p:cNvPr id="970" name="Группа 969"/>
            <p:cNvGrpSpPr/>
            <p:nvPr/>
          </p:nvGrpSpPr>
          <p:grpSpPr>
            <a:xfrm>
              <a:off x="6067801" y="3299656"/>
              <a:ext cx="1914656" cy="3188468"/>
              <a:chOff x="6067801" y="3299656"/>
              <a:chExt cx="1914656" cy="3188468"/>
            </a:xfrm>
          </p:grpSpPr>
          <p:grpSp>
            <p:nvGrpSpPr>
              <p:cNvPr id="971" name="Группа 970"/>
              <p:cNvGrpSpPr/>
              <p:nvPr/>
            </p:nvGrpSpPr>
            <p:grpSpPr>
              <a:xfrm>
                <a:off x="6067801" y="3299656"/>
                <a:ext cx="1875092" cy="3188468"/>
                <a:chOff x="3372586" y="3162965"/>
                <a:chExt cx="1875092" cy="3188468"/>
              </a:xfrm>
            </p:grpSpPr>
            <p:grpSp>
              <p:nvGrpSpPr>
                <p:cNvPr id="980" name="Группа 979"/>
                <p:cNvGrpSpPr/>
                <p:nvPr/>
              </p:nvGrpSpPr>
              <p:grpSpPr>
                <a:xfrm>
                  <a:off x="3372586" y="3162965"/>
                  <a:ext cx="1875092" cy="3188468"/>
                  <a:chOff x="6067613" y="3300069"/>
                  <a:chExt cx="1875092" cy="3188468"/>
                </a:xfrm>
              </p:grpSpPr>
              <p:grpSp>
                <p:nvGrpSpPr>
                  <p:cNvPr id="985" name="Группа 984"/>
                  <p:cNvGrpSpPr/>
                  <p:nvPr/>
                </p:nvGrpSpPr>
                <p:grpSpPr>
                  <a:xfrm>
                    <a:off x="6067613" y="3300069"/>
                    <a:ext cx="1875092" cy="3188468"/>
                    <a:chOff x="6065890" y="4469972"/>
                    <a:chExt cx="1875092" cy="3188468"/>
                  </a:xfrm>
                </p:grpSpPr>
                <p:sp>
                  <p:nvSpPr>
                    <p:cNvPr id="995" name="Прямоугольник 994"/>
                    <p:cNvSpPr/>
                    <p:nvPr/>
                  </p:nvSpPr>
                  <p:spPr>
                    <a:xfrm>
                      <a:off x="6065890" y="4469972"/>
                      <a:ext cx="1875092" cy="3116456"/>
                    </a:xfrm>
                    <a:prstGeom prst="rect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00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350"/>
                    </a:p>
                  </p:txBody>
                </p:sp>
                <p:grpSp>
                  <p:nvGrpSpPr>
                    <p:cNvPr id="996" name="Группа 995"/>
                    <p:cNvGrpSpPr/>
                    <p:nvPr/>
                  </p:nvGrpSpPr>
                  <p:grpSpPr>
                    <a:xfrm>
                      <a:off x="6159580" y="4500165"/>
                      <a:ext cx="1659693" cy="3158275"/>
                      <a:chOff x="6007180" y="3177873"/>
                      <a:chExt cx="1659693" cy="3158275"/>
                    </a:xfrm>
                  </p:grpSpPr>
                  <p:grpSp>
                    <p:nvGrpSpPr>
                      <p:cNvPr id="998" name="Группа 997"/>
                      <p:cNvGrpSpPr/>
                      <p:nvPr/>
                    </p:nvGrpSpPr>
                    <p:grpSpPr>
                      <a:xfrm>
                        <a:off x="6007180" y="3177873"/>
                        <a:ext cx="1079427" cy="273467"/>
                        <a:chOff x="6159580" y="1637185"/>
                        <a:chExt cx="1079427" cy="273467"/>
                      </a:xfrm>
                    </p:grpSpPr>
                    <p:sp>
                      <p:nvSpPr>
                        <p:cNvPr id="1009" name="Овал 1008"/>
                        <p:cNvSpPr/>
                        <p:nvPr/>
                      </p:nvSpPr>
                      <p:spPr>
                        <a:xfrm>
                          <a:off x="6159580" y="1637186"/>
                          <a:ext cx="508046" cy="25509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675" b="1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10" name="Овал 1009"/>
                        <p:cNvSpPr/>
                        <p:nvPr/>
                      </p:nvSpPr>
                      <p:spPr>
                        <a:xfrm>
                          <a:off x="6730961" y="1637185"/>
                          <a:ext cx="508046" cy="25509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675" b="1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11" name="TextBox 1010"/>
                        <p:cNvSpPr txBox="1"/>
                        <p:nvPr/>
                      </p:nvSpPr>
                      <p:spPr>
                        <a:xfrm>
                          <a:off x="6207741" y="1645993"/>
                          <a:ext cx="464229" cy="261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675" b="1" dirty="0">
                              <a:cs typeface="Times New Roman" panose="02020603050405020304" pitchFamily="18" charset="0"/>
                            </a:rPr>
                            <a:t>P(1)</a:t>
                          </a:r>
                          <a:endParaRPr lang="ru-RU" sz="675" dirty="0"/>
                        </a:p>
                      </p:txBody>
                    </p:sp>
                    <p:sp>
                      <p:nvSpPr>
                        <p:cNvPr id="1012" name="TextBox 1011"/>
                        <p:cNvSpPr txBox="1"/>
                        <p:nvPr/>
                      </p:nvSpPr>
                      <p:spPr>
                        <a:xfrm>
                          <a:off x="6773463" y="1649041"/>
                          <a:ext cx="464229" cy="261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675" b="1" dirty="0">
                              <a:cs typeface="Times New Roman" panose="02020603050405020304" pitchFamily="18" charset="0"/>
                            </a:rPr>
                            <a:t>P(2)</a:t>
                          </a:r>
                          <a:endParaRPr lang="ru-RU" sz="675" dirty="0"/>
                        </a:p>
                      </p:txBody>
                    </p:sp>
                  </p:grpSp>
                  <p:sp>
                    <p:nvSpPr>
                      <p:cNvPr id="999" name="Овал 998"/>
                      <p:cNvSpPr/>
                      <p:nvPr/>
                    </p:nvSpPr>
                    <p:spPr>
                      <a:xfrm>
                        <a:off x="7158827" y="3186339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000" name="TextBox 999"/>
                      <p:cNvSpPr txBox="1"/>
                      <p:nvPr/>
                    </p:nvSpPr>
                    <p:spPr>
                      <a:xfrm>
                        <a:off x="7201329" y="3198194"/>
                        <a:ext cx="464229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P(3)</a:t>
                        </a:r>
                        <a:endParaRPr lang="ru-RU" sz="675" dirty="0"/>
                      </a:p>
                    </p:txBody>
                  </p:sp>
                  <p:cxnSp>
                    <p:nvCxnSpPr>
                      <p:cNvPr id="1001" name="Прямая со стрелкой 1000"/>
                      <p:cNvCxnSpPr>
                        <a:stCxn id="1009" idx="4"/>
                      </p:cNvCxnSpPr>
                      <p:nvPr/>
                    </p:nvCxnSpPr>
                    <p:spPr>
                      <a:xfrm>
                        <a:off x="6261203" y="3432973"/>
                        <a:ext cx="309759" cy="212062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02" name="Стрелка вниз 1001"/>
                      <p:cNvSpPr/>
                      <p:nvPr/>
                    </p:nvSpPr>
                    <p:spPr>
                      <a:xfrm>
                        <a:off x="6713211" y="5754631"/>
                        <a:ext cx="216000" cy="180000"/>
                      </a:xfrm>
                      <a:prstGeom prst="downArrow">
                        <a:avLst>
                          <a:gd name="adj1" fmla="val 63956"/>
                          <a:gd name="adj2" fmla="val 47071"/>
                        </a:avLst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50"/>
                      </a:p>
                    </p:txBody>
                  </p:sp>
                  <p:cxnSp>
                    <p:nvCxnSpPr>
                      <p:cNvPr id="1003" name="Прямая со стрелкой 1002"/>
                      <p:cNvCxnSpPr>
                        <a:stCxn id="1010" idx="4"/>
                        <a:endCxn id="997" idx="0"/>
                      </p:cNvCxnSpPr>
                      <p:nvPr/>
                    </p:nvCxnSpPr>
                    <p:spPr>
                      <a:xfrm>
                        <a:off x="6832584" y="3432972"/>
                        <a:ext cx="0" cy="212063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4" name="Прямая со стрелкой 1003"/>
                      <p:cNvCxnSpPr>
                        <a:stCxn id="999" idx="4"/>
                      </p:cNvCxnSpPr>
                      <p:nvPr/>
                    </p:nvCxnSpPr>
                    <p:spPr>
                      <a:xfrm flipH="1">
                        <a:off x="7086607" y="3441438"/>
                        <a:ext cx="326243" cy="203597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005" name="Группа 1004"/>
                      <p:cNvGrpSpPr/>
                      <p:nvPr/>
                    </p:nvGrpSpPr>
                    <p:grpSpPr>
                      <a:xfrm>
                        <a:off x="6571038" y="6070996"/>
                        <a:ext cx="582093" cy="265152"/>
                        <a:chOff x="6569390" y="6011875"/>
                        <a:chExt cx="582093" cy="265152"/>
                      </a:xfrm>
                    </p:grpSpPr>
                    <p:sp>
                      <p:nvSpPr>
                        <p:cNvPr id="1007" name="Овал 1006"/>
                        <p:cNvSpPr/>
                        <p:nvPr/>
                      </p:nvSpPr>
                      <p:spPr>
                        <a:xfrm>
                          <a:off x="6569390" y="6011875"/>
                          <a:ext cx="508046" cy="25509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675" b="1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008" name="TextBox 1007"/>
                        <p:cNvSpPr txBox="1"/>
                        <p:nvPr/>
                      </p:nvSpPr>
                      <p:spPr>
                        <a:xfrm>
                          <a:off x="6578249" y="6015416"/>
                          <a:ext cx="573234" cy="261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675" b="1" dirty="0">
                              <a:cs typeface="Times New Roman" panose="02020603050405020304" pitchFamily="18" charset="0"/>
                            </a:rPr>
                            <a:t>P(n-2)</a:t>
                          </a:r>
                          <a:endParaRPr lang="ru-RU" sz="675" dirty="0"/>
                        </a:p>
                      </p:txBody>
                    </p:sp>
                  </p:grpSp>
                  <p:cxnSp>
                    <p:nvCxnSpPr>
                      <p:cNvPr id="1006" name="Прямая со стрелкой 1005"/>
                      <p:cNvCxnSpPr/>
                      <p:nvPr/>
                    </p:nvCxnSpPr>
                    <p:spPr>
                      <a:xfrm>
                        <a:off x="6819403" y="5966536"/>
                        <a:ext cx="0" cy="10800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97" name="Прямоугольник 996"/>
                    <p:cNvSpPr/>
                    <p:nvPr/>
                  </p:nvSpPr>
                  <p:spPr>
                    <a:xfrm>
                      <a:off x="6723362" y="4967327"/>
                      <a:ext cx="523243" cy="22579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R(1)</a:t>
                      </a:r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986" name="Прямая со стрелкой 985"/>
                  <p:cNvCxnSpPr>
                    <a:endCxn id="993" idx="0"/>
                  </p:cNvCxnSpPr>
                  <p:nvPr/>
                </p:nvCxnSpPr>
                <p:spPr>
                  <a:xfrm flipH="1">
                    <a:off x="6690116" y="4023222"/>
                    <a:ext cx="162643" cy="185455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87" name="Группа 986"/>
                  <p:cNvGrpSpPr/>
                  <p:nvPr/>
                </p:nvGrpSpPr>
                <p:grpSpPr>
                  <a:xfrm>
                    <a:off x="6436093" y="4208677"/>
                    <a:ext cx="579421" cy="270418"/>
                    <a:chOff x="6444208" y="4171761"/>
                    <a:chExt cx="579421" cy="270418"/>
                  </a:xfrm>
                </p:grpSpPr>
                <p:sp>
                  <p:nvSpPr>
                    <p:cNvPr id="993" name="Овал 992"/>
                    <p:cNvSpPr/>
                    <p:nvPr/>
                  </p:nvSpPr>
                  <p:spPr>
                    <a:xfrm>
                      <a:off x="6444208" y="4171761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94" name="TextBox 993"/>
                    <p:cNvSpPr txBox="1"/>
                    <p:nvPr/>
                  </p:nvSpPr>
                  <p:spPr>
                    <a:xfrm>
                      <a:off x="6450395" y="4180568"/>
                      <a:ext cx="573234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P(n-1)</a:t>
                      </a:r>
                      <a:endParaRPr lang="ru-RU" sz="675" dirty="0"/>
                    </a:p>
                  </p:txBody>
                </p:sp>
              </p:grpSp>
              <p:grpSp>
                <p:nvGrpSpPr>
                  <p:cNvPr id="988" name="Группа 987"/>
                  <p:cNvGrpSpPr/>
                  <p:nvPr/>
                </p:nvGrpSpPr>
                <p:grpSpPr>
                  <a:xfrm>
                    <a:off x="7022811" y="4205582"/>
                    <a:ext cx="536685" cy="273467"/>
                    <a:chOff x="7015589" y="4171760"/>
                    <a:chExt cx="536685" cy="273467"/>
                  </a:xfrm>
                </p:grpSpPr>
                <p:sp>
                  <p:nvSpPr>
                    <p:cNvPr id="991" name="Овал 990"/>
                    <p:cNvSpPr/>
                    <p:nvPr/>
                  </p:nvSpPr>
                  <p:spPr>
                    <a:xfrm>
                      <a:off x="7015589" y="4171760"/>
                      <a:ext cx="508046" cy="25509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675" b="1" dirty="0"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92" name="TextBox 991"/>
                    <p:cNvSpPr txBox="1"/>
                    <p:nvPr/>
                  </p:nvSpPr>
                  <p:spPr>
                    <a:xfrm>
                      <a:off x="7081632" y="4183616"/>
                      <a:ext cx="470642" cy="26161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675" b="1" dirty="0">
                          <a:cs typeface="Times New Roman" panose="02020603050405020304" pitchFamily="18" charset="0"/>
                        </a:rPr>
                        <a:t>P(n)</a:t>
                      </a:r>
                      <a:endParaRPr lang="ru-RU" sz="675" dirty="0"/>
                    </a:p>
                  </p:txBody>
                </p:sp>
              </p:grpSp>
              <p:cxnSp>
                <p:nvCxnSpPr>
                  <p:cNvPr id="989" name="Прямая со стрелкой 988"/>
                  <p:cNvCxnSpPr>
                    <a:stCxn id="991" idx="4"/>
                  </p:cNvCxnSpPr>
                  <p:nvPr/>
                </p:nvCxnSpPr>
                <p:spPr>
                  <a:xfrm>
                    <a:off x="7276834" y="4460681"/>
                    <a:ext cx="0" cy="175769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0" name="Прямая со стрелкой 989"/>
                  <p:cNvCxnSpPr/>
                  <p:nvPr/>
                </p:nvCxnSpPr>
                <p:spPr>
                  <a:xfrm>
                    <a:off x="7088330" y="4023222"/>
                    <a:ext cx="162643" cy="185455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1" name="Прямоугольник 980"/>
                <p:cNvSpPr/>
                <p:nvPr/>
              </p:nvSpPr>
              <p:spPr>
                <a:xfrm>
                  <a:off x="4458935" y="4499346"/>
                  <a:ext cx="523243" cy="225798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R(2)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82" name="Прямая со стрелкой 981"/>
                <p:cNvCxnSpPr>
                  <a:stCxn id="993" idx="4"/>
                  <a:endCxn id="981" idx="1"/>
                </p:cNvCxnSpPr>
                <p:nvPr/>
              </p:nvCxnSpPr>
              <p:spPr>
                <a:xfrm>
                  <a:off x="3995089" y="4326672"/>
                  <a:ext cx="463846" cy="285573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Прямая со стрелкой 982"/>
                <p:cNvCxnSpPr>
                  <a:stCxn id="999" idx="4"/>
                </p:cNvCxnSpPr>
                <p:nvPr/>
              </p:nvCxnSpPr>
              <p:spPr>
                <a:xfrm>
                  <a:off x="4871946" y="3456723"/>
                  <a:ext cx="0" cy="1042623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Прямая со стрелкой 983"/>
                <p:cNvCxnSpPr>
                  <a:stCxn id="977" idx="4"/>
                  <a:endCxn id="1088" idx="3"/>
                </p:cNvCxnSpPr>
                <p:nvPr/>
              </p:nvCxnSpPr>
              <p:spPr>
                <a:xfrm flipH="1">
                  <a:off x="4490582" y="5161422"/>
                  <a:ext cx="520412" cy="294977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2" name="Группа 971"/>
              <p:cNvGrpSpPr/>
              <p:nvPr/>
            </p:nvGrpSpPr>
            <p:grpSpPr>
              <a:xfrm>
                <a:off x="6865468" y="4860654"/>
                <a:ext cx="1116989" cy="455872"/>
                <a:chOff x="6865083" y="4732844"/>
                <a:chExt cx="1116989" cy="455872"/>
              </a:xfrm>
            </p:grpSpPr>
            <p:cxnSp>
              <p:nvCxnSpPr>
                <p:cNvPr id="974" name="Прямая со стрелкой 973"/>
                <p:cNvCxnSpPr>
                  <a:endCxn id="975" idx="0"/>
                </p:cNvCxnSpPr>
                <p:nvPr/>
              </p:nvCxnSpPr>
              <p:spPr>
                <a:xfrm flipH="1">
                  <a:off x="7119106" y="4732844"/>
                  <a:ext cx="162643" cy="185455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5" name="Овал 974"/>
                <p:cNvSpPr/>
                <p:nvPr/>
              </p:nvSpPr>
              <p:spPr>
                <a:xfrm>
                  <a:off x="6865083" y="4918299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6" name="TextBox 975"/>
                <p:cNvSpPr txBox="1"/>
                <p:nvPr/>
              </p:nvSpPr>
              <p:spPr>
                <a:xfrm>
                  <a:off x="6917770" y="4927106"/>
                  <a:ext cx="46422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P(4)</a:t>
                  </a:r>
                  <a:endParaRPr lang="ru-RU" sz="675" dirty="0"/>
                </a:p>
              </p:txBody>
            </p:sp>
            <p:sp>
              <p:nvSpPr>
                <p:cNvPr id="977" name="Овал 976"/>
                <p:cNvSpPr/>
                <p:nvPr/>
              </p:nvSpPr>
              <p:spPr>
                <a:xfrm>
                  <a:off x="7451801" y="4915204"/>
                  <a:ext cx="508046" cy="255099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8" name="TextBox 977"/>
                <p:cNvSpPr txBox="1"/>
                <p:nvPr/>
              </p:nvSpPr>
              <p:spPr>
                <a:xfrm>
                  <a:off x="7517843" y="4927060"/>
                  <a:ext cx="464229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75" b="1" dirty="0">
                      <a:cs typeface="Times New Roman" panose="02020603050405020304" pitchFamily="18" charset="0"/>
                    </a:rPr>
                    <a:t>P(5)</a:t>
                  </a:r>
                  <a:endParaRPr lang="ru-RU" sz="675" dirty="0"/>
                </a:p>
              </p:txBody>
            </p:sp>
            <p:cxnSp>
              <p:nvCxnSpPr>
                <p:cNvPr id="979" name="Прямая со стрелкой 978"/>
                <p:cNvCxnSpPr/>
                <p:nvPr/>
              </p:nvCxnSpPr>
              <p:spPr>
                <a:xfrm>
                  <a:off x="7517320" y="4732844"/>
                  <a:ext cx="162643" cy="185455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73" name="Прямая со стрелкой 972"/>
              <p:cNvCxnSpPr>
                <a:stCxn id="975" idx="4"/>
              </p:cNvCxnSpPr>
              <p:nvPr/>
            </p:nvCxnSpPr>
            <p:spPr>
              <a:xfrm flipH="1">
                <a:off x="7106383" y="5301208"/>
                <a:ext cx="0" cy="178983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8" name="Прямоугольник 1087"/>
            <p:cNvSpPr/>
            <p:nvPr/>
          </p:nvSpPr>
          <p:spPr>
            <a:xfrm>
              <a:off x="6662554" y="5480191"/>
              <a:ext cx="523243" cy="2257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75" b="1" dirty="0">
                  <a:cs typeface="Times New Roman" panose="02020603050405020304" pitchFamily="18" charset="0"/>
                </a:rPr>
                <a:t>R(m)</a:t>
              </a:r>
              <a:endParaRPr lang="ru-RU" sz="675" b="1" dirty="0">
                <a:cs typeface="Times New Roman" panose="02020603050405020304" pitchFamily="18" charset="0"/>
              </a:endParaRPr>
            </a:p>
          </p:txBody>
        </p:sp>
        <p:cxnSp>
          <p:nvCxnSpPr>
            <p:cNvPr id="768" name="Прямая соединительная линия 767"/>
            <p:cNvCxnSpPr>
              <a:stCxn id="1010" idx="2"/>
            </p:cNvCxnSpPr>
            <p:nvPr/>
          </p:nvCxnSpPr>
          <p:spPr>
            <a:xfrm flipH="1">
              <a:off x="6084168" y="3457399"/>
              <a:ext cx="648704" cy="9079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Прямая со стрелкой 1089"/>
            <p:cNvCxnSpPr/>
            <p:nvPr/>
          </p:nvCxnSpPr>
          <p:spPr>
            <a:xfrm>
              <a:off x="6084168" y="4350914"/>
              <a:ext cx="707571" cy="1129277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Прямая со стрелкой 1090"/>
            <p:cNvCxnSpPr>
              <a:stCxn id="1088" idx="2"/>
            </p:cNvCxnSpPr>
            <p:nvPr/>
          </p:nvCxnSpPr>
          <p:spPr>
            <a:xfrm>
              <a:off x="6924176" y="5705989"/>
              <a:ext cx="0" cy="16200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7" name="Группа 856"/>
          <p:cNvGrpSpPr/>
          <p:nvPr/>
        </p:nvGrpSpPr>
        <p:grpSpPr>
          <a:xfrm>
            <a:off x="6834451" y="1105524"/>
            <a:ext cx="2137873" cy="3548964"/>
            <a:chOff x="6067801" y="3299655"/>
            <a:chExt cx="1914656" cy="3178415"/>
          </a:xfrm>
        </p:grpSpPr>
        <p:grpSp>
          <p:nvGrpSpPr>
            <p:cNvPr id="1092" name="Группа 1091"/>
            <p:cNvGrpSpPr/>
            <p:nvPr/>
          </p:nvGrpSpPr>
          <p:grpSpPr>
            <a:xfrm>
              <a:off x="6067801" y="3299655"/>
              <a:ext cx="1914656" cy="3178415"/>
              <a:chOff x="6067801" y="3299655"/>
              <a:chExt cx="1914656" cy="3178415"/>
            </a:xfrm>
          </p:grpSpPr>
          <p:cxnSp>
            <p:nvCxnSpPr>
              <p:cNvPr id="1093" name="Прямая со стрелкой 1092"/>
              <p:cNvCxnSpPr/>
              <p:nvPr/>
            </p:nvCxnSpPr>
            <p:spPr>
              <a:xfrm flipH="1">
                <a:off x="6532687" y="4311377"/>
                <a:ext cx="0" cy="10800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4" name="Группа 1093"/>
              <p:cNvGrpSpPr/>
              <p:nvPr/>
            </p:nvGrpSpPr>
            <p:grpSpPr>
              <a:xfrm>
                <a:off x="6067801" y="3299655"/>
                <a:ext cx="1914656" cy="3178415"/>
                <a:chOff x="6067801" y="3299655"/>
                <a:chExt cx="1914656" cy="3178415"/>
              </a:xfrm>
            </p:grpSpPr>
            <p:grpSp>
              <p:nvGrpSpPr>
                <p:cNvPr id="1099" name="Группа 1098"/>
                <p:cNvGrpSpPr/>
                <p:nvPr/>
              </p:nvGrpSpPr>
              <p:grpSpPr>
                <a:xfrm>
                  <a:off x="6067801" y="3299655"/>
                  <a:ext cx="1875092" cy="3178415"/>
                  <a:chOff x="3372586" y="3162964"/>
                  <a:chExt cx="1875092" cy="3178415"/>
                </a:xfrm>
              </p:grpSpPr>
              <p:grpSp>
                <p:nvGrpSpPr>
                  <p:cNvPr id="1108" name="Группа 1107"/>
                  <p:cNvGrpSpPr/>
                  <p:nvPr/>
                </p:nvGrpSpPr>
                <p:grpSpPr>
                  <a:xfrm>
                    <a:off x="3372586" y="3162964"/>
                    <a:ext cx="1875092" cy="3178415"/>
                    <a:chOff x="6067613" y="3300068"/>
                    <a:chExt cx="1875092" cy="3178415"/>
                  </a:xfrm>
                </p:grpSpPr>
                <p:grpSp>
                  <p:nvGrpSpPr>
                    <p:cNvPr id="1113" name="Группа 1112"/>
                    <p:cNvGrpSpPr/>
                    <p:nvPr/>
                  </p:nvGrpSpPr>
                  <p:grpSpPr>
                    <a:xfrm>
                      <a:off x="6067613" y="3300068"/>
                      <a:ext cx="1875092" cy="3178415"/>
                      <a:chOff x="6065890" y="4469971"/>
                      <a:chExt cx="1875092" cy="3178415"/>
                    </a:xfrm>
                  </p:grpSpPr>
                  <p:sp>
                    <p:nvSpPr>
                      <p:cNvPr id="1123" name="Прямоугольник 1122"/>
                      <p:cNvSpPr/>
                      <p:nvPr/>
                    </p:nvSpPr>
                    <p:spPr>
                      <a:xfrm>
                        <a:off x="6065890" y="4469971"/>
                        <a:ext cx="1875092" cy="3178415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00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50"/>
                      </a:p>
                    </p:txBody>
                  </p:sp>
                  <p:grpSp>
                    <p:nvGrpSpPr>
                      <p:cNvPr id="1124" name="Группа 1123"/>
                      <p:cNvGrpSpPr/>
                      <p:nvPr/>
                    </p:nvGrpSpPr>
                    <p:grpSpPr>
                      <a:xfrm>
                        <a:off x="6159580" y="4500165"/>
                        <a:ext cx="1659693" cy="2852293"/>
                        <a:chOff x="6007180" y="3177873"/>
                        <a:chExt cx="1659693" cy="2852293"/>
                      </a:xfrm>
                    </p:grpSpPr>
                    <p:grpSp>
                      <p:nvGrpSpPr>
                        <p:cNvPr id="1126" name="Группа 1125"/>
                        <p:cNvGrpSpPr/>
                        <p:nvPr/>
                      </p:nvGrpSpPr>
                      <p:grpSpPr>
                        <a:xfrm>
                          <a:off x="6007180" y="3177873"/>
                          <a:ext cx="1079427" cy="273467"/>
                          <a:chOff x="6159580" y="1637185"/>
                          <a:chExt cx="1079427" cy="273467"/>
                        </a:xfrm>
                      </p:grpSpPr>
                      <p:sp>
                        <p:nvSpPr>
                          <p:cNvPr id="1137" name="Овал 1136"/>
                          <p:cNvSpPr/>
                          <p:nvPr/>
                        </p:nvSpPr>
                        <p:spPr>
                          <a:xfrm>
                            <a:off x="6159580" y="1637186"/>
                            <a:ext cx="508046" cy="25509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 sz="675" b="1" dirty="0"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138" name="Овал 1137"/>
                          <p:cNvSpPr/>
                          <p:nvPr/>
                        </p:nvSpPr>
                        <p:spPr>
                          <a:xfrm>
                            <a:off x="6730961" y="1637185"/>
                            <a:ext cx="508046" cy="25509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 sz="675" b="1" dirty="0"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139" name="TextBox 1138"/>
                          <p:cNvSpPr txBox="1"/>
                          <p:nvPr/>
                        </p:nvSpPr>
                        <p:spPr>
                          <a:xfrm>
                            <a:off x="6207741" y="1645993"/>
                            <a:ext cx="464229" cy="26161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675" b="1" dirty="0">
                                <a:cs typeface="Times New Roman" panose="02020603050405020304" pitchFamily="18" charset="0"/>
                              </a:rPr>
                              <a:t>P(1)</a:t>
                            </a:r>
                            <a:endParaRPr lang="ru-RU" sz="675" dirty="0"/>
                          </a:p>
                        </p:txBody>
                      </p:sp>
                      <p:sp>
                        <p:nvSpPr>
                          <p:cNvPr id="1140" name="TextBox 1139"/>
                          <p:cNvSpPr txBox="1"/>
                          <p:nvPr/>
                        </p:nvSpPr>
                        <p:spPr>
                          <a:xfrm>
                            <a:off x="6773463" y="1649041"/>
                            <a:ext cx="464229" cy="26161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675" b="1" dirty="0">
                                <a:cs typeface="Times New Roman" panose="02020603050405020304" pitchFamily="18" charset="0"/>
                              </a:rPr>
                              <a:t>P(2)</a:t>
                            </a:r>
                            <a:endParaRPr lang="ru-RU" sz="675" dirty="0"/>
                          </a:p>
                        </p:txBody>
                      </p:sp>
                    </p:grpSp>
                    <p:sp>
                      <p:nvSpPr>
                        <p:cNvPr id="1127" name="Овал 1126"/>
                        <p:cNvSpPr/>
                        <p:nvPr/>
                      </p:nvSpPr>
                      <p:spPr>
                        <a:xfrm>
                          <a:off x="7158827" y="3186339"/>
                          <a:ext cx="508046" cy="25509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675" b="1" dirty="0"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128" name="TextBox 1127"/>
                        <p:cNvSpPr txBox="1"/>
                        <p:nvPr/>
                      </p:nvSpPr>
                      <p:spPr>
                        <a:xfrm>
                          <a:off x="7201329" y="3198196"/>
                          <a:ext cx="464229" cy="26161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675" b="1" dirty="0">
                              <a:cs typeface="Times New Roman" panose="02020603050405020304" pitchFamily="18" charset="0"/>
                            </a:rPr>
                            <a:t>P(3)</a:t>
                          </a:r>
                          <a:endParaRPr lang="ru-RU" sz="675" dirty="0"/>
                        </a:p>
                      </p:txBody>
                    </p:sp>
                    <p:cxnSp>
                      <p:nvCxnSpPr>
                        <p:cNvPr id="1129" name="Прямая со стрелкой 1128"/>
                        <p:cNvCxnSpPr>
                          <a:stCxn id="1137" idx="4"/>
                        </p:cNvCxnSpPr>
                        <p:nvPr/>
                      </p:nvCxnSpPr>
                      <p:spPr>
                        <a:xfrm>
                          <a:off x="6261203" y="3432973"/>
                          <a:ext cx="309759" cy="21206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1" name="Прямая со стрелкой 1130"/>
                        <p:cNvCxnSpPr>
                          <a:stCxn id="1138" idx="4"/>
                          <a:endCxn id="1125" idx="0"/>
                        </p:cNvCxnSpPr>
                        <p:nvPr/>
                      </p:nvCxnSpPr>
                      <p:spPr>
                        <a:xfrm>
                          <a:off x="6832584" y="3432972"/>
                          <a:ext cx="0" cy="212063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2" name="Прямая со стрелкой 1131"/>
                        <p:cNvCxnSpPr>
                          <a:stCxn id="1127" idx="4"/>
                        </p:cNvCxnSpPr>
                        <p:nvPr/>
                      </p:nvCxnSpPr>
                      <p:spPr>
                        <a:xfrm flipH="1">
                          <a:off x="7086607" y="3441438"/>
                          <a:ext cx="326243" cy="203597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  <a:effectLst/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133" name="Группа 1132"/>
                        <p:cNvGrpSpPr/>
                        <p:nvPr/>
                      </p:nvGrpSpPr>
                      <p:grpSpPr>
                        <a:xfrm>
                          <a:off x="6512557" y="5765014"/>
                          <a:ext cx="582093" cy="265152"/>
                          <a:chOff x="6510909" y="5705893"/>
                          <a:chExt cx="582093" cy="265152"/>
                        </a:xfrm>
                      </p:grpSpPr>
                      <p:sp>
                        <p:nvSpPr>
                          <p:cNvPr id="1135" name="Овал 1134"/>
                          <p:cNvSpPr/>
                          <p:nvPr/>
                        </p:nvSpPr>
                        <p:spPr>
                          <a:xfrm>
                            <a:off x="6510909" y="5705893"/>
                            <a:ext cx="508046" cy="25509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 sz="675" b="1" dirty="0"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136" name="TextBox 1135"/>
                          <p:cNvSpPr txBox="1"/>
                          <p:nvPr/>
                        </p:nvSpPr>
                        <p:spPr>
                          <a:xfrm>
                            <a:off x="6519768" y="5709434"/>
                            <a:ext cx="573234" cy="26161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675" b="1" dirty="0">
                                <a:cs typeface="Times New Roman" panose="02020603050405020304" pitchFamily="18" charset="0"/>
                              </a:rPr>
                              <a:t>P(n-2)</a:t>
                            </a:r>
                            <a:endParaRPr lang="ru-RU" sz="675" dirty="0"/>
                          </a:p>
                        </p:txBody>
                      </p:sp>
                    </p:grpSp>
                  </p:grpSp>
                  <p:sp>
                    <p:nvSpPr>
                      <p:cNvPr id="1125" name="Прямоугольник 1124"/>
                      <p:cNvSpPr/>
                      <p:nvPr/>
                    </p:nvSpPr>
                    <p:spPr>
                      <a:xfrm>
                        <a:off x="6723362" y="4967327"/>
                        <a:ext cx="523243" cy="225798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R(1)</a:t>
                        </a:r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114" name="Прямая со стрелкой 1113"/>
                    <p:cNvCxnSpPr>
                      <a:endCxn id="1121" idx="0"/>
                    </p:cNvCxnSpPr>
                    <p:nvPr/>
                  </p:nvCxnSpPr>
                  <p:spPr>
                    <a:xfrm flipH="1">
                      <a:off x="6690116" y="4023222"/>
                      <a:ext cx="162643" cy="18545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15" name="Группа 1114"/>
                    <p:cNvGrpSpPr/>
                    <p:nvPr/>
                  </p:nvGrpSpPr>
                  <p:grpSpPr>
                    <a:xfrm>
                      <a:off x="6436093" y="4208677"/>
                      <a:ext cx="579421" cy="270418"/>
                      <a:chOff x="6444208" y="4171761"/>
                      <a:chExt cx="579421" cy="270418"/>
                    </a:xfrm>
                  </p:grpSpPr>
                  <p:sp>
                    <p:nvSpPr>
                      <p:cNvPr id="1121" name="Овал 1120"/>
                      <p:cNvSpPr/>
                      <p:nvPr/>
                    </p:nvSpPr>
                    <p:spPr>
                      <a:xfrm>
                        <a:off x="6444208" y="4171761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22" name="TextBox 1121"/>
                      <p:cNvSpPr txBox="1"/>
                      <p:nvPr/>
                    </p:nvSpPr>
                    <p:spPr>
                      <a:xfrm>
                        <a:off x="6450395" y="4180568"/>
                        <a:ext cx="573234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P(n-1)</a:t>
                        </a:r>
                        <a:endParaRPr lang="ru-RU" sz="675" dirty="0"/>
                      </a:p>
                    </p:txBody>
                  </p:sp>
                </p:grpSp>
                <p:grpSp>
                  <p:nvGrpSpPr>
                    <p:cNvPr id="1116" name="Группа 1115"/>
                    <p:cNvGrpSpPr/>
                    <p:nvPr/>
                  </p:nvGrpSpPr>
                  <p:grpSpPr>
                    <a:xfrm>
                      <a:off x="7022811" y="4205582"/>
                      <a:ext cx="536685" cy="273467"/>
                      <a:chOff x="7015589" y="4171760"/>
                      <a:chExt cx="536685" cy="273467"/>
                    </a:xfrm>
                  </p:grpSpPr>
                  <p:sp>
                    <p:nvSpPr>
                      <p:cNvPr id="1119" name="Овал 1118"/>
                      <p:cNvSpPr/>
                      <p:nvPr/>
                    </p:nvSpPr>
                    <p:spPr>
                      <a:xfrm>
                        <a:off x="7015589" y="4171760"/>
                        <a:ext cx="508046" cy="255099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675" b="1" dirty="0"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20" name="TextBox 1119"/>
                      <p:cNvSpPr txBox="1"/>
                      <p:nvPr/>
                    </p:nvSpPr>
                    <p:spPr>
                      <a:xfrm>
                        <a:off x="7081632" y="4183616"/>
                        <a:ext cx="470642" cy="26161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675" b="1" dirty="0">
                            <a:cs typeface="Times New Roman" panose="02020603050405020304" pitchFamily="18" charset="0"/>
                          </a:rPr>
                          <a:t>P(n)</a:t>
                        </a:r>
                        <a:endParaRPr lang="ru-RU" sz="675" dirty="0"/>
                      </a:p>
                    </p:txBody>
                  </p:sp>
                </p:grpSp>
                <p:cxnSp>
                  <p:nvCxnSpPr>
                    <p:cNvPr id="1117" name="Прямая со стрелкой 1116"/>
                    <p:cNvCxnSpPr>
                      <a:stCxn id="1119" idx="4"/>
                    </p:cNvCxnSpPr>
                    <p:nvPr/>
                  </p:nvCxnSpPr>
                  <p:spPr>
                    <a:xfrm>
                      <a:off x="7276834" y="4460681"/>
                      <a:ext cx="0" cy="17576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Прямая со стрелкой 1117"/>
                    <p:cNvCxnSpPr/>
                    <p:nvPr/>
                  </p:nvCxnSpPr>
                  <p:spPr>
                    <a:xfrm>
                      <a:off x="7088330" y="4023222"/>
                      <a:ext cx="162643" cy="185455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09" name="Прямоугольник 1108"/>
                  <p:cNvSpPr/>
                  <p:nvPr/>
                </p:nvSpPr>
                <p:spPr>
                  <a:xfrm>
                    <a:off x="4458935" y="4499346"/>
                    <a:ext cx="523243" cy="225798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75" b="1" dirty="0">
                        <a:cs typeface="Times New Roman" panose="02020603050405020304" pitchFamily="18" charset="0"/>
                      </a:rPr>
                      <a:t>R(2)</a:t>
                    </a:r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110" name="Прямая со стрелкой 1109"/>
                  <p:cNvCxnSpPr>
                    <a:stCxn id="1121" idx="4"/>
                    <a:endCxn id="1109" idx="1"/>
                  </p:cNvCxnSpPr>
                  <p:nvPr/>
                </p:nvCxnSpPr>
                <p:spPr>
                  <a:xfrm>
                    <a:off x="3995089" y="4326672"/>
                    <a:ext cx="463846" cy="285573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1" name="Прямая со стрелкой 1110"/>
                  <p:cNvCxnSpPr>
                    <a:stCxn id="1127" idx="4"/>
                  </p:cNvCxnSpPr>
                  <p:nvPr/>
                </p:nvCxnSpPr>
                <p:spPr>
                  <a:xfrm>
                    <a:off x="4871946" y="3456723"/>
                    <a:ext cx="0" cy="1042623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Прямая со стрелкой 1111"/>
                  <p:cNvCxnSpPr>
                    <a:stCxn id="1105" idx="4"/>
                    <a:endCxn id="1095" idx="3"/>
                  </p:cNvCxnSpPr>
                  <p:nvPr/>
                </p:nvCxnSpPr>
                <p:spPr>
                  <a:xfrm flipH="1">
                    <a:off x="4490582" y="5161422"/>
                    <a:ext cx="520412" cy="294977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0" name="Группа 1099"/>
                <p:cNvGrpSpPr/>
                <p:nvPr/>
              </p:nvGrpSpPr>
              <p:grpSpPr>
                <a:xfrm>
                  <a:off x="6865468" y="4860654"/>
                  <a:ext cx="1116989" cy="455873"/>
                  <a:chOff x="6865083" y="4732844"/>
                  <a:chExt cx="1116989" cy="455873"/>
                </a:xfrm>
              </p:grpSpPr>
              <p:cxnSp>
                <p:nvCxnSpPr>
                  <p:cNvPr id="1102" name="Прямая со стрелкой 1101"/>
                  <p:cNvCxnSpPr>
                    <a:endCxn id="1103" idx="0"/>
                  </p:cNvCxnSpPr>
                  <p:nvPr/>
                </p:nvCxnSpPr>
                <p:spPr>
                  <a:xfrm flipH="1">
                    <a:off x="7119106" y="4732844"/>
                    <a:ext cx="162643" cy="185455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03" name="Овал 1102"/>
                  <p:cNvSpPr/>
                  <p:nvPr/>
                </p:nvSpPr>
                <p:spPr>
                  <a:xfrm>
                    <a:off x="6865083" y="4918299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4" name="TextBox 1103"/>
                  <p:cNvSpPr txBox="1"/>
                  <p:nvPr/>
                </p:nvSpPr>
                <p:spPr>
                  <a:xfrm>
                    <a:off x="6917770" y="4927106"/>
                    <a:ext cx="464229" cy="2616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P(4)</a:t>
                    </a:r>
                    <a:endParaRPr lang="ru-RU" sz="675" dirty="0"/>
                  </a:p>
                </p:txBody>
              </p:sp>
              <p:sp>
                <p:nvSpPr>
                  <p:cNvPr id="1105" name="Овал 1104"/>
                  <p:cNvSpPr/>
                  <p:nvPr/>
                </p:nvSpPr>
                <p:spPr>
                  <a:xfrm>
                    <a:off x="7451801" y="4915204"/>
                    <a:ext cx="508046" cy="255099"/>
                  </a:xfrm>
                  <a:prstGeom prst="ellipse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675" b="1" dirty="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06" name="TextBox 1105"/>
                  <p:cNvSpPr txBox="1"/>
                  <p:nvPr/>
                </p:nvSpPr>
                <p:spPr>
                  <a:xfrm>
                    <a:off x="7517843" y="4927060"/>
                    <a:ext cx="46422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675" b="1" dirty="0">
                        <a:cs typeface="Times New Roman" panose="02020603050405020304" pitchFamily="18" charset="0"/>
                      </a:rPr>
                      <a:t>P(5)</a:t>
                    </a:r>
                    <a:endParaRPr lang="ru-RU" sz="675" dirty="0"/>
                  </a:p>
                </p:txBody>
              </p:sp>
              <p:cxnSp>
                <p:nvCxnSpPr>
                  <p:cNvPr id="1107" name="Прямая со стрелкой 1106"/>
                  <p:cNvCxnSpPr/>
                  <p:nvPr/>
                </p:nvCxnSpPr>
                <p:spPr>
                  <a:xfrm>
                    <a:off x="7517320" y="4732844"/>
                    <a:ext cx="162643" cy="185455"/>
                  </a:xfrm>
                  <a:prstGeom prst="straightConnector1">
                    <a:avLst/>
                  </a:prstGeom>
                  <a:ln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01" name="Прямая со стрелкой 1100"/>
                <p:cNvCxnSpPr>
                  <a:stCxn id="1103" idx="4"/>
                </p:cNvCxnSpPr>
                <p:nvPr/>
              </p:nvCxnSpPr>
              <p:spPr>
                <a:xfrm flipH="1">
                  <a:off x="7106383" y="5301208"/>
                  <a:ext cx="0" cy="178983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5" name="Прямоугольник 1094"/>
              <p:cNvSpPr/>
              <p:nvPr/>
            </p:nvSpPr>
            <p:spPr>
              <a:xfrm>
                <a:off x="6662554" y="5480191"/>
                <a:ext cx="523243" cy="22579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75" b="1" dirty="0">
                    <a:cs typeface="Times New Roman" panose="02020603050405020304" pitchFamily="18" charset="0"/>
                  </a:rPr>
                  <a:t>R(m)</a:t>
                </a:r>
                <a:endParaRPr lang="ru-RU" sz="675" b="1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96" name="Прямая соединительная линия 1095"/>
              <p:cNvCxnSpPr>
                <a:stCxn id="1138" idx="2"/>
              </p:cNvCxnSpPr>
              <p:nvPr/>
            </p:nvCxnSpPr>
            <p:spPr>
              <a:xfrm flipH="1">
                <a:off x="6084168" y="3457399"/>
                <a:ext cx="648704" cy="90797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Прямая со стрелкой 1096"/>
              <p:cNvCxnSpPr/>
              <p:nvPr/>
            </p:nvCxnSpPr>
            <p:spPr>
              <a:xfrm>
                <a:off x="6084168" y="4350914"/>
                <a:ext cx="707571" cy="112927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1" name="Прямая со стрелкой 1140"/>
            <p:cNvCxnSpPr>
              <a:stCxn id="1095" idx="2"/>
              <a:endCxn id="1135" idx="0"/>
            </p:cNvCxnSpPr>
            <p:nvPr/>
          </p:nvCxnSpPr>
          <p:spPr>
            <a:xfrm flipH="1">
              <a:off x="6920891" y="5705989"/>
              <a:ext cx="0" cy="21100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ПРИМЕР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ОБРАБОТКИ МАТРИЦЫ ДЛЯ РЕШЕНИЯ ЗАДАЧИ</a:t>
            </a:r>
          </a:p>
          <a:p>
            <a:pPr>
              <a:buSzPct val="25000"/>
            </a:pP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90" name="Изображение 4" descr="Gerb_MGTU_imeni_Baumana-254x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047132" y="1131590"/>
            <a:ext cx="3119481" cy="3109102"/>
            <a:chOff x="4047132" y="1131590"/>
            <a:chExt cx="3119481" cy="3109102"/>
          </a:xfrm>
        </p:grpSpPr>
        <p:grpSp>
          <p:nvGrpSpPr>
            <p:cNvPr id="1046" name="Группа 1045"/>
            <p:cNvGrpSpPr/>
            <p:nvPr/>
          </p:nvGrpSpPr>
          <p:grpSpPr>
            <a:xfrm>
              <a:off x="4047132" y="1131590"/>
              <a:ext cx="2670574" cy="1731124"/>
              <a:chOff x="5724127" y="1484784"/>
              <a:chExt cx="2938067" cy="1904517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5724127" y="1484784"/>
                <a:ext cx="2938067" cy="1904517"/>
                <a:chOff x="5511526" y="1638302"/>
                <a:chExt cx="3655212" cy="2369384"/>
              </a:xfrm>
            </p:grpSpPr>
            <p:sp>
              <p:nvSpPr>
                <p:cNvPr id="2" name="Овал 1"/>
                <p:cNvSpPr/>
                <p:nvPr/>
              </p:nvSpPr>
              <p:spPr>
                <a:xfrm>
                  <a:off x="5511526" y="1638303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>
                  <a:off x="6303614" y="1638302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6305871" y="2464669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5511526" y="2045714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Овал 22"/>
                <p:cNvSpPr/>
                <p:nvPr/>
              </p:nvSpPr>
              <p:spPr>
                <a:xfrm>
                  <a:off x="5511526" y="2464669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5511526" y="2880953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Овал 24"/>
                <p:cNvSpPr/>
                <p:nvPr/>
              </p:nvSpPr>
              <p:spPr>
                <a:xfrm>
                  <a:off x="5511526" y="3291388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6305871" y="2880951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6302782" y="3291388"/>
                  <a:ext cx="704288" cy="353636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6452688" y="1996639"/>
                  <a:ext cx="313016" cy="36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b="1" kern="100" dirty="0">
                      <a:cs typeface="Times New Roman" panose="02020603050405020304" pitchFamily="18" charset="0"/>
                    </a:rPr>
                    <a:t>…</a:t>
                  </a:r>
                  <a:endParaRPr lang="ru-RU" sz="675" b="1" kern="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Прямоугольник 4"/>
                <p:cNvSpPr/>
                <p:nvPr/>
              </p:nvSpPr>
              <p:spPr>
                <a:xfrm>
                  <a:off x="7452321" y="1660233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R(1)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8244409" y="1660233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R(6)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8443338" y="2026263"/>
                  <a:ext cx="248109" cy="36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75" b="1" kern="100" dirty="0">
                      <a:cs typeface="Times New Roman" panose="02020603050405020304" pitchFamily="18" charset="0"/>
                    </a:rPr>
                    <a:t>…</a:t>
                  </a:r>
                  <a:endParaRPr lang="ru-RU" sz="675" b="1" kern="1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7452321" y="2066025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R(2)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7452320" y="2486598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R(3)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7452321" y="2902883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R(4)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7452321" y="3313318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R(5)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8244409" y="2486599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8244409" y="2902177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8244409" y="3313320"/>
                  <a:ext cx="725356" cy="313016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75" b="1" dirty="0">
                      <a:cs typeface="Times New Roman" panose="02020603050405020304" pitchFamily="18" charset="0"/>
                    </a:rPr>
                    <a:t>R(m)</a:t>
                  </a:r>
                  <a:endParaRPr lang="ru-RU" sz="675" b="1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511526" y="3645023"/>
                  <a:ext cx="1991679" cy="362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75" b="1" dirty="0">
                      <a:latin typeface="+mj-lt"/>
                      <a:cs typeface="Times New Roman" panose="02020603050405020304" pitchFamily="18" charset="0"/>
                    </a:rPr>
                    <a:t>СПИСОК ОБЪЕКТОВ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415057" y="3645024"/>
                  <a:ext cx="1751681" cy="3626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75" b="1" dirty="0">
                      <a:latin typeface="+mj-lt"/>
                      <a:cs typeface="Times New Roman" panose="02020603050405020304" pitchFamily="18" charset="0"/>
                    </a:rPr>
                    <a:t>СПИСОК ПРАВИЛ</a:t>
                  </a:r>
                </a:p>
              </p:txBody>
            </p:sp>
          </p:grpSp>
          <p:sp>
            <p:nvSpPr>
              <p:cNvPr id="1045" name="TextBox 1044"/>
              <p:cNvSpPr txBox="1"/>
              <p:nvPr/>
            </p:nvSpPr>
            <p:spPr>
              <a:xfrm>
                <a:off x="6364451" y="2149020"/>
                <a:ext cx="638748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P(n-2)</a:t>
                </a:r>
                <a:endParaRPr lang="ru-RU" sz="675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6365143" y="2496253"/>
                <a:ext cx="638748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P(n-1)</a:t>
                </a:r>
                <a:endParaRPr lang="ru-RU" sz="675" dirty="0"/>
              </a:p>
            </p:txBody>
          </p:sp>
          <p:sp>
            <p:nvSpPr>
              <p:cNvPr id="406" name="TextBox 405"/>
              <p:cNvSpPr txBox="1"/>
              <p:nvPr/>
            </p:nvSpPr>
            <p:spPr>
              <a:xfrm>
                <a:off x="6427661" y="2831817"/>
                <a:ext cx="524431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P(n)</a:t>
                </a:r>
                <a:endParaRPr lang="ru-RU" sz="675" dirty="0"/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5777793" y="1494599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P(1)</a:t>
                </a:r>
                <a:endParaRPr lang="ru-RU" sz="675" dirty="0"/>
              </a:p>
            </p:txBody>
          </p:sp>
          <p:sp>
            <p:nvSpPr>
              <p:cNvPr id="409" name="TextBox 408"/>
              <p:cNvSpPr txBox="1"/>
              <p:nvPr/>
            </p:nvSpPr>
            <p:spPr>
              <a:xfrm>
                <a:off x="5777793" y="1805550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P(2)</a:t>
                </a:r>
                <a:endParaRPr lang="ru-RU" sz="675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>
                <a:off x="5777793" y="2149020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P(3)</a:t>
                </a:r>
                <a:endParaRPr lang="ru-RU" sz="675" dirty="0"/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5777793" y="2496253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P(4)</a:t>
                </a:r>
                <a:endParaRPr lang="ru-RU" sz="675" dirty="0"/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5777793" y="2826164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P(5)</a:t>
                </a:r>
                <a:endParaRPr lang="ru-RU" sz="675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6408168" y="1497995"/>
                <a:ext cx="517284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P(6)</a:t>
                </a:r>
                <a:endParaRPr lang="ru-RU" sz="675" dirty="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7902139" y="2159279"/>
                <a:ext cx="681616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R(m-2)</a:t>
                </a:r>
                <a:endParaRPr lang="ru-RU" sz="675" dirty="0"/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7902139" y="2501257"/>
                <a:ext cx="681616" cy="29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75" b="1" dirty="0">
                    <a:cs typeface="Times New Roman" panose="02020603050405020304" pitchFamily="18" charset="0"/>
                  </a:rPr>
                  <a:t>R(m-1)</a:t>
                </a:r>
                <a:endParaRPr lang="ru-RU" sz="675" dirty="0"/>
              </a:p>
            </p:txBody>
          </p:sp>
        </p:grpSp>
        <p:sp>
          <p:nvSpPr>
            <p:cNvPr id="288" name="Прямоугольник 287"/>
            <p:cNvSpPr/>
            <p:nvPr/>
          </p:nvSpPr>
          <p:spPr>
            <a:xfrm>
              <a:off x="4065166" y="3317362"/>
              <a:ext cx="31014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Arial"/>
                </a:rPr>
                <a:t>МИВАРНЫЙ МЕТОД ЛОГИКО-ВЫЧИСЛИТЕЛЬНОЙ ОБРАБОТКИ ДАННЫХ</a:t>
              </a:r>
              <a:endParaRPr lang="ru-RU" b="1" dirty="0">
                <a:solidFill>
                  <a:srgbClr val="00B0F0"/>
                </a:solidFill>
                <a:latin typeface="Calibri" panose="020F0502020204030204" pitchFamily="34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4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66907"/>
              </p:ext>
            </p:extLst>
          </p:nvPr>
        </p:nvGraphicFramePr>
        <p:xfrm>
          <a:off x="389379" y="1009956"/>
          <a:ext cx="8508376" cy="38207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65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5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42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/>
                        </a:rPr>
                        <a:t>ВОПРОСЫ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/>
                        </a:rPr>
                        <a:t>ПЕРВОГО УРОВНЯ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/>
                        </a:rPr>
                        <a:t>ВОПРОСЫ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/>
                        </a:rPr>
                        <a:t>ВТОРОГО УРОВНЯ</a:t>
                      </a: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/>
                        </a:rPr>
                        <a:t>ВОПРОСЫ ТРЕТЬЕГО УРОВНЯ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Arial"/>
                        </a:rPr>
                        <a:t>(Миварная логика на многомерных миварных сетях)</a:t>
                      </a:r>
                      <a:endParaRPr lang="ru-RU" sz="1100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230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*Мама работает врачом в больнице и она очень любит детей.</a:t>
                      </a:r>
                    </a:p>
                    <a:p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</a:p>
                    <a:p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Кто работает врачом?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  <a:endParaRPr lang="ru-RU" sz="1100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Мама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*Молодой человек очень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любит гулять лунными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 вечерами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по улице.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Где молодой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 человек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любит гулять?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Улица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*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Свиньи живут на ферме. Курицы живут на ферме. Курицы живут с цыплятами. Курицы клюют зерна. Курицы несут яйца. Овцы живут на ферме. Гуси живут на ферме. Козы живут на ферме. Козы едят морковь.  Коровы живут на ферме. Животные живут в загонах.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Кто обитает на ферме?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Свинья, курица, овца, гусь, коза, корова. (На одной</a:t>
                      </a: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картинке появляются все животные)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.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2306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*На мой день рождения папа подарил мне маленького и игривого щенка.</a:t>
                      </a:r>
                    </a:p>
                    <a:p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</a:p>
                    <a:p>
                      <a:pPr lvl="0"/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Кого подарил папа?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  <a:endParaRPr lang="ru-RU" sz="1100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Щенок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*Мама часто готовит вкусный овощной суп. </a:t>
                      </a:r>
                      <a:endParaRPr lang="ru-RU" sz="300" b="0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  <a:endParaRPr lang="ru-RU" sz="1100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Какой суп готовит мама?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  <a:endParaRPr lang="ru-RU" sz="1100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Вкусный,</a:t>
                      </a:r>
                      <a:r>
                        <a:rPr lang="ru-RU" sz="1100" kern="1200" baseline="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 овощной</a:t>
                      </a:r>
                      <a:r>
                        <a:rPr lang="en-US" sz="1100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*Папа работает на ферме.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Он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 много работает.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 smtClean="0">
                        <a:effectLst/>
                        <a:latin typeface="Calibri" panose="020F0502020204030204" pitchFamily="34" charset="0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На ферме работают мужчины?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Да, папа (обобщающее слово «мужчина»)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lvl="0"/>
                      <a:endParaRPr lang="ru-RU" sz="5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Вопрос: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Папа много работает?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effectLst/>
                          <a:latin typeface="Calibri" panose="020F0502020204030204" pitchFamily="34" charset="0"/>
                          <a:cs typeface="Arial"/>
                        </a:rPr>
                        <a:t>Ответ: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Да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122788" y="2195522"/>
            <a:ext cx="703395" cy="555329"/>
            <a:chOff x="7098546" y="2539030"/>
            <a:chExt cx="1532298" cy="1072151"/>
          </a:xfrm>
        </p:grpSpPr>
        <p:pic>
          <p:nvPicPr>
            <p:cNvPr id="11" name="Изображение 10" descr="Macintosh HD:Users:Larisa:Desktop:Снимок экрана 2014-01-27 в 16.08.05.png"/>
            <p:cNvPicPr/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94" b="89691" l="9722" r="8981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00235" y="2539030"/>
              <a:ext cx="828514" cy="7452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Группа 11"/>
            <p:cNvGrpSpPr/>
            <p:nvPr/>
          </p:nvGrpSpPr>
          <p:grpSpPr>
            <a:xfrm>
              <a:off x="7098546" y="2690223"/>
              <a:ext cx="1532298" cy="920958"/>
              <a:chOff x="1741243" y="4314916"/>
              <a:chExt cx="3146980" cy="1891431"/>
            </a:xfrm>
          </p:grpSpPr>
          <p:pic>
            <p:nvPicPr>
              <p:cNvPr id="13" name="Изображение 12" descr="Macintosh HD:Users:Larisa:Desktop:Снимок экрана 2014-01-27 в 16.08.05.png"/>
              <p:cNvPicPr/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741243" y="4915154"/>
                <a:ext cx="1360639" cy="11785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Изображение 13" descr="Macintosh HD:Users:Larisa:Desktop:Снимок экрана 2014-01-27 в 16.08.05.png"/>
              <p:cNvPicPr/>
              <p:nvPr/>
            </p:nvPicPr>
            <p:blipFill rotWithShape="1"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153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0332" y="4314916"/>
                <a:ext cx="927251" cy="12004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Изображение 14" descr="Macintosh HD:Users:Larisa:Desktop:Снимок экрана 2014-01-27 в 16.08.05.png"/>
              <p:cNvPicPr/>
              <p:nvPr/>
            </p:nvPicPr>
            <p:blipFill rotWithShape="1"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734" b="100000" l="1282" r="995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688845" y="4781355"/>
                <a:ext cx="1199378" cy="13123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Изображение 15" descr="Macintosh HD:Users:Larisa:Desktop:Снимок экрана 2014-01-27 в 16.08.05.png"/>
              <p:cNvPicPr/>
              <p:nvPr/>
            </p:nvPicPr>
            <p:blipFill rotWithShape="1"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222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52303" y="4824436"/>
                <a:ext cx="1159065" cy="13819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8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МЕТОДИКА ОТВЕТОВ НА ВОПРОСЫ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19" name="Изображение 4" descr="Gerb_MGTU_imeni_Baumana-254x300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Изображение 1" descr="1.png">
            <a:extLst>
              <a:ext uri="{FF2B5EF4-FFF2-40B4-BE49-F238E27FC236}">
                <a16:creationId xmlns:a16="http://schemas.microsoft.com/office/drawing/2014/main" xmlns="" id="{301764D0-0BEF-DA48-9D09-05EB580384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427" y="1292846"/>
            <a:ext cx="3217617" cy="2777880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B8054ABE-7EC5-EB4A-A671-4CDE55B0773C}"/>
              </a:ext>
            </a:extLst>
          </p:cNvPr>
          <p:cNvGrpSpPr/>
          <p:nvPr/>
        </p:nvGrpSpPr>
        <p:grpSpPr>
          <a:xfrm>
            <a:off x="755576" y="732024"/>
            <a:ext cx="7391303" cy="4119075"/>
            <a:chOff x="-249096" y="954581"/>
            <a:chExt cx="8170254" cy="4002879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F5A15086-61B3-684E-94D6-1A8FDA3D783B}"/>
                </a:ext>
              </a:extLst>
            </p:cNvPr>
            <p:cNvCxnSpPr/>
            <p:nvPr/>
          </p:nvCxnSpPr>
          <p:spPr>
            <a:xfrm>
              <a:off x="3467882" y="4384727"/>
              <a:ext cx="0" cy="1634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B7F8FD7B-7AE3-E043-953E-DF64E9361D9A}"/>
                </a:ext>
              </a:extLst>
            </p:cNvPr>
            <p:cNvCxnSpPr/>
            <p:nvPr/>
          </p:nvCxnSpPr>
          <p:spPr>
            <a:xfrm>
              <a:off x="4512200" y="4394620"/>
              <a:ext cx="0" cy="1634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xmlns="" id="{83D0B399-C81F-5342-BF49-FCE87A7CEBB3}"/>
                </a:ext>
              </a:extLst>
            </p:cNvPr>
            <p:cNvCxnSpPr/>
            <p:nvPr/>
          </p:nvCxnSpPr>
          <p:spPr>
            <a:xfrm flipV="1">
              <a:off x="2939262" y="1244744"/>
              <a:ext cx="843045" cy="74517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xmlns="" id="{91A7FED9-1560-5340-A5B4-592DCC01E84F}"/>
                </a:ext>
              </a:extLst>
            </p:cNvPr>
            <p:cNvCxnSpPr/>
            <p:nvPr/>
          </p:nvCxnSpPr>
          <p:spPr>
            <a:xfrm flipH="1">
              <a:off x="2939262" y="1995686"/>
              <a:ext cx="2456" cy="24047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xmlns="" id="{99AD4BAC-3ABC-2F49-8AC8-3FEF9841A4EF}"/>
                </a:ext>
              </a:extLst>
            </p:cNvPr>
            <p:cNvCxnSpPr/>
            <p:nvPr/>
          </p:nvCxnSpPr>
          <p:spPr>
            <a:xfrm>
              <a:off x="2939382" y="4383043"/>
              <a:ext cx="3968606" cy="1818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4F8BDB6A-6209-BF41-AB87-5E6FFAA26928}"/>
                </a:ext>
              </a:extLst>
            </p:cNvPr>
            <p:cNvCxnSpPr/>
            <p:nvPr/>
          </p:nvCxnSpPr>
          <p:spPr>
            <a:xfrm>
              <a:off x="2769451" y="3562007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622F3ADD-F6BB-2A4B-BCB3-0FF6107BC5C8}"/>
                </a:ext>
              </a:extLst>
            </p:cNvPr>
            <p:cNvCxnSpPr/>
            <p:nvPr/>
          </p:nvCxnSpPr>
          <p:spPr>
            <a:xfrm>
              <a:off x="3436732" y="1406380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2405CEBB-A36F-104A-AC28-BE754C8A33FC}"/>
                </a:ext>
              </a:extLst>
            </p:cNvPr>
            <p:cNvCxnSpPr/>
            <p:nvPr/>
          </p:nvCxnSpPr>
          <p:spPr>
            <a:xfrm>
              <a:off x="3129580" y="1622404"/>
              <a:ext cx="200371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xmlns="" id="{79947FBF-12D9-BD44-8B2A-D47A75861C44}"/>
                </a:ext>
              </a:extLst>
            </p:cNvPr>
            <p:cNvCxnSpPr/>
            <p:nvPr/>
          </p:nvCxnSpPr>
          <p:spPr>
            <a:xfrm>
              <a:off x="2883858" y="1892434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BDEBFE5B-C7ED-434F-999F-578B03F204D9}"/>
                </a:ext>
              </a:extLst>
            </p:cNvPr>
            <p:cNvCxnSpPr/>
            <p:nvPr/>
          </p:nvCxnSpPr>
          <p:spPr>
            <a:xfrm>
              <a:off x="2745826" y="3057951"/>
              <a:ext cx="18215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9579FA62-6E26-F140-BCED-54C0E230F1DD}"/>
                </a:ext>
              </a:extLst>
            </p:cNvPr>
            <p:cNvCxnSpPr/>
            <p:nvPr/>
          </p:nvCxnSpPr>
          <p:spPr>
            <a:xfrm>
              <a:off x="2769451" y="2628886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FA6BA51-FE83-9547-970E-231C1B7EDA8A}"/>
                </a:ext>
              </a:extLst>
            </p:cNvPr>
            <p:cNvSpPr txBox="1"/>
            <p:nvPr/>
          </p:nvSpPr>
          <p:spPr>
            <a:xfrm rot="18811566">
              <a:off x="2789377" y="1476171"/>
              <a:ext cx="1519478" cy="47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НАПРАВЛЕНИЯ  ИССЛЕДОВАНИЙ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5EA44C8-55B8-304B-9215-836A240DF704}"/>
                </a:ext>
              </a:extLst>
            </p:cNvPr>
            <p:cNvSpPr txBox="1"/>
            <p:nvPr/>
          </p:nvSpPr>
          <p:spPr>
            <a:xfrm rot="16200000">
              <a:off x="2014270" y="3027147"/>
              <a:ext cx="2179767" cy="28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900" b="1">
                  <a:solidFill>
                    <a:schemeClr val="tx2"/>
                  </a:solidFill>
                </a:defRPr>
              </a:lvl1pPr>
            </a:lstStyle>
            <a:p>
              <a:r>
                <a:rPr lang="ru-RU" sz="1100" dirty="0">
                  <a:solidFill>
                    <a:srgbClr val="00B0F0"/>
                  </a:solidFill>
                </a:rPr>
                <a:t>ОСНОВНЫЕ СИСТЕМЫ   ИИ</a:t>
              </a:r>
              <a:endParaRPr lang="ru-RU" sz="1100" dirty="0">
                <a:solidFill>
                  <a:srgbClr val="00B0F0"/>
                </a:solidFill>
                <a:sym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145BA3A-F7E7-884E-9333-4826724BD5A5}"/>
                </a:ext>
              </a:extLst>
            </p:cNvPr>
            <p:cNvSpPr txBox="1"/>
            <p:nvPr/>
          </p:nvSpPr>
          <p:spPr>
            <a:xfrm>
              <a:off x="2976438" y="4185206"/>
              <a:ext cx="3685830" cy="23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УРОВНИ ИССЛЕДОВАНИЙ В ОБЛАСТИ ИИ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C4B9457-44AF-754D-A806-6A86D41A3046}"/>
                </a:ext>
              </a:extLst>
            </p:cNvPr>
            <p:cNvSpPr txBox="1"/>
            <p:nvPr/>
          </p:nvSpPr>
          <p:spPr>
            <a:xfrm>
              <a:off x="5433657" y="4538728"/>
              <a:ext cx="2487501" cy="41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1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СВЕРХ-ИНТЕЛЛЕКТУАЛЬНЫЙ  </a:t>
              </a:r>
              <a:r>
                <a: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СОЦИАЛЬНЫЙ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A07BA3E9-9FD1-F04A-81BC-E98103F74E6E}"/>
                </a:ext>
              </a:extLst>
            </p:cNvPr>
            <p:cNvSpPr txBox="1"/>
            <p:nvPr/>
          </p:nvSpPr>
          <p:spPr>
            <a:xfrm>
              <a:off x="3516095" y="4524355"/>
              <a:ext cx="1965775" cy="4187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100" dirty="0">
                  <a:solidFill>
                    <a:schemeClr val="bg1"/>
                  </a:solidFill>
                  <a:latin typeface="+mn-lt"/>
                  <a:ea typeface="Calibri"/>
                  <a:cs typeface="Calibri"/>
                  <a:sym typeface="Calibri"/>
                </a:rPr>
                <a:t>ИНТЕЛЛЕКТУАЛЬНЫЙ </a:t>
              </a:r>
              <a:r>
                <a:rPr lang="ru-RU" sz="1100" b="1" dirty="0">
                  <a:solidFill>
                    <a:schemeClr val="bg1"/>
                  </a:solidFill>
                  <a:latin typeface="+mn-lt"/>
                  <a:ea typeface="Calibri"/>
                  <a:cs typeface="Calibri"/>
                  <a:sym typeface="Calibri"/>
                </a:rPr>
                <a:t>ЛОГИЧЕСКИЙ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8631561-D43F-934C-9378-D9A20383FA63}"/>
                </a:ext>
              </a:extLst>
            </p:cNvPr>
            <p:cNvSpPr txBox="1"/>
            <p:nvPr/>
          </p:nvSpPr>
          <p:spPr>
            <a:xfrm>
              <a:off x="1256384" y="4538728"/>
              <a:ext cx="2319337" cy="41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1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ДО-ИНТЕЛЛЕКТУАЛЬНЫЙ </a:t>
              </a:r>
              <a:r>
                <a: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Calibri"/>
                  <a:cs typeface="Calibri"/>
                  <a:sym typeface="Calibri"/>
                </a:rPr>
                <a:t>РЕФЛЕКСНЫЙ</a:t>
              </a:r>
              <a:endPara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B002E75-BA3D-DA4D-88B4-A6C118092BCC}"/>
                </a:ext>
              </a:extLst>
            </p:cNvPr>
            <p:cNvSpPr txBox="1"/>
            <p:nvPr/>
          </p:nvSpPr>
          <p:spPr>
            <a:xfrm>
              <a:off x="-156516" y="2457014"/>
              <a:ext cx="2916566" cy="385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341"/>
                </a:spcAft>
                <a:buSzPct val="25000"/>
              </a:pPr>
              <a:r>
                <a:rPr lang="ru-RU" sz="1100" b="1" dirty="0">
                  <a:solidFill>
                    <a:srgbClr val="00B0F0"/>
                  </a:solidFill>
                  <a:sym typeface="Calibri"/>
                </a:rPr>
                <a:t>СЕМАНТИЧЕСКАЯ ОБРАБОТКА ТЕКСТА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2DC33BC-F234-0943-87A8-06660BE50447}"/>
                </a:ext>
              </a:extLst>
            </p:cNvPr>
            <p:cNvSpPr txBox="1"/>
            <p:nvPr/>
          </p:nvSpPr>
          <p:spPr>
            <a:xfrm>
              <a:off x="212066" y="2188334"/>
              <a:ext cx="2569305" cy="23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341"/>
                </a:spcAft>
                <a:buSzPct val="25000"/>
              </a:pPr>
              <a:r>
                <a:rPr lang="ru-RU" sz="1100" b="1" dirty="0">
                  <a:solidFill>
                    <a:srgbClr val="00B0F0"/>
                  </a:solidFill>
                  <a:sym typeface="Calibri"/>
                </a:rPr>
                <a:t>ЭКСПЕРТНЫЕ СИСТЕМЫ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99A14BB-7E17-B14B-8629-09385B0ED8F9}"/>
                </a:ext>
              </a:extLst>
            </p:cNvPr>
            <p:cNvSpPr txBox="1"/>
            <p:nvPr/>
          </p:nvSpPr>
          <p:spPr>
            <a:xfrm>
              <a:off x="365209" y="1283559"/>
              <a:ext cx="3132954" cy="2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081" indent="-269081" algn="r">
                <a:buSzPct val="25000"/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ОБЩЕТЕОРЕТИЧЕСКОЕ</a:t>
              </a:r>
              <a:endPara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7796429-75B5-3849-BCD7-424CC0EE5B2C}"/>
                </a:ext>
              </a:extLst>
            </p:cNvPr>
            <p:cNvSpPr txBox="1"/>
            <p:nvPr/>
          </p:nvSpPr>
          <p:spPr>
            <a:xfrm>
              <a:off x="-249096" y="1499583"/>
              <a:ext cx="3423643" cy="2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SzPct val="25000"/>
              </a:pPr>
              <a:r>
                <a:rPr lang="ru-RU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МОДЕЛИРОВАНИЕ МЫШЛЕНИЯ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CF54F06-6770-F748-9667-19BFBBE53E15}"/>
                </a:ext>
              </a:extLst>
            </p:cNvPr>
            <p:cNvSpPr txBox="1"/>
            <p:nvPr/>
          </p:nvSpPr>
          <p:spPr>
            <a:xfrm>
              <a:off x="-187665" y="1769613"/>
              <a:ext cx="3051617" cy="25423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269081" indent="-269081" algn="r">
                <a:buSzPct val="25000"/>
              </a:pPr>
              <a:r>
                <a:rPr lang="ru-RU" sz="1100" b="1" dirty="0">
                  <a:solidFill>
                    <a:schemeClr val="bg1"/>
                  </a:solidFill>
                  <a:latin typeface="+mn-lt"/>
                </a:rPr>
                <a:t>ПРИКЛАДНОЕ  (КОНСТРУКТИВИЗМ)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7161CF3-1157-3E4D-B424-0A3ACA988F1B}"/>
                </a:ext>
              </a:extLst>
            </p:cNvPr>
            <p:cNvSpPr txBox="1"/>
            <p:nvPr/>
          </p:nvSpPr>
          <p:spPr>
            <a:xfrm>
              <a:off x="-33656" y="2943068"/>
              <a:ext cx="2763705" cy="385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341"/>
                </a:spcAft>
                <a:buSzPct val="25000"/>
              </a:pPr>
              <a:r>
                <a:rPr lang="ru-RU" sz="1100" b="1" dirty="0">
                  <a:solidFill>
                    <a:srgbClr val="00B0F0"/>
                  </a:solidFill>
                  <a:sym typeface="Calibri"/>
                </a:rPr>
                <a:t>СМЫСЛОВОЕ ПОНИМАНИЕ ОБРАЗОВ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A817D12-36B7-0E46-995D-7612B2662946}"/>
                </a:ext>
              </a:extLst>
            </p:cNvPr>
            <p:cNvSpPr txBox="1"/>
            <p:nvPr/>
          </p:nvSpPr>
          <p:spPr>
            <a:xfrm>
              <a:off x="2116411" y="3458608"/>
              <a:ext cx="636053" cy="23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341"/>
                </a:spcAft>
                <a:buSzPct val="25000"/>
              </a:pPr>
              <a:r>
                <a:rPr lang="ru-RU" sz="1100" b="1" dirty="0">
                  <a:solidFill>
                    <a:srgbClr val="00B0F0"/>
                  </a:solidFill>
                  <a:sym typeface="Calibri"/>
                </a:rPr>
                <a:t>АСУ</a:t>
              </a: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85D3D5E7-881C-7F4B-81FD-700B32F6E807}"/>
                </a:ext>
              </a:extLst>
            </p:cNvPr>
            <p:cNvCxnSpPr/>
            <p:nvPr/>
          </p:nvCxnSpPr>
          <p:spPr>
            <a:xfrm>
              <a:off x="5556518" y="4384411"/>
              <a:ext cx="0" cy="1634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396A48E-9711-7C46-B947-BC55DBDF6F7C}"/>
                </a:ext>
              </a:extLst>
            </p:cNvPr>
            <p:cNvSpPr txBox="1"/>
            <p:nvPr/>
          </p:nvSpPr>
          <p:spPr>
            <a:xfrm>
              <a:off x="-156516" y="3797894"/>
              <a:ext cx="2963713" cy="385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341"/>
                </a:spcAft>
                <a:buSzPct val="25000"/>
              </a:pPr>
              <a:r>
                <a:rPr lang="ru-RU" sz="1100" b="1" dirty="0">
                  <a:solidFill>
                    <a:srgbClr val="00B0F0"/>
                  </a:solidFill>
                  <a:latin typeface="+mn-lt"/>
                  <a:ea typeface="Calibri"/>
                  <a:cs typeface="Calibri"/>
                  <a:sym typeface="Calibri"/>
                </a:rPr>
                <a:t>СИСТЕМЫ УПРАВЛЕНИЯ АВТОНОМНЫМИ РОБОТАМИ</a:t>
              </a: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xmlns="" id="{AE33D3A6-7179-9547-8F74-5A84A3E2F379}"/>
                </a:ext>
              </a:extLst>
            </p:cNvPr>
            <p:cNvCxnSpPr/>
            <p:nvPr/>
          </p:nvCxnSpPr>
          <p:spPr>
            <a:xfrm>
              <a:off x="2771800" y="3984513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xmlns="" id="{5E010831-CCCF-474F-B383-334232C1F34C}"/>
                </a:ext>
              </a:extLst>
            </p:cNvPr>
            <p:cNvCxnSpPr/>
            <p:nvPr/>
          </p:nvCxnSpPr>
          <p:spPr>
            <a:xfrm>
              <a:off x="2791480" y="2288592"/>
              <a:ext cx="165595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hape 237">
            <a:extLst>
              <a:ext uri="{FF2B5EF4-FFF2-40B4-BE49-F238E27FC236}">
                <a16:creationId xmlns:a16="http://schemas.microsoft.com/office/drawing/2014/main" xmlns="" id="{19414F92-2868-9145-A118-17715ADA2A1C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СИСТЕМНАЯ МОДЕЛЬ ИСКУССТВЕННОГО ИНТЕЛЛЕКТА</a:t>
            </a:r>
            <a:r>
              <a:rPr lang="en-US" sz="2200" b="1" dirty="0">
                <a:solidFill>
                  <a:srgbClr val="00B0F0"/>
                </a:solidFill>
                <a:latin typeface="Calibri" pitchFamily="34" charset="0"/>
              </a:rPr>
              <a:t/>
            </a:r>
            <a:br>
              <a:rPr lang="en-US" sz="2200" b="1" dirty="0">
                <a:solidFill>
                  <a:srgbClr val="00B0F0"/>
                </a:solidFill>
                <a:latin typeface="Calibri" pitchFamily="34" charset="0"/>
              </a:rPr>
            </a:b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РОЛЬ И МЕСТО МИВАРНЫХ ТЕХНОЛОГИЙ В ОБЛАСТИ ИИ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1" i="0" u="none" strike="noStrike" cap="none" baseline="0" dirty="0">
              <a:solidFill>
                <a:srgbClr val="00B0F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63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Снимок экрана 2015-10-14 в 16.18.4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30" y="1033171"/>
            <a:ext cx="6696744" cy="171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683" y="3160737"/>
            <a:ext cx="2052228" cy="146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066" y="3160749"/>
            <a:ext cx="2106234" cy="149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67090" y="2904423"/>
            <a:ext cx="228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Исходный текст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4573" y="2863776"/>
            <a:ext cx="2287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 w="1905">
                  <a:noFill/>
                </a:ln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Дублирование</a:t>
            </a:r>
          </a:p>
        </p:txBody>
      </p:sp>
      <p:sp>
        <p:nvSpPr>
          <p:cNvPr id="8" name="Равно 7"/>
          <p:cNvSpPr/>
          <p:nvPr/>
        </p:nvSpPr>
        <p:spPr>
          <a:xfrm>
            <a:off x="4309493" y="3571453"/>
            <a:ext cx="513057" cy="417974"/>
          </a:xfrm>
          <a:prstGeom prst="mathEqual">
            <a:avLst/>
          </a:prstGeom>
          <a:solidFill>
            <a:srgbClr val="B2E1FF"/>
          </a:solidFill>
          <a:ln>
            <a:solidFill>
              <a:srgbClr val="3F9D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1" name="Shape 237">
            <a:extLst>
              <a:ext uri="{FF2B5EF4-FFF2-40B4-BE49-F238E27FC236}">
                <a16:creationId xmlns:a16="http://schemas.microsoft.com/office/drawing/2014/main" xmlns="" id="{0BCCBD68-9AC6-0C48-90CD-0916B3880795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РАБОТА С ДУБЛИРОВАНИЕМ ИНФОРМАЦИИ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: 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>
              <a:buSzPct val="25000"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МЕРА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</a:rPr>
              <a:t>КОЛИЧЕСТВА «СМЫСЛА»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 В ТЕКСТЕ</a:t>
            </a:r>
          </a:p>
          <a:p>
            <a:pPr>
              <a:buSzPct val="25000"/>
            </a:pP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1" i="0" u="none" strike="noStrike" cap="none" baseline="0" dirty="0">
              <a:solidFill>
                <a:srgbClr val="00B0F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12" name="Изображение 4" descr="Gerb_MGTU_imeni_Baumana-254x3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43006" y="910519"/>
            <a:ext cx="678801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35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4498524"/>
              </p:ext>
            </p:extLst>
          </p:nvPr>
        </p:nvGraphicFramePr>
        <p:xfrm>
          <a:off x="2771775" y="942778"/>
          <a:ext cx="4572000" cy="393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825118" y="3921900"/>
            <a:ext cx="75604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25118" y="1858637"/>
            <a:ext cx="75604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49242" y="4074442"/>
            <a:ext cx="216354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Calibri" panose="020F0502020204030204" pitchFamily="34" charset="0"/>
                <a:cs typeface="Arial"/>
              </a:rPr>
              <a:t>Применяемые в настоящее время технологии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286001"/>
            <a:ext cx="302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Calibri" panose="020F0502020204030204" pitchFamily="34" charset="0"/>
                <a:cs typeface="Arial"/>
              </a:rPr>
              <a:t>Позволяет не только более точно описывать (понимать) объекты, но и определять,  в каких отношениях они состоят с другими объектами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9379" y="3959052"/>
            <a:ext cx="27190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>
                <a:latin typeface="Calibri" panose="020F0502020204030204" pitchFamily="34" charset="0"/>
                <a:cs typeface="Arial"/>
              </a:rPr>
              <a:t>Первичные «глаза» для выделения и классификации (распознавания) объектов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5118" y="1170367"/>
            <a:ext cx="27372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Calibri" panose="020F0502020204030204" pitchFamily="34" charset="0"/>
                <a:cs typeface="Arial"/>
              </a:rPr>
              <a:t>Контекстное понимание изображения </a:t>
            </a:r>
          </a:p>
        </p:txBody>
      </p:sp>
      <p:sp>
        <p:nvSpPr>
          <p:cNvPr id="18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ИЕРАРХИЯ УРОВНЕЙ РАСПОЗНАВАНИЯ</a:t>
            </a:r>
          </a:p>
        </p:txBody>
      </p:sp>
      <p:pic>
        <p:nvPicPr>
          <p:cNvPr id="19" name="Picture 2" descr="D:\projects\mivar\MIVAR_style-1.png">
            <a:extLst>
              <a:ext uri="{FF2B5EF4-FFF2-40B4-BE49-F238E27FC236}">
                <a16:creationId xmlns:a16="http://schemas.microsoft.com/office/drawing/2014/main" xmlns="" id="{8CC57827-D8E6-654E-BC59-4E4AEB17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239" y="928791"/>
            <a:ext cx="638182" cy="727527"/>
          </a:xfrm>
          <a:prstGeom prst="rect">
            <a:avLst/>
          </a:prstGeom>
          <a:noFill/>
        </p:spPr>
      </p:pic>
      <p:pic>
        <p:nvPicPr>
          <p:cNvPr id="21" name="Picture 2" descr="D:\projects\mivar\MIVAR_style-1.png">
            <a:extLst>
              <a:ext uri="{FF2B5EF4-FFF2-40B4-BE49-F238E27FC236}">
                <a16:creationId xmlns:a16="http://schemas.microsoft.com/office/drawing/2014/main" xmlns="" id="{8CC57827-D8E6-654E-BC59-4E4AEB174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239" y="2393905"/>
            <a:ext cx="638182" cy="727527"/>
          </a:xfrm>
          <a:prstGeom prst="rect">
            <a:avLst/>
          </a:prstGeom>
          <a:noFill/>
        </p:spPr>
      </p:pic>
      <p:pic>
        <p:nvPicPr>
          <p:cNvPr id="22" name="Изображение 4" descr="Gerb_MGTU_imeni_Baumana-254x30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657439" y="959363"/>
            <a:ext cx="6192688" cy="3923363"/>
            <a:chOff x="1143006" y="748613"/>
            <a:chExt cx="6788011" cy="4300529"/>
          </a:xfrm>
        </p:grpSpPr>
        <p:sp>
          <p:nvSpPr>
            <p:cNvPr id="42" name="TextBox 41"/>
            <p:cNvSpPr txBox="1"/>
            <p:nvPr/>
          </p:nvSpPr>
          <p:spPr>
            <a:xfrm>
              <a:off x="1143006" y="931057"/>
              <a:ext cx="6788011" cy="303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200" dirty="0">
                <a:latin typeface="Calibri" panose="020F050202020403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85847" y="2188761"/>
              <a:ext cx="5511701" cy="2791304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Calibri" panose="020F0502020204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86158" y="748613"/>
              <a:ext cx="5511701" cy="1444922"/>
            </a:xfrm>
            <a:prstGeom prst="rect">
              <a:avLst/>
            </a:prstGeom>
            <a:solidFill>
              <a:schemeClr val="accent6">
                <a:alpha val="57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Calibri" panose="020F050202020403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186164" y="838947"/>
              <a:ext cx="6356173" cy="4210195"/>
              <a:chOff x="355600" y="779549"/>
              <a:chExt cx="8761910" cy="5952635"/>
            </a:xfrm>
          </p:grpSpPr>
          <p:sp>
            <p:nvSpPr>
              <p:cNvPr id="6" name="Несколько документов 5"/>
              <p:cNvSpPr/>
              <p:nvPr/>
            </p:nvSpPr>
            <p:spPr>
              <a:xfrm>
                <a:off x="7903475" y="5973232"/>
                <a:ext cx="1214035" cy="758952"/>
              </a:xfrm>
              <a:prstGeom prst="flowChartMultidocumen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80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rPr>
                  <a:t>устойчивые сценарии</a:t>
                </a: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355600" y="779549"/>
                <a:ext cx="8585199" cy="5860537"/>
                <a:chOff x="139814" y="0"/>
                <a:chExt cx="8430822" cy="6559446"/>
              </a:xfrm>
            </p:grpSpPr>
            <p:sp>
              <p:nvSpPr>
                <p:cNvPr id="5" name="Несколько документов 4"/>
                <p:cNvSpPr/>
                <p:nvPr/>
              </p:nvSpPr>
              <p:spPr>
                <a:xfrm>
                  <a:off x="7509932" y="0"/>
                  <a:ext cx="1060704" cy="758952"/>
                </a:xfrm>
                <a:prstGeom prst="flowChartMultidocumen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800" dirty="0" err="1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img</a:t>
                  </a:r>
                  <a:endParaRPr lang="ru-RU" sz="80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4124326" y="637116"/>
                  <a:ext cx="1642533" cy="6413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сегментации</a:t>
                  </a: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2899454" y="1648883"/>
                  <a:ext cx="1642533" cy="6413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первичного распознавания</a:t>
                  </a: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5467224" y="1648883"/>
                  <a:ext cx="1642533" cy="64135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выделения признаков</a:t>
                  </a: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4206875" y="2616200"/>
                  <a:ext cx="1642533" cy="6223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построения </a:t>
                  </a:r>
                </a:p>
                <a:p>
                  <a:pPr algn="ctr"/>
                  <a:r>
                    <a:rPr lang="ru-RU" sz="8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графа </a:t>
                  </a:r>
                  <a:r>
                    <a:rPr lang="en-US" sz="800" b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VSO</a:t>
                  </a:r>
                  <a:endParaRPr lang="ru-RU" sz="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4206875" y="3564466"/>
                  <a:ext cx="1642533" cy="6223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снятия контекстной неопределенности</a:t>
                  </a: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2390776" y="3564466"/>
                  <a:ext cx="1204382" cy="6223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обращения к БЗ</a:t>
                  </a:r>
                </a:p>
              </p:txBody>
            </p:sp>
            <p:sp>
              <p:nvSpPr>
                <p:cNvPr id="13" name="Цилиндр 12"/>
                <p:cNvSpPr/>
                <p:nvPr/>
              </p:nvSpPr>
              <p:spPr>
                <a:xfrm>
                  <a:off x="635000" y="2965449"/>
                  <a:ext cx="1103038" cy="1820333"/>
                </a:xfrm>
                <a:prstGeom prst="ca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База Знаний</a:t>
                  </a: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176059" y="5380565"/>
                  <a:ext cx="1593850" cy="6477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обратной связи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467224" y="5380565"/>
                  <a:ext cx="1578102" cy="64770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Модуль визуализации графа </a:t>
                  </a:r>
                  <a:r>
                    <a:rPr lang="en-US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VSO</a:t>
                  </a:r>
                  <a:endParaRPr lang="ru-RU" sz="80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  <p:sp>
              <p:nvSpPr>
                <p:cNvPr id="16" name="Решение 15"/>
                <p:cNvSpPr/>
                <p:nvPr/>
              </p:nvSpPr>
              <p:spPr>
                <a:xfrm>
                  <a:off x="3821643" y="4475221"/>
                  <a:ext cx="2413000" cy="612648"/>
                </a:xfrm>
                <a:prstGeom prst="flowChartDecis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/>
                    </a:rPr>
                    <a:t>Проверка на устойчивость</a:t>
                  </a:r>
                </a:p>
              </p:txBody>
            </p:sp>
            <p:cxnSp>
              <p:nvCxnSpPr>
                <p:cNvPr id="18" name="Соединительная линия уступом 17"/>
                <p:cNvCxnSpPr>
                  <a:stCxn id="5" idx="1"/>
                  <a:endCxn id="7" idx="0"/>
                </p:cNvCxnSpPr>
                <p:nvPr/>
              </p:nvCxnSpPr>
              <p:spPr>
                <a:xfrm rot="10800000" flipV="1">
                  <a:off x="4945594" y="379476"/>
                  <a:ext cx="2564339" cy="25764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Соединительная линия уступом 22"/>
                <p:cNvCxnSpPr>
                  <a:stCxn id="7" idx="2"/>
                  <a:endCxn id="8" idx="0"/>
                </p:cNvCxnSpPr>
                <p:nvPr/>
              </p:nvCxnSpPr>
              <p:spPr>
                <a:xfrm rot="5400000">
                  <a:off x="4147949" y="851238"/>
                  <a:ext cx="370417" cy="1224872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Соединительная линия уступом 23"/>
                <p:cNvCxnSpPr>
                  <a:stCxn id="7" idx="2"/>
                  <a:endCxn id="9" idx="0"/>
                </p:cNvCxnSpPr>
                <p:nvPr/>
              </p:nvCxnSpPr>
              <p:spPr>
                <a:xfrm rot="16200000" flipH="1">
                  <a:off x="5431834" y="792225"/>
                  <a:ext cx="370417" cy="1342898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Соединительная линия уступом 27"/>
                <p:cNvCxnSpPr>
                  <a:stCxn id="8" idx="2"/>
                  <a:endCxn id="10" idx="0"/>
                </p:cNvCxnSpPr>
                <p:nvPr/>
              </p:nvCxnSpPr>
              <p:spPr>
                <a:xfrm rot="16200000" flipH="1">
                  <a:off x="4211448" y="1799505"/>
                  <a:ext cx="325967" cy="1307421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Соединительная линия уступом 28"/>
                <p:cNvCxnSpPr>
                  <a:stCxn id="9" idx="2"/>
                  <a:endCxn id="10" idx="0"/>
                </p:cNvCxnSpPr>
                <p:nvPr/>
              </p:nvCxnSpPr>
              <p:spPr>
                <a:xfrm rot="5400000">
                  <a:off x="5495334" y="1823042"/>
                  <a:ext cx="325967" cy="1260349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>
                  <a:stCxn id="10" idx="2"/>
                  <a:endCxn id="11" idx="0"/>
                </p:cNvCxnSpPr>
                <p:nvPr/>
              </p:nvCxnSpPr>
              <p:spPr>
                <a:xfrm>
                  <a:off x="5028142" y="3238500"/>
                  <a:ext cx="0" cy="3259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Соединительная линия уступом 36"/>
                <p:cNvCxnSpPr>
                  <a:stCxn id="11" idx="1"/>
                </p:cNvCxnSpPr>
                <p:nvPr/>
              </p:nvCxnSpPr>
              <p:spPr>
                <a:xfrm flipH="1" flipV="1">
                  <a:off x="3595158" y="3871381"/>
                  <a:ext cx="611717" cy="423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Соединительная линия уступом 36"/>
                <p:cNvCxnSpPr/>
                <p:nvPr/>
              </p:nvCxnSpPr>
              <p:spPr>
                <a:xfrm>
                  <a:off x="3595159" y="4070349"/>
                  <a:ext cx="6117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Соединительная линия уступом 36"/>
                <p:cNvCxnSpPr/>
                <p:nvPr/>
              </p:nvCxnSpPr>
              <p:spPr>
                <a:xfrm flipH="1">
                  <a:off x="1738038" y="3871381"/>
                  <a:ext cx="65273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Соединительная линия уступом 36"/>
                <p:cNvCxnSpPr/>
                <p:nvPr/>
              </p:nvCxnSpPr>
              <p:spPr>
                <a:xfrm>
                  <a:off x="1738038" y="4070349"/>
                  <a:ext cx="6527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 стрелкой 45"/>
                <p:cNvCxnSpPr>
                  <a:stCxn id="11" idx="2"/>
                  <a:endCxn id="16" idx="0"/>
                </p:cNvCxnSpPr>
                <p:nvPr/>
              </p:nvCxnSpPr>
              <p:spPr>
                <a:xfrm>
                  <a:off x="5028142" y="4186766"/>
                  <a:ext cx="1" cy="2884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Соединительная линия уступом 47"/>
                <p:cNvCxnSpPr>
                  <a:stCxn id="16" idx="2"/>
                  <a:endCxn id="14" idx="0"/>
                </p:cNvCxnSpPr>
                <p:nvPr/>
              </p:nvCxnSpPr>
              <p:spPr>
                <a:xfrm rot="5400000">
                  <a:off x="4354216" y="4706638"/>
                  <a:ext cx="292696" cy="1055159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Соединительная линия уступом 48"/>
                <p:cNvCxnSpPr>
                  <a:stCxn id="16" idx="2"/>
                  <a:endCxn id="15" idx="0"/>
                </p:cNvCxnSpPr>
                <p:nvPr/>
              </p:nvCxnSpPr>
              <p:spPr>
                <a:xfrm rot="16200000" flipH="1">
                  <a:off x="5495861" y="4620151"/>
                  <a:ext cx="292696" cy="122813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Соединительная линия уступом 52"/>
                <p:cNvCxnSpPr>
                  <a:stCxn id="14" idx="1"/>
                  <a:endCxn id="7" idx="1"/>
                </p:cNvCxnSpPr>
                <p:nvPr/>
              </p:nvCxnSpPr>
              <p:spPr>
                <a:xfrm rot="10800000" flipH="1">
                  <a:off x="3176058" y="957792"/>
                  <a:ext cx="948267" cy="4746625"/>
                </a:xfrm>
                <a:prstGeom prst="bentConnector3">
                  <a:avLst>
                    <a:gd name="adj1" fmla="val -310937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Соединительная линия уступом 93"/>
                <p:cNvCxnSpPr>
                  <a:stCxn id="15" idx="2"/>
                  <a:endCxn id="6" idx="1"/>
                </p:cNvCxnSpPr>
                <p:nvPr/>
              </p:nvCxnSpPr>
              <p:spPr>
                <a:xfrm rot="16200000" flipH="1">
                  <a:off x="6799355" y="5485185"/>
                  <a:ext cx="209530" cy="129569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" name="Прямоугольник 1"/>
                <p:cNvSpPr/>
                <p:nvPr/>
              </p:nvSpPr>
              <p:spPr>
                <a:xfrm>
                  <a:off x="139814" y="244670"/>
                  <a:ext cx="7216787" cy="63147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800">
                    <a:solidFill>
                      <a:srgbClr val="000000"/>
                    </a:solidFill>
                    <a:latin typeface="Calibri" panose="020F0502020204030204" pitchFamily="34" charset="0"/>
                    <a:cs typeface="Arial"/>
                  </a:endParaRPr>
                </a:p>
              </p:txBody>
            </p:sp>
          </p:grpSp>
        </p:grpSp>
      </p:grpSp>
      <p:sp>
        <p:nvSpPr>
          <p:cNvPr id="45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СХЕМА ОБЪЕДИНЕНИЯ ЛОГИКИ С РЕФЛЕКСАМИ</a:t>
            </a:r>
          </a:p>
        </p:txBody>
      </p:sp>
      <p:pic>
        <p:nvPicPr>
          <p:cNvPr id="47" name="Изображение 4" descr="Gerb_MGTU_imeni_Baumana-254x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39" y="2993637"/>
            <a:ext cx="3139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libri" panose="020F0502020204030204" pitchFamily="34" charset="0"/>
                <a:cs typeface="Arial"/>
              </a:rPr>
              <a:t>Первичное распознавание объектов</a:t>
            </a:r>
          </a:p>
        </p:txBody>
      </p:sp>
      <p:pic>
        <p:nvPicPr>
          <p:cNvPr id="9" name="Изображение 8" descr="Screenshot 2014-02-04 18.37.19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74" t="2397" r="3597"/>
          <a:stretch/>
        </p:blipFill>
        <p:spPr>
          <a:xfrm>
            <a:off x="3793789" y="1311605"/>
            <a:ext cx="4464496" cy="3471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949682"/>
            <a:ext cx="16423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libri" panose="020F0502020204030204" pitchFamily="34" charset="0"/>
                <a:cs typeface="Arial"/>
              </a:rPr>
              <a:t>Фрагмент графа  </a:t>
            </a:r>
            <a:r>
              <a:rPr lang="en-US" sz="1050" b="1" dirty="0">
                <a:latin typeface="Calibri" panose="020F0502020204030204" pitchFamily="34" charset="0"/>
                <a:cs typeface="Arial"/>
              </a:rPr>
              <a:t>VSO</a:t>
            </a:r>
            <a:endParaRPr lang="ru-RU" sz="1050" b="1" dirty="0">
              <a:latin typeface="Calibri" panose="020F0502020204030204" pitchFamily="34" charset="0"/>
              <a:cs typeface="Arial"/>
            </a:endParaRPr>
          </a:p>
        </p:txBody>
      </p:sp>
      <p:pic>
        <p:nvPicPr>
          <p:cNvPr id="12" name="Изображение 11" descr="input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74" y="1242799"/>
            <a:ext cx="1613865" cy="1398376"/>
          </a:xfrm>
          <a:prstGeom prst="rect">
            <a:avLst/>
          </a:prstGeom>
        </p:spPr>
      </p:pic>
      <p:pic>
        <p:nvPicPr>
          <p:cNvPr id="16" name="Изображение 15" descr="maskc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52" y="3217507"/>
            <a:ext cx="2017286" cy="16764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5757" y="949682"/>
            <a:ext cx="12506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latin typeface="Calibri" panose="020F0502020204030204" pitchFamily="34" charset="0"/>
                <a:cs typeface="Arial"/>
              </a:rPr>
              <a:t>Входная картинка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463955" y="2715766"/>
            <a:ext cx="329966" cy="33181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418" y="1182019"/>
            <a:ext cx="2024019" cy="1459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alibri" panose="020F0502020204030204" pitchFamily="34" charset="0"/>
            </a:endParaRPr>
          </a:p>
        </p:txBody>
      </p:sp>
      <p:sp>
        <p:nvSpPr>
          <p:cNvPr id="15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ПРАКТИЧЕСКАЯ РЕАЛИЗАЦИЯ</a:t>
            </a:r>
          </a:p>
        </p:txBody>
      </p:sp>
      <p:pic>
        <p:nvPicPr>
          <p:cNvPr id="17" name="Изображение 4" descr="Gerb_MGTU_imeni_Baumana-254x3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086" y="1198092"/>
            <a:ext cx="617322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350" dirty="0">
              <a:latin typeface="Calibri" panose="020F0502020204030204" pitchFamily="34" charset="0"/>
            </a:endParaRPr>
          </a:p>
        </p:txBody>
      </p:sp>
      <p:sp>
        <p:nvSpPr>
          <p:cNvPr id="77" name="Облако 76"/>
          <p:cNvSpPr/>
          <p:nvPr/>
        </p:nvSpPr>
        <p:spPr>
          <a:xfrm>
            <a:off x="3090354" y="950494"/>
            <a:ext cx="2714159" cy="2476413"/>
          </a:xfrm>
          <a:prstGeom prst="cloud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alibri" panose="020F0502020204030204" pitchFamily="34" charset="0"/>
            </a:endParaRPr>
          </a:p>
        </p:txBody>
      </p:sp>
      <p:sp>
        <p:nvSpPr>
          <p:cNvPr id="24" name="Цилиндр 23"/>
          <p:cNvSpPr/>
          <p:nvPr/>
        </p:nvSpPr>
        <p:spPr>
          <a:xfrm>
            <a:off x="3435333" y="1909578"/>
            <a:ext cx="758125" cy="720486"/>
          </a:xfrm>
          <a:prstGeom prst="ca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База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Знаний</a:t>
            </a:r>
            <a:r>
              <a:rPr lang="ru-RU" sz="14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770248" y="2177798"/>
            <a:ext cx="280495" cy="246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5894693" y="2177798"/>
            <a:ext cx="280495" cy="2467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001715" y="1452275"/>
            <a:ext cx="2090764" cy="89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4665806" y="1449859"/>
            <a:ext cx="2037101" cy="132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62137" y="1149777"/>
            <a:ext cx="1087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Конкретное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1129" y="1137022"/>
            <a:ext cx="11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Абстрактное</a:t>
            </a:r>
          </a:p>
        </p:txBody>
      </p:sp>
      <p:sp>
        <p:nvSpPr>
          <p:cNvPr id="53" name="Стрелка вправо 52"/>
          <p:cNvSpPr/>
          <p:nvPr/>
        </p:nvSpPr>
        <p:spPr>
          <a:xfrm rot="10800000">
            <a:off x="2741277" y="2534182"/>
            <a:ext cx="280495" cy="239029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latin typeface="Calibri" panose="020F0502020204030204" pitchFamily="34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5868442" y="2551670"/>
            <a:ext cx="280495" cy="22153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alibri" panose="020F0502020204030204" pitchFamily="34" charset="0"/>
            </a:endParaRPr>
          </a:p>
        </p:txBody>
      </p:sp>
      <p:pic>
        <p:nvPicPr>
          <p:cNvPr id="69" name="Изображение 68" descr="Screen Shot 2013-12-26 at 13.49.19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289" y="1770954"/>
            <a:ext cx="874295" cy="1162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Изображение 69" descr="Screen Shot 2013-12-26 at 13.49.19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237" y="1874902"/>
            <a:ext cx="874295" cy="1162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Изображение 70" descr="Screen Shot 2013-12-26 at 13.49.19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185" y="1978850"/>
            <a:ext cx="874295" cy="11625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Изображение 71" descr="room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70" y="1986164"/>
            <a:ext cx="1006368" cy="644076"/>
          </a:xfrm>
          <a:prstGeom prst="rect">
            <a:avLst/>
          </a:prstGeom>
        </p:spPr>
      </p:pic>
      <p:pic>
        <p:nvPicPr>
          <p:cNvPr id="73" name="Изображение 72" descr="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814" y="2044173"/>
            <a:ext cx="519739" cy="264028"/>
          </a:xfrm>
          <a:prstGeom prst="rect">
            <a:avLst/>
          </a:prstGeom>
        </p:spPr>
      </p:pic>
      <p:pic>
        <p:nvPicPr>
          <p:cNvPr id="74" name="Изображение 73" descr="3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99" y="2456784"/>
            <a:ext cx="1068173" cy="24781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622749" y="3356032"/>
            <a:ext cx="123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Изображения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907149" y="3365656"/>
            <a:ext cx="1360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Облако смысла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124619" y="3340713"/>
            <a:ext cx="170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54061"/>
                </a:solidFill>
                <a:latin typeface="Calibri" panose="020F0502020204030204" pitchFamily="34" charset="0"/>
              </a:rPr>
              <a:t>Текстовое описание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6090" y="1925876"/>
            <a:ext cx="142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МИВАР-ОБРАЗЫ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9995" y="2634468"/>
            <a:ext cx="125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МИВАР-ТЕКСТ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4172500" y="1150336"/>
            <a:ext cx="615589" cy="654855"/>
            <a:chOff x="4054374" y="824080"/>
            <a:chExt cx="902527" cy="960094"/>
          </a:xfrm>
        </p:grpSpPr>
        <p:cxnSp>
          <p:nvCxnSpPr>
            <p:cNvPr id="11" name="Прямая со стрелкой 10"/>
            <p:cNvCxnSpPr>
              <a:endCxn id="77" idx="3"/>
            </p:cNvCxnSpPr>
            <p:nvPr/>
          </p:nvCxnSpPr>
          <p:spPr>
            <a:xfrm flipV="1">
              <a:off x="4424764" y="1085992"/>
              <a:ext cx="1968" cy="2971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>
              <a:off x="4054374" y="1293385"/>
              <a:ext cx="37039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4426732" y="1300991"/>
              <a:ext cx="285299" cy="144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66797" y="824080"/>
              <a:ext cx="414105" cy="43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Calibri" panose="020F0502020204030204" pitchFamily="34" charset="0"/>
                </a:rPr>
                <a:t>V</a:t>
              </a:r>
              <a:endParaRPr lang="ru-RU" sz="1350" dirty="0"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54374" y="1330766"/>
              <a:ext cx="388252" cy="43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Calibri" panose="020F0502020204030204" pitchFamily="34" charset="0"/>
                </a:rPr>
                <a:t>S</a:t>
              </a:r>
              <a:endParaRPr lang="ru-RU" sz="135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6945" y="1344219"/>
              <a:ext cx="439956" cy="439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Calibri" panose="020F0502020204030204" pitchFamily="34" charset="0"/>
                </a:rPr>
                <a:t>O</a:t>
              </a:r>
              <a:endParaRPr lang="ru-RU" sz="1350" dirty="0">
                <a:latin typeface="Calibri" panose="020F050202020403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9380" y="4352786"/>
            <a:ext cx="857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Calibri" panose="020F0502020204030204" pitchFamily="34" charset="0"/>
              </a:rPr>
              <a:t>   - </a:t>
            </a:r>
            <a:r>
              <a:rPr lang="ru-RU" sz="1400" dirty="0">
                <a:latin typeface="Calibri" panose="020F0502020204030204" pitchFamily="34" charset="0"/>
              </a:rPr>
              <a:t>«</a:t>
            </a:r>
            <a:r>
              <a:rPr lang="ru-RU" sz="1400" b="1" dirty="0">
                <a:latin typeface="Calibri" panose="020F0502020204030204" pitchFamily="34" charset="0"/>
              </a:rPr>
              <a:t>умный поиск</a:t>
            </a:r>
            <a:r>
              <a:rPr lang="ru-RU" sz="1400" dirty="0">
                <a:latin typeface="Calibri" panose="020F0502020204030204" pitchFamily="34" charset="0"/>
              </a:rPr>
              <a:t>» (</a:t>
            </a:r>
            <a:r>
              <a:rPr lang="ru-RU" sz="1400" b="1" dirty="0">
                <a:latin typeface="Calibri" panose="020F0502020204030204" pitchFamily="34" charset="0"/>
              </a:rPr>
              <a:t>обратная задача)</a:t>
            </a:r>
            <a:r>
              <a:rPr lang="en-US" sz="1400" b="1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– </a:t>
            </a:r>
            <a:r>
              <a:rPr lang="en-US" sz="1400" dirty="0" err="1">
                <a:latin typeface="Calibri" panose="020F0502020204030204" pitchFamily="34" charset="0"/>
              </a:rPr>
              <a:t>поиск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по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текстовому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запросу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наиболее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релевантных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изображений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ru-RU" sz="1400" dirty="0">
                <a:latin typeface="Calibri" panose="020F0502020204030204" pitchFamily="34" charset="0"/>
              </a:rPr>
              <a:t>благодаря переходу и работе на уровне </a:t>
            </a:r>
            <a:r>
              <a:rPr lang="ru-RU" sz="1400" b="1" dirty="0">
                <a:latin typeface="Calibri" panose="020F0502020204030204" pitchFamily="34" charset="0"/>
              </a:rPr>
              <a:t> </a:t>
            </a:r>
            <a:r>
              <a:rPr lang="ru-RU" sz="1400" b="1" dirty="0" err="1">
                <a:latin typeface="Calibri" panose="020F0502020204030204" pitchFamily="34" charset="0"/>
              </a:rPr>
              <a:t>миварных</a:t>
            </a:r>
            <a:r>
              <a:rPr lang="ru-RU" sz="1400" b="1" dirty="0">
                <a:latin typeface="Calibri" panose="020F0502020204030204" pitchFamily="34" charset="0"/>
              </a:rPr>
              <a:t> моделей</a:t>
            </a:r>
            <a:r>
              <a:rPr lang="ru-RU" sz="1400" dirty="0">
                <a:latin typeface="Calibri" panose="020F0502020204030204" pitchFamily="34" charset="0"/>
              </a:rPr>
              <a:t> представления данных.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380" y="3731014"/>
            <a:ext cx="864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350" b="1" dirty="0"/>
              <a:t>    </a:t>
            </a:r>
            <a:r>
              <a:rPr lang="ru-RU" sz="1400" b="1" dirty="0">
                <a:latin typeface="Calibri" panose="020F0502020204030204" pitchFamily="34" charset="0"/>
              </a:rPr>
              <a:t>- </a:t>
            </a:r>
            <a:r>
              <a:rPr lang="ru-RU" sz="1400" dirty="0">
                <a:latin typeface="Calibri" panose="020F0502020204030204" pitchFamily="34" charset="0"/>
              </a:rPr>
              <a:t>«</a:t>
            </a:r>
            <a:r>
              <a:rPr lang="ru-RU" sz="1400" b="1" dirty="0">
                <a:latin typeface="Calibri" panose="020F0502020204030204" pitchFamily="34" charset="0"/>
              </a:rPr>
              <a:t>умное распознавание</a:t>
            </a:r>
            <a:r>
              <a:rPr lang="ru-RU" sz="1400" dirty="0">
                <a:latin typeface="Calibri" panose="020F0502020204030204" pitchFamily="34" charset="0"/>
              </a:rPr>
              <a:t>» (</a:t>
            </a:r>
            <a:r>
              <a:rPr lang="ru-RU" sz="1400" b="1" dirty="0">
                <a:latin typeface="Calibri" panose="020F0502020204030204" pitchFamily="34" charset="0"/>
              </a:rPr>
              <a:t>прямая задача</a:t>
            </a:r>
            <a:r>
              <a:rPr lang="en-US" sz="1400" b="1" dirty="0">
                <a:latin typeface="Calibri" panose="020F0502020204030204" pitchFamily="34" charset="0"/>
              </a:rPr>
              <a:t>)</a:t>
            </a:r>
            <a:r>
              <a:rPr lang="ru-RU" sz="1400" dirty="0">
                <a:latin typeface="Calibri" panose="020F0502020204030204" pitchFamily="34" charset="0"/>
              </a:rPr>
              <a:t> – получение максимально полного и точного текстового описания изображений, за счет </a:t>
            </a:r>
            <a:r>
              <a:rPr lang="ru-RU" sz="1400" b="1" dirty="0">
                <a:latin typeface="Calibri" panose="020F0502020204030204" pitchFamily="34" charset="0"/>
              </a:rPr>
              <a:t>работы на уровне контекста в </a:t>
            </a:r>
            <a:r>
              <a:rPr lang="ru-RU" sz="1400" b="1" dirty="0" err="1">
                <a:latin typeface="Calibri" panose="020F0502020204030204" pitchFamily="34" charset="0"/>
              </a:rPr>
              <a:t>миварной</a:t>
            </a:r>
            <a:r>
              <a:rPr lang="ru-RU" sz="1400" b="1" dirty="0">
                <a:latin typeface="Calibri" panose="020F0502020204030204" pitchFamily="34" charset="0"/>
              </a:rPr>
              <a:t> базе знаний.</a:t>
            </a:r>
            <a:endParaRPr lang="ru-RU" sz="1400" dirty="0">
              <a:latin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1584" y="3689776"/>
            <a:ext cx="8352928" cy="13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249132" y="3778449"/>
            <a:ext cx="280495" cy="2011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249131" y="4400735"/>
            <a:ext cx="280495" cy="22153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Calibri" panose="020F0502020204030204" pitchFamily="34" charset="0"/>
            </a:endParaRPr>
          </a:p>
        </p:txBody>
      </p:sp>
      <p:sp>
        <p:nvSpPr>
          <p:cNvPr id="43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10611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«УМНЫЕ» РАСПОЗНАВАНИЕ И ПОИСК ОБРАЗОВ</a:t>
            </a:r>
          </a:p>
        </p:txBody>
      </p:sp>
      <p:pic>
        <p:nvPicPr>
          <p:cNvPr id="45" name="Изображение 4" descr="Gerb_MGTU_imeni_Baumana-254x30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A1B9695-9C1E-7F43-90A2-F8EAE2212150}"/>
              </a:ext>
            </a:extLst>
          </p:cNvPr>
          <p:cNvSpPr/>
          <p:nvPr/>
        </p:nvSpPr>
        <p:spPr>
          <a:xfrm>
            <a:off x="347387" y="2954039"/>
            <a:ext cx="23328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ts val="420"/>
              </a:spcBef>
              <a:spcAft>
                <a:spcPts val="600"/>
              </a:spcAft>
              <a:buClr>
                <a:schemeClr val="accent2"/>
              </a:buClr>
              <a:buSzPct val="140000"/>
              <a:defRPr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НАКОПЛЕНИЕ</a:t>
            </a:r>
            <a:r>
              <a:rPr lang="en-US" sz="1400" dirty="0">
                <a:solidFill>
                  <a:schemeClr val="bg1"/>
                </a:solidFill>
                <a:ea typeface="Trebuchet MS"/>
                <a:cs typeface="Trebuchet MS"/>
                <a:sym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Calibri"/>
              </a:rPr>
              <a:t>ИНФОРМАЦИИ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1C3717-F7FD-554A-AD30-E413D3070FF2}"/>
              </a:ext>
            </a:extLst>
          </p:cNvPr>
          <p:cNvSpPr/>
          <p:nvPr/>
        </p:nvSpPr>
        <p:spPr>
          <a:xfrm>
            <a:off x="6228182" y="2949238"/>
            <a:ext cx="250587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ts val="420"/>
              </a:spcBef>
              <a:spcAft>
                <a:spcPts val="600"/>
              </a:spcAft>
              <a:buClr>
                <a:schemeClr val="accent2"/>
              </a:buClr>
              <a:buSzPct val="140000"/>
              <a:defRPr/>
            </a:pPr>
            <a:r>
              <a:rPr lang="ru-RU" sz="1400" dirty="0">
                <a:solidFill>
                  <a:schemeClr val="bg1"/>
                </a:solidFill>
                <a:ea typeface="Trebuchet MS"/>
                <a:cs typeface="Trebuchet MS"/>
                <a:sym typeface="Calibri"/>
              </a:rPr>
              <a:t>КОНТЕКСТ – ГЛОБАЛЬНАЯ МОДЕЛЬ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4EB7633-7B38-AD4D-A301-1F3E5E5B78B7}"/>
              </a:ext>
            </a:extLst>
          </p:cNvPr>
          <p:cNvSpPr/>
          <p:nvPr/>
        </p:nvSpPr>
        <p:spPr>
          <a:xfrm>
            <a:off x="3277912" y="2949238"/>
            <a:ext cx="23328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ts val="420"/>
              </a:spcBef>
              <a:spcAft>
                <a:spcPts val="600"/>
              </a:spcAft>
              <a:buClr>
                <a:schemeClr val="accent2"/>
              </a:buClr>
              <a:buSzPct val="140000"/>
              <a:defRPr/>
            </a:pPr>
            <a:r>
              <a:rPr lang="ru-RU" sz="1400" dirty="0">
                <a:solidFill>
                  <a:schemeClr val="bg1"/>
                </a:solidFill>
                <a:cs typeface="Times New Roman" panose="02020603050405020304" pitchFamily="18" charset="0"/>
                <a:sym typeface="Calibri"/>
              </a:rPr>
              <a:t>ОБРАБОТКА ИНФОРМАЦИИ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6762578-7F86-4947-A769-869E608E2587}"/>
              </a:ext>
            </a:extLst>
          </p:cNvPr>
          <p:cNvCxnSpPr/>
          <p:nvPr/>
        </p:nvCxnSpPr>
        <p:spPr>
          <a:xfrm flipV="1">
            <a:off x="338473" y="1275606"/>
            <a:ext cx="8520913" cy="186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990A9A-9E58-9747-BA62-6B94723E9733}"/>
              </a:ext>
            </a:extLst>
          </p:cNvPr>
          <p:cNvSpPr/>
          <p:nvPr/>
        </p:nvSpPr>
        <p:spPr>
          <a:xfrm>
            <a:off x="2633653" y="2175970"/>
            <a:ext cx="20797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300" dirty="0">
                <a:solidFill>
                  <a:srgbClr val="800000"/>
                </a:solidFill>
              </a:rPr>
              <a:t>5 000 000</a:t>
            </a:r>
            <a:r>
              <a:rPr lang="en-US" sz="2400" spc="-300" dirty="0">
                <a:solidFill>
                  <a:srgbClr val="800000"/>
                </a:solidFill>
              </a:rPr>
              <a:t> </a:t>
            </a:r>
            <a:endParaRPr lang="ru-RU" sz="2400" spc="-300" dirty="0">
              <a:solidFill>
                <a:srgbClr val="800000"/>
              </a:solidFill>
            </a:endParaRPr>
          </a:p>
          <a:p>
            <a:pPr algn="ctr"/>
            <a:r>
              <a:rPr lang="en-US" sz="1400" dirty="0">
                <a:solidFill>
                  <a:srgbClr val="800000"/>
                </a:solidFill>
              </a:rPr>
              <a:t>         </a:t>
            </a:r>
            <a:r>
              <a:rPr lang="ru-RU" sz="1400" dirty="0">
                <a:solidFill>
                  <a:srgbClr val="800000"/>
                </a:solidFill>
              </a:rPr>
              <a:t>правил</a:t>
            </a:r>
            <a:r>
              <a:rPr lang="en-US" sz="1400" dirty="0">
                <a:solidFill>
                  <a:srgbClr val="800000"/>
                </a:solidFill>
              </a:rPr>
              <a:t>/</a:t>
            </a:r>
            <a:r>
              <a:rPr lang="ru-RU" sz="1400" dirty="0">
                <a:solidFill>
                  <a:srgbClr val="800000"/>
                </a:solidFill>
              </a:rPr>
              <a:t>сек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D025566-7A1D-5847-BDE6-5976A1FAEE3C}"/>
              </a:ext>
            </a:extLst>
          </p:cNvPr>
          <p:cNvSpPr/>
          <p:nvPr/>
        </p:nvSpPr>
        <p:spPr>
          <a:xfrm>
            <a:off x="26930" y="843558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kern="1200" dirty="0">
                <a:latin typeface="Arial"/>
                <a:cs typeface="Arial"/>
              </a:rPr>
              <a:t>УНИКАЛЬНОСТЬ МИВАРНОГО ПОДХОДА ЗАКЛЮЧАЕТСЯ В ИСПОЛЬЗОВАНИИ МНОГОМЕРНОЙ БАЗЫ ДАННЫХ </a:t>
            </a:r>
            <a:r>
              <a:rPr lang="ru-RU" sz="1100" b="1" kern="1200" dirty="0">
                <a:solidFill>
                  <a:srgbClr val="00B0F0"/>
                </a:solidFill>
              </a:rPr>
              <a:t>«</a:t>
            </a:r>
            <a:r>
              <a:rPr lang="en-US" sz="1400" b="1" kern="1200" dirty="0">
                <a:solidFill>
                  <a:srgbClr val="00B0F0"/>
                </a:solidFill>
              </a:rPr>
              <a:t>VSO</a:t>
            </a:r>
            <a:r>
              <a:rPr lang="ru-RU" sz="1400" b="1" kern="1200" dirty="0">
                <a:solidFill>
                  <a:srgbClr val="00B0F0"/>
                </a:solidFill>
              </a:rPr>
              <a:t>»</a:t>
            </a:r>
            <a:r>
              <a:rPr lang="en-US" sz="1400" kern="1200" dirty="0">
                <a:solidFill>
                  <a:srgbClr val="00B0F0"/>
                </a:solidFill>
              </a:rPr>
              <a:t> </a:t>
            </a:r>
            <a:r>
              <a:rPr lang="ru-RU" sz="1100" kern="1200" dirty="0">
                <a:latin typeface="Arial"/>
                <a:cs typeface="Arial"/>
              </a:rPr>
              <a:t>И </a:t>
            </a:r>
            <a:r>
              <a:rPr lang="ru-RU" sz="1100" b="1" kern="1200" dirty="0">
                <a:solidFill>
                  <a:srgbClr val="00B0F0"/>
                </a:solidFill>
                <a:latin typeface="Arial"/>
                <a:cs typeface="Arial"/>
              </a:rPr>
              <a:t>ЛОГИЧЕСКОГО ВЫВОДА С ЛИНЕЙНОЙ ВЫЧИСЛИТЕЛЬНОЙ СЛОЖНОСТЬЮ</a:t>
            </a:r>
            <a:endParaRPr lang="ru-RU" sz="11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5B11ED-0BC0-C545-BA66-654E66E89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540" y="1445478"/>
            <a:ext cx="2046860" cy="1426064"/>
          </a:xfrm>
          <a:prstGeom prst="rect">
            <a:avLst/>
          </a:prstGeom>
        </p:spPr>
      </p:pic>
      <p:sp>
        <p:nvSpPr>
          <p:cNvPr id="12" name="Равнобедренный треугольник 34">
            <a:extLst>
              <a:ext uri="{FF2B5EF4-FFF2-40B4-BE49-F238E27FC236}">
                <a16:creationId xmlns:a16="http://schemas.microsoft.com/office/drawing/2014/main" xmlns="" id="{98A32B34-3845-B540-8E8C-D1BC00107ACD}"/>
              </a:ext>
            </a:extLst>
          </p:cNvPr>
          <p:cNvSpPr/>
          <p:nvPr/>
        </p:nvSpPr>
        <p:spPr>
          <a:xfrm rot="10800000">
            <a:off x="464700" y="3555226"/>
            <a:ext cx="8322936" cy="13218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C6398E8B-15B6-CF44-A16A-FA56ABFECFAC}"/>
              </a:ext>
            </a:extLst>
          </p:cNvPr>
          <p:cNvSpPr/>
          <p:nvPr/>
        </p:nvSpPr>
        <p:spPr>
          <a:xfrm>
            <a:off x="251519" y="3737274"/>
            <a:ext cx="8607867" cy="68640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bg2">
                <a:lumMod val="75000"/>
              </a:schemeClr>
            </a:solidFill>
            <a:prstDash val="dash"/>
          </a:ln>
          <a:effectLst/>
        </p:spPr>
        <p:txBody>
          <a:bodyPr vert="horz" lIns="77925" tIns="38963" rIns="77925" bIns="38963" anchor="ctr"/>
          <a:lstStyle/>
          <a:p>
            <a:pPr algn="ctr">
              <a:buClr>
                <a:schemeClr val="accent2"/>
              </a:buClr>
              <a:buSzPct val="140000"/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ЭВОЛЮЦИОННЫЕ БАЗЫ ДАННЫХ, ЛИНЕЙНЫЙ ЛОГИЧЕСКИЙ ВЫВОД И ВЫЧИСЛИТЕЛЬНАЯ ОБРАБОТКА ПРЕДСТАВЛЯЮТ СОБОЙ </a:t>
            </a:r>
            <a:r>
              <a:rPr lang="ru-RU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ЕДИНОЕ ЦЕЛОЕ</a:t>
            </a: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ЧТО ПОЗВОЛЯЕТ ПРОИЗВОДИТЬ ВСЕ ВЫЧИСЛЕНИЯ В РАЗНЫХ КОНТЕКСТАХ И В РЕАЛЬНОМ ВРЕМЕНИ </a:t>
            </a:r>
            <a:r>
              <a:rPr lang="mr-IN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основа 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СИЛЬНОГО ИИ</a:t>
            </a:r>
          </a:p>
        </p:txBody>
      </p:sp>
      <p:sp>
        <p:nvSpPr>
          <p:cNvPr id="16" name="Shape 290">
            <a:extLst>
              <a:ext uri="{FF2B5EF4-FFF2-40B4-BE49-F238E27FC236}">
                <a16:creationId xmlns:a16="http://schemas.microsoft.com/office/drawing/2014/main" xmlns="" id="{C1D0E2FE-12F8-3048-A0F7-1A4E65E4E2D0}"/>
              </a:ext>
            </a:extLst>
          </p:cNvPr>
          <p:cNvSpPr/>
          <p:nvPr/>
        </p:nvSpPr>
        <p:spPr>
          <a:xfrm>
            <a:off x="251519" y="4371950"/>
            <a:ext cx="8799160" cy="496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МИВАР = М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ногомерная 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И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нформационная 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В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арьирующаяся 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А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даптивная  </a:t>
            </a: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Р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еальность</a:t>
            </a:r>
            <a:endParaRPr lang="en-US" sz="1600" b="1" dirty="0">
              <a:solidFill>
                <a:schemeClr val="dk1"/>
              </a:solidFill>
              <a:latin typeface="Calibri" pitchFamily="34" charset="0"/>
            </a:endParaRPr>
          </a:p>
          <a:p>
            <a:pPr algn="ctr"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MIVAR  =  </a:t>
            </a:r>
            <a:r>
              <a:rPr lang="ru-RU" sz="1600" b="1" dirty="0" err="1">
                <a:solidFill>
                  <a:srgbClr val="00B0F0"/>
                </a:solidFill>
                <a:latin typeface="Calibri" pitchFamily="34" charset="0"/>
              </a:rPr>
              <a:t>M</a:t>
            </a:r>
            <a:r>
              <a:rPr lang="ru-RU" sz="1600" b="1" dirty="0" err="1">
                <a:solidFill>
                  <a:schemeClr val="dk1"/>
                </a:solidFill>
                <a:latin typeface="Calibri" pitchFamily="34" charset="0"/>
              </a:rPr>
              <a:t>ultidimensional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  </a:t>
            </a:r>
            <a:r>
              <a:rPr lang="ru-RU" sz="1600" b="1" dirty="0" err="1">
                <a:solidFill>
                  <a:srgbClr val="00B0F0"/>
                </a:solidFill>
                <a:latin typeface="Calibri" pitchFamily="34" charset="0"/>
              </a:rPr>
              <a:t>I</a:t>
            </a:r>
            <a:r>
              <a:rPr lang="ru-RU" sz="1600" b="1" dirty="0" err="1">
                <a:solidFill>
                  <a:schemeClr val="dk1"/>
                </a:solidFill>
                <a:latin typeface="Calibri" pitchFamily="34" charset="0"/>
              </a:rPr>
              <a:t>nformational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  </a:t>
            </a:r>
            <a:r>
              <a:rPr lang="ru-RU" sz="1600" b="1" dirty="0" err="1">
                <a:solidFill>
                  <a:srgbClr val="00B0F0"/>
                </a:solidFill>
                <a:latin typeface="Calibri" pitchFamily="34" charset="0"/>
              </a:rPr>
              <a:t>V</a:t>
            </a:r>
            <a:r>
              <a:rPr lang="ru-RU" sz="1600" b="1" dirty="0" err="1">
                <a:solidFill>
                  <a:schemeClr val="dk1"/>
                </a:solidFill>
                <a:latin typeface="Calibri" pitchFamily="34" charset="0"/>
              </a:rPr>
              <a:t>ariable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  </a:t>
            </a:r>
            <a:r>
              <a:rPr lang="ru-RU" sz="1600" b="1" dirty="0" err="1">
                <a:solidFill>
                  <a:srgbClr val="00B0F0"/>
                </a:solidFill>
                <a:latin typeface="Calibri" pitchFamily="34" charset="0"/>
              </a:rPr>
              <a:t>A</a:t>
            </a:r>
            <a:r>
              <a:rPr lang="ru-RU" sz="1600" b="1" dirty="0" err="1">
                <a:solidFill>
                  <a:schemeClr val="dk1"/>
                </a:solidFill>
                <a:latin typeface="Calibri" pitchFamily="34" charset="0"/>
              </a:rPr>
              <a:t>daptive</a:t>
            </a:r>
            <a:r>
              <a:rPr lang="ru-RU" sz="1600" b="1" dirty="0">
                <a:solidFill>
                  <a:schemeClr val="dk1"/>
                </a:solidFill>
                <a:latin typeface="Calibri" pitchFamily="34" charset="0"/>
              </a:rPr>
              <a:t>  </a:t>
            </a:r>
            <a:r>
              <a:rPr lang="ru-RU" sz="1600" b="1" dirty="0" err="1">
                <a:solidFill>
                  <a:srgbClr val="00B0F0"/>
                </a:solidFill>
                <a:latin typeface="Calibri" pitchFamily="34" charset="0"/>
              </a:rPr>
              <a:t>R</a:t>
            </a:r>
            <a:r>
              <a:rPr lang="ru-RU" sz="1600" b="1" dirty="0" err="1">
                <a:solidFill>
                  <a:schemeClr val="dk1"/>
                </a:solidFill>
                <a:latin typeface="Calibri" pitchFamily="34" charset="0"/>
              </a:rPr>
              <a:t>eality</a:t>
            </a:r>
            <a:endParaRPr lang="ru-RU" sz="1600" dirty="0">
              <a:solidFill>
                <a:schemeClr val="dk1"/>
              </a:solidFill>
              <a:latin typeface="Calibri" pitchFamily="34" charset="0"/>
              <a:sym typeface="Arial"/>
            </a:endParaRPr>
          </a:p>
          <a:p>
            <a:pPr lvl="0" algn="ctr">
              <a:buSzPct val="25000"/>
            </a:pPr>
            <a:r>
              <a:rPr lang="ru-RU" sz="1100" b="1" dirty="0">
                <a:solidFill>
                  <a:schemeClr val="dk1"/>
                </a:solidFill>
                <a:latin typeface="Calibri" pitchFamily="34" charset="0"/>
              </a:rPr>
              <a:t> </a:t>
            </a:r>
            <a:endParaRPr lang="en-US" sz="1100" b="1" dirty="0">
              <a:solidFill>
                <a:schemeClr val="dk1"/>
              </a:solidFill>
              <a:latin typeface="Calibri" pitchFamily="34" charset="0"/>
            </a:endParaRPr>
          </a:p>
        </p:txBody>
      </p:sp>
      <p:pic>
        <p:nvPicPr>
          <p:cNvPr id="17" name="Изображение 16">
            <a:extLst>
              <a:ext uri="{FF2B5EF4-FFF2-40B4-BE49-F238E27FC236}">
                <a16:creationId xmlns:a16="http://schemas.microsoft.com/office/drawing/2014/main" xmlns="" id="{F7063705-1ADB-0B42-8DC6-5E7200D3E70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450" y="1391276"/>
            <a:ext cx="1240151" cy="154995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EE0CC5-AF6C-0D4C-B6AB-BB9B16B25B1C}"/>
              </a:ext>
            </a:extLst>
          </p:cNvPr>
          <p:cNvSpPr/>
          <p:nvPr/>
        </p:nvSpPr>
        <p:spPr>
          <a:xfrm>
            <a:off x="251520" y="130434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300" dirty="0">
                <a:solidFill>
                  <a:srgbClr val="00B0F0"/>
                </a:solidFill>
              </a:rPr>
              <a:t>Е И П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4A94212-3ED2-AD47-A721-CAD6CE1A2D80}"/>
              </a:ext>
            </a:extLst>
          </p:cNvPr>
          <p:cNvSpPr/>
          <p:nvPr/>
        </p:nvSpPr>
        <p:spPr>
          <a:xfrm>
            <a:off x="3192799" y="130434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300" dirty="0">
                <a:solidFill>
                  <a:srgbClr val="00B0F0"/>
                </a:solidFill>
              </a:rPr>
              <a:t>Е У П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4A85E25-E939-B347-AFD2-97F1F6AF89C2}"/>
              </a:ext>
            </a:extLst>
          </p:cNvPr>
          <p:cNvSpPr/>
          <p:nvPr/>
        </p:nvSpPr>
        <p:spPr>
          <a:xfrm>
            <a:off x="5613857" y="130434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300" dirty="0">
                <a:solidFill>
                  <a:srgbClr val="00B0F0"/>
                </a:solidFill>
              </a:rPr>
              <a:t>Е И У П</a:t>
            </a:r>
            <a:endParaRPr lang="ru-RU" sz="1400" b="1" dirty="0">
              <a:solidFill>
                <a:srgbClr val="00B0F0"/>
              </a:solidFill>
            </a:endParaRPr>
          </a:p>
        </p:txBody>
      </p:sp>
      <p:pic>
        <p:nvPicPr>
          <p:cNvPr id="21" name="Изображение 6">
            <a:extLst>
              <a:ext uri="{FF2B5EF4-FFF2-40B4-BE49-F238E27FC236}">
                <a16:creationId xmlns:a16="http://schemas.microsoft.com/office/drawing/2014/main" xmlns="" id="{5AF7AF98-D0E4-4D4F-BE99-96CDB56965B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6" y="1551744"/>
            <a:ext cx="1541648" cy="1273854"/>
          </a:xfrm>
          <a:prstGeom prst="rect">
            <a:avLst/>
          </a:prstGeom>
        </p:spPr>
      </p:pic>
      <p:sp>
        <p:nvSpPr>
          <p:cNvPr id="24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ПРИНЦИПЫ МИВАРНОГО ПОДХОДА (три технологии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)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2" name="Изображение 4" descr="Gerb_MGTU_imeni_Baumana-254x3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7">
            <a:extLst>
              <a:ext uri="{FF2B5EF4-FFF2-40B4-BE49-F238E27FC236}">
                <a16:creationId xmlns:a16="http://schemas.microsoft.com/office/drawing/2014/main" xmlns="" id="{0BCCBD68-9AC6-0C48-90CD-0916B3880795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МИВАРНЫЙ ПОДХОД – </a:t>
            </a:r>
            <a:endParaRPr lang="en-US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 lvl="0"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УНИВЕРСАЛЬНАЯ СИСТЕМА МОДЕЛИРОВАНИЯ</a:t>
            </a:r>
          </a:p>
          <a:p>
            <a:pPr>
              <a:buSzPct val="25000"/>
            </a:pPr>
            <a:endParaRPr lang="ru-RU" sz="1600" b="1" dirty="0">
              <a:solidFill>
                <a:srgbClr val="00B0F0"/>
              </a:solidFill>
              <a:latin typeface="Calibri" pitchFamily="34" charset="0"/>
            </a:endParaRP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endParaRPr lang="ru-RU" sz="2400" b="1" i="0" u="none" strike="noStrike" cap="none" baseline="0" dirty="0">
              <a:solidFill>
                <a:srgbClr val="00B0F0"/>
              </a:solidFill>
              <a:latin typeface="Calibri" pitchFamily="34" charset="0"/>
              <a:sym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462A4A4-E8BA-AC48-AC70-1E6C59F5E7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2379389"/>
            <a:ext cx="6768752" cy="435785"/>
          </a:xfrm>
          <a:prstGeom prst="rect">
            <a:avLst/>
          </a:prstGeom>
        </p:spPr>
      </p:pic>
      <p:pic>
        <p:nvPicPr>
          <p:cNvPr id="38" name="Shape 260">
            <a:extLst>
              <a:ext uri="{FF2B5EF4-FFF2-40B4-BE49-F238E27FC236}">
                <a16:creationId xmlns:a16="http://schemas.microsoft.com/office/drawing/2014/main" xmlns="" id="{3C1636DE-941B-A041-A538-7DE532FF4F3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525" y="2846028"/>
            <a:ext cx="1451549" cy="105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261">
            <a:extLst>
              <a:ext uri="{FF2B5EF4-FFF2-40B4-BE49-F238E27FC236}">
                <a16:creationId xmlns:a16="http://schemas.microsoft.com/office/drawing/2014/main" xmlns="" id="{61BE550D-DDD4-9F44-8D69-370A0B24C50A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962" y="2907413"/>
            <a:ext cx="2016238" cy="167904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75DB571-EA0A-5A46-B8B8-91A7F5799C07}"/>
              </a:ext>
            </a:extLst>
          </p:cNvPr>
          <p:cNvSpPr txBox="1"/>
          <p:nvPr/>
        </p:nvSpPr>
        <p:spPr>
          <a:xfrm>
            <a:off x="5137470" y="3103876"/>
            <a:ext cx="274320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ru-RU" sz="1050"/>
          </a:p>
        </p:txBody>
      </p:sp>
      <p:pic>
        <p:nvPicPr>
          <p:cNvPr id="41" name="Рисунок 40" descr="schemama.png">
            <a:extLst>
              <a:ext uri="{FF2B5EF4-FFF2-40B4-BE49-F238E27FC236}">
                <a16:creationId xmlns:a16="http://schemas.microsoft.com/office/drawing/2014/main" xmlns="" id="{1DAEB70A-8B6F-2F40-8522-C725E32528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90" y="1514347"/>
            <a:ext cx="6633082" cy="7978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7AA7377-DAA8-0C4C-9A7A-74B8851BBE29}"/>
              </a:ext>
            </a:extLst>
          </p:cNvPr>
          <p:cNvSpPr txBox="1"/>
          <p:nvPr/>
        </p:nvSpPr>
        <p:spPr>
          <a:xfrm>
            <a:off x="1135130" y="2047541"/>
            <a:ext cx="94451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</a:rPr>
              <a:t>СТАТИСТИКА,</a:t>
            </a:r>
          </a:p>
          <a:p>
            <a:pPr algn="ctr"/>
            <a:r>
              <a:rPr lang="ru-RU" sz="1000" dirty="0">
                <a:latin typeface="Calibri" panose="020F0502020204030204" pitchFamily="34" charset="0"/>
              </a:rPr>
              <a:t>НЕЙРОСЕТИ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B39C72C-A3F2-5D47-822D-7F848B674F5A}"/>
              </a:ext>
            </a:extLst>
          </p:cNvPr>
          <p:cNvSpPr txBox="1"/>
          <p:nvPr/>
        </p:nvSpPr>
        <p:spPr>
          <a:xfrm>
            <a:off x="2071320" y="2070699"/>
            <a:ext cx="878565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</a:rPr>
              <a:t>БИНАРНЫЙ 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ГРАФ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4DD08D1-EE2F-594B-82C4-B3EC0D10394C}"/>
              </a:ext>
            </a:extLst>
          </p:cNvPr>
          <p:cNvSpPr txBox="1"/>
          <p:nvPr/>
        </p:nvSpPr>
        <p:spPr>
          <a:xfrm flipH="1">
            <a:off x="2993690" y="2083742"/>
            <a:ext cx="744574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</a:rPr>
              <a:t>ДЕРЕВО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7293F83-74A5-0D40-AC3A-80A8DA860C34}"/>
              </a:ext>
            </a:extLst>
          </p:cNvPr>
          <p:cNvSpPr txBox="1"/>
          <p:nvPr/>
        </p:nvSpPr>
        <p:spPr>
          <a:xfrm flipH="1">
            <a:off x="3742922" y="2064198"/>
            <a:ext cx="101953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Calibri" panose="020F0502020204030204" pitchFamily="34" charset="0"/>
              </a:rPr>
              <a:t>КОГНИТИВНЫЕ </a:t>
            </a:r>
            <a:br>
              <a:rPr lang="ru-RU" sz="1000" dirty="0">
                <a:latin typeface="Calibri" panose="020F0502020204030204" pitchFamily="34" charset="0"/>
              </a:rPr>
            </a:br>
            <a:r>
              <a:rPr lang="ru-RU" sz="1000" dirty="0">
                <a:latin typeface="Calibri" panose="020F0502020204030204" pitchFamily="34" charset="0"/>
              </a:rPr>
              <a:t>КАРТЫ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0C37C84-2888-0B43-A0AE-0F11349D9B48}"/>
              </a:ext>
            </a:extLst>
          </p:cNvPr>
          <p:cNvSpPr txBox="1"/>
          <p:nvPr/>
        </p:nvSpPr>
        <p:spPr>
          <a:xfrm>
            <a:off x="4641911" y="2197459"/>
            <a:ext cx="93573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Calibri" panose="020F0502020204030204" pitchFamily="34" charset="0"/>
              </a:rPr>
              <a:t>ОНТОЛОГИИ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0DE6807-99EF-B04D-A7AB-F6EB7B60478F}"/>
              </a:ext>
            </a:extLst>
          </p:cNvPr>
          <p:cNvSpPr txBox="1"/>
          <p:nvPr/>
        </p:nvSpPr>
        <p:spPr>
          <a:xfrm>
            <a:off x="5555496" y="2190020"/>
            <a:ext cx="1096566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af-ZA" sz="1000" dirty="0">
                <a:latin typeface="Calibri" panose="020F0502020204030204" pitchFamily="34" charset="0"/>
              </a:rPr>
              <a:t>ER-</a:t>
            </a:r>
            <a:r>
              <a:rPr lang="ru-RU" sz="1000" dirty="0">
                <a:latin typeface="Calibri" panose="020F0502020204030204" pitchFamily="34" charset="0"/>
              </a:rPr>
              <a:t>ДИАГРАММА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26E620E-626E-D042-9DD6-E274D27C83D0}"/>
              </a:ext>
            </a:extLst>
          </p:cNvPr>
          <p:cNvSpPr txBox="1"/>
          <p:nvPr/>
        </p:nvSpPr>
        <p:spPr>
          <a:xfrm>
            <a:off x="6746797" y="2160325"/>
            <a:ext cx="469277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af-ZA" sz="1000" dirty="0">
                <a:latin typeface="Calibri" panose="020F0502020204030204" pitchFamily="34" charset="0"/>
              </a:rPr>
              <a:t>UML ​</a:t>
            </a:r>
            <a:endParaRPr lang="ru-RU" sz="1000" dirty="0">
              <a:latin typeface="Calibri" panose="020F0502020204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0438011-06D6-624F-8142-0F17524BB339}"/>
              </a:ext>
            </a:extLst>
          </p:cNvPr>
          <p:cNvSpPr/>
          <p:nvPr/>
        </p:nvSpPr>
        <p:spPr>
          <a:xfrm>
            <a:off x="467544" y="987574"/>
            <a:ext cx="8424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1050" dirty="0">
                <a:solidFill>
                  <a:schemeClr val="dk1"/>
                </a:solidFill>
                <a:latin typeface="Calibri" panose="020F0502020204030204" pitchFamily="34" charset="0"/>
              </a:rPr>
              <a:t>МИВАРНАЯ ТЕХНОЛОГИЯ ПОЗВОЛЯЕТ РЕАЛИЗОВАТЬ ВСЕ ПРЕИМУЩЕСТВА И ВОЗМОЖНОСТИ СУЩЕСТВУЮЩИХ ПОДХОДОВ ДЛЯ ОБРАБОТКИ ИНФОРМАЦИИ И РАБОТЫ СО ЗНАНИЯМИ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51F66940-0BB2-5049-9ADC-DFB770FD4273}"/>
              </a:ext>
            </a:extLst>
          </p:cNvPr>
          <p:cNvCxnSpPr>
            <a:cxnSpLocks/>
          </p:cNvCxnSpPr>
          <p:nvPr/>
        </p:nvCxnSpPr>
        <p:spPr>
          <a:xfrm>
            <a:off x="683568" y="1480216"/>
            <a:ext cx="799288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FE6B6D7B-79E3-8A42-A766-A38BD3544910}"/>
              </a:ext>
            </a:extLst>
          </p:cNvPr>
          <p:cNvSpPr/>
          <p:nvPr/>
        </p:nvSpPr>
        <p:spPr>
          <a:xfrm>
            <a:off x="2002670" y="4644251"/>
            <a:ext cx="5333407" cy="200055"/>
          </a:xfrm>
          <a:prstGeom prst="rect">
            <a:avLst/>
          </a:prstGeom>
          <a:solidFill>
            <a:srgbClr val="00AEEF"/>
          </a:solidFill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ru-RU" sz="700" b="1" dirty="0">
                <a:solidFill>
                  <a:schemeClr val="bg1"/>
                </a:solidFill>
                <a:latin typeface="+mn-lt"/>
              </a:rPr>
              <a:t>ДАННЫЙ ПОДХОД ПОЗВОЛЯЕТ ИСПОЛЬЗОВАТЬ УЖЕ ИМЕЮЩИЕСЯ ЗНАНИЯ, НО ПОТРЕБУЕТСЯ ФОРМАЛИЗАЦИЯ</a:t>
            </a:r>
          </a:p>
        </p:txBody>
      </p:sp>
      <p:pic>
        <p:nvPicPr>
          <p:cNvPr id="52" name="Изображение 6">
            <a:extLst>
              <a:ext uri="{FF2B5EF4-FFF2-40B4-BE49-F238E27FC236}">
                <a16:creationId xmlns:a16="http://schemas.microsoft.com/office/drawing/2014/main" xmlns="" id="{0B170016-A07D-D643-BD14-16D2BB831E37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734" y="2751522"/>
            <a:ext cx="1849969" cy="1528618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42E3387-88DF-8449-A0CA-5AEF4820A59C}"/>
              </a:ext>
            </a:extLst>
          </p:cNvPr>
          <p:cNvSpPr/>
          <p:nvPr/>
        </p:nvSpPr>
        <p:spPr>
          <a:xfrm>
            <a:off x="7120585" y="1534487"/>
            <a:ext cx="11411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8000"/>
                </a:solidFill>
                <a:latin typeface="Calibri" panose="020F0502020204030204" pitchFamily="34" charset="0"/>
                <a:cs typeface="Arial"/>
              </a:rPr>
              <a:t>+СЕТИ ПЕТРИ</a:t>
            </a:r>
          </a:p>
        </p:txBody>
      </p:sp>
      <p:pic>
        <p:nvPicPr>
          <p:cNvPr id="20" name="Изображение 4" descr="Gerb_MGTU_imeni_Baumana-254x30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" name="Объект 357">
            <a:extLst>
              <a:ext uri="{FF2B5EF4-FFF2-40B4-BE49-F238E27FC236}">
                <a16:creationId xmlns:a16="http://schemas.microsoft.com/office/drawing/2014/main" xmlns="" id="{748C0837-49C3-AB43-9F2A-9F995A1EA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897357"/>
              </p:ext>
            </p:extLst>
          </p:nvPr>
        </p:nvGraphicFramePr>
        <p:xfrm>
          <a:off x="5721350" y="958850"/>
          <a:ext cx="3346450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Документ" r:id="rId4" imgW="6690370" imgH="4962918" progId="Word.Document.12">
                  <p:embed/>
                </p:oleObj>
              </mc:Choice>
              <mc:Fallback>
                <p:oleObj name="Документ" r:id="rId4" imgW="6690370" imgH="4962918" progId="Word.Document.12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xmlns="" id="{9B9D3E65-6DC7-4540-A8B7-D5D97DD33F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1350" y="958850"/>
                        <a:ext cx="3346450" cy="215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" name="Рисунок 358">
            <a:extLst>
              <a:ext uri="{FF2B5EF4-FFF2-40B4-BE49-F238E27FC236}">
                <a16:creationId xmlns:a16="http://schemas.microsoft.com/office/drawing/2014/main" xmlns="" id="{A9DB019D-A227-1141-84A7-32F4FE55D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7704" y="3002576"/>
            <a:ext cx="3604277" cy="1945438"/>
          </a:xfrm>
          <a:prstGeom prst="rect">
            <a:avLst/>
          </a:prstGeom>
        </p:spPr>
      </p:pic>
      <p:sp>
        <p:nvSpPr>
          <p:cNvPr id="360" name="Прямоугольник 359">
            <a:extLst>
              <a:ext uri="{FF2B5EF4-FFF2-40B4-BE49-F238E27FC236}">
                <a16:creationId xmlns:a16="http://schemas.microsoft.com/office/drawing/2014/main" xmlns="" id="{B5395653-C3AF-444C-90A3-66ADA21ED19A}"/>
              </a:ext>
            </a:extLst>
          </p:cNvPr>
          <p:cNvSpPr/>
          <p:nvPr/>
        </p:nvSpPr>
        <p:spPr>
          <a:xfrm>
            <a:off x="362959" y="1347767"/>
            <a:ext cx="2232249" cy="97946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grpSp>
        <p:nvGrpSpPr>
          <p:cNvPr id="361" name="Группа 121">
            <a:extLst>
              <a:ext uri="{FF2B5EF4-FFF2-40B4-BE49-F238E27FC236}">
                <a16:creationId xmlns:a16="http://schemas.microsoft.com/office/drawing/2014/main" xmlns="" id="{DF4DD84C-E9A0-E14A-9ED1-C9237575E765}"/>
              </a:ext>
            </a:extLst>
          </p:cNvPr>
          <p:cNvGrpSpPr>
            <a:grpSpLocks/>
          </p:cNvGrpSpPr>
          <p:nvPr/>
        </p:nvGrpSpPr>
        <p:grpSpPr bwMode="auto">
          <a:xfrm>
            <a:off x="2638177" y="1451766"/>
            <a:ext cx="2106493" cy="2844008"/>
            <a:chOff x="228600" y="1143000"/>
            <a:chExt cx="3276600" cy="3733800"/>
          </a:xfrm>
        </p:grpSpPr>
        <p:grpSp>
          <p:nvGrpSpPr>
            <p:cNvPr id="362" name="Group 120">
              <a:extLst>
                <a:ext uri="{FF2B5EF4-FFF2-40B4-BE49-F238E27FC236}">
                  <a16:creationId xmlns:a16="http://schemas.microsoft.com/office/drawing/2014/main" xmlns="" id="{15375735-911E-7C48-9A73-8BC48C78A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1143000"/>
              <a:ext cx="457200" cy="3733800"/>
              <a:chOff x="144" y="720"/>
              <a:chExt cx="288" cy="2352"/>
            </a:xfrm>
          </p:grpSpPr>
          <p:sp>
            <p:nvSpPr>
              <p:cNvPr id="418" name="Oval 49">
                <a:extLst>
                  <a:ext uri="{FF2B5EF4-FFF2-40B4-BE49-F238E27FC236}">
                    <a16:creationId xmlns:a16="http://schemas.microsoft.com/office/drawing/2014/main" xmlns="" id="{B1E14EC8-6CCF-A14F-8F03-956B6EFA5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72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9" name="Oval 50">
                <a:extLst>
                  <a:ext uri="{FF2B5EF4-FFF2-40B4-BE49-F238E27FC236}">
                    <a16:creationId xmlns:a16="http://schemas.microsoft.com/office/drawing/2014/main" xmlns="" id="{960C6186-E91D-FC4F-B156-022812755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6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0" name="Oval 51">
                <a:extLst>
                  <a:ext uri="{FF2B5EF4-FFF2-40B4-BE49-F238E27FC236}">
                    <a16:creationId xmlns:a16="http://schemas.microsoft.com/office/drawing/2014/main" xmlns="" id="{4F733F96-1047-BA4F-93AD-05CBC3D0B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20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1" name="Oval 52">
                <a:extLst>
                  <a:ext uri="{FF2B5EF4-FFF2-40B4-BE49-F238E27FC236}">
                    <a16:creationId xmlns:a16="http://schemas.microsoft.com/office/drawing/2014/main" xmlns="" id="{D1F50A53-474C-5D4D-AF2B-C7CCC3234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2" name="Oval 53">
                <a:extLst>
                  <a:ext uri="{FF2B5EF4-FFF2-40B4-BE49-F238E27FC236}">
                    <a16:creationId xmlns:a16="http://schemas.microsoft.com/office/drawing/2014/main" xmlns="" id="{50A7F0F2-17E2-B144-AFD0-6BC5DFBD0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3" name="Oval 59">
                <a:extLst>
                  <a:ext uri="{FF2B5EF4-FFF2-40B4-BE49-F238E27FC236}">
                    <a16:creationId xmlns:a16="http://schemas.microsoft.com/office/drawing/2014/main" xmlns="" id="{A32321C3-4DD5-1B40-928B-3F8D94731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92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4" name="Oval 60">
                <a:extLst>
                  <a:ext uri="{FF2B5EF4-FFF2-40B4-BE49-F238E27FC236}">
                    <a16:creationId xmlns:a16="http://schemas.microsoft.com/office/drawing/2014/main" xmlns="" id="{1B0BC815-8032-0A4A-B159-44E9E8398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16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5" name="Oval 61">
                <a:extLst>
                  <a:ext uri="{FF2B5EF4-FFF2-40B4-BE49-F238E27FC236}">
                    <a16:creationId xmlns:a16="http://schemas.microsoft.com/office/drawing/2014/main" xmlns="" id="{712C3EB0-E735-6342-BF78-648F907C5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40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6" name="Oval 62">
                <a:extLst>
                  <a:ext uri="{FF2B5EF4-FFF2-40B4-BE49-F238E27FC236}">
                    <a16:creationId xmlns:a16="http://schemas.microsoft.com/office/drawing/2014/main" xmlns="" id="{FCB55EA6-E57A-AB4D-AAE7-F52C67E77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64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27" name="Oval 63">
                <a:extLst>
                  <a:ext uri="{FF2B5EF4-FFF2-40B4-BE49-F238E27FC236}">
                    <a16:creationId xmlns:a16="http://schemas.microsoft.com/office/drawing/2014/main" xmlns="" id="{43663C42-CD80-724B-9D5A-DA91EEFCF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288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</p:grpSp>
        <p:grpSp>
          <p:nvGrpSpPr>
            <p:cNvPr id="363" name="Group 122">
              <a:extLst>
                <a:ext uri="{FF2B5EF4-FFF2-40B4-BE49-F238E27FC236}">
                  <a16:creationId xmlns:a16="http://schemas.microsoft.com/office/drawing/2014/main" xmlns="" id="{E38949F2-8918-2746-9D9C-FB2747A9A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1143000"/>
              <a:ext cx="457200" cy="3733800"/>
              <a:chOff x="1920" y="720"/>
              <a:chExt cx="288" cy="2352"/>
            </a:xfrm>
          </p:grpSpPr>
          <p:sp>
            <p:nvSpPr>
              <p:cNvPr id="408" name="Oval 64">
                <a:extLst>
                  <a:ext uri="{FF2B5EF4-FFF2-40B4-BE49-F238E27FC236}">
                    <a16:creationId xmlns:a16="http://schemas.microsoft.com/office/drawing/2014/main" xmlns="" id="{AECBE0FE-34FA-FB41-AD8A-7FBFA9FE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72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9" name="Oval 65">
                <a:extLst>
                  <a:ext uri="{FF2B5EF4-FFF2-40B4-BE49-F238E27FC236}">
                    <a16:creationId xmlns:a16="http://schemas.microsoft.com/office/drawing/2014/main" xmlns="" id="{215E492E-5423-734A-953F-31A5321A1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96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0" name="Oval 66">
                <a:extLst>
                  <a:ext uri="{FF2B5EF4-FFF2-40B4-BE49-F238E27FC236}">
                    <a16:creationId xmlns:a16="http://schemas.microsoft.com/office/drawing/2014/main" xmlns="" id="{77D25759-49D5-564E-BCA9-E1A476AE5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0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1" name="Oval 67">
                <a:extLst>
                  <a:ext uri="{FF2B5EF4-FFF2-40B4-BE49-F238E27FC236}">
                    <a16:creationId xmlns:a16="http://schemas.microsoft.com/office/drawing/2014/main" xmlns="" id="{4DC1BD55-7A95-0447-B575-567253E78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44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2" name="Oval 68">
                <a:extLst>
                  <a:ext uri="{FF2B5EF4-FFF2-40B4-BE49-F238E27FC236}">
                    <a16:creationId xmlns:a16="http://schemas.microsoft.com/office/drawing/2014/main" xmlns="" id="{B2D69B2B-84D9-7349-9807-AB363FD15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3" name="Oval 69">
                <a:extLst>
                  <a:ext uri="{FF2B5EF4-FFF2-40B4-BE49-F238E27FC236}">
                    <a16:creationId xmlns:a16="http://schemas.microsoft.com/office/drawing/2014/main" xmlns="" id="{C9DD102B-4245-7E4E-B9FB-2D92EC582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92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4" name="Oval 70">
                <a:extLst>
                  <a:ext uri="{FF2B5EF4-FFF2-40B4-BE49-F238E27FC236}">
                    <a16:creationId xmlns:a16="http://schemas.microsoft.com/office/drawing/2014/main" xmlns="" id="{7C53D291-B9C1-4F43-8E7E-A531AD232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16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5" name="Oval 71">
                <a:extLst>
                  <a:ext uri="{FF2B5EF4-FFF2-40B4-BE49-F238E27FC236}">
                    <a16:creationId xmlns:a16="http://schemas.microsoft.com/office/drawing/2014/main" xmlns="" id="{42DBF459-20C2-1E45-BE8E-BDFF7FEBE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6" name="Oval 72">
                <a:extLst>
                  <a:ext uri="{FF2B5EF4-FFF2-40B4-BE49-F238E27FC236}">
                    <a16:creationId xmlns:a16="http://schemas.microsoft.com/office/drawing/2014/main" xmlns="" id="{D834B9B1-069C-9145-B3C7-3B2B4D223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17" name="Oval 73">
                <a:extLst>
                  <a:ext uri="{FF2B5EF4-FFF2-40B4-BE49-F238E27FC236}">
                    <a16:creationId xmlns:a16="http://schemas.microsoft.com/office/drawing/2014/main" xmlns="" id="{03009E01-23E1-8449-8BEF-47E931AD0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880"/>
                <a:ext cx="288" cy="192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</p:grpSp>
        <p:grpSp>
          <p:nvGrpSpPr>
            <p:cNvPr id="364" name="Group 121">
              <a:extLst>
                <a:ext uri="{FF2B5EF4-FFF2-40B4-BE49-F238E27FC236}">
                  <a16:creationId xmlns:a16="http://schemas.microsoft.com/office/drawing/2014/main" xmlns="" id="{7EEC241A-818E-0A48-9282-0BA2ABE93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1219200"/>
              <a:ext cx="1168400" cy="3581400"/>
              <a:chOff x="816" y="768"/>
              <a:chExt cx="736" cy="2256"/>
            </a:xfrm>
          </p:grpSpPr>
          <p:sp>
            <p:nvSpPr>
              <p:cNvPr id="401" name="Rectangle 54">
                <a:extLst>
                  <a:ext uri="{FF2B5EF4-FFF2-40B4-BE49-F238E27FC236}">
                    <a16:creationId xmlns:a16="http://schemas.microsoft.com/office/drawing/2014/main" xmlns="" id="{E7B447AA-35A8-434D-A4DA-5C4931A7C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768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2" name="Rectangle 55">
                <a:extLst>
                  <a:ext uri="{FF2B5EF4-FFF2-40B4-BE49-F238E27FC236}">
                    <a16:creationId xmlns:a16="http://schemas.microsoft.com/office/drawing/2014/main" xmlns="" id="{1C8B39C5-A840-C749-AF3D-CFCC3AA2B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104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3" name="Rectangle 56">
                <a:extLst>
                  <a:ext uri="{FF2B5EF4-FFF2-40B4-BE49-F238E27FC236}">
                    <a16:creationId xmlns:a16="http://schemas.microsoft.com/office/drawing/2014/main" xmlns="" id="{60BE485F-9916-D74C-8C8D-EAC4936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440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4" name="Rectangle 57">
                <a:extLst>
                  <a:ext uri="{FF2B5EF4-FFF2-40B4-BE49-F238E27FC236}">
                    <a16:creationId xmlns:a16="http://schemas.microsoft.com/office/drawing/2014/main" xmlns="" id="{C47A6425-CC21-9C4A-948B-CED1EF24B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5" name="Rectangle 58">
                <a:extLst>
                  <a:ext uri="{FF2B5EF4-FFF2-40B4-BE49-F238E27FC236}">
                    <a16:creationId xmlns:a16="http://schemas.microsoft.com/office/drawing/2014/main" xmlns="" id="{B423D279-3377-EF48-8A48-D020F052B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448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6" name="Rectangle 75">
                <a:extLst>
                  <a:ext uri="{FF2B5EF4-FFF2-40B4-BE49-F238E27FC236}">
                    <a16:creationId xmlns:a16="http://schemas.microsoft.com/office/drawing/2014/main" xmlns="" id="{DD74EADD-F38A-C842-A0FC-EFE893F54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784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>
                  <a:latin typeface="Calibri" charset="0"/>
                </a:endParaRPr>
              </a:p>
            </p:txBody>
          </p:sp>
          <p:sp>
            <p:nvSpPr>
              <p:cNvPr id="407" name="Rectangle 74">
                <a:extLst>
                  <a:ext uri="{FF2B5EF4-FFF2-40B4-BE49-F238E27FC236}">
                    <a16:creationId xmlns:a16="http://schemas.microsoft.com/office/drawing/2014/main" xmlns="" id="{29E87628-5B28-374E-9943-3E89D3098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" y="1776"/>
                <a:ext cx="720" cy="24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sz="1100" dirty="0">
                  <a:latin typeface="Calibri" charset="0"/>
                </a:endParaRPr>
              </a:p>
            </p:txBody>
          </p:sp>
        </p:grpSp>
        <p:sp>
          <p:nvSpPr>
            <p:cNvPr id="365" name="Line 76">
              <a:extLst>
                <a:ext uri="{FF2B5EF4-FFF2-40B4-BE49-F238E27FC236}">
                  <a16:creationId xmlns:a16="http://schemas.microsoft.com/office/drawing/2014/main" xmlns="" id="{93B9D2A5-F80D-4A44-AE90-50EBA9DCC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12954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66" name="Line 77">
              <a:extLst>
                <a:ext uri="{FF2B5EF4-FFF2-40B4-BE49-F238E27FC236}">
                  <a16:creationId xmlns:a16="http://schemas.microsoft.com/office/drawing/2014/main" xmlns="" id="{03B85AF1-2DCF-C841-88B3-3C732A228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1295400"/>
              <a:ext cx="60960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67" name="Line 78">
              <a:extLst>
                <a:ext uri="{FF2B5EF4-FFF2-40B4-BE49-F238E27FC236}">
                  <a16:creationId xmlns:a16="http://schemas.microsoft.com/office/drawing/2014/main" xmlns="" id="{768EB574-4D4C-9B4A-A009-36B1C50EA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1447800"/>
              <a:ext cx="609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68" name="Line 79">
              <a:extLst>
                <a:ext uri="{FF2B5EF4-FFF2-40B4-BE49-F238E27FC236}">
                  <a16:creationId xmlns:a16="http://schemas.microsoft.com/office/drawing/2014/main" xmlns="" id="{CD6D1310-F852-7C4D-A1D5-9DFA6CF6C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1676400"/>
              <a:ext cx="609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69" name="Line 80">
              <a:extLst>
                <a:ext uri="{FF2B5EF4-FFF2-40B4-BE49-F238E27FC236}">
                  <a16:creationId xmlns:a16="http://schemas.microsoft.com/office/drawing/2014/main" xmlns="" id="{489A2D03-45AE-5C44-B5C5-11128E09D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371600"/>
              <a:ext cx="609600" cy="1066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0" name="Line 81">
              <a:extLst>
                <a:ext uri="{FF2B5EF4-FFF2-40B4-BE49-F238E27FC236}">
                  <a16:creationId xmlns:a16="http://schemas.microsoft.com/office/drawing/2014/main" xmlns="" id="{7DA4727E-BFFB-3A42-BDE9-281CC9FF3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1676400"/>
              <a:ext cx="6096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1" name="Line 82">
              <a:extLst>
                <a:ext uri="{FF2B5EF4-FFF2-40B4-BE49-F238E27FC236}">
                  <a16:creationId xmlns:a16="http://schemas.microsoft.com/office/drawing/2014/main" xmlns="" id="{7A278875-13C8-C444-A461-D8F64976D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1905000"/>
              <a:ext cx="609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2" name="Line 83">
              <a:extLst>
                <a:ext uri="{FF2B5EF4-FFF2-40B4-BE49-F238E27FC236}">
                  <a16:creationId xmlns:a16="http://schemas.microsoft.com/office/drawing/2014/main" xmlns="" id="{1102A5FA-0CE0-5440-9488-64C44CA95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057400"/>
              <a:ext cx="60960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3" name="Line 84">
              <a:extLst>
                <a:ext uri="{FF2B5EF4-FFF2-40B4-BE49-F238E27FC236}">
                  <a16:creationId xmlns:a16="http://schemas.microsoft.com/office/drawing/2014/main" xmlns="" id="{32A4DBD3-1125-DD4D-A926-3310441CF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1981200"/>
              <a:ext cx="6096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4" name="Line 85">
              <a:extLst>
                <a:ext uri="{FF2B5EF4-FFF2-40B4-BE49-F238E27FC236}">
                  <a16:creationId xmlns:a16="http://schemas.microsoft.com/office/drawing/2014/main" xmlns="" id="{F31CD375-2932-534D-9075-BD1F8959CF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438400"/>
              <a:ext cx="609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5" name="Line 86">
              <a:extLst>
                <a:ext uri="{FF2B5EF4-FFF2-40B4-BE49-F238E27FC236}">
                  <a16:creationId xmlns:a16="http://schemas.microsoft.com/office/drawing/2014/main" xmlns="" id="{1612FD7F-14FC-C747-97E7-66CE9BD91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438400"/>
              <a:ext cx="60960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6" name="Line 87">
              <a:extLst>
                <a:ext uri="{FF2B5EF4-FFF2-40B4-BE49-F238E27FC236}">
                  <a16:creationId xmlns:a16="http://schemas.microsoft.com/office/drawing/2014/main" xmlns="" id="{41D2306C-164C-2445-8031-A4489FEAB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572000"/>
              <a:ext cx="609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7" name="Line 88">
              <a:extLst>
                <a:ext uri="{FF2B5EF4-FFF2-40B4-BE49-F238E27FC236}">
                  <a16:creationId xmlns:a16="http://schemas.microsoft.com/office/drawing/2014/main" xmlns="" id="{EE57359B-23E9-1748-BC6C-6CC555567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43434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8" name="Line 89">
              <a:extLst>
                <a:ext uri="{FF2B5EF4-FFF2-40B4-BE49-F238E27FC236}">
                  <a16:creationId xmlns:a16="http://schemas.microsoft.com/office/drawing/2014/main" xmlns="" id="{3E0595B8-09F5-0445-B22A-4956FBDE1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819400"/>
              <a:ext cx="609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79" name="Line 90">
              <a:extLst>
                <a:ext uri="{FF2B5EF4-FFF2-40B4-BE49-F238E27FC236}">
                  <a16:creationId xmlns:a16="http://schemas.microsoft.com/office/drawing/2014/main" xmlns="" id="{D6E5987D-0C55-2F4B-8010-B3DBBBA6C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819400"/>
              <a:ext cx="6096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0" name="Line 91">
              <a:extLst>
                <a:ext uri="{FF2B5EF4-FFF2-40B4-BE49-F238E27FC236}">
                  <a16:creationId xmlns:a16="http://schemas.microsoft.com/office/drawing/2014/main" xmlns="" id="{49BF1780-C466-744F-B93E-A1B8461C1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2819400"/>
              <a:ext cx="6096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1" name="Line 92">
              <a:extLst>
                <a:ext uri="{FF2B5EF4-FFF2-40B4-BE49-F238E27FC236}">
                  <a16:creationId xmlns:a16="http://schemas.microsoft.com/office/drawing/2014/main" xmlns="" id="{2CA34AA9-92A7-194A-820E-F3E1BEDF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200400"/>
              <a:ext cx="60960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2" name="Line 93">
              <a:extLst>
                <a:ext uri="{FF2B5EF4-FFF2-40B4-BE49-F238E27FC236}">
                  <a16:creationId xmlns:a16="http://schemas.microsoft.com/office/drawing/2014/main" xmlns="" id="{F109EB2F-5764-F649-9CF3-88D29E037F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581400"/>
              <a:ext cx="609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3" name="Line 94">
              <a:extLst>
                <a:ext uri="{FF2B5EF4-FFF2-40B4-BE49-F238E27FC236}">
                  <a16:creationId xmlns:a16="http://schemas.microsoft.com/office/drawing/2014/main" xmlns="" id="{18FAF962-97D1-064D-9D4D-D9A0328F0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962400"/>
              <a:ext cx="6096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4" name="Line 95">
              <a:extLst>
                <a:ext uri="{FF2B5EF4-FFF2-40B4-BE49-F238E27FC236}">
                  <a16:creationId xmlns:a16="http://schemas.microsoft.com/office/drawing/2014/main" xmlns="" id="{E62FFB56-F575-3041-AE5A-919560D72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3581400"/>
              <a:ext cx="6096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5" name="Line 96">
              <a:extLst>
                <a:ext uri="{FF2B5EF4-FFF2-40B4-BE49-F238E27FC236}">
                  <a16:creationId xmlns:a16="http://schemas.microsoft.com/office/drawing/2014/main" xmlns="" id="{C86FC547-708E-BB43-8C51-4AC4AC0CC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905000"/>
              <a:ext cx="60960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6" name="Line 97">
              <a:extLst>
                <a:ext uri="{FF2B5EF4-FFF2-40B4-BE49-F238E27FC236}">
                  <a16:creationId xmlns:a16="http://schemas.microsoft.com/office/drawing/2014/main" xmlns="" id="{6E71F662-EDBF-444F-87DC-2959F69D3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24384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7" name="Line 98">
              <a:extLst>
                <a:ext uri="{FF2B5EF4-FFF2-40B4-BE49-F238E27FC236}">
                  <a16:creationId xmlns:a16="http://schemas.microsoft.com/office/drawing/2014/main" xmlns="" id="{89DF4DBC-A438-184B-8FE7-D352DCA2F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2971800"/>
              <a:ext cx="6096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8" name="Line 99">
              <a:extLst>
                <a:ext uri="{FF2B5EF4-FFF2-40B4-BE49-F238E27FC236}">
                  <a16:creationId xmlns:a16="http://schemas.microsoft.com/office/drawing/2014/main" xmlns="" id="{024CAB1D-C835-9A48-AFD5-F066A9BC4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3505200"/>
              <a:ext cx="6096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89" name="Line 100">
              <a:extLst>
                <a:ext uri="{FF2B5EF4-FFF2-40B4-BE49-F238E27FC236}">
                  <a16:creationId xmlns:a16="http://schemas.microsoft.com/office/drawing/2014/main" xmlns="" id="{275A5D9B-5B62-6D4B-B7D9-4C588CC35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4038600"/>
              <a:ext cx="609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0" name="Line 101">
              <a:extLst>
                <a:ext uri="{FF2B5EF4-FFF2-40B4-BE49-F238E27FC236}">
                  <a16:creationId xmlns:a16="http://schemas.microsoft.com/office/drawing/2014/main" xmlns="" id="{9B5C6602-A57A-9847-B16B-F5D636A4AB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3733800"/>
              <a:ext cx="6096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1" name="Line 102">
              <a:extLst>
                <a:ext uri="{FF2B5EF4-FFF2-40B4-BE49-F238E27FC236}">
                  <a16:creationId xmlns:a16="http://schemas.microsoft.com/office/drawing/2014/main" xmlns="" id="{3BA29919-BD42-6A41-B0E3-80A8C51D7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9988" y="1295400"/>
              <a:ext cx="608012" cy="6080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2" name="Line 103">
              <a:extLst>
                <a:ext uri="{FF2B5EF4-FFF2-40B4-BE49-F238E27FC236}">
                  <a16:creationId xmlns:a16="http://schemas.microsoft.com/office/drawing/2014/main" xmlns="" id="{246D608D-FDCA-6A4C-8876-625EB805C7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16764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3" name="Line 104">
              <a:extLst>
                <a:ext uri="{FF2B5EF4-FFF2-40B4-BE49-F238E27FC236}">
                  <a16:creationId xmlns:a16="http://schemas.microsoft.com/office/drawing/2014/main" xmlns="" id="{41C2B367-3880-E642-BC6F-29DA5FC891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2590800"/>
              <a:ext cx="60960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4" name="Line 105">
              <a:extLst>
                <a:ext uri="{FF2B5EF4-FFF2-40B4-BE49-F238E27FC236}">
                  <a16:creationId xmlns:a16="http://schemas.microsoft.com/office/drawing/2014/main" xmlns="" id="{D9D9B636-911D-2549-99A2-B727B1E5F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35814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5" name="Line 106">
              <a:extLst>
                <a:ext uri="{FF2B5EF4-FFF2-40B4-BE49-F238E27FC236}">
                  <a16:creationId xmlns:a16="http://schemas.microsoft.com/office/drawing/2014/main" xmlns="" id="{5E0D4EF0-4D69-0F45-93F7-FA80E3A3A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800" y="3124200"/>
              <a:ext cx="6096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6" name="Line 107">
              <a:extLst>
                <a:ext uri="{FF2B5EF4-FFF2-40B4-BE49-F238E27FC236}">
                  <a16:creationId xmlns:a16="http://schemas.microsoft.com/office/drawing/2014/main" xmlns="" id="{5A49CB84-1439-EA47-880B-58DFC0AB8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8400" y="1371600"/>
              <a:ext cx="6096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7" name="Line 108">
              <a:extLst>
                <a:ext uri="{FF2B5EF4-FFF2-40B4-BE49-F238E27FC236}">
                  <a16:creationId xmlns:a16="http://schemas.microsoft.com/office/drawing/2014/main" xmlns="" id="{CAE5EA80-60A7-0E42-942A-29D59D8A1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2514600"/>
              <a:ext cx="60960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8" name="Line 109">
              <a:extLst>
                <a:ext uri="{FF2B5EF4-FFF2-40B4-BE49-F238E27FC236}">
                  <a16:creationId xmlns:a16="http://schemas.microsoft.com/office/drawing/2014/main" xmlns="" id="{C8643E27-E381-394F-AF37-ABC163042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2895600"/>
              <a:ext cx="60960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399" name="Line 110">
              <a:extLst>
                <a:ext uri="{FF2B5EF4-FFF2-40B4-BE49-F238E27FC236}">
                  <a16:creationId xmlns:a16="http://schemas.microsoft.com/office/drawing/2014/main" xmlns="" id="{A6691B0B-F787-4443-827A-4AD82BBB7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3276600"/>
              <a:ext cx="609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00" name="Line 111">
              <a:extLst>
                <a:ext uri="{FF2B5EF4-FFF2-40B4-BE49-F238E27FC236}">
                  <a16:creationId xmlns:a16="http://schemas.microsoft.com/office/drawing/2014/main" xmlns="" id="{2D05EA58-6095-CD42-9F65-72DED16D5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1371600"/>
              <a:ext cx="60960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100"/>
            </a:p>
          </p:txBody>
        </p:sp>
      </p:grpSp>
      <p:sp>
        <p:nvSpPr>
          <p:cNvPr id="428" name="Text Box 114">
            <a:extLst>
              <a:ext uri="{FF2B5EF4-FFF2-40B4-BE49-F238E27FC236}">
                <a16:creationId xmlns:a16="http://schemas.microsoft.com/office/drawing/2014/main" xmlns="" id="{609572D4-D401-0B49-A6AD-7AA294FC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940" y="965634"/>
            <a:ext cx="2081455" cy="41549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050" b="1" dirty="0">
                <a:solidFill>
                  <a:schemeClr val="bg1"/>
                </a:solidFill>
                <a:latin typeface="Calibri" charset="0"/>
              </a:rPr>
              <a:t>МИВАРНАЯ СЕТЬ –</a:t>
            </a:r>
            <a:r>
              <a:rPr kumimoji="0" lang="ru-RU" sz="1050" b="1" dirty="0">
                <a:latin typeface="Calibri" charset="0"/>
              </a:rPr>
              <a:t> ДВУДОЛЬНЫЙ ОР</a:t>
            </a:r>
            <a:r>
              <a:rPr kumimoji="0" lang="ru-RU" sz="1050" b="1" dirty="0">
                <a:solidFill>
                  <a:schemeClr val="bg1"/>
                </a:solidFill>
                <a:latin typeface="Calibri" charset="0"/>
              </a:rPr>
              <a:t>ГРАФ</a:t>
            </a:r>
          </a:p>
        </p:txBody>
      </p:sp>
      <p:sp>
        <p:nvSpPr>
          <p:cNvPr id="429" name="Text Box 118">
            <a:extLst>
              <a:ext uri="{FF2B5EF4-FFF2-40B4-BE49-F238E27FC236}">
                <a16:creationId xmlns:a16="http://schemas.microsoft.com/office/drawing/2014/main" xmlns="" id="{E3912601-E8C0-2D4C-897A-759FAAC6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972" y="4295774"/>
            <a:ext cx="809450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900" b="1" dirty="0">
                <a:latin typeface="Calibri" charset="0"/>
              </a:rPr>
              <a:t>ОБЪЕКТЫ - ВХОД (ЕСЛИ…)</a:t>
            </a:r>
          </a:p>
        </p:txBody>
      </p:sp>
      <p:sp>
        <p:nvSpPr>
          <p:cNvPr id="430" name="Text Box 119">
            <a:extLst>
              <a:ext uri="{FF2B5EF4-FFF2-40B4-BE49-F238E27FC236}">
                <a16:creationId xmlns:a16="http://schemas.microsoft.com/office/drawing/2014/main" xmlns="" id="{31B2C667-773A-8640-B06C-B5FC1C8F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4301683"/>
            <a:ext cx="911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900" b="1" dirty="0">
                <a:latin typeface="Calibri" charset="0"/>
              </a:rPr>
              <a:t>ПРАВИЛА, ФУНКЦИИ, </a:t>
            </a:r>
            <a:r>
              <a:rPr kumimoji="0" lang="ru-RU" sz="900" b="1" dirty="0">
                <a:solidFill>
                  <a:srgbClr val="00B0F0"/>
                </a:solidFill>
                <a:latin typeface="Calibri" charset="0"/>
              </a:rPr>
              <a:t>АГЕНТЫ, СЕРВИСЫ</a:t>
            </a:r>
            <a:r>
              <a:rPr kumimoji="0" lang="mr-IN" sz="900" b="1" dirty="0">
                <a:solidFill>
                  <a:srgbClr val="00B0F0"/>
                </a:solidFill>
                <a:latin typeface="Calibri" charset="0"/>
              </a:rPr>
              <a:t>…</a:t>
            </a:r>
            <a:endParaRPr kumimoji="0" lang="ru-RU" sz="900" b="1" dirty="0">
              <a:solidFill>
                <a:srgbClr val="00B0F0"/>
              </a:solidFill>
              <a:latin typeface="Calibri" charset="0"/>
            </a:endParaRPr>
          </a:p>
        </p:txBody>
      </p:sp>
      <p:grpSp>
        <p:nvGrpSpPr>
          <p:cNvPr id="432" name="Группа 431">
            <a:extLst>
              <a:ext uri="{FF2B5EF4-FFF2-40B4-BE49-F238E27FC236}">
                <a16:creationId xmlns:a16="http://schemas.microsoft.com/office/drawing/2014/main" xmlns="" id="{16554B29-B8ED-2246-BC35-A46A32F69B3F}"/>
              </a:ext>
            </a:extLst>
          </p:cNvPr>
          <p:cNvGrpSpPr/>
          <p:nvPr/>
        </p:nvGrpSpPr>
        <p:grpSpPr>
          <a:xfrm>
            <a:off x="57517" y="2594949"/>
            <a:ext cx="1562155" cy="1416961"/>
            <a:chOff x="611560" y="3645743"/>
            <a:chExt cx="3025031" cy="3095625"/>
          </a:xfrm>
        </p:grpSpPr>
        <p:sp>
          <p:nvSpPr>
            <p:cNvPr id="433" name="Line 133">
              <a:extLst>
                <a:ext uri="{FF2B5EF4-FFF2-40B4-BE49-F238E27FC236}">
                  <a16:creationId xmlns:a16="http://schemas.microsoft.com/office/drawing/2014/main" xmlns="" id="{63FA920C-6C66-6C4A-9CE5-397E4E565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3010" y="3645743"/>
              <a:ext cx="431800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4" name="Line 134">
              <a:extLst>
                <a:ext uri="{FF2B5EF4-FFF2-40B4-BE49-F238E27FC236}">
                  <a16:creationId xmlns:a16="http://schemas.microsoft.com/office/drawing/2014/main" xmlns="" id="{161AB261-A6B1-964A-91D9-928CD42B1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9623" y="4148980"/>
              <a:ext cx="431800" cy="503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5" name="Line 135">
              <a:extLst>
                <a:ext uri="{FF2B5EF4-FFF2-40B4-BE49-F238E27FC236}">
                  <a16:creationId xmlns:a16="http://schemas.microsoft.com/office/drawing/2014/main" xmlns="" id="{80F20349-1F1E-9F49-B9DA-4718EB751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7823" y="4653805"/>
              <a:ext cx="431800" cy="503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6" name="Line 136">
              <a:extLst>
                <a:ext uri="{FF2B5EF4-FFF2-40B4-BE49-F238E27FC236}">
                  <a16:creationId xmlns:a16="http://schemas.microsoft.com/office/drawing/2014/main" xmlns="" id="{09F5DA15-9A3F-7845-971C-6C5B878D1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4810" y="3645743"/>
              <a:ext cx="431800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7" name="Line 137">
              <a:extLst>
                <a:ext uri="{FF2B5EF4-FFF2-40B4-BE49-F238E27FC236}">
                  <a16:creationId xmlns:a16="http://schemas.microsoft.com/office/drawing/2014/main" xmlns="" id="{06D8BF30-4D80-144F-A0FA-E87D35233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3010" y="4148980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8" name="Line 138">
              <a:extLst>
                <a:ext uri="{FF2B5EF4-FFF2-40B4-BE49-F238E27FC236}">
                  <a16:creationId xmlns:a16="http://schemas.microsoft.com/office/drawing/2014/main" xmlns="" id="{14F2090F-BD08-6C45-9FBE-A005F9F94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23" y="4653805"/>
              <a:ext cx="288925" cy="5032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39" name="Line 139">
              <a:extLst>
                <a:ext uri="{FF2B5EF4-FFF2-40B4-BE49-F238E27FC236}">
                  <a16:creationId xmlns:a16="http://schemas.microsoft.com/office/drawing/2014/main" xmlns="" id="{1B4FAE20-50C3-9149-902F-0A0D9C84D3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7823" y="5157043"/>
              <a:ext cx="215900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0" name="Line 140">
              <a:extLst>
                <a:ext uri="{FF2B5EF4-FFF2-40B4-BE49-F238E27FC236}">
                  <a16:creationId xmlns:a16="http://schemas.microsoft.com/office/drawing/2014/main" xmlns="" id="{9F7A07E6-130C-3146-8F40-8A07CA222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273" y="4148980"/>
              <a:ext cx="287337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1" name="Line 141">
              <a:extLst>
                <a:ext uri="{FF2B5EF4-FFF2-40B4-BE49-F238E27FC236}">
                  <a16:creationId xmlns:a16="http://schemas.microsoft.com/office/drawing/2014/main" xmlns="" id="{A4EAB818-9EA4-6A42-AD70-41E006DF5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23" y="5157043"/>
              <a:ext cx="431800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2" name="Line 142">
              <a:extLst>
                <a:ext uri="{FF2B5EF4-FFF2-40B4-BE49-F238E27FC236}">
                  <a16:creationId xmlns:a16="http://schemas.microsoft.com/office/drawing/2014/main" xmlns="" id="{D3444273-C2AA-9146-8822-1C4298363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610" y="4148980"/>
              <a:ext cx="215900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3" name="Line 143">
              <a:extLst>
                <a:ext uri="{FF2B5EF4-FFF2-40B4-BE49-F238E27FC236}">
                  <a16:creationId xmlns:a16="http://schemas.microsoft.com/office/drawing/2014/main" xmlns="" id="{8C5788B3-36AF-F04A-9524-6B712ED48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1923" y="5661868"/>
              <a:ext cx="431800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4" name="Line 145">
              <a:extLst>
                <a:ext uri="{FF2B5EF4-FFF2-40B4-BE49-F238E27FC236}">
                  <a16:creationId xmlns:a16="http://schemas.microsoft.com/office/drawing/2014/main" xmlns="" id="{77FB5D07-8130-D24C-B24A-901F7AA1E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9273" y="4653805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 dirty="0"/>
            </a:p>
          </p:txBody>
        </p:sp>
        <p:sp>
          <p:nvSpPr>
            <p:cNvPr id="445" name="Line 146">
              <a:extLst>
                <a:ext uri="{FF2B5EF4-FFF2-40B4-BE49-F238E27FC236}">
                  <a16:creationId xmlns:a16="http://schemas.microsoft.com/office/drawing/2014/main" xmlns="" id="{283C4D8D-9763-D14F-AD1F-3950B0D86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510" y="4653805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6" name="Line 147">
              <a:extLst>
                <a:ext uri="{FF2B5EF4-FFF2-40B4-BE49-F238E27FC236}">
                  <a16:creationId xmlns:a16="http://schemas.microsoft.com/office/drawing/2014/main" xmlns="" id="{98929EFD-6AF9-424F-911C-81A97E293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723" y="5661868"/>
              <a:ext cx="288925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7" name="Line 148">
              <a:extLst>
                <a:ext uri="{FF2B5EF4-FFF2-40B4-BE49-F238E27FC236}">
                  <a16:creationId xmlns:a16="http://schemas.microsoft.com/office/drawing/2014/main" xmlns="" id="{952487DE-C965-AB4C-803E-311FA72DF0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8548" y="5157043"/>
              <a:ext cx="288925" cy="503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8" name="Line 149">
              <a:extLst>
                <a:ext uri="{FF2B5EF4-FFF2-40B4-BE49-F238E27FC236}">
                  <a16:creationId xmlns:a16="http://schemas.microsoft.com/office/drawing/2014/main" xmlns="" id="{7043AF7B-23AD-9846-B6DC-1A498C9D4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2648" y="5157043"/>
              <a:ext cx="214312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49" name="Line 150">
              <a:extLst>
                <a:ext uri="{FF2B5EF4-FFF2-40B4-BE49-F238E27FC236}">
                  <a16:creationId xmlns:a16="http://schemas.microsoft.com/office/drawing/2014/main" xmlns="" id="{7142E30C-53A2-234B-A4E4-DF51C449E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3010" y="4725243"/>
              <a:ext cx="214313" cy="360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0" name="Line 151">
              <a:extLst>
                <a:ext uri="{FF2B5EF4-FFF2-40B4-BE49-F238E27FC236}">
                  <a16:creationId xmlns:a16="http://schemas.microsoft.com/office/drawing/2014/main" xmlns="" id="{445DC4A9-A1D9-EB46-B4E7-AA729069A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6248" y="5230068"/>
              <a:ext cx="287337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1" name="Line 152">
              <a:extLst>
                <a:ext uri="{FF2B5EF4-FFF2-40B4-BE49-F238E27FC236}">
                  <a16:creationId xmlns:a16="http://schemas.microsoft.com/office/drawing/2014/main" xmlns="" id="{D6454096-093B-8A47-A4CD-CCC03D6CAD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1073" y="5230068"/>
              <a:ext cx="287337" cy="504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2" name="Line 153">
              <a:extLst>
                <a:ext uri="{FF2B5EF4-FFF2-40B4-BE49-F238E27FC236}">
                  <a16:creationId xmlns:a16="http://schemas.microsoft.com/office/drawing/2014/main" xmlns="" id="{869D12F3-5F36-EF42-B7F5-EA5EDB397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410" y="5230068"/>
              <a:ext cx="215900" cy="576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3" name="Line 154">
              <a:extLst>
                <a:ext uri="{FF2B5EF4-FFF2-40B4-BE49-F238E27FC236}">
                  <a16:creationId xmlns:a16="http://schemas.microsoft.com/office/drawing/2014/main" xmlns="" id="{A4DA4AD1-2255-D749-83A5-A01DFB365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4310" y="5806331"/>
              <a:ext cx="72281" cy="3157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4" name="Line 155">
              <a:extLst>
                <a:ext uri="{FF2B5EF4-FFF2-40B4-BE49-F238E27FC236}">
                  <a16:creationId xmlns:a16="http://schemas.microsoft.com/office/drawing/2014/main" xmlns="" id="{8CE17394-DC4B-E645-A492-24876A4C9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3948" y="5806330"/>
              <a:ext cx="360362" cy="647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5" name="Line 156">
              <a:extLst>
                <a:ext uri="{FF2B5EF4-FFF2-40B4-BE49-F238E27FC236}">
                  <a16:creationId xmlns:a16="http://schemas.microsoft.com/office/drawing/2014/main" xmlns="" id="{A23B6B57-5BFB-EA4B-BBAB-62CD92CA6B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1785" y="4653805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6" name="Line 157">
              <a:extLst>
                <a:ext uri="{FF2B5EF4-FFF2-40B4-BE49-F238E27FC236}">
                  <a16:creationId xmlns:a16="http://schemas.microsoft.com/office/drawing/2014/main" xmlns="" id="{6B34BA11-7EB0-C246-898D-31E4DB8D6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560" y="6165105"/>
              <a:ext cx="360363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7" name="Line 158">
              <a:extLst>
                <a:ext uri="{FF2B5EF4-FFF2-40B4-BE49-F238E27FC236}">
                  <a16:creationId xmlns:a16="http://schemas.microsoft.com/office/drawing/2014/main" xmlns="" id="{6A52C63D-EC41-DD4A-9C02-23FDE8F72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2285" y="6165105"/>
              <a:ext cx="360363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8" name="Line 159">
              <a:extLst>
                <a:ext uri="{FF2B5EF4-FFF2-40B4-BE49-F238E27FC236}">
                  <a16:creationId xmlns:a16="http://schemas.microsoft.com/office/drawing/2014/main" xmlns="" id="{E7C90182-84F1-7249-B71A-E996C0FDC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5885" y="5733305"/>
              <a:ext cx="360363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59" name="Line 160">
              <a:extLst>
                <a:ext uri="{FF2B5EF4-FFF2-40B4-BE49-F238E27FC236}">
                  <a16:creationId xmlns:a16="http://schemas.microsoft.com/office/drawing/2014/main" xmlns="" id="{4F64C39D-E6AA-F74B-81A9-F9AB9F6FF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248" y="5733305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  <p:sp>
          <p:nvSpPr>
            <p:cNvPr id="460" name="Line 161">
              <a:extLst>
                <a:ext uri="{FF2B5EF4-FFF2-40B4-BE49-F238E27FC236}">
                  <a16:creationId xmlns:a16="http://schemas.microsoft.com/office/drawing/2014/main" xmlns="" id="{4E1F4471-F24F-7A42-B156-FF3ECDCA1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648" y="6165105"/>
              <a:ext cx="215900" cy="576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100"/>
            </a:p>
          </p:txBody>
        </p:sp>
      </p:grpSp>
      <p:sp>
        <p:nvSpPr>
          <p:cNvPr id="461" name="AutoShape 162">
            <a:extLst>
              <a:ext uri="{FF2B5EF4-FFF2-40B4-BE49-F238E27FC236}">
                <a16:creationId xmlns:a16="http://schemas.microsoft.com/office/drawing/2014/main" xmlns="" id="{6A00D1C7-3DA6-7944-B759-3F5497A38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750" y="2720825"/>
            <a:ext cx="1145685" cy="578692"/>
          </a:xfrm>
          <a:prstGeom prst="rightArrow">
            <a:avLst>
              <a:gd name="adj1" fmla="val 50000"/>
              <a:gd name="adj2" fmla="val 48228"/>
            </a:avLst>
          </a:prstGeom>
          <a:solidFill>
            <a:srgbClr val="00AEEF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050" b="1" dirty="0"/>
              <a:t>+ СЕТИ ПЕТРИ</a:t>
            </a:r>
          </a:p>
        </p:txBody>
      </p:sp>
      <p:sp>
        <p:nvSpPr>
          <p:cNvPr id="462" name="Text Box 118">
            <a:extLst>
              <a:ext uri="{FF2B5EF4-FFF2-40B4-BE49-F238E27FC236}">
                <a16:creationId xmlns:a16="http://schemas.microsoft.com/office/drawing/2014/main" xmlns="" id="{750B90E9-A530-9A4C-9B3C-CF565A0B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60" y="958116"/>
            <a:ext cx="2232248" cy="430887"/>
          </a:xfrm>
          <a:prstGeom prst="rect">
            <a:avLst/>
          </a:prstGeom>
          <a:solidFill>
            <a:srgbClr val="00AEEF"/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100" b="1" dirty="0">
                <a:solidFill>
                  <a:schemeClr val="bg1"/>
                </a:solidFill>
                <a:latin typeface="Calibri" charset="0"/>
                <a:cs typeface="+mn-cs"/>
              </a:rPr>
              <a:t>ПРОДУКЦИИ: (</a:t>
            </a:r>
            <a:r>
              <a:rPr lang="en-US" sz="1100" b="1" dirty="0" err="1">
                <a:solidFill>
                  <a:schemeClr val="bg1"/>
                </a:solidFill>
                <a:cs typeface="+mn-cs"/>
              </a:rPr>
              <a:t>i</a:t>
            </a:r>
            <a:r>
              <a:rPr lang="ru-RU" sz="1100" b="1" dirty="0">
                <a:solidFill>
                  <a:schemeClr val="bg1"/>
                </a:solidFill>
                <a:cs typeface="+mn-cs"/>
              </a:rPr>
              <a:t>, П, Р, </a:t>
            </a:r>
            <a:r>
              <a:rPr lang="en-US" sz="1100" b="1" dirty="0">
                <a:cs typeface="+mn-cs"/>
              </a:rPr>
              <a:t>A</a:t>
            </a:r>
            <a:r>
              <a:rPr lang="ru-RU" sz="1100" b="1" dirty="0">
                <a:cs typeface="+mn-cs"/>
              </a:rPr>
              <a:t>=&gt;</a:t>
            </a:r>
            <a:r>
              <a:rPr lang="en-US" sz="1100" b="1" dirty="0">
                <a:cs typeface="+mn-cs"/>
              </a:rPr>
              <a:t>B</a:t>
            </a:r>
            <a:r>
              <a:rPr lang="ru-RU" sz="1100" b="1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1100" b="1" dirty="0">
                <a:solidFill>
                  <a:schemeClr val="bg1"/>
                </a:solidFill>
                <a:cs typeface="+mn-cs"/>
              </a:rPr>
              <a:t>Q</a:t>
            </a:r>
            <a:r>
              <a:rPr lang="ru-RU" sz="1100" b="1" dirty="0">
                <a:solidFill>
                  <a:schemeClr val="bg1"/>
                </a:solidFill>
                <a:cs typeface="+mn-cs"/>
              </a:rPr>
              <a:t>)</a:t>
            </a:r>
            <a:r>
              <a:rPr lang="ru-RU" sz="1100" b="1" dirty="0">
                <a:latin typeface="Calibri" charset="0"/>
                <a:cs typeface="+mn-cs"/>
              </a:rPr>
              <a:t>  </a:t>
            </a:r>
            <a:br>
              <a:rPr lang="ru-RU" sz="1100" b="1" dirty="0">
                <a:latin typeface="Calibri" charset="0"/>
                <a:cs typeface="+mn-cs"/>
              </a:rPr>
            </a:br>
            <a:r>
              <a:rPr lang="ru-RU" sz="1100" b="1" dirty="0">
                <a:solidFill>
                  <a:schemeClr val="bg1"/>
                </a:solidFill>
                <a:latin typeface="Calibri" charset="0"/>
                <a:cs typeface="+mn-cs"/>
              </a:rPr>
              <a:t>- ЭТО </a:t>
            </a:r>
            <a:r>
              <a:rPr lang="ru-RU" sz="1100" b="1" dirty="0">
                <a:latin typeface="Calibri" charset="0"/>
                <a:cs typeface="+mn-cs"/>
              </a:rPr>
              <a:t>ОДНОДОЛЬНЫЕ </a:t>
            </a:r>
            <a:r>
              <a:rPr lang="ru-RU" sz="1100" b="1" dirty="0">
                <a:solidFill>
                  <a:schemeClr val="bg1"/>
                </a:solidFill>
                <a:latin typeface="Calibri" charset="0"/>
                <a:cs typeface="+mn-cs"/>
              </a:rPr>
              <a:t>ГРАФЫ</a:t>
            </a:r>
          </a:p>
        </p:txBody>
      </p:sp>
      <p:grpSp>
        <p:nvGrpSpPr>
          <p:cNvPr id="464" name="Group 125">
            <a:extLst>
              <a:ext uri="{FF2B5EF4-FFF2-40B4-BE49-F238E27FC236}">
                <a16:creationId xmlns:a16="http://schemas.microsoft.com/office/drawing/2014/main" xmlns="" id="{C23163F9-AB3D-4B4B-937B-EA63873A3BED}"/>
              </a:ext>
            </a:extLst>
          </p:cNvPr>
          <p:cNvGrpSpPr>
            <a:grpSpLocks/>
          </p:cNvGrpSpPr>
          <p:nvPr/>
        </p:nvGrpSpPr>
        <p:grpSpPr bwMode="auto">
          <a:xfrm>
            <a:off x="4814602" y="1995686"/>
            <a:ext cx="837518" cy="1704009"/>
            <a:chOff x="2784" y="720"/>
            <a:chExt cx="2592" cy="3552"/>
          </a:xfrm>
        </p:grpSpPr>
        <p:sp>
          <p:nvSpPr>
            <p:cNvPr id="467" name="Oval 4">
              <a:extLst>
                <a:ext uri="{FF2B5EF4-FFF2-40B4-BE49-F238E27FC236}">
                  <a16:creationId xmlns:a16="http://schemas.microsoft.com/office/drawing/2014/main" xmlns="" id="{5A54B415-BEE5-3B43-BF70-AD2C610B2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720"/>
              <a:ext cx="288" cy="189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68" name="Oval 5">
              <a:extLst>
                <a:ext uri="{FF2B5EF4-FFF2-40B4-BE49-F238E27FC236}">
                  <a16:creationId xmlns:a16="http://schemas.microsoft.com/office/drawing/2014/main" xmlns="" id="{C5046098-D935-9949-841B-FF945740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720"/>
              <a:ext cx="288" cy="189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69" name="Oval 6">
              <a:extLst>
                <a:ext uri="{FF2B5EF4-FFF2-40B4-BE49-F238E27FC236}">
                  <a16:creationId xmlns:a16="http://schemas.microsoft.com/office/drawing/2014/main" xmlns="" id="{CA672358-18E1-E944-B78D-E5F6925C1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720"/>
              <a:ext cx="288" cy="189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0" name="Rectangle 7">
              <a:extLst>
                <a:ext uri="{FF2B5EF4-FFF2-40B4-BE49-F238E27FC236}">
                  <a16:creationId xmlns:a16="http://schemas.microsoft.com/office/drawing/2014/main" xmlns="" id="{AC95B082-5CDA-1049-A37C-0148F63EA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146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1" name="Rectangle 8">
              <a:extLst>
                <a:ext uri="{FF2B5EF4-FFF2-40B4-BE49-F238E27FC236}">
                  <a16:creationId xmlns:a16="http://schemas.microsoft.com/office/drawing/2014/main" xmlns="" id="{5743CAFF-300B-E64E-B71A-864C6BF1E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46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2" name="Oval 9">
              <a:extLst>
                <a:ext uri="{FF2B5EF4-FFF2-40B4-BE49-F238E27FC236}">
                  <a16:creationId xmlns:a16="http://schemas.microsoft.com/office/drawing/2014/main" xmlns="" id="{374C3E1C-380D-2346-93AC-1595AC10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572"/>
              <a:ext cx="288" cy="19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3" name="Rectangle 10">
              <a:extLst>
                <a:ext uri="{FF2B5EF4-FFF2-40B4-BE49-F238E27FC236}">
                  <a16:creationId xmlns:a16="http://schemas.microsoft.com/office/drawing/2014/main" xmlns="" id="{4CA36B18-A5F9-B041-B2CC-F2941E5C7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04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4" name="Rectangle 11">
              <a:extLst>
                <a:ext uri="{FF2B5EF4-FFF2-40B4-BE49-F238E27FC236}">
                  <a16:creationId xmlns:a16="http://schemas.microsoft.com/office/drawing/2014/main" xmlns="" id="{301D83A1-C26A-5C40-8DC9-9CDDA5D0C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04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5" name="Rectangle 12">
              <a:extLst>
                <a:ext uri="{FF2B5EF4-FFF2-40B4-BE49-F238E27FC236}">
                  <a16:creationId xmlns:a16="http://schemas.microsoft.com/office/drawing/2014/main" xmlns="" id="{5FE06BFB-777C-F744-A64B-55CF4707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904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6" name="Oval 13">
              <a:extLst>
                <a:ext uri="{FF2B5EF4-FFF2-40B4-BE49-F238E27FC236}">
                  <a16:creationId xmlns:a16="http://schemas.microsoft.com/office/drawing/2014/main" xmlns="" id="{7A092B91-7F05-644A-AA0E-940D433C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378"/>
              <a:ext cx="288" cy="1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7" name="Oval 14">
              <a:extLst>
                <a:ext uri="{FF2B5EF4-FFF2-40B4-BE49-F238E27FC236}">
                  <a16:creationId xmlns:a16="http://schemas.microsoft.com/office/drawing/2014/main" xmlns="" id="{1272A788-42EC-3B4D-ABD8-35374E33B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277"/>
              <a:ext cx="288" cy="19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8" name="Oval 15">
              <a:extLst>
                <a:ext uri="{FF2B5EF4-FFF2-40B4-BE49-F238E27FC236}">
                  <a16:creationId xmlns:a16="http://schemas.microsoft.com/office/drawing/2014/main" xmlns="" id="{FF00280D-FA46-4342-8984-0924E2A1A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378"/>
              <a:ext cx="288" cy="1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79" name="Rectangle 16">
              <a:extLst>
                <a:ext uri="{FF2B5EF4-FFF2-40B4-BE49-F238E27FC236}">
                  <a16:creationId xmlns:a16="http://schemas.microsoft.com/office/drawing/2014/main" xmlns="" id="{D3BD2745-2DD8-6343-94F7-E287EDC6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804"/>
              <a:ext cx="720" cy="237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0" name="Rectangle 17">
              <a:extLst>
                <a:ext uri="{FF2B5EF4-FFF2-40B4-BE49-F238E27FC236}">
                  <a16:creationId xmlns:a16="http://schemas.microsoft.com/office/drawing/2014/main" xmlns="" id="{6929E7F4-4EA6-9A46-8AE8-502BA849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3704"/>
              <a:ext cx="720" cy="23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1" name="Oval 18">
              <a:extLst>
                <a:ext uri="{FF2B5EF4-FFF2-40B4-BE49-F238E27FC236}">
                  <a16:creationId xmlns:a16="http://schemas.microsoft.com/office/drawing/2014/main" xmlns="" id="{F3E86240-BF93-1D44-BAE1-27CA8EBE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4083"/>
              <a:ext cx="288" cy="189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2" name="Oval 19">
              <a:extLst>
                <a:ext uri="{FF2B5EF4-FFF2-40B4-BE49-F238E27FC236}">
                  <a16:creationId xmlns:a16="http://schemas.microsoft.com/office/drawing/2014/main" xmlns="" id="{F5B2731D-E161-D144-8842-133FB68AE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78"/>
              <a:ext cx="288" cy="189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3" name="Oval 20">
              <a:extLst>
                <a:ext uri="{FF2B5EF4-FFF2-40B4-BE49-F238E27FC236}">
                  <a16:creationId xmlns:a16="http://schemas.microsoft.com/office/drawing/2014/main" xmlns="" id="{C6DA25D1-935A-E54F-BC05-C4111E55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572"/>
              <a:ext cx="288" cy="19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4" name="Line 21">
              <a:extLst>
                <a:ext uri="{FF2B5EF4-FFF2-40B4-BE49-F238E27FC236}">
                  <a16:creationId xmlns:a16="http://schemas.microsoft.com/office/drawing/2014/main" xmlns="" id="{F65EF9F1-8623-DD4B-B539-3AD7018667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940"/>
              <a:ext cx="0" cy="1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5" name="Line 22">
              <a:extLst>
                <a:ext uri="{FF2B5EF4-FFF2-40B4-BE49-F238E27FC236}">
                  <a16:creationId xmlns:a16="http://schemas.microsoft.com/office/drawing/2014/main" xmlns="" id="{5AC98684-B0EA-C045-9E37-737E6E393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041"/>
              <a:ext cx="0" cy="2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6" name="Line 23">
              <a:extLst>
                <a:ext uri="{FF2B5EF4-FFF2-40B4-BE49-F238E27FC236}">
                  <a16:creationId xmlns:a16="http://schemas.microsoft.com/office/drawing/2014/main" xmlns="" id="{6FE80438-9A1A-344D-942E-70E7FF528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467"/>
              <a:ext cx="528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7" name="Line 24">
              <a:extLst>
                <a:ext uri="{FF2B5EF4-FFF2-40B4-BE49-F238E27FC236}">
                  <a16:creationId xmlns:a16="http://schemas.microsoft.com/office/drawing/2014/main" xmlns="" id="{DB90A7D6-B59E-F641-B9BF-050B9BB48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2567"/>
              <a:ext cx="432" cy="1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8" name="Line 25">
              <a:extLst>
                <a:ext uri="{FF2B5EF4-FFF2-40B4-BE49-F238E27FC236}">
                  <a16:creationId xmlns:a16="http://schemas.microsoft.com/office/drawing/2014/main" xmlns="" id="{B85F2722-BD5E-FF46-9BF6-2922A74AC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567"/>
              <a:ext cx="192" cy="1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89" name="Line 26">
              <a:extLst>
                <a:ext uri="{FF2B5EF4-FFF2-40B4-BE49-F238E27FC236}">
                  <a16:creationId xmlns:a16="http://schemas.microsoft.com/office/drawing/2014/main" xmlns="" id="{E47BD719-8D71-664E-9421-7413A53DA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567"/>
              <a:ext cx="336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0" name="Line 27">
              <a:extLst>
                <a:ext uri="{FF2B5EF4-FFF2-40B4-BE49-F238E27FC236}">
                  <a16:creationId xmlns:a16="http://schemas.microsoft.com/office/drawing/2014/main" xmlns="" id="{C46AABA3-383D-4B4F-A78E-545DB345C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567"/>
              <a:ext cx="432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1" name="Line 28">
              <a:extLst>
                <a:ext uri="{FF2B5EF4-FFF2-40B4-BE49-F238E27FC236}">
                  <a16:creationId xmlns:a16="http://schemas.microsoft.com/office/drawing/2014/main" xmlns="" id="{0DB4E50D-CDF3-194B-891C-6942C10FB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141"/>
              <a:ext cx="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2" name="Line 29">
              <a:extLst>
                <a:ext uri="{FF2B5EF4-FFF2-40B4-BE49-F238E27FC236}">
                  <a16:creationId xmlns:a16="http://schemas.microsoft.com/office/drawing/2014/main" xmlns="" id="{BEB53183-709C-E244-BF64-E3F247798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141"/>
              <a:ext cx="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3" name="Line 30">
              <a:extLst>
                <a:ext uri="{FF2B5EF4-FFF2-40B4-BE49-F238E27FC236}">
                  <a16:creationId xmlns:a16="http://schemas.microsoft.com/office/drawing/2014/main" xmlns="" id="{9D6BEFBB-53FB-1C40-A314-65EED4FF3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141"/>
              <a:ext cx="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4" name="Line 31">
              <a:extLst>
                <a:ext uri="{FF2B5EF4-FFF2-40B4-BE49-F238E27FC236}">
                  <a16:creationId xmlns:a16="http://schemas.microsoft.com/office/drawing/2014/main" xmlns="" id="{5F2BA53A-C489-3044-B69A-4F2DBCC7F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762"/>
              <a:ext cx="0" cy="10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5" name="Line 32">
              <a:extLst>
                <a:ext uri="{FF2B5EF4-FFF2-40B4-BE49-F238E27FC236}">
                  <a16:creationId xmlns:a16="http://schemas.microsoft.com/office/drawing/2014/main" xmlns="" id="{FD69D32E-70D3-9C45-89C8-152D2243D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762"/>
              <a:ext cx="384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6" name="Line 33">
              <a:extLst>
                <a:ext uri="{FF2B5EF4-FFF2-40B4-BE49-F238E27FC236}">
                  <a16:creationId xmlns:a16="http://schemas.microsoft.com/office/drawing/2014/main" xmlns="" id="{072D610D-1D68-6A47-8C06-2960AAADE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762"/>
              <a:ext cx="240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7" name="Line 34">
              <a:extLst>
                <a:ext uri="{FF2B5EF4-FFF2-40B4-BE49-F238E27FC236}">
                  <a16:creationId xmlns:a16="http://schemas.microsoft.com/office/drawing/2014/main" xmlns="" id="{B7856988-3B83-A64E-8584-D3CE3E0C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762"/>
              <a:ext cx="0" cy="19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8" name="Line 35">
              <a:extLst>
                <a:ext uri="{FF2B5EF4-FFF2-40B4-BE49-F238E27FC236}">
                  <a16:creationId xmlns:a16="http://schemas.microsoft.com/office/drawing/2014/main" xmlns="" id="{F29FB5BF-6DBA-414D-8364-6B5A50BDB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1762"/>
              <a:ext cx="192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499" name="Line 36">
              <a:extLst>
                <a:ext uri="{FF2B5EF4-FFF2-40B4-BE49-F238E27FC236}">
                  <a16:creationId xmlns:a16="http://schemas.microsoft.com/office/drawing/2014/main" xmlns="" id="{0DCD3230-2487-2043-87AF-BE15A997B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1762"/>
              <a:ext cx="288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0" name="Line 37">
              <a:extLst>
                <a:ext uri="{FF2B5EF4-FFF2-40B4-BE49-F238E27FC236}">
                  <a16:creationId xmlns:a16="http://schemas.microsoft.com/office/drawing/2014/main" xmlns="" id="{DDA34E82-ECB2-794D-B1BC-F72212AD7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909"/>
              <a:ext cx="288" cy="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1" name="Line 38">
              <a:extLst>
                <a:ext uri="{FF2B5EF4-FFF2-40B4-BE49-F238E27FC236}">
                  <a16:creationId xmlns:a16="http://schemas.microsoft.com/office/drawing/2014/main" xmlns="" id="{495445C0-8EF8-894A-9FE4-0E6D3F757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909"/>
              <a:ext cx="96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2" name="Line 39">
              <a:extLst>
                <a:ext uri="{FF2B5EF4-FFF2-40B4-BE49-F238E27FC236}">
                  <a16:creationId xmlns:a16="http://schemas.microsoft.com/office/drawing/2014/main" xmlns="" id="{F581D2B6-72EE-6249-9307-71E77A04B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909"/>
              <a:ext cx="288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3" name="Line 40">
              <a:extLst>
                <a:ext uri="{FF2B5EF4-FFF2-40B4-BE49-F238E27FC236}">
                  <a16:creationId xmlns:a16="http://schemas.microsoft.com/office/drawing/2014/main" xmlns="" id="{58A9E591-9877-4E48-8030-B789C5EED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909"/>
              <a:ext cx="0" cy="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4" name="Line 41">
              <a:extLst>
                <a:ext uri="{FF2B5EF4-FFF2-40B4-BE49-F238E27FC236}">
                  <a16:creationId xmlns:a16="http://schemas.microsoft.com/office/drawing/2014/main" xmlns="" id="{EDA54BF2-C00F-7A49-9D43-B45E7201B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09"/>
              <a:ext cx="240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5" name="Line 42">
              <a:extLst>
                <a:ext uri="{FF2B5EF4-FFF2-40B4-BE49-F238E27FC236}">
                  <a16:creationId xmlns:a16="http://schemas.microsoft.com/office/drawing/2014/main" xmlns="" id="{37137AB8-B427-8349-B9D2-E8DD0C6654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909"/>
              <a:ext cx="288" cy="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6" name="Line 43">
              <a:extLst>
                <a:ext uri="{FF2B5EF4-FFF2-40B4-BE49-F238E27FC236}">
                  <a16:creationId xmlns:a16="http://schemas.microsoft.com/office/drawing/2014/main" xmlns="" id="{1BB2D700-4292-9344-8BBD-20FEC932E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09"/>
              <a:ext cx="240" cy="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7" name="Line 44">
              <a:extLst>
                <a:ext uri="{FF2B5EF4-FFF2-40B4-BE49-F238E27FC236}">
                  <a16:creationId xmlns:a16="http://schemas.microsoft.com/office/drawing/2014/main" xmlns="" id="{99741F82-81B9-4742-A86F-8AB1EC47E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83"/>
              <a:ext cx="96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  <p:sp>
          <p:nvSpPr>
            <p:cNvPr id="508" name="Line 45">
              <a:extLst>
                <a:ext uri="{FF2B5EF4-FFF2-40B4-BE49-F238E27FC236}">
                  <a16:creationId xmlns:a16="http://schemas.microsoft.com/office/drawing/2014/main" xmlns="" id="{A6A5B82D-810D-E14B-911D-9A5CEE079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383"/>
              <a:ext cx="48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 sz="1100"/>
            </a:p>
          </p:txBody>
        </p:sp>
      </p:grpSp>
      <p:sp>
        <p:nvSpPr>
          <p:cNvPr id="465" name="Text Box 119">
            <a:extLst>
              <a:ext uri="{FF2B5EF4-FFF2-40B4-BE49-F238E27FC236}">
                <a16:creationId xmlns:a16="http://schemas.microsoft.com/office/drawing/2014/main" xmlns="" id="{8523D2FE-F560-3747-984C-9897C292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1779662"/>
            <a:ext cx="6203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050" b="1" dirty="0">
                <a:solidFill>
                  <a:srgbClr val="00B0F0"/>
                </a:solidFill>
                <a:latin typeface="Calibri" charset="0"/>
              </a:rPr>
              <a:t>ДАНО</a:t>
            </a:r>
          </a:p>
        </p:txBody>
      </p:sp>
      <p:sp>
        <p:nvSpPr>
          <p:cNvPr id="466" name="Text Box 119">
            <a:extLst>
              <a:ext uri="{FF2B5EF4-FFF2-40B4-BE49-F238E27FC236}">
                <a16:creationId xmlns:a16="http://schemas.microsoft.com/office/drawing/2014/main" xmlns="" id="{174EFF12-F640-9148-A00E-C180B588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411" y="3685986"/>
            <a:ext cx="58936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050" b="1" dirty="0">
                <a:solidFill>
                  <a:srgbClr val="00B0F0"/>
                </a:solidFill>
                <a:latin typeface="Calibri" charset="0"/>
              </a:rPr>
              <a:t>НАЙТИ</a:t>
            </a:r>
          </a:p>
        </p:txBody>
      </p:sp>
      <p:sp>
        <p:nvSpPr>
          <p:cNvPr id="509" name="Text Box 119">
            <a:extLst>
              <a:ext uri="{FF2B5EF4-FFF2-40B4-BE49-F238E27FC236}">
                <a16:creationId xmlns:a16="http://schemas.microsoft.com/office/drawing/2014/main" xmlns="" id="{C09AF4CA-6449-D14E-B05A-6D5102CE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004" y="968923"/>
            <a:ext cx="853028" cy="415498"/>
          </a:xfrm>
          <a:prstGeom prst="rect">
            <a:avLst/>
          </a:prstGeom>
          <a:solidFill>
            <a:srgbClr val="00AEEF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050" b="1" dirty="0">
                <a:solidFill>
                  <a:schemeClr val="bg1"/>
                </a:solidFill>
                <a:latin typeface="Calibri" charset="0"/>
              </a:rPr>
              <a:t>РЕШЕНИЕ - АЛГОРИТМ</a:t>
            </a:r>
          </a:p>
        </p:txBody>
      </p:sp>
      <p:sp>
        <p:nvSpPr>
          <p:cNvPr id="510" name="Стрелка углом 509">
            <a:extLst>
              <a:ext uri="{FF2B5EF4-FFF2-40B4-BE49-F238E27FC236}">
                <a16:creationId xmlns:a16="http://schemas.microsoft.com/office/drawing/2014/main" xmlns="" id="{1CBEC643-D057-BC44-B0B9-7A9C8B723364}"/>
              </a:ext>
            </a:extLst>
          </p:cNvPr>
          <p:cNvSpPr/>
          <p:nvPr/>
        </p:nvSpPr>
        <p:spPr>
          <a:xfrm rot="5400000">
            <a:off x="4910295" y="1372123"/>
            <a:ext cx="342443" cy="552713"/>
          </a:xfrm>
          <a:prstGeom prst="ben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511" name="Рисунок 1">
            <a:extLst>
              <a:ext uri="{FF2B5EF4-FFF2-40B4-BE49-F238E27FC236}">
                <a16:creationId xmlns:a16="http://schemas.microsoft.com/office/drawing/2014/main" xmlns="" id="{C2792C4E-7FD6-1144-9765-E753140B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757" y="1419622"/>
            <a:ext cx="2175807" cy="88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151C307-A51C-CD42-94AD-5485C5148C39}"/>
              </a:ext>
            </a:extLst>
          </p:cNvPr>
          <p:cNvSpPr/>
          <p:nvPr/>
        </p:nvSpPr>
        <p:spPr>
          <a:xfrm>
            <a:off x="3997378" y="4321996"/>
            <a:ext cx="7200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b="1" dirty="0">
                <a:latin typeface="Calibri" charset="0"/>
                <a:cs typeface="Arial" charset="0"/>
              </a:rPr>
              <a:t>ОБЪЕКТЫ -ВЫХОД (ТО…)</a:t>
            </a:r>
          </a:p>
        </p:txBody>
      </p:sp>
      <p:sp>
        <p:nvSpPr>
          <p:cNvPr id="169" name="Shape 237">
            <a:extLst>
              <a:ext uri="{FF2B5EF4-FFF2-40B4-BE49-F238E27FC236}">
                <a16:creationId xmlns:a16="http://schemas.microsoft.com/office/drawing/2014/main" xmlns="" id="{23DDE93E-8C7D-E244-825C-597D266E6123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МИВАРНЫЙ ЛОГИЧЕСКИЙ ВЫВОД (РАЗУМАТОР) </a:t>
            </a:r>
            <a:endParaRPr lang="en-US" sz="2400" b="1" dirty="0">
              <a:solidFill>
                <a:srgbClr val="00B0F0"/>
              </a:solidFill>
              <a:latin typeface="Calibri" pitchFamily="34" charset="0"/>
            </a:endParaRPr>
          </a:p>
          <a:p>
            <a:pPr lvl="0"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С ЛИНЕЙНОЙ ВЫЧИСЛИТЕЛЬНОЙ СЛОЖНОСТЬЮ НА ПРАВИЛАХ «ЕСЛИ-ТО»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3D2C762-A6A0-4D48-96CE-B0822C5764CE}"/>
              </a:ext>
            </a:extLst>
          </p:cNvPr>
          <p:cNvSpPr/>
          <p:nvPr/>
        </p:nvSpPr>
        <p:spPr>
          <a:xfrm>
            <a:off x="12127" y="4261148"/>
            <a:ext cx="24572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B0F0"/>
                </a:solidFill>
              </a:rPr>
              <a:t>РАБОТАЕТ БЕЗ ЭВРИСТИК И ПОЛНОГО ПЕРЕБОРА ВАРИАНТОВ СИТУАЦИЙ!</a:t>
            </a:r>
            <a:endParaRPr lang="ru-RU" sz="1050" dirty="0"/>
          </a:p>
        </p:txBody>
      </p:sp>
      <p:pic>
        <p:nvPicPr>
          <p:cNvPr id="157" name="Изображение 4" descr="Gerb_MGTU_imeni_Baumana-254x30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6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C251E7C-7DF0-7840-8CCC-5380B1261D84}"/>
              </a:ext>
            </a:extLst>
          </p:cNvPr>
          <p:cNvSpPr/>
          <p:nvPr/>
        </p:nvSpPr>
        <p:spPr>
          <a:xfrm>
            <a:off x="841190" y="3219822"/>
            <a:ext cx="22333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КЭСМИ</a:t>
            </a:r>
            <a:r>
              <a:rPr lang="ru-RU" sz="1400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ИНСТРУМЕНТ ДЛЯ СОЗДАНИЯ МИВАРНЫХ МОДЕЛЕЙ ЗНАНИЙ, ПРОГРАММНЫХ РОБОТОВ,  ЭКСПЕРТНЫХ И ЛОГИЧЕСКИ РЕШАЮЩИХ СИСТЕМ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83B6AA-085A-C34A-8762-FB6E747271BC}"/>
              </a:ext>
            </a:extLst>
          </p:cNvPr>
          <p:cNvSpPr/>
          <p:nvPr/>
        </p:nvSpPr>
        <p:spPr>
          <a:xfrm>
            <a:off x="3465296" y="3271355"/>
            <a:ext cx="23225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ТЭЛМИ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СЕМАНТИЧЕСКАЯ ПЛАТФОРМА – АНАЛИЗ ТЕКСТА И ПОНИМАНИЕ ЕСТЕСТВЕННОГО РУССКОГО ЯЗЫКА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42D5563F-EC0E-FE47-B16B-F13B4040AEBA}"/>
              </a:ext>
            </a:extLst>
          </p:cNvPr>
          <p:cNvGrpSpPr/>
          <p:nvPr/>
        </p:nvGrpSpPr>
        <p:grpSpPr>
          <a:xfrm>
            <a:off x="818213" y="1017966"/>
            <a:ext cx="2233335" cy="2064133"/>
            <a:chOff x="1055093" y="1636134"/>
            <a:chExt cx="1588366" cy="1583544"/>
          </a:xfrm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xmlns="" id="{5EA82653-7743-E54C-BD53-C52CAA575A9D}"/>
                </a:ext>
              </a:extLst>
            </p:cNvPr>
            <p:cNvSpPr/>
            <p:nvPr/>
          </p:nvSpPr>
          <p:spPr>
            <a:xfrm>
              <a:off x="1055093" y="1636134"/>
              <a:ext cx="1588366" cy="1583544"/>
            </a:xfrm>
            <a:prstGeom prst="roundRect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r" defTabSz="342900">
                <a:defRPr/>
              </a:pPr>
              <a:endParaRPr lang="ru-RU" sz="1200" b="1" kern="0" dirty="0">
                <a:solidFill>
                  <a:srgbClr val="0061AF"/>
                </a:solidFill>
                <a:latin typeface="Calibri"/>
                <a:ea typeface="Calibri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BE823AA0-0DCD-A249-9EA4-5A3E8A8E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550" y="1996173"/>
              <a:ext cx="1078527" cy="879101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8438862-FAE6-1441-8EC7-C4B7FFF62414}"/>
              </a:ext>
            </a:extLst>
          </p:cNvPr>
          <p:cNvGrpSpPr/>
          <p:nvPr/>
        </p:nvGrpSpPr>
        <p:grpSpPr>
          <a:xfrm>
            <a:off x="3407923" y="1012264"/>
            <a:ext cx="2233335" cy="2064133"/>
            <a:chOff x="3363743" y="1639954"/>
            <a:chExt cx="1651790" cy="1548100"/>
          </a:xfrm>
        </p:grpSpPr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xmlns="" id="{F5C34793-62EE-C84F-83DF-0E2EE68E90D5}"/>
                </a:ext>
              </a:extLst>
            </p:cNvPr>
            <p:cNvSpPr/>
            <p:nvPr/>
          </p:nvSpPr>
          <p:spPr>
            <a:xfrm>
              <a:off x="3363743" y="1639954"/>
              <a:ext cx="1651790" cy="1548100"/>
            </a:xfrm>
            <a:prstGeom prst="roundRect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r" defTabSz="342900">
                <a:defRPr/>
              </a:pPr>
              <a:endParaRPr lang="ru-RU" sz="1200" b="1" kern="0" dirty="0">
                <a:solidFill>
                  <a:srgbClr val="0061AF"/>
                </a:solidFill>
                <a:latin typeface="Calibri"/>
                <a:ea typeface="Calibri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723EF75A-A68F-6B4E-82A1-98374ED2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389" y="1964548"/>
              <a:ext cx="1091323" cy="86890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C60DE8A-9627-3A40-8C25-76969FB4E23A}"/>
              </a:ext>
            </a:extLst>
          </p:cNvPr>
          <p:cNvGrpSpPr/>
          <p:nvPr/>
        </p:nvGrpSpPr>
        <p:grpSpPr>
          <a:xfrm>
            <a:off x="5997633" y="1028314"/>
            <a:ext cx="2322513" cy="2064133"/>
            <a:chOff x="5741841" y="1635646"/>
            <a:chExt cx="1651790" cy="15481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7662DF9C-61D1-4F4F-921C-83E9CDB90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1253" y="2074962"/>
              <a:ext cx="1445699" cy="648072"/>
            </a:xfrm>
            <a:prstGeom prst="rect">
              <a:avLst/>
            </a:prstGeom>
          </p:spPr>
        </p:pic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xmlns="" id="{38EB1F50-4888-9F4D-9BDD-0702F65C0B3E}"/>
                </a:ext>
              </a:extLst>
            </p:cNvPr>
            <p:cNvSpPr/>
            <p:nvPr/>
          </p:nvSpPr>
          <p:spPr>
            <a:xfrm>
              <a:off x="5741841" y="1635646"/>
              <a:ext cx="1651790" cy="1548100"/>
            </a:xfrm>
            <a:prstGeom prst="roundRect">
              <a:avLst/>
            </a:prstGeom>
            <a:noFill/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algn="r" defTabSz="342900">
                <a:defRPr/>
              </a:pPr>
              <a:endParaRPr lang="ru-RU" sz="1200" b="1" kern="0" dirty="0">
                <a:solidFill>
                  <a:srgbClr val="0061AF"/>
                </a:solidFill>
                <a:latin typeface="Calibri"/>
                <a:ea typeface="Calibri"/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B9BD58F-1764-A448-B83F-EE80F3AAEFC0}"/>
              </a:ext>
            </a:extLst>
          </p:cNvPr>
          <p:cNvSpPr/>
          <p:nvPr/>
        </p:nvSpPr>
        <p:spPr>
          <a:xfrm>
            <a:off x="5997633" y="3219822"/>
            <a:ext cx="2555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РОБОРАЗУМ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ПРОГРАММНАЯ ПЛАТФОРМА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ИНТЕЛЛЕКТУАЛИЗАЦИИ АВТОНОМНЫХ РОБОТОТЕХНИЧЕСКИХ КОМПЛЕКСОВ</a:t>
            </a:r>
          </a:p>
        </p:txBody>
      </p:sp>
      <p:sp>
        <p:nvSpPr>
          <p:cNvPr id="18" name="Shape 171">
            <a:extLst>
              <a:ext uri="{FF2B5EF4-FFF2-40B4-BE49-F238E27FC236}">
                <a16:creationId xmlns:a16="http://schemas.microsoft.com/office/drawing/2014/main" xmlns="" id="{7A90E9D3-79B4-594A-8A96-B0C3C1B927A0}"/>
              </a:ext>
            </a:extLst>
          </p:cNvPr>
          <p:cNvSpPr/>
          <p:nvPr/>
        </p:nvSpPr>
        <p:spPr>
          <a:xfrm rot="20826641">
            <a:off x="4425461" y="2501976"/>
            <a:ext cx="1520180" cy="60748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100% СДЕЛАНО В РОС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ИИ</a:t>
            </a:r>
          </a:p>
        </p:txBody>
      </p:sp>
      <p:sp>
        <p:nvSpPr>
          <p:cNvPr id="19" name="Shape 171">
            <a:extLst>
              <a:ext uri="{FF2B5EF4-FFF2-40B4-BE49-F238E27FC236}">
                <a16:creationId xmlns:a16="http://schemas.microsoft.com/office/drawing/2014/main" xmlns="" id="{B8145075-43F1-F842-9297-BA31CD9326B2}"/>
              </a:ext>
            </a:extLst>
          </p:cNvPr>
          <p:cNvSpPr/>
          <p:nvPr/>
        </p:nvSpPr>
        <p:spPr>
          <a:xfrm rot="20826641">
            <a:off x="7156869" y="2505162"/>
            <a:ext cx="1520180" cy="60748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100% СДЕЛАНО В РОС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ИИ</a:t>
            </a:r>
          </a:p>
        </p:txBody>
      </p:sp>
      <p:sp>
        <p:nvSpPr>
          <p:cNvPr id="20" name="Shape 171">
            <a:extLst>
              <a:ext uri="{FF2B5EF4-FFF2-40B4-BE49-F238E27FC236}">
                <a16:creationId xmlns:a16="http://schemas.microsoft.com/office/drawing/2014/main" xmlns="" id="{22E86876-F077-1F47-BD97-7F53828C166C}"/>
              </a:ext>
            </a:extLst>
          </p:cNvPr>
          <p:cNvSpPr/>
          <p:nvPr/>
        </p:nvSpPr>
        <p:spPr>
          <a:xfrm rot="20826641">
            <a:off x="1821195" y="2501976"/>
            <a:ext cx="1520180" cy="607480"/>
          </a:xfrm>
          <a:prstGeom prst="rect">
            <a:avLst/>
          </a:prstGeom>
          <a:solidFill>
            <a:schemeClr val="lt1"/>
          </a:solidFill>
          <a:ln w="254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100% СДЕЛАНО В РОС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C</a:t>
            </a:r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ИИ</a:t>
            </a:r>
          </a:p>
        </p:txBody>
      </p:sp>
      <p:sp>
        <p:nvSpPr>
          <p:cNvPr id="22" name="Shape 237">
            <a:extLst>
              <a:ext uri="{FF2B5EF4-FFF2-40B4-BE49-F238E27FC236}">
                <a16:creationId xmlns:a16="http://schemas.microsoft.com/office/drawing/2014/main" xmlns="" id="{810DD9EF-BA29-F54B-A762-CA47AEA1584F}"/>
              </a:ext>
            </a:extLst>
          </p:cNvPr>
          <p:cNvSpPr txBox="1"/>
          <p:nvPr/>
        </p:nvSpPr>
        <p:spPr>
          <a:xfrm>
            <a:off x="323528" y="267494"/>
            <a:ext cx="7776863" cy="7393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МИВАР: ПРОДУКТЫ И РЕШЕНИЯ </a:t>
            </a:r>
          </a:p>
          <a:p>
            <a:pPr lvl="0">
              <a:buSzPct val="25000"/>
            </a:pPr>
            <a:r>
              <a:rPr lang="ru-RU" sz="1600" b="1" dirty="0">
                <a:solidFill>
                  <a:srgbClr val="00B0F0"/>
                </a:solidFill>
                <a:latin typeface="Calibri" pitchFamily="34" charset="0"/>
              </a:rPr>
              <a:t>НА ОСНОВЕ ЛИНЕЙНОГО ЛОГИЧЕСКОГО ДВИЖКА </a:t>
            </a:r>
            <a:r>
              <a:rPr lang="ru-RU" sz="1600" b="1" dirty="0">
                <a:solidFill>
                  <a:schemeClr val="accent2"/>
                </a:solidFill>
                <a:latin typeface="Calibri" pitchFamily="34" charset="0"/>
              </a:rPr>
              <a:t>РАЗУМАТОР</a:t>
            </a:r>
          </a:p>
        </p:txBody>
      </p:sp>
      <p:pic>
        <p:nvPicPr>
          <p:cNvPr id="21" name="Изображение 4" descr="Gerb_MGTU_imeni_Baumana-254x3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D:\projects\mivar\ready\0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196" y="4341619"/>
            <a:ext cx="522646" cy="507628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>
            <p:custDataLst>
              <p:tags r:id="rId1"/>
            </p:custDataLst>
          </p:nvPr>
        </p:nvSpPr>
        <p:spPr>
          <a:xfrm>
            <a:off x="1168412" y="3899510"/>
            <a:ext cx="977275" cy="3325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Условия и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инструкции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2"/>
            </p:custDataLst>
          </p:nvPr>
        </p:nvSpPr>
        <p:spPr>
          <a:xfrm>
            <a:off x="1168411" y="4363041"/>
            <a:ext cx="977275" cy="3325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Справочники и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документация</a:t>
            </a:r>
          </a:p>
        </p:txBody>
      </p:sp>
      <p:sp>
        <p:nvSpPr>
          <p:cNvPr id="45" name="Прямоугольник 44"/>
          <p:cNvSpPr/>
          <p:nvPr>
            <p:custDataLst>
              <p:tags r:id="rId3"/>
            </p:custDataLst>
          </p:nvPr>
        </p:nvSpPr>
        <p:spPr>
          <a:xfrm>
            <a:off x="2405336" y="4165461"/>
            <a:ext cx="1117301" cy="53013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Формализация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экспертных знаний</a:t>
            </a:r>
          </a:p>
        </p:txBody>
      </p:sp>
      <p:sp>
        <p:nvSpPr>
          <p:cNvPr id="48" name="Прямоугольник 47"/>
          <p:cNvSpPr/>
          <p:nvPr>
            <p:custDataLst>
              <p:tags r:id="rId4"/>
            </p:custDataLst>
          </p:nvPr>
        </p:nvSpPr>
        <p:spPr>
          <a:xfrm>
            <a:off x="2407898" y="2924721"/>
            <a:ext cx="1117304" cy="52967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Формализация</a:t>
            </a:r>
            <a:b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знаний о предметной области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1418640" y="3731633"/>
            <a:ext cx="1776355" cy="162532"/>
          </a:xfrm>
          <a:prstGeom prst="triangle">
            <a:avLst>
              <a:gd name="adj" fmla="val 5019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Calibri" panose="020F0502020204030204" pitchFamily="34" charset="0"/>
            </a:endParaRPr>
          </a:p>
        </p:txBody>
      </p:sp>
      <p:pic>
        <p:nvPicPr>
          <p:cNvPr id="50" name="Picture 4" descr="D:\projects\mivar\ready\0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45" y="2879427"/>
            <a:ext cx="1016668" cy="636359"/>
          </a:xfrm>
          <a:prstGeom prst="rect">
            <a:avLst/>
          </a:prstGeom>
          <a:noFill/>
        </p:spPr>
      </p:pic>
      <p:pic>
        <p:nvPicPr>
          <p:cNvPr id="51" name="Picture 5" descr="D:\projects\mivar\ready\02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258" y="3345940"/>
            <a:ext cx="814139" cy="505233"/>
          </a:xfrm>
          <a:prstGeom prst="rect">
            <a:avLst/>
          </a:prstGeom>
          <a:noFill/>
        </p:spPr>
      </p:pic>
      <p:pic>
        <p:nvPicPr>
          <p:cNvPr id="52" name="Picture 6" descr="D:\projects\mivar\ready\03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16" y="3836516"/>
            <a:ext cx="634885" cy="561758"/>
          </a:xfrm>
          <a:prstGeom prst="rect">
            <a:avLst/>
          </a:prstGeom>
          <a:noFill/>
        </p:spPr>
      </p:pic>
      <p:sp>
        <p:nvSpPr>
          <p:cNvPr id="12" name="Плюс 11"/>
          <p:cNvSpPr/>
          <p:nvPr/>
        </p:nvSpPr>
        <p:spPr>
          <a:xfrm>
            <a:off x="2784687" y="3626256"/>
            <a:ext cx="413495" cy="373315"/>
          </a:xfrm>
          <a:prstGeom prst="mathPlus">
            <a:avLst/>
          </a:prstGeom>
          <a:solidFill>
            <a:srgbClr val="00B0F0"/>
          </a:solidFill>
          <a:ln>
            <a:solidFill>
              <a:srgbClr val="67B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Calibri" panose="020F0502020204030204" pitchFamily="34" charset="0"/>
            </a:endParaRPr>
          </a:p>
        </p:txBody>
      </p:sp>
      <p:sp>
        <p:nvSpPr>
          <p:cNvPr id="55" name="Прямоугольник 54"/>
          <p:cNvSpPr/>
          <p:nvPr>
            <p:custDataLst>
              <p:tags r:id="rId5"/>
            </p:custDataLst>
          </p:nvPr>
        </p:nvSpPr>
        <p:spPr>
          <a:xfrm>
            <a:off x="1168417" y="2924722"/>
            <a:ext cx="977275" cy="3325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Правила и отношения</a:t>
            </a:r>
          </a:p>
        </p:txBody>
      </p:sp>
      <p:sp>
        <p:nvSpPr>
          <p:cNvPr id="58" name="Прямоугольник 57"/>
          <p:cNvSpPr/>
          <p:nvPr>
            <p:custDataLst>
              <p:tags r:id="rId6"/>
            </p:custDataLst>
          </p:nvPr>
        </p:nvSpPr>
        <p:spPr>
          <a:xfrm>
            <a:off x="1168412" y="3411237"/>
            <a:ext cx="977275" cy="33255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25000"/>
            </a:pPr>
            <a:r>
              <a:rPr lang="ru-RU" sz="900" dirty="0">
                <a:solidFill>
                  <a:srgbClr val="000000"/>
                </a:solidFill>
                <a:latin typeface="Calibri" panose="020F0502020204030204" pitchFamily="34" charset="0"/>
                <a:cs typeface="Arial"/>
              </a:rPr>
              <a:t>Структура и содержание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9242" y="951059"/>
            <a:ext cx="1606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ЗНАНИЯ ПРЕДМЕТНОЙ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791197" y="942041"/>
            <a:ext cx="11557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МИВАРНАЯ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БЗ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SzPct val="25000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VSO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2" name="Куб 61"/>
          <p:cNvSpPr/>
          <p:nvPr/>
        </p:nvSpPr>
        <p:spPr>
          <a:xfrm>
            <a:off x="144023" y="1407399"/>
            <a:ext cx="1449686" cy="1402080"/>
          </a:xfrm>
          <a:prstGeom prst="cube">
            <a:avLst/>
          </a:prstGeom>
          <a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8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864" y="1580309"/>
            <a:ext cx="943423" cy="1065484"/>
          </a:xfrm>
          <a:prstGeom prst="rect">
            <a:avLst/>
          </a:prstGeom>
        </p:spPr>
      </p:pic>
      <p:pic>
        <p:nvPicPr>
          <p:cNvPr id="73" name="Изображение 45"/>
          <p:cNvPicPr/>
          <p:nvPr/>
        </p:nvPicPr>
        <p:blipFill>
          <a:blip r:embed="rId2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725" y="1761723"/>
            <a:ext cx="845530" cy="782272"/>
          </a:xfrm>
          <a:prstGeom prst="rect">
            <a:avLst/>
          </a:prstGeom>
          <a:noFill/>
        </p:spPr>
      </p:pic>
      <p:sp>
        <p:nvSpPr>
          <p:cNvPr id="64" name="Равнобедренный треугольник 10">
            <a:extLst>
              <a:ext uri="{FF2B5EF4-FFF2-40B4-BE49-F238E27FC236}">
                <a16:creationId xmlns:a16="http://schemas.microsoft.com/office/drawing/2014/main" xmlns="" id="{61354594-62B5-6947-A403-19FCC9E8F05C}"/>
              </a:ext>
            </a:extLst>
          </p:cNvPr>
          <p:cNvSpPr/>
          <p:nvPr/>
        </p:nvSpPr>
        <p:spPr>
          <a:xfrm rot="5400000">
            <a:off x="2799954" y="3716480"/>
            <a:ext cx="1776355" cy="162532"/>
          </a:xfrm>
          <a:prstGeom prst="triangle">
            <a:avLst>
              <a:gd name="adj" fmla="val 50190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63" name="Прямоугольник 62"/>
          <p:cNvSpPr/>
          <p:nvPr/>
        </p:nvSpPr>
        <p:spPr>
          <a:xfrm rot="19191558">
            <a:off x="1477369" y="1107138"/>
            <a:ext cx="9277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1050" b="1" dirty="0">
                <a:solidFill>
                  <a:schemeClr val="accent2"/>
                </a:solidFill>
                <a:latin typeface="Calibri" panose="020F0502020204030204" pitchFamily="34" charset="0"/>
              </a:rPr>
              <a:t>ЭКСПЕРТЫ</a:t>
            </a:r>
            <a:endParaRPr lang="ru-RU" sz="8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2110767">
            <a:off x="3030651" y="1050465"/>
            <a:ext cx="11375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1050" b="1" dirty="0" smtClean="0">
                <a:solidFill>
                  <a:srgbClr val="139FF1"/>
                </a:solidFill>
                <a:latin typeface="Calibri" panose="020F0502020204030204" pitchFamily="34" charset="0"/>
              </a:rPr>
              <a:t>АНАЛИТИКИ</a:t>
            </a:r>
            <a:br>
              <a:rPr lang="ru-RU" sz="1050" b="1" dirty="0" smtClean="0">
                <a:solidFill>
                  <a:srgbClr val="139FF1"/>
                </a:solidFill>
                <a:latin typeface="Calibri" panose="020F0502020204030204" pitchFamily="34" charset="0"/>
              </a:rPr>
            </a:br>
            <a:r>
              <a:rPr lang="ru-RU" sz="1050" b="1" dirty="0" smtClean="0">
                <a:solidFill>
                  <a:srgbClr val="139FF1"/>
                </a:solidFill>
                <a:latin typeface="Calibri" panose="020F0502020204030204" pitchFamily="34" charset="0"/>
              </a:rPr>
              <a:t>(КОГНИТОЛОГИ)</a:t>
            </a:r>
            <a:endParaRPr lang="ru-RU" sz="1050" b="1" dirty="0">
              <a:solidFill>
                <a:srgbClr val="139FF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518175" y="1035766"/>
            <a:ext cx="3770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В1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2289264" y="1924072"/>
            <a:ext cx="257064" cy="2446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2555657" y="2576377"/>
            <a:ext cx="257064" cy="24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2793320" y="1926581"/>
            <a:ext cx="257064" cy="244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cxnSp>
        <p:nvCxnSpPr>
          <p:cNvPr id="114" name="Скругленная соединительная линия 113"/>
          <p:cNvCxnSpPr>
            <a:endCxn id="121" idx="2"/>
          </p:cNvCxnSpPr>
          <p:nvPr/>
        </p:nvCxnSpPr>
        <p:spPr>
          <a:xfrm flipV="1">
            <a:off x="1678026" y="1434825"/>
            <a:ext cx="877631" cy="6028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Скругленная соединительная линия 114"/>
          <p:cNvCxnSpPr>
            <a:stCxn id="111" idx="6"/>
            <a:endCxn id="113" idx="2"/>
          </p:cNvCxnSpPr>
          <p:nvPr/>
        </p:nvCxnSpPr>
        <p:spPr>
          <a:xfrm>
            <a:off x="2546328" y="2046381"/>
            <a:ext cx="246992" cy="250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Скругленная соединительная линия 115"/>
          <p:cNvCxnSpPr>
            <a:stCxn id="121" idx="6"/>
          </p:cNvCxnSpPr>
          <p:nvPr/>
        </p:nvCxnSpPr>
        <p:spPr>
          <a:xfrm>
            <a:off x="2812721" y="1434825"/>
            <a:ext cx="872518" cy="61155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Скругленная соединительная линия 116"/>
          <p:cNvCxnSpPr>
            <a:endCxn id="112" idx="2"/>
          </p:cNvCxnSpPr>
          <p:nvPr/>
        </p:nvCxnSpPr>
        <p:spPr>
          <a:xfrm>
            <a:off x="1678025" y="2037690"/>
            <a:ext cx="877632" cy="6609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Скругленная соединительная линия 117"/>
          <p:cNvCxnSpPr>
            <a:stCxn id="112" idx="6"/>
          </p:cNvCxnSpPr>
          <p:nvPr/>
        </p:nvCxnSpPr>
        <p:spPr>
          <a:xfrm flipV="1">
            <a:off x="2812721" y="2046370"/>
            <a:ext cx="872517" cy="65231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Скругленная соединительная линия 118"/>
          <p:cNvCxnSpPr>
            <a:endCxn id="111" idx="2"/>
          </p:cNvCxnSpPr>
          <p:nvPr/>
        </p:nvCxnSpPr>
        <p:spPr>
          <a:xfrm>
            <a:off x="1678026" y="2037677"/>
            <a:ext cx="611238" cy="8704"/>
          </a:xfrm>
          <a:prstGeom prst="curvedConnector3">
            <a:avLst>
              <a:gd name="adj1" fmla="val 91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Скругленная соединительная линия 119"/>
          <p:cNvCxnSpPr>
            <a:stCxn id="113" idx="6"/>
          </p:cNvCxnSpPr>
          <p:nvPr/>
        </p:nvCxnSpPr>
        <p:spPr>
          <a:xfrm flipV="1">
            <a:off x="3050384" y="2046370"/>
            <a:ext cx="634854" cy="25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Овал 120"/>
          <p:cNvSpPr/>
          <p:nvPr/>
        </p:nvSpPr>
        <p:spPr>
          <a:xfrm>
            <a:off x="2555657" y="1312516"/>
            <a:ext cx="257064" cy="2446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483687" y="2272490"/>
            <a:ext cx="262099" cy="289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В2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466305" y="1727540"/>
            <a:ext cx="262099" cy="289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В3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3142785" y="1282338"/>
            <a:ext cx="257064" cy="2446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3363698" y="1511183"/>
            <a:ext cx="257064" cy="2446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3397389" y="2278878"/>
            <a:ext cx="287849" cy="2446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28" name="Овал 127"/>
          <p:cNvSpPr/>
          <p:nvPr/>
        </p:nvSpPr>
        <p:spPr>
          <a:xfrm>
            <a:off x="3176474" y="2523486"/>
            <a:ext cx="287849" cy="2446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29" name="Овал 128"/>
          <p:cNvSpPr/>
          <p:nvPr/>
        </p:nvSpPr>
        <p:spPr>
          <a:xfrm>
            <a:off x="1993263" y="1321367"/>
            <a:ext cx="257064" cy="2446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30" name="Овал 129"/>
          <p:cNvSpPr/>
          <p:nvPr/>
        </p:nvSpPr>
        <p:spPr>
          <a:xfrm>
            <a:off x="1745702" y="1525064"/>
            <a:ext cx="257064" cy="2446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31" name="Овал 130"/>
          <p:cNvSpPr/>
          <p:nvPr/>
        </p:nvSpPr>
        <p:spPr>
          <a:xfrm>
            <a:off x="1749925" y="2314387"/>
            <a:ext cx="257064" cy="2446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1970841" y="2523484"/>
            <a:ext cx="257064" cy="2446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Calibri" panose="020F0502020204030204" pitchFamily="34" charset="0"/>
              </a:rPr>
              <a:t>Э</a:t>
            </a:r>
          </a:p>
        </p:txBody>
      </p:sp>
      <p:sp>
        <p:nvSpPr>
          <p:cNvPr id="156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СОЗДАНИЕ </a:t>
            </a:r>
            <a:r>
              <a:rPr lang="ru-RU" sz="2400" b="1" dirty="0">
                <a:solidFill>
                  <a:srgbClr val="00B0F0"/>
                </a:solidFill>
                <a:latin typeface="Calibri" pitchFamily="34" charset="0"/>
              </a:rPr>
              <a:t>МИВАРНОЙ БАЗЫ </a:t>
            </a: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ЗНАНИЙ</a:t>
            </a: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206" name="Изображение 41" descr="Схема работы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62" y="911020"/>
            <a:ext cx="4014588" cy="2680462"/>
          </a:xfrm>
          <a:prstGeom prst="rect">
            <a:avLst/>
          </a:prstGeom>
        </p:spPr>
      </p:pic>
      <p:sp>
        <p:nvSpPr>
          <p:cNvPr id="207" name="Прямоугольник 206"/>
          <p:cNvSpPr/>
          <p:nvPr/>
        </p:nvSpPr>
        <p:spPr>
          <a:xfrm>
            <a:off x="3842515" y="3732436"/>
            <a:ext cx="735124" cy="30777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ru-RU" sz="700" b="1" dirty="0" smtClean="0">
                <a:solidFill>
                  <a:schemeClr val="bg1"/>
                </a:solidFill>
                <a:latin typeface="Calibri" panose="020F0502020204030204" pitchFamily="34" charset="0"/>
                <a:ea typeface="Trebuchet MS"/>
                <a:cs typeface="Arial"/>
              </a:rPr>
              <a:t>МИВАРНАЯ БАЗА ЗНАНИЙ</a:t>
            </a:r>
            <a:endParaRPr lang="en-US" sz="700" b="1" dirty="0">
              <a:solidFill>
                <a:schemeClr val="bg1"/>
              </a:solidFill>
              <a:latin typeface="Calibri" panose="020F0502020204030204" pitchFamily="34" charset="0"/>
              <a:ea typeface="Trebuchet MS"/>
              <a:cs typeface="Arial"/>
            </a:endParaRPr>
          </a:p>
        </p:txBody>
      </p:sp>
      <p:pic>
        <p:nvPicPr>
          <p:cNvPr id="208" name="Изображение 43" descr="Преимущества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620" y="3561239"/>
            <a:ext cx="2765827" cy="1583307"/>
          </a:xfrm>
          <a:prstGeom prst="rect">
            <a:avLst/>
          </a:prstGeom>
        </p:spPr>
      </p:pic>
      <p:pic>
        <p:nvPicPr>
          <p:cNvPr id="209" name="Изображение 1" descr="Перечень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189" y="3579862"/>
            <a:ext cx="1128924" cy="1309346"/>
          </a:xfrm>
          <a:prstGeom prst="rect">
            <a:avLst/>
          </a:prstGeom>
        </p:spPr>
      </p:pic>
      <p:pic>
        <p:nvPicPr>
          <p:cNvPr id="210" name="Picture 4" descr="https://www.lifetechnologies.com/us/en/home/clinical/preclinical-companion-diagnostic-development/oncomine-cancer-research-panel-workflow/_jcr_content/MainParsys/tabworkflowcontainer/container-cce1e3ae-1261-4519-a7eb-59a622ea1986/tab/image_dcb.img.jpg/1429726124347.jpg"/>
          <p:cNvPicPr>
            <a:picLocks noChangeAspect="1" noChangeArrowheads="1"/>
          </p:cNvPicPr>
          <p:nvPr/>
        </p:nvPicPr>
        <p:blipFill rotWithShape="1">
          <a:blip r:embed="rId25">
            <a:lum brigh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10899" r="10433" b="5132"/>
          <a:stretch/>
        </p:blipFill>
        <p:spPr bwMode="auto">
          <a:xfrm>
            <a:off x="3849257" y="3003798"/>
            <a:ext cx="737124" cy="7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Изображение 4" descr="Gerb_MGTU_imeni_Baumana-254x300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Овал 84"/>
          <p:cNvSpPr/>
          <p:nvPr/>
        </p:nvSpPr>
        <p:spPr>
          <a:xfrm>
            <a:off x="2595026" y="3981157"/>
            <a:ext cx="947585" cy="8828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Calibri" panose="020F0502020204030204" pitchFamily="34" charset="0"/>
              </a:rPr>
              <a:t>Концепт</a:t>
            </a:r>
          </a:p>
          <a:p>
            <a:pPr algn="ctr"/>
            <a:r>
              <a:rPr lang="en-US" sz="1050" b="1" dirty="0" smtClean="0">
                <a:latin typeface="Calibri" panose="020F0502020204030204" pitchFamily="34" charset="0"/>
              </a:rPr>
              <a:t>ID </a:t>
            </a:r>
            <a:r>
              <a:rPr lang="ru-RU" sz="1050" b="1" dirty="0" smtClean="0">
                <a:latin typeface="Calibri" panose="020F0502020204030204" pitchFamily="34" charset="0"/>
              </a:rPr>
              <a:t>2</a:t>
            </a:r>
            <a:endParaRPr lang="ru-RU" sz="1050" b="1" dirty="0">
              <a:latin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7208" y="2343732"/>
            <a:ext cx="1274690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11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3735772" y="3042845"/>
            <a:ext cx="2185183" cy="609026"/>
          </a:xfrm>
          <a:prstGeom prst="triangl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СЛОВО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354572" y="3993127"/>
            <a:ext cx="947585" cy="8828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Calibri" panose="020F0502020204030204" pitchFamily="34" charset="0"/>
              </a:rPr>
              <a:t>Концепт</a:t>
            </a:r>
            <a:r>
              <a:rPr lang="en-US" sz="1050" b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1050" b="1" dirty="0" smtClean="0">
                <a:latin typeface="Calibri" panose="020F0502020204030204" pitchFamily="34" charset="0"/>
              </a:rPr>
              <a:t>ID </a:t>
            </a:r>
            <a:r>
              <a:rPr lang="ru-RU" sz="1050" b="1" dirty="0" smtClean="0">
                <a:latin typeface="Calibri" panose="020F0502020204030204" pitchFamily="34" charset="0"/>
              </a:rPr>
              <a:t>3</a:t>
            </a:r>
            <a:endParaRPr lang="ru-RU" sz="1050" b="1" dirty="0">
              <a:latin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523723" y="2343732"/>
            <a:ext cx="1274690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11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90238" y="2343732"/>
            <a:ext cx="1276251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11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03430" y="2343732"/>
            <a:ext cx="1274690" cy="25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СЛОВОФОРМА</a:t>
            </a:r>
            <a:endParaRPr lang="ru-RU" sz="11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857208" y="3993127"/>
            <a:ext cx="947585" cy="8828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Calibri" panose="020F0502020204030204" pitchFamily="34" charset="0"/>
              </a:rPr>
              <a:t>Концепт</a:t>
            </a:r>
          </a:p>
          <a:p>
            <a:pPr algn="ctr"/>
            <a:r>
              <a:rPr lang="en-US" sz="1050" b="1" dirty="0" smtClean="0">
                <a:latin typeface="Calibri" panose="020F0502020204030204" pitchFamily="34" charset="0"/>
              </a:rPr>
              <a:t>ID 1</a:t>
            </a:r>
            <a:endParaRPr lang="ru-RU" sz="1050" b="1" dirty="0">
              <a:latin typeface="Calibri" panose="020F050202020403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7730534" y="3993127"/>
            <a:ext cx="947585" cy="8828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Calibri" panose="020F0502020204030204" pitchFamily="34" charset="0"/>
              </a:rPr>
              <a:t>Концепт</a:t>
            </a:r>
            <a:r>
              <a:rPr lang="en-US" sz="1050" b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1050" b="1" dirty="0" smtClean="0">
                <a:latin typeface="Calibri" panose="020F0502020204030204" pitchFamily="34" charset="0"/>
              </a:rPr>
              <a:t>ID N</a:t>
            </a:r>
            <a:endParaRPr lang="ru-RU" sz="1050" b="1" dirty="0">
              <a:latin typeface="Calibri" panose="020F0502020204030204" pitchFamily="34" charset="0"/>
            </a:endParaRPr>
          </a:p>
        </p:txBody>
      </p:sp>
      <p:cxnSp>
        <p:nvCxnSpPr>
          <p:cNvPr id="53" name="Прямая со стрелкой 52"/>
          <p:cNvCxnSpPr>
            <a:stCxn id="43" idx="2"/>
            <a:endCxn id="44" idx="0"/>
          </p:cNvCxnSpPr>
          <p:nvPr/>
        </p:nvCxnSpPr>
        <p:spPr>
          <a:xfrm>
            <a:off x="1494553" y="2602426"/>
            <a:ext cx="3333811" cy="4404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7" idx="2"/>
            <a:endCxn id="44" idx="0"/>
          </p:cNvCxnSpPr>
          <p:nvPr/>
        </p:nvCxnSpPr>
        <p:spPr>
          <a:xfrm>
            <a:off x="4828364" y="2602426"/>
            <a:ext cx="0" cy="4404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9" idx="2"/>
            <a:endCxn id="44" idx="0"/>
          </p:cNvCxnSpPr>
          <p:nvPr/>
        </p:nvCxnSpPr>
        <p:spPr>
          <a:xfrm flipH="1">
            <a:off x="4828364" y="2602426"/>
            <a:ext cx="3212411" cy="4404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3"/>
            <a:endCxn id="45" idx="0"/>
          </p:cNvCxnSpPr>
          <p:nvPr/>
        </p:nvCxnSpPr>
        <p:spPr>
          <a:xfrm>
            <a:off x="4828364" y="3651871"/>
            <a:ext cx="1" cy="341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4" idx="3"/>
            <a:endCxn id="51" idx="0"/>
          </p:cNvCxnSpPr>
          <p:nvPr/>
        </p:nvCxnSpPr>
        <p:spPr>
          <a:xfrm flipH="1">
            <a:off x="1331001" y="3651871"/>
            <a:ext cx="3497363" cy="341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44" idx="3"/>
            <a:endCxn id="52" idx="0"/>
          </p:cNvCxnSpPr>
          <p:nvPr/>
        </p:nvCxnSpPr>
        <p:spPr>
          <a:xfrm>
            <a:off x="4828364" y="3651871"/>
            <a:ext cx="3375963" cy="3412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4" idx="3"/>
            <a:endCxn id="85" idx="0"/>
          </p:cNvCxnSpPr>
          <p:nvPr/>
        </p:nvCxnSpPr>
        <p:spPr>
          <a:xfrm flipH="1">
            <a:off x="3068819" y="3651871"/>
            <a:ext cx="1759545" cy="329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6" idx="2"/>
            <a:endCxn id="44" idx="0"/>
          </p:cNvCxnSpPr>
          <p:nvPr/>
        </p:nvCxnSpPr>
        <p:spPr>
          <a:xfrm>
            <a:off x="3161068" y="2602426"/>
            <a:ext cx="1667296" cy="4404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0148" y="1702071"/>
            <a:ext cx="7817971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НАБОРЫ СИМВОЛОВ   (СЛОВА С ОШИБКАМИ)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0149" y="1038890"/>
            <a:ext cx="7817970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СИМВОЛЫ ПОЛУЧЕННОЙ РЕЧИ (ФОНЕМА)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5902" y="1507504"/>
            <a:ext cx="4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5192" y="843559"/>
            <a:ext cx="47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1</a:t>
            </a:r>
            <a:endParaRPr lang="ru-RU" sz="3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0954" y="2156096"/>
            <a:ext cx="4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3</a:t>
            </a:r>
            <a:endParaRPr lang="ru-RU" sz="3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7660" y="3186723"/>
            <a:ext cx="4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7660" y="4174958"/>
            <a:ext cx="4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6232430" y="2165279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259522" y="4101109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115" name="Shape 237">
            <a:extLst>
              <a:ext uri="{FF2B5EF4-FFF2-40B4-BE49-F238E27FC236}">
                <a16:creationId xmlns:a16="http://schemas.microsoft.com/office/drawing/2014/main" xmlns="" id="{022107C7-83D3-C449-AD3A-6311725ECA9F}"/>
              </a:ext>
            </a:extLst>
          </p:cNvPr>
          <p:cNvSpPr txBox="1"/>
          <p:nvPr/>
        </p:nvSpPr>
        <p:spPr>
          <a:xfrm>
            <a:off x="389379" y="381728"/>
            <a:ext cx="7776863" cy="52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ru-RU" sz="2400" b="1" dirty="0" smtClean="0">
                <a:solidFill>
                  <a:srgbClr val="00B0F0"/>
                </a:solidFill>
                <a:latin typeface="Calibri" pitchFamily="34" charset="0"/>
              </a:rPr>
              <a:t>ФОРМАЛИЗАЦИЯ ТЕРМИНА </a:t>
            </a: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ПОНИМАНИЕ </a:t>
            </a:r>
            <a:r>
              <a:rPr lang="ru-RU" sz="2400" b="1" dirty="0">
                <a:solidFill>
                  <a:srgbClr val="00B050"/>
                </a:solidFill>
                <a:latin typeface="Calibri" pitchFamily="34" charset="0"/>
              </a:rPr>
              <a:t>СМЫСЛА</a:t>
            </a:r>
          </a:p>
          <a:p>
            <a:pPr>
              <a:buSzPct val="25000"/>
            </a:pPr>
            <a:endParaRPr lang="ru-RU" sz="2400" b="1" dirty="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0" name="Изображение 4" descr="Gerb_MGTU_imeni_Baumana-254x3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07" y="236338"/>
            <a:ext cx="432048" cy="5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L4H.NVEWkMvFWBubnQ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3204</Words>
  <Application>Microsoft Macintosh PowerPoint</Application>
  <PresentationFormat>Экран (16:9)</PresentationFormat>
  <Paragraphs>910</Paragraphs>
  <Slides>34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Олег Варламов</cp:lastModifiedBy>
  <cp:revision>284</cp:revision>
  <dcterms:created xsi:type="dcterms:W3CDTF">2015-10-27T16:10:10Z</dcterms:created>
  <dcterms:modified xsi:type="dcterms:W3CDTF">2020-02-19T22:29:41Z</dcterms:modified>
</cp:coreProperties>
</file>