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58" r:id="rId8"/>
    <p:sldId id="393" r:id="rId9"/>
    <p:sldId id="263" r:id="rId10"/>
    <p:sldId id="264" r:id="rId11"/>
    <p:sldId id="265" r:id="rId12"/>
    <p:sldId id="266" r:id="rId13"/>
    <p:sldId id="394" r:id="rId14"/>
    <p:sldId id="267" r:id="rId15"/>
    <p:sldId id="268" r:id="rId16"/>
    <p:sldId id="269" r:id="rId17"/>
    <p:sldId id="270" r:id="rId18"/>
    <p:sldId id="271" r:id="rId19"/>
    <p:sldId id="395" r:id="rId20"/>
    <p:sldId id="272" r:id="rId21"/>
    <p:sldId id="396" r:id="rId22"/>
    <p:sldId id="273" r:id="rId23"/>
    <p:sldId id="397" r:id="rId24"/>
    <p:sldId id="274" r:id="rId25"/>
    <p:sldId id="275" r:id="rId26"/>
    <p:sldId id="276" r:id="rId27"/>
    <p:sldId id="278" r:id="rId28"/>
    <p:sldId id="279" r:id="rId29"/>
    <p:sldId id="277" r:id="rId30"/>
    <p:sldId id="281" r:id="rId31"/>
    <p:sldId id="282" r:id="rId32"/>
    <p:sldId id="398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99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2" r:id="rId63"/>
    <p:sldId id="311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40" r:id="rId91"/>
    <p:sldId id="339" r:id="rId92"/>
    <p:sldId id="342" r:id="rId93"/>
    <p:sldId id="341" r:id="rId94"/>
    <p:sldId id="344" r:id="rId95"/>
    <p:sldId id="343" r:id="rId96"/>
    <p:sldId id="345" r:id="rId97"/>
    <p:sldId id="346" r:id="rId98"/>
    <p:sldId id="347" r:id="rId99"/>
    <p:sldId id="348" r:id="rId100"/>
    <p:sldId id="350" r:id="rId101"/>
    <p:sldId id="349" r:id="rId102"/>
    <p:sldId id="351" r:id="rId103"/>
    <p:sldId id="353" r:id="rId104"/>
    <p:sldId id="354" r:id="rId105"/>
    <p:sldId id="355" r:id="rId106"/>
    <p:sldId id="356" r:id="rId107"/>
    <p:sldId id="352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5" r:id="rId116"/>
    <p:sldId id="364" r:id="rId117"/>
    <p:sldId id="367" r:id="rId118"/>
    <p:sldId id="366" r:id="rId119"/>
    <p:sldId id="368" r:id="rId120"/>
    <p:sldId id="370" r:id="rId121"/>
    <p:sldId id="371" r:id="rId122"/>
    <p:sldId id="369" r:id="rId123"/>
    <p:sldId id="372" r:id="rId124"/>
    <p:sldId id="373" r:id="rId125"/>
    <p:sldId id="374" r:id="rId126"/>
    <p:sldId id="378" r:id="rId127"/>
    <p:sldId id="375" r:id="rId128"/>
    <p:sldId id="376" r:id="rId129"/>
    <p:sldId id="379" r:id="rId130"/>
    <p:sldId id="377" r:id="rId131"/>
    <p:sldId id="381" r:id="rId132"/>
    <p:sldId id="382" r:id="rId133"/>
    <p:sldId id="383" r:id="rId134"/>
    <p:sldId id="380" r:id="rId135"/>
    <p:sldId id="385" r:id="rId136"/>
    <p:sldId id="384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2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6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2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4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7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9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9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2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1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718FE-9E8C-4729-A3F0-CD23AD6CF3B3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0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ru-RU" sz="3200" smtClean="0"/>
              <a:t>Лекция 4. </a:t>
            </a:r>
            <a:r>
              <a:rPr lang="ru-RU" sz="3200" dirty="0" smtClean="0"/>
              <a:t>Нейтрализация угроз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640960" cy="4154016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Защита сети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Области сетевой безопасности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Архитектура </a:t>
            </a:r>
            <a:r>
              <a:rPr lang="en-US" dirty="0" smtClean="0"/>
              <a:t>Cisco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Устранение типичных сетевых атак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Структура защиты сетевой платформы </a:t>
            </a:r>
            <a:r>
              <a:rPr lang="en-US" dirty="0" smtClean="0"/>
              <a:t>Cisco</a:t>
            </a:r>
          </a:p>
          <a:p>
            <a:pPr marL="514350" indent="-514350" algn="l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44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Организации по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640960" cy="451405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Специалисты по сетевой безопасности должны часто общаться с коллегами «по цеху». </a:t>
            </a:r>
          </a:p>
          <a:p>
            <a:pPr algn="l"/>
            <a:r>
              <a:rPr lang="ru-RU" dirty="0" smtClean="0"/>
              <a:t>Они должны принимать участие в семинарах и конференциях, организаторами и спонсорами которых обычно являются местные, государственные или международные технические организации.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90953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ринцип минимального доверия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При проектировании сети необходимо использовать принцип минимального доверия. Это значит, что системы не должны использовать друг друга без необходимости. </a:t>
            </a:r>
          </a:p>
          <a:p>
            <a:pPr algn="l"/>
            <a:r>
              <a:rPr lang="ru-RU" dirty="0" smtClean="0"/>
              <a:t>Т. е. если у организации есть доверенный сервер, используемый </a:t>
            </a:r>
            <a:r>
              <a:rPr lang="ru-RU" dirty="0" err="1" smtClean="0"/>
              <a:t>недоверенными</a:t>
            </a:r>
            <a:r>
              <a:rPr lang="ru-RU" dirty="0" smtClean="0"/>
              <a:t> устройствами, например веб-серверами, доверенный сервер не должен безусловно доверять </a:t>
            </a:r>
            <a:r>
              <a:rPr lang="ru-RU" dirty="0" err="1" smtClean="0"/>
              <a:t>недоверенным</a:t>
            </a:r>
            <a:r>
              <a:rPr lang="ru-RU" dirty="0" smtClean="0"/>
              <a:t> устройствам.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1575291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Криптография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Криптография – это критически важный компонент любой современной защищенной сети. Рекомендуется использовать шифрование для удаленного доступа к сети. </a:t>
            </a:r>
          </a:p>
          <a:p>
            <a:pPr algn="l"/>
            <a:r>
              <a:rPr lang="ru-RU" dirty="0" smtClean="0"/>
              <a:t>Трафик протокола маршрутизации также должен быть зашифрован. </a:t>
            </a:r>
          </a:p>
          <a:p>
            <a:pPr algn="l"/>
            <a:r>
              <a:rPr lang="ru-RU" dirty="0" smtClean="0"/>
              <a:t>Чем лучше зашифрован трафик, тем меньше возможностей есть у хакеров для перехвата данных в случае атаки «человек посередине».</a:t>
            </a:r>
          </a:p>
          <a:p>
            <a:pPr algn="l"/>
            <a:r>
              <a:rPr lang="ru-RU" dirty="0" smtClean="0"/>
              <a:t>Использование зашифрованных или хешированных протоколов аутентификации вместе с политикой надежных паролей значительно снижает вероятность успешной реализации атак доступа.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5744202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И, наконец, информируйте сотрудников о рисках, связанных с социальной инженерией, и разрабатывайте стратегии для проверки идентификационных данных по телефону, электронной почте или лично.</a:t>
            </a:r>
          </a:p>
          <a:p>
            <a:pPr algn="l"/>
            <a:r>
              <a:rPr lang="ru-RU" dirty="0" smtClean="0"/>
              <a:t>В целом, атаки доступа можно обнаружить, просматривая журналы, контролируя использование полосы пропускания и обработку нагрузок. </a:t>
            </a:r>
          </a:p>
          <a:p>
            <a:pPr algn="l"/>
            <a:r>
              <a:rPr lang="ru-RU" dirty="0" smtClean="0"/>
              <a:t>В политике сетевой безопасности должно быть прописано обязательное требование ведения журналов для всех сетевых устройств и серверов. Просматривая эти журналы, сетевые специалисты могут заметить необычное увеличение числа неудавшихся попыток входа в 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191813327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</a:t>
            </a:r>
            <a:r>
              <a:rPr lang="en-US" sz="3200" dirty="0" err="1" smtClean="0"/>
              <a:t>DoS</a:t>
            </a:r>
            <a:r>
              <a:rPr lang="en-US" sz="3200" dirty="0" smtClean="0"/>
              <a:t>-</a:t>
            </a:r>
            <a:r>
              <a:rPr lang="ru-RU" sz="3200" dirty="0" smtClean="0"/>
              <a:t>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Один из первых признаков </a:t>
            </a:r>
            <a:r>
              <a:rPr lang="ru-RU" dirty="0" err="1" smtClean="0"/>
              <a:t>DoS</a:t>
            </a:r>
            <a:r>
              <a:rPr lang="ru-RU" dirty="0" smtClean="0"/>
              <a:t>-атаки – увеличение числа жалоб пользователей на недоступность ресурсов. </a:t>
            </a:r>
          </a:p>
          <a:p>
            <a:pPr algn="l"/>
            <a:r>
              <a:rPr lang="ru-RU" dirty="0" smtClean="0"/>
              <a:t>Для минимизации числа атак необходимо, чтобы всегда был запущен программный пакет мониторинга использования сети. </a:t>
            </a:r>
          </a:p>
          <a:p>
            <a:pPr algn="l"/>
            <a:r>
              <a:rPr lang="ru-RU" dirty="0" smtClean="0"/>
              <a:t>Это требование должно быть обозначено в политике сетевой безопасности.</a:t>
            </a:r>
          </a:p>
          <a:p>
            <a:pPr algn="l"/>
            <a:r>
              <a:rPr lang="ru-RU" dirty="0" smtClean="0"/>
              <a:t> График использования сети, отражающий необычную активность, также свидетельствует о </a:t>
            </a:r>
            <a:r>
              <a:rPr lang="ru-RU" dirty="0" err="1" smtClean="0"/>
              <a:t>DoS</a:t>
            </a:r>
            <a:r>
              <a:rPr lang="ru-RU" dirty="0" smtClean="0"/>
              <a:t>-атаке.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6029606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</a:t>
            </a:r>
            <a:r>
              <a:rPr lang="en-US" sz="3200" dirty="0" err="1" smtClean="0"/>
              <a:t>DoS</a:t>
            </a:r>
            <a:r>
              <a:rPr lang="en-US" sz="3200" dirty="0" smtClean="0"/>
              <a:t>-</a:t>
            </a:r>
            <a:r>
              <a:rPr lang="ru-RU" sz="3200" dirty="0" smtClean="0"/>
              <a:t>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DoS</a:t>
            </a:r>
            <a:r>
              <a:rPr lang="ru-RU" dirty="0" smtClean="0"/>
              <a:t>-атаки могут быть компонентом более крупной угрозы. </a:t>
            </a:r>
          </a:p>
          <a:p>
            <a:pPr algn="l"/>
            <a:r>
              <a:rPr lang="ru-RU" dirty="0" smtClean="0"/>
              <a:t>Они могут привести к проблемам в сетевых сегментах атакованных компьютеров. </a:t>
            </a:r>
          </a:p>
          <a:p>
            <a:pPr algn="l"/>
            <a:r>
              <a:rPr lang="ru-RU" dirty="0" smtClean="0"/>
              <a:t>Например, во время атаки пропускная способность обмена пакетами в секунду маршрутизатора между Интернетом и локальной сетью может быть значительно превышена, что приведет к компрометации не только целевой системы, но и всей сети. </a:t>
            </a:r>
          </a:p>
        </p:txBody>
      </p:sp>
    </p:spTree>
    <p:extLst>
      <p:ext uri="{BB962C8B-B14F-4D97-AF65-F5344CB8AC3E}">
        <p14:creationId xmlns:p14="http://schemas.microsoft.com/office/powerpoint/2010/main" val="1904760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</a:t>
            </a:r>
            <a:r>
              <a:rPr lang="en-US" sz="3200" dirty="0" err="1" smtClean="0"/>
              <a:t>DoS</a:t>
            </a:r>
            <a:r>
              <a:rPr lang="en-US" sz="3200" dirty="0" smtClean="0"/>
              <a:t>-</a:t>
            </a:r>
            <a:r>
              <a:rPr lang="ru-RU" sz="3200" dirty="0" smtClean="0"/>
              <a:t>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Если атака проводится в очень большом масштабе, могут быть скомпрометированы целые географические области подключения к Интернету.</a:t>
            </a:r>
          </a:p>
          <a:p>
            <a:pPr algn="l"/>
            <a:r>
              <a:rPr lang="ru-RU" dirty="0" smtClean="0"/>
              <a:t>Исторически сложилось, что большинство </a:t>
            </a:r>
            <a:r>
              <a:rPr lang="ru-RU" dirty="0" err="1" smtClean="0"/>
              <a:t>DoS</a:t>
            </a:r>
            <a:r>
              <a:rPr lang="ru-RU" dirty="0" smtClean="0"/>
              <a:t>-атак совершались с ложных адресов. </a:t>
            </a:r>
          </a:p>
        </p:txBody>
      </p:sp>
    </p:spTree>
    <p:extLst>
      <p:ext uri="{BB962C8B-B14F-4D97-AF65-F5344CB8AC3E}">
        <p14:creationId xmlns:p14="http://schemas.microsoft.com/office/powerpoint/2010/main" val="39013293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</a:t>
            </a:r>
            <a:r>
              <a:rPr lang="en-US" sz="3200" dirty="0" err="1" smtClean="0"/>
              <a:t>DoS</a:t>
            </a:r>
            <a:r>
              <a:rPr lang="en-US" sz="3200" dirty="0" smtClean="0"/>
              <a:t>-</a:t>
            </a:r>
            <a:r>
              <a:rPr lang="ru-RU" sz="3200" dirty="0" smtClean="0"/>
              <a:t>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Маршрутизаторы и коммутаторы </a:t>
            </a:r>
            <a:r>
              <a:rPr lang="ru-RU" dirty="0" err="1" smtClean="0"/>
              <a:t>Cisco</a:t>
            </a:r>
            <a:r>
              <a:rPr lang="ru-RU" dirty="0" smtClean="0"/>
              <a:t> поддерживают целый ряд технологий защиты от </a:t>
            </a:r>
            <a:r>
              <a:rPr lang="ru-RU" dirty="0" err="1" smtClean="0"/>
              <a:t>спуфинг</a:t>
            </a:r>
            <a:r>
              <a:rPr lang="ru-RU" dirty="0" smtClean="0"/>
              <a:t>-атак, таких как защита портов, анализ трафика протокола динамической конфигурации хостов (</a:t>
            </a:r>
            <a:r>
              <a:rPr lang="ru-RU" dirty="0" err="1" smtClean="0"/>
              <a:t>Dynamic</a:t>
            </a:r>
            <a:r>
              <a:rPr lang="ru-RU" dirty="0" smtClean="0"/>
              <a:t> </a:t>
            </a:r>
            <a:r>
              <a:rPr lang="ru-RU" dirty="0" err="1" smtClean="0"/>
              <a:t>Host</a:t>
            </a:r>
            <a:r>
              <a:rPr lang="ru-RU" dirty="0" smtClean="0"/>
              <a:t> </a:t>
            </a:r>
            <a:r>
              <a:rPr lang="ru-RU" dirty="0" err="1" smtClean="0"/>
              <a:t>Configuration</a:t>
            </a:r>
            <a:r>
              <a:rPr lang="ru-RU" dirty="0" smtClean="0"/>
              <a:t> </a:t>
            </a:r>
            <a:r>
              <a:rPr lang="ru-RU" dirty="0" err="1" smtClean="0"/>
              <a:t>Protocol</a:t>
            </a:r>
            <a:r>
              <a:rPr lang="ru-RU" dirty="0" smtClean="0"/>
              <a:t>, DHCP), защита IP-адресов источника, динамический контроль протокола разрешения адресов (</a:t>
            </a:r>
            <a:r>
              <a:rPr lang="ru-RU" dirty="0" err="1" smtClean="0"/>
              <a:t>Address</a:t>
            </a:r>
            <a:r>
              <a:rPr lang="ru-RU" dirty="0" smtClean="0"/>
              <a:t> </a:t>
            </a:r>
            <a:r>
              <a:rPr lang="ru-RU" dirty="0" err="1" smtClean="0"/>
              <a:t>Resolution</a:t>
            </a:r>
            <a:r>
              <a:rPr lang="ru-RU" dirty="0" smtClean="0"/>
              <a:t> </a:t>
            </a:r>
            <a:r>
              <a:rPr lang="ru-RU" dirty="0" err="1" smtClean="0"/>
              <a:t>Protocol</a:t>
            </a:r>
            <a:r>
              <a:rPr lang="ru-RU" dirty="0" smtClean="0"/>
              <a:t>, ARP) и списки контроля доступа (</a:t>
            </a:r>
            <a:r>
              <a:rPr lang="ru-RU" dirty="0" err="1" smtClean="0"/>
              <a:t>access</a:t>
            </a:r>
            <a:r>
              <a:rPr lang="ru-RU" dirty="0" smtClean="0"/>
              <a:t> </a:t>
            </a:r>
            <a:r>
              <a:rPr lang="ru-RU" dirty="0" err="1" smtClean="0"/>
              <a:t>control</a:t>
            </a:r>
            <a:r>
              <a:rPr lang="ru-RU" dirty="0" smtClean="0"/>
              <a:t> </a:t>
            </a:r>
            <a:r>
              <a:rPr lang="ru-RU" dirty="0" err="1" smtClean="0"/>
              <a:t>list</a:t>
            </a:r>
            <a:r>
              <a:rPr lang="ru-RU" dirty="0" smtClean="0"/>
              <a:t>, ACL).</a:t>
            </a:r>
          </a:p>
        </p:txBody>
      </p:sp>
    </p:spTree>
    <p:extLst>
      <p:ext uri="{BB962C8B-B14F-4D97-AF65-F5344CB8AC3E}">
        <p14:creationId xmlns:p14="http://schemas.microsoft.com/office/powerpoint/2010/main" val="5616412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4400"/>
            <a:ext cx="809803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06029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за</a:t>
            </a:r>
            <a:r>
              <a:rPr lang="ru-RU" sz="3200" dirty="0"/>
              <a:t>щ</a:t>
            </a:r>
            <a:r>
              <a:rPr lang="ru-RU" sz="3200" dirty="0" smtClean="0"/>
              <a:t>иты сетевой платформы </a:t>
            </a:r>
            <a:r>
              <a:rPr lang="en-US" sz="3200" dirty="0" smtClean="0"/>
              <a:t>Cisco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8" y="923924"/>
            <a:ext cx="8591676" cy="56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58911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</a:t>
            </a:r>
            <a:r>
              <a:rPr lang="en-US" sz="3200" dirty="0" smtClean="0"/>
              <a:t>NFP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Структура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Network</a:t>
            </a:r>
            <a:r>
              <a:rPr lang="ru-RU" dirty="0" smtClean="0"/>
              <a:t> </a:t>
            </a:r>
            <a:r>
              <a:rPr lang="ru-RU" dirty="0" err="1" smtClean="0"/>
              <a:t>Foundation</a:t>
            </a:r>
            <a:r>
              <a:rPr lang="ru-RU" dirty="0" smtClean="0"/>
              <a:t> </a:t>
            </a:r>
            <a:r>
              <a:rPr lang="ru-RU" dirty="0" err="1" smtClean="0"/>
              <a:t>Protection</a:t>
            </a:r>
            <a:r>
              <a:rPr lang="ru-RU" dirty="0" smtClean="0"/>
              <a:t> (NFP) предоставляет комплексное руководство по защите сетевой инфраструктуры. Это руководство закладывает основу для непрерывного предоставления услуг.</a:t>
            </a:r>
          </a:p>
          <a:p>
            <a:pPr algn="l"/>
            <a:r>
              <a:rPr lang="ru-RU" dirty="0" smtClean="0"/>
              <a:t> NFP логически подразделяет маршрутизаторы и коммутаторы на три функциональных области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1129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Организации по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640960" cy="45140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1550"/>
            <a:ext cx="8568952" cy="569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75253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</a:t>
            </a:r>
            <a:r>
              <a:rPr lang="en-US" sz="3200" dirty="0" smtClean="0"/>
              <a:t>NFP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Плоскость управления. </a:t>
            </a:r>
          </a:p>
          <a:p>
            <a:pPr algn="l"/>
            <a:r>
              <a:rPr lang="ru-RU" dirty="0" smtClean="0"/>
              <a:t>Отвечает за правильную маршрутизацию данных. Трафик плоскости управления состоит из генерируемых устройством пакетов, необходимых для операций самой сети, например обмена сообщениями ARP или объявлений маршрутизации OSPF.</a:t>
            </a:r>
          </a:p>
        </p:txBody>
      </p:sp>
    </p:spTree>
    <p:extLst>
      <p:ext uri="{BB962C8B-B14F-4D97-AF65-F5344CB8AC3E}">
        <p14:creationId xmlns:p14="http://schemas.microsoft.com/office/powerpoint/2010/main" val="389485162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</a:t>
            </a:r>
            <a:r>
              <a:rPr lang="en-US" sz="3200" dirty="0" smtClean="0"/>
              <a:t>NFP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Плоскость менеджмента. </a:t>
            </a:r>
          </a:p>
          <a:p>
            <a:pPr algn="l"/>
            <a:r>
              <a:rPr lang="ru-RU" dirty="0" smtClean="0"/>
              <a:t>Отвечает за управление сетевыми элементами. Трафик плоскости менеджмента генерируется либо сетевыми устройствами, либо станциями сетевого управления с использованием таких процессов и протоколов, как </a:t>
            </a:r>
            <a:r>
              <a:rPr lang="ru-RU" dirty="0" err="1" smtClean="0"/>
              <a:t>Telnet</a:t>
            </a:r>
            <a:r>
              <a:rPr lang="ru-RU" dirty="0" smtClean="0"/>
              <a:t>, SSH, TFTP, FTP, NTP, AAA, SNMP, </a:t>
            </a:r>
            <a:r>
              <a:rPr lang="ru-RU" dirty="0" err="1" smtClean="0"/>
              <a:t>syslog</a:t>
            </a:r>
            <a:r>
              <a:rPr lang="ru-RU" dirty="0" smtClean="0"/>
              <a:t>, TACACS+, RADIUS и </a:t>
            </a:r>
            <a:r>
              <a:rPr lang="ru-RU" dirty="0" err="1" smtClean="0"/>
              <a:t>NetFlow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114366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</a:t>
            </a:r>
            <a:r>
              <a:rPr lang="en-US" sz="3200" dirty="0" smtClean="0"/>
              <a:t>NFP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Плоскость данных (плоскость передачи данных). Отвечает за пересылку данных. </a:t>
            </a:r>
          </a:p>
          <a:p>
            <a:pPr algn="l"/>
            <a:r>
              <a:rPr lang="ru-RU" dirty="0" smtClean="0"/>
              <a:t>Трафик плоскости данных обычно состоит из генерируемых пользователем пакетов, пересылаемых между оконечными устройствами. Большинство трафика, проходящего через маршрутизатор или коммутатор, идет через плоскость данных.</a:t>
            </a:r>
          </a:p>
        </p:txBody>
      </p:sp>
    </p:spTree>
    <p:extLst>
      <p:ext uri="{BB962C8B-B14F-4D97-AF65-F5344CB8AC3E}">
        <p14:creationId xmlns:p14="http://schemas.microsoft.com/office/powerpoint/2010/main" val="63068299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</a:t>
            </a:r>
            <a:r>
              <a:rPr lang="en-US" sz="3200" dirty="0" smtClean="0"/>
              <a:t>NFP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86962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00508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управления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Трафик плоскости управления состоит из генерируемых устройством пакетов, необходимых для работы самой сети. </a:t>
            </a:r>
          </a:p>
          <a:p>
            <a:pPr algn="l"/>
            <a:r>
              <a:rPr lang="ru-RU" dirty="0" smtClean="0"/>
              <a:t>Защита плоскости управления обеспечивается с использованием следующих функций</a:t>
            </a:r>
          </a:p>
        </p:txBody>
      </p:sp>
    </p:spTree>
    <p:extLst>
      <p:ext uri="{BB962C8B-B14F-4D97-AF65-F5344CB8AC3E}">
        <p14:creationId xmlns:p14="http://schemas.microsoft.com/office/powerpoint/2010/main" val="393981964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Аутентификация протокола маршрутизации.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Аутентификация протокола маршрутизации (или аутентификация соседей) предотвращает прием маршрутизатором вредоносных обновлений маршрутизации.</a:t>
            </a:r>
          </a:p>
          <a:p>
            <a:pPr algn="l"/>
            <a:r>
              <a:rPr lang="ru-RU" dirty="0" smtClean="0"/>
              <a:t> Аутентификация соседей поддерживается большинством протоколов маршрутизации.</a:t>
            </a:r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607239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Ограничение плоскости управления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Ограничение плоскости управления (</a:t>
            </a:r>
            <a:r>
              <a:rPr lang="ru-RU" dirty="0" err="1" smtClean="0"/>
              <a:t>Control</a:t>
            </a:r>
            <a:r>
              <a:rPr lang="ru-RU" dirty="0" smtClean="0"/>
              <a:t> </a:t>
            </a:r>
            <a:r>
              <a:rPr lang="ru-RU" dirty="0" err="1" smtClean="0"/>
              <a:t>Plane</a:t>
            </a:r>
            <a:r>
              <a:rPr lang="ru-RU" dirty="0" smtClean="0"/>
              <a:t> </a:t>
            </a:r>
            <a:r>
              <a:rPr lang="ru-RU" dirty="0" err="1" smtClean="0"/>
              <a:t>Policing</a:t>
            </a:r>
            <a:r>
              <a:rPr lang="ru-RU" dirty="0" smtClean="0"/>
              <a:t>, </a:t>
            </a:r>
            <a:r>
              <a:rPr lang="ru-RU" dirty="0" err="1" smtClean="0"/>
              <a:t>CoPP</a:t>
            </a:r>
            <a:r>
              <a:rPr lang="ru-RU" dirty="0" smtClean="0"/>
              <a:t>). </a:t>
            </a:r>
          </a:p>
          <a:p>
            <a:pPr algn="l"/>
            <a:r>
              <a:rPr lang="ru-RU" dirty="0" err="1" smtClean="0"/>
              <a:t>CoPP</a:t>
            </a:r>
            <a:r>
              <a:rPr lang="ru-RU" dirty="0" smtClean="0"/>
              <a:t> – это функция операционной системы </a:t>
            </a:r>
            <a:r>
              <a:rPr lang="ru-RU" dirty="0" err="1" smtClean="0"/>
              <a:t>Cisco</a:t>
            </a:r>
            <a:r>
              <a:rPr lang="ru-RU" dirty="0" smtClean="0"/>
              <a:t> IOS, обеспечивающая пользователям возможность контроля потока трафика, который обрабатывается процессором маршрутизации сетевого 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230173268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Функция </a:t>
            </a:r>
            <a:r>
              <a:rPr lang="en-US" sz="3200" dirty="0" err="1" smtClean="0"/>
              <a:t>CoPP</a:t>
            </a:r>
            <a:r>
              <a:rPr lang="en-US" sz="3200" dirty="0" smtClean="0"/>
              <a:t> 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Функция </a:t>
            </a:r>
            <a:r>
              <a:rPr lang="ru-RU" dirty="0" err="1" smtClean="0"/>
              <a:t>CoPP</a:t>
            </a:r>
            <a:r>
              <a:rPr lang="ru-RU" dirty="0" smtClean="0"/>
              <a:t> предназначена для предотвращения переполнения процессора маршрутизации нежелательным трафиком. Функция </a:t>
            </a:r>
            <a:r>
              <a:rPr lang="ru-RU" dirty="0" err="1" smtClean="0"/>
              <a:t>CoPP</a:t>
            </a:r>
            <a:r>
              <a:rPr lang="ru-RU" dirty="0" smtClean="0"/>
              <a:t> рассматривает плоскость управления как отдельную сущность со своими собственными портами входа (ввода) и выхода (вывода). </a:t>
            </a:r>
          </a:p>
          <a:p>
            <a:pPr algn="l"/>
            <a:r>
              <a:rPr lang="ru-RU" dirty="0" smtClean="0"/>
              <a:t>Для портов входа и выхода плоскости управления может быть задан набор правил.</a:t>
            </a:r>
          </a:p>
        </p:txBody>
      </p:sp>
    </p:spTree>
    <p:extLst>
      <p:ext uri="{BB962C8B-B14F-4D97-AF65-F5344CB8AC3E}">
        <p14:creationId xmlns:p14="http://schemas.microsoft.com/office/powerpoint/2010/main" val="378289586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AutoSecure</a:t>
            </a:r>
            <a:r>
              <a:rPr lang="en-US" sz="3200" dirty="0" smtClean="0"/>
              <a:t>. 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AutoSecure</a:t>
            </a:r>
            <a:r>
              <a:rPr lang="ru-RU" dirty="0" smtClean="0"/>
              <a:t>. Функция </a:t>
            </a:r>
            <a:r>
              <a:rPr lang="ru-RU" dirty="0" err="1" smtClean="0"/>
              <a:t>AutoSecure</a:t>
            </a:r>
            <a:r>
              <a:rPr lang="ru-RU" dirty="0" smtClean="0"/>
              <a:t> может блокировать функции плоскости менеджмента и сервисы плоскости передачи данных, а также функции маршрутизатора.</a:t>
            </a:r>
          </a:p>
        </p:txBody>
      </p:sp>
    </p:spTree>
    <p:extLst>
      <p:ext uri="{BB962C8B-B14F-4D97-AF65-F5344CB8AC3E}">
        <p14:creationId xmlns:p14="http://schemas.microsoft.com/office/powerpoint/2010/main" val="193290111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Трафик плоскости менеджмента генерируется либо сетевыми устройствами, либо станциями сетевого управления с использованием таких процессов и протоколов, как </a:t>
            </a:r>
            <a:r>
              <a:rPr lang="ru-RU" dirty="0" err="1" smtClean="0"/>
              <a:t>Telnet</a:t>
            </a:r>
            <a:r>
              <a:rPr lang="ru-RU" dirty="0" smtClean="0"/>
              <a:t>, SSH, TFTP и т. д. </a:t>
            </a:r>
          </a:p>
          <a:p>
            <a:pPr algn="l"/>
            <a:r>
              <a:rPr lang="ru-RU" dirty="0" smtClean="0"/>
              <a:t>Плоскость менеджмента представляет для хакеров большой интерес. </a:t>
            </a:r>
          </a:p>
          <a:p>
            <a:pPr algn="l"/>
            <a:r>
              <a:rPr lang="ru-RU" dirty="0" smtClean="0"/>
              <a:t>Поэтому модуль управления был оснащен несколькими технологиями, которые должны снизить эти риски.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629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en-US" sz="3200" dirty="0" smtClean="0"/>
              <a:t>CERT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 smtClean="0"/>
              <a:t>Группа быстрого реагирования на нарушения компьютерной безопасности </a:t>
            </a:r>
            <a:r>
              <a:rPr lang="ru-RU" dirty="0" smtClean="0"/>
              <a:t>(</a:t>
            </a:r>
            <a:r>
              <a:rPr lang="ru-RU" dirty="0" err="1" smtClean="0"/>
              <a:t>Computer</a:t>
            </a:r>
            <a:r>
              <a:rPr lang="ru-RU" dirty="0" smtClean="0"/>
              <a:t> </a:t>
            </a:r>
            <a:r>
              <a:rPr lang="ru-RU" dirty="0" err="1" smtClean="0"/>
              <a:t>Emergency</a:t>
            </a:r>
            <a:r>
              <a:rPr lang="ru-RU" dirty="0" smtClean="0"/>
              <a:t> </a:t>
            </a:r>
            <a:r>
              <a:rPr lang="ru-RU" dirty="0" err="1" smtClean="0"/>
              <a:t>Response</a:t>
            </a:r>
            <a:r>
              <a:rPr lang="ru-RU" dirty="0" smtClean="0"/>
              <a:t> </a:t>
            </a:r>
            <a:r>
              <a:rPr lang="ru-RU" dirty="0" err="1" smtClean="0"/>
              <a:t>Team</a:t>
            </a:r>
            <a:r>
              <a:rPr lang="ru-RU" dirty="0" smtClean="0"/>
              <a:t>; CERT) - это финансируемая федеральным правительством США инициативная группа, созданная для работы с интернет-сообществом с целью обнаружения и устранения нарушений компьютерной безопасности. </a:t>
            </a:r>
            <a:endParaRPr lang="en-US" dirty="0" smtClean="0"/>
          </a:p>
          <a:p>
            <a:pPr algn="l"/>
            <a:r>
              <a:rPr lang="ru-RU" dirty="0" smtClean="0"/>
              <a:t>Центр координации CERT (CERT </a:t>
            </a:r>
            <a:r>
              <a:rPr lang="ru-RU" dirty="0" err="1" smtClean="0"/>
              <a:t>Coordination</a:t>
            </a:r>
            <a:r>
              <a:rPr lang="ru-RU" dirty="0" smtClean="0"/>
              <a:t> </a:t>
            </a:r>
            <a:r>
              <a:rPr lang="ru-RU" dirty="0" err="1" smtClean="0"/>
              <a:t>Center</a:t>
            </a:r>
            <a:r>
              <a:rPr lang="ru-RU" dirty="0" smtClean="0"/>
              <a:t>; CERT/CC) координирует взаимосвязь между экспертами во время нарушений безопасности для предотвращения инцидентов в будущем. </a:t>
            </a:r>
            <a:endParaRPr lang="en-US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44395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Информационный поток между хостами управления и управляемыми устройствами может быть за пределами диапазона (ООВ), когда информация идет по сети, в которой нет производственного трафика. </a:t>
            </a:r>
          </a:p>
          <a:p>
            <a:pPr algn="l"/>
            <a:r>
              <a:rPr lang="ru-RU" dirty="0" smtClean="0"/>
              <a:t>Он может быть также и внутри диапазона, когда информация идет по корпоративной производственной сети, через Интернет или по обеим этим сетям.</a:t>
            </a:r>
          </a:p>
          <a:p>
            <a:pPr algn="l"/>
            <a:r>
              <a:rPr lang="ru-RU" dirty="0" smtClean="0"/>
              <a:t>Защита плоскости менеджмента обеспечивается с использованием следующих функций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2541750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" y="692696"/>
            <a:ext cx="8737894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77738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Политика использования имени пользователя и пароля.</a:t>
            </a:r>
          </a:p>
          <a:p>
            <a:pPr algn="l"/>
            <a:r>
              <a:rPr lang="ru-RU" dirty="0" smtClean="0"/>
              <a:t>Ограничивает доступ к устройству. Ограничивает доступные порты и контролирует способы доступа «кто» и «как».</a:t>
            </a:r>
          </a:p>
        </p:txBody>
      </p:sp>
    </p:spTree>
    <p:extLst>
      <p:ext uri="{BB962C8B-B14F-4D97-AF65-F5344CB8AC3E}">
        <p14:creationId xmlns:p14="http://schemas.microsoft.com/office/powerpoint/2010/main" val="412025486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Представление официальных уведомлений. Отображает официальные уведомления. </a:t>
            </a:r>
          </a:p>
          <a:p>
            <a:pPr algn="l"/>
            <a:r>
              <a:rPr lang="ru-RU" dirty="0" smtClean="0"/>
              <a:t>Эти уведомления обычно создаются юристами корпорации.</a:t>
            </a:r>
          </a:p>
        </p:txBody>
      </p:sp>
    </p:spTree>
    <p:extLst>
      <p:ext uri="{BB962C8B-B14F-4D97-AF65-F5344CB8AC3E}">
        <p14:creationId xmlns:p14="http://schemas.microsoft.com/office/powerpoint/2010/main" val="281729264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Обеспечение конфиденциальности данных. Защищает локально сохраняемые конфиденциальные данные от просмотра и копирования.</a:t>
            </a:r>
          </a:p>
          <a:p>
            <a:pPr algn="l"/>
            <a:r>
              <a:rPr lang="ru-RU" dirty="0" smtClean="0"/>
              <a:t>Использует протоколы управления с надежной аутентификацией для нейтрализации атак, целью которых является выяснение паролей и конфигураций устройств.</a:t>
            </a:r>
          </a:p>
        </p:txBody>
      </p:sp>
    </p:spTree>
    <p:extLst>
      <p:ext uri="{BB962C8B-B14F-4D97-AF65-F5344CB8AC3E}">
        <p14:creationId xmlns:p14="http://schemas.microsoft.com/office/powerpoint/2010/main" val="317631316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Управление доступом на основе ролей (</a:t>
            </a:r>
            <a:r>
              <a:rPr lang="ru-RU" dirty="0" err="1" smtClean="0"/>
              <a:t>Role-based</a:t>
            </a:r>
            <a:r>
              <a:rPr lang="ru-RU" dirty="0" smtClean="0"/>
              <a:t> </a:t>
            </a:r>
            <a:r>
              <a:rPr lang="ru-RU" dirty="0" err="1" smtClean="0"/>
              <a:t>access</a:t>
            </a:r>
            <a:r>
              <a:rPr lang="ru-RU" dirty="0" smtClean="0"/>
              <a:t> </a:t>
            </a:r>
            <a:r>
              <a:rPr lang="ru-RU" dirty="0" err="1" smtClean="0"/>
              <a:t>control</a:t>
            </a:r>
            <a:r>
              <a:rPr lang="ru-RU" dirty="0" smtClean="0"/>
              <a:t>, RBAC). </a:t>
            </a:r>
          </a:p>
          <a:p>
            <a:pPr algn="l"/>
            <a:r>
              <a:rPr lang="ru-RU" dirty="0" smtClean="0"/>
              <a:t>Обеспечивает предоставление доступа только уполномоченным пользователям, группам и сервисам. </a:t>
            </a:r>
          </a:p>
          <a:p>
            <a:pPr algn="l"/>
            <a:r>
              <a:rPr lang="ru-RU" dirty="0" smtClean="0"/>
              <a:t>Сервисы RBAC и аутентификации, авторизации и учета (</a:t>
            </a:r>
            <a:r>
              <a:rPr lang="ru-RU" dirty="0" err="1" smtClean="0"/>
              <a:t>authentication</a:t>
            </a:r>
            <a:r>
              <a:rPr lang="ru-RU" dirty="0" smtClean="0"/>
              <a:t>, </a:t>
            </a:r>
            <a:r>
              <a:rPr lang="ru-RU" dirty="0" err="1" smtClean="0"/>
              <a:t>authorization</a:t>
            </a:r>
            <a:r>
              <a:rPr lang="ru-RU" dirty="0" smtClean="0"/>
              <a:t>,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accounting</a:t>
            </a:r>
            <a:r>
              <a:rPr lang="ru-RU" dirty="0" smtClean="0"/>
              <a:t>, AAA) обеспечивают механизмы для эффективного управления контролем доступа.</a:t>
            </a:r>
          </a:p>
        </p:txBody>
      </p:sp>
    </p:spTree>
    <p:extLst>
      <p:ext uri="{BB962C8B-B14F-4D97-AF65-F5344CB8AC3E}">
        <p14:creationId xmlns:p14="http://schemas.microsoft.com/office/powerpoint/2010/main" val="399984066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RBAC ограничивает доступ пользователя на основе роли этого пользователя. </a:t>
            </a:r>
          </a:p>
          <a:p>
            <a:pPr algn="l"/>
            <a:r>
              <a:rPr lang="ru-RU" dirty="0" smtClean="0"/>
              <a:t>Роли создаются в соответствии с должностными обязанностями или заданиями, а также присваивают полномочия на доступ к определенным ресурсам. </a:t>
            </a:r>
          </a:p>
          <a:p>
            <a:pPr algn="l"/>
            <a:r>
              <a:rPr lang="ru-RU" dirty="0" smtClean="0"/>
              <a:t>Пользователям затем присваиваются роли и предоставляются полномочия, заданные для этой роли.</a:t>
            </a:r>
          </a:p>
        </p:txBody>
      </p:sp>
    </p:spTree>
    <p:extLst>
      <p:ext uri="{BB962C8B-B14F-4D97-AF65-F5344CB8AC3E}">
        <p14:creationId xmlns:p14="http://schemas.microsoft.com/office/powerpoint/2010/main" val="372204872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Авторизация действий. </a:t>
            </a:r>
          </a:p>
          <a:p>
            <a:pPr algn="l"/>
            <a:r>
              <a:rPr lang="ru-RU" dirty="0" smtClean="0"/>
              <a:t>Ограничивает доступность действий и представлений только уполномоченными пользователями, группами или сервисами.</a:t>
            </a:r>
          </a:p>
        </p:txBody>
      </p:sp>
    </p:spTree>
    <p:extLst>
      <p:ext uri="{BB962C8B-B14F-4D97-AF65-F5344CB8AC3E}">
        <p14:creationId xmlns:p14="http://schemas.microsoft.com/office/powerpoint/2010/main" val="342841659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Активация функций отчетности по управлению доступом. Фиксирует и учитывает все попытки доступа. Записывает, кто входил в устройство, что происходило и когда.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0031806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</a:t>
            </a:r>
            <a:r>
              <a:rPr lang="ru-RU" dirty="0" err="1" smtClean="0"/>
              <a:t>Cisco</a:t>
            </a:r>
            <a:r>
              <a:rPr lang="ru-RU" dirty="0" smtClean="0"/>
              <a:t> IOS, функция доступа CLI на основе ролей использует возможности RBAC для управления доступом к маршрутизатору. </a:t>
            </a:r>
          </a:p>
          <a:p>
            <a:pPr algn="l"/>
            <a:r>
              <a:rPr lang="ru-RU" dirty="0" smtClean="0"/>
              <a:t>Эта функция создает разные «представления», которые определяют, какие команды допускаются и какая информация о конфигурации является видимой. </a:t>
            </a:r>
          </a:p>
        </p:txBody>
      </p:sp>
    </p:spTree>
    <p:extLst>
      <p:ext uri="{BB962C8B-B14F-4D97-AF65-F5344CB8AC3E}">
        <p14:creationId xmlns:p14="http://schemas.microsoft.com/office/powerpoint/2010/main" val="3138401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en-US" sz="3200" dirty="0" smtClean="0"/>
              <a:t>CERT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CERT</a:t>
            </a:r>
            <a:r>
              <a:rPr lang="ru-RU" dirty="0" smtClean="0"/>
              <a:t> </a:t>
            </a:r>
            <a:r>
              <a:rPr lang="ru-RU" dirty="0" smtClean="0"/>
              <a:t>также реагирует на серьезные нарушения безопасности и анализирует уязвимости продуктов. </a:t>
            </a:r>
            <a:endParaRPr lang="ru-RU" dirty="0" smtClean="0"/>
          </a:p>
          <a:p>
            <a:pPr algn="l"/>
            <a:r>
              <a:rPr lang="ru-RU" dirty="0" smtClean="0"/>
              <a:t>CERT </a:t>
            </a:r>
            <a:r>
              <a:rPr lang="ru-RU" dirty="0" smtClean="0"/>
              <a:t>обеспечивает управление процессом изменений, относящихся к прогрессивным методам злоумышленников, сложности обнаружения атак и поимке злоумышленников.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2274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целях масштабируемости, пользователи, полномочия и роли обычно создаются и ведутся на центральном сервере </a:t>
            </a:r>
            <a:r>
              <a:rPr lang="ru-RU" dirty="0" err="1" smtClean="0"/>
              <a:t>репозитария</a:t>
            </a:r>
            <a:r>
              <a:rPr lang="ru-RU" dirty="0" smtClean="0"/>
              <a:t>. </a:t>
            </a:r>
          </a:p>
          <a:p>
            <a:pPr algn="l"/>
            <a:r>
              <a:rPr lang="ru-RU" dirty="0" smtClean="0"/>
              <a:t>Таким образом политика контроля доступа становится доступной для множества устройств. Центральный сервер </a:t>
            </a:r>
            <a:r>
              <a:rPr lang="ru-RU" dirty="0" err="1" smtClean="0"/>
              <a:t>репозитария</a:t>
            </a:r>
            <a:r>
              <a:rPr lang="ru-RU" dirty="0" smtClean="0"/>
              <a:t> может быть сервером AAA, например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Secure</a:t>
            </a:r>
            <a:r>
              <a:rPr lang="ru-RU" dirty="0" smtClean="0"/>
              <a:t> </a:t>
            </a:r>
            <a:r>
              <a:rPr lang="ru-RU" dirty="0" err="1" smtClean="0"/>
              <a:t>Access</a:t>
            </a:r>
            <a:r>
              <a:rPr lang="ru-RU" dirty="0" smtClean="0"/>
              <a:t> </a:t>
            </a:r>
            <a:r>
              <a:rPr lang="ru-RU" dirty="0" err="1" smtClean="0"/>
              <a:t>Control</a:t>
            </a:r>
            <a:r>
              <a:rPr lang="ru-RU" dirty="0" smtClean="0"/>
              <a:t> </a:t>
            </a:r>
            <a:r>
              <a:rPr lang="ru-RU" dirty="0" err="1" smtClean="0"/>
              <a:t>System</a:t>
            </a:r>
            <a:r>
              <a:rPr lang="ru-RU" dirty="0" smtClean="0"/>
              <a:t> (ACS), который предоставляет сети сервисы AAA с целью 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38146561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данных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Трафик плоскости данных по большей части состоит из генерируемых пользователем пакетов, которые передаются маршрутизатором на плоскости данных. </a:t>
            </a:r>
          </a:p>
          <a:p>
            <a:pPr algn="l"/>
            <a:r>
              <a:rPr lang="ru-RU" dirty="0" smtClean="0"/>
              <a:t>Защита плоскости данных может быть внедрена с использованием списков контроля доступа (ACL), механизмов </a:t>
            </a:r>
            <a:r>
              <a:rPr lang="ru-RU" dirty="0" err="1" smtClean="0"/>
              <a:t>антиспуфинга</a:t>
            </a:r>
            <a:r>
              <a:rPr lang="ru-RU" dirty="0" smtClean="0"/>
              <a:t> и функций безопасности уровня 2.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4807646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данных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Списки контроля доступа выполняют фильтрацию пакетов для контроля за тем, какие пакеты проходят по сети и куда этим пакетам разрешено идти. </a:t>
            </a:r>
          </a:p>
          <a:p>
            <a:pPr algn="l"/>
            <a:r>
              <a:rPr lang="ru-RU" dirty="0" smtClean="0"/>
              <a:t>Списки ACL используются для защиты плоскости данных разными способами.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1940467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данных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3924"/>
            <a:ext cx="8496944" cy="557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39502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Блокировка нежелательного трафика или пользователей.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Блокировка нежелательного трафика или пользователей. </a:t>
            </a:r>
          </a:p>
          <a:p>
            <a:pPr algn="l"/>
            <a:r>
              <a:rPr lang="ru-RU" dirty="0" smtClean="0"/>
              <a:t>Списки ACL могут фильтровать входящие или исходящие пакеты в интерфейсе. </a:t>
            </a:r>
          </a:p>
          <a:p>
            <a:pPr algn="l"/>
            <a:r>
              <a:rPr lang="ru-RU" dirty="0" smtClean="0"/>
              <a:t>Они могут использоваться для контроля доступа на основе адресов источника, адресов назначения или аутентификации пользователя.</a:t>
            </a:r>
          </a:p>
        </p:txBody>
      </p:sp>
    </p:spTree>
    <p:extLst>
      <p:ext uri="{BB962C8B-B14F-4D97-AF65-F5344CB8AC3E}">
        <p14:creationId xmlns:p14="http://schemas.microsoft.com/office/powerpoint/2010/main" val="174115417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Уменьшение вероятности </a:t>
            </a:r>
            <a:r>
              <a:rPr lang="en-US" sz="3200" dirty="0" err="1" smtClean="0"/>
              <a:t>DoS</a:t>
            </a:r>
            <a:r>
              <a:rPr lang="en-US" sz="3200" dirty="0" smtClean="0"/>
              <a:t>-</a:t>
            </a:r>
            <a:r>
              <a:rPr lang="ru-RU" sz="3200" dirty="0" smtClean="0"/>
              <a:t>атак.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Уменьшение вероятности </a:t>
            </a:r>
            <a:r>
              <a:rPr lang="ru-RU" dirty="0" err="1" smtClean="0"/>
              <a:t>DoS</a:t>
            </a:r>
            <a:r>
              <a:rPr lang="ru-RU" dirty="0" smtClean="0"/>
              <a:t>-атак. </a:t>
            </a:r>
          </a:p>
          <a:p>
            <a:pPr algn="l"/>
            <a:r>
              <a:rPr lang="ru-RU" dirty="0" smtClean="0"/>
              <a:t>Списки ACL могут использоваться для указания того, может ли трафик с хостов, из сети или от пользователей поступать в сеть. </a:t>
            </a:r>
          </a:p>
          <a:p>
            <a:pPr algn="l"/>
            <a:r>
              <a:rPr lang="ru-RU" dirty="0" smtClean="0"/>
              <a:t>Также можно сконфигурировать функцию перехвата ТСР, чтобы предотвратить переполнение серверов запросами на подключение.</a:t>
            </a:r>
          </a:p>
        </p:txBody>
      </p:sp>
    </p:spTree>
    <p:extLst>
      <p:ext uri="{BB962C8B-B14F-4D97-AF65-F5344CB8AC3E}">
        <p14:creationId xmlns:p14="http://schemas.microsoft.com/office/powerpoint/2010/main" val="25348860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Устранение </a:t>
            </a:r>
            <a:r>
              <a:rPr lang="ru-RU" sz="3200" dirty="0" err="1" smtClean="0"/>
              <a:t>спуфинг</a:t>
            </a:r>
            <a:r>
              <a:rPr lang="ru-RU" sz="3200" dirty="0" smtClean="0"/>
              <a:t>-атак.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Устранение </a:t>
            </a:r>
            <a:r>
              <a:rPr lang="ru-RU" dirty="0" err="1" smtClean="0"/>
              <a:t>спуфинг</a:t>
            </a:r>
            <a:r>
              <a:rPr lang="ru-RU" dirty="0" smtClean="0"/>
              <a:t>-атак. </a:t>
            </a:r>
          </a:p>
          <a:p>
            <a:pPr algn="l"/>
            <a:r>
              <a:rPr lang="ru-RU" dirty="0" smtClean="0"/>
              <a:t>Списки ACL позволяют специалистам по безопасности внедрять рекомендуемые практические методики для устранения </a:t>
            </a:r>
            <a:r>
              <a:rPr lang="ru-RU" dirty="0" err="1" smtClean="0"/>
              <a:t>спуфинг</a:t>
            </a:r>
            <a:r>
              <a:rPr lang="ru-RU" dirty="0" smtClean="0"/>
              <a:t>-атак.</a:t>
            </a:r>
          </a:p>
        </p:txBody>
      </p:sp>
    </p:spTree>
    <p:extLst>
      <p:ext uri="{BB962C8B-B14F-4D97-AF65-F5344CB8AC3E}">
        <p14:creationId xmlns:p14="http://schemas.microsoft.com/office/powerpoint/2010/main" val="288847122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Обеспечение контроля полосы пропускания.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Обеспечение контроля полосы пропускания. Списки ACL на медленном канале могут предотвращать прохождение излишнего трафика.</a:t>
            </a:r>
          </a:p>
        </p:txBody>
      </p:sp>
    </p:spTree>
    <p:extLst>
      <p:ext uri="{BB962C8B-B14F-4D97-AF65-F5344CB8AC3E}">
        <p14:creationId xmlns:p14="http://schemas.microsoft.com/office/powerpoint/2010/main" val="132370733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Классификация трафика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Классификация трафика для защиты плоскостей менеджмента и управления. </a:t>
            </a:r>
          </a:p>
          <a:p>
            <a:pPr algn="l"/>
            <a:r>
              <a:rPr lang="ru-RU" dirty="0" smtClean="0"/>
              <a:t>Списки ACL могут применяться на </a:t>
            </a:r>
            <a:r>
              <a:rPr lang="ru-RU" dirty="0" err="1" smtClean="0"/>
              <a:t>vty</a:t>
            </a:r>
            <a:r>
              <a:rPr lang="ru-RU" dirty="0" smtClean="0"/>
              <a:t>-линиях.</a:t>
            </a:r>
          </a:p>
          <a:p>
            <a:pPr algn="l"/>
            <a:r>
              <a:rPr lang="ru-RU" dirty="0" smtClean="0"/>
              <a:t>Эти списки могут также использоваться как механизм </a:t>
            </a:r>
            <a:r>
              <a:rPr lang="ru-RU" dirty="0" err="1" smtClean="0"/>
              <a:t>антиспуфинга</a:t>
            </a:r>
            <a:r>
              <a:rPr lang="ru-RU" dirty="0" smtClean="0"/>
              <a:t> путем отброса трафика с недействительным адресом источника. </a:t>
            </a:r>
          </a:p>
          <a:p>
            <a:pPr algn="l"/>
            <a:r>
              <a:rPr lang="ru-RU" dirty="0" smtClean="0"/>
              <a:t>Это означает, что атаки должны инициироваться с действительных, достижимых IP-адресов, чтобы пакеты можно было проследить вплоть до инициатора атаки.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0837382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данных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Такие функции, как, например, переадресация в обратном направлении по индивидуальному адресу (</a:t>
            </a:r>
            <a:r>
              <a:rPr lang="ru-RU" dirty="0" err="1" smtClean="0"/>
              <a:t>Unicast</a:t>
            </a:r>
            <a:r>
              <a:rPr lang="ru-RU" dirty="0" smtClean="0"/>
              <a:t> </a:t>
            </a:r>
            <a:r>
              <a:rPr lang="ru-RU" dirty="0" err="1" smtClean="0"/>
              <a:t>Reverse</a:t>
            </a:r>
            <a:r>
              <a:rPr lang="ru-RU" dirty="0" smtClean="0"/>
              <a:t> </a:t>
            </a:r>
            <a:r>
              <a:rPr lang="ru-RU" dirty="0" err="1" smtClean="0"/>
              <a:t>Path</a:t>
            </a:r>
            <a:r>
              <a:rPr lang="ru-RU" dirty="0" smtClean="0"/>
              <a:t> </a:t>
            </a:r>
            <a:r>
              <a:rPr lang="ru-RU" dirty="0" err="1" smtClean="0"/>
              <a:t>Forwarding</a:t>
            </a:r>
            <a:r>
              <a:rPr lang="ru-RU" dirty="0" smtClean="0"/>
              <a:t>, </a:t>
            </a:r>
            <a:r>
              <a:rPr lang="ru-RU" dirty="0" err="1" smtClean="0"/>
              <a:t>uRPF</a:t>
            </a:r>
            <a:r>
              <a:rPr lang="ru-RU" dirty="0" smtClean="0"/>
              <a:t>), могут использоваться в качестве дополнительного элемента стратегии </a:t>
            </a:r>
            <a:r>
              <a:rPr lang="ru-RU" dirty="0" err="1" smtClean="0"/>
              <a:t>антиспуфинга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Коммутаторы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Catalyst</a:t>
            </a:r>
            <a:r>
              <a:rPr lang="ru-RU" dirty="0" smtClean="0"/>
              <a:t> могут использовать интегрированные функции для обеспечения безопасности инфраструктуры уровня 2. </a:t>
            </a:r>
          </a:p>
          <a:p>
            <a:pPr algn="l"/>
            <a:r>
              <a:rPr lang="ru-RU" dirty="0" smtClean="0"/>
              <a:t>В коммутаторы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Catalyst</a:t>
            </a:r>
            <a:r>
              <a:rPr lang="ru-RU" dirty="0" smtClean="0"/>
              <a:t> встроены следующие инструменты безопасности уровня 2: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6392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SANS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/>
              <a:t>Институт «Администрирование систем, аудит, сеть, безопасность» </a:t>
            </a:r>
            <a:r>
              <a:rPr lang="ru-RU" dirty="0" smtClean="0"/>
              <a:t>(</a:t>
            </a:r>
            <a:r>
              <a:rPr lang="ru-RU" dirty="0" err="1" smtClean="0"/>
              <a:t>SysAdmin</a:t>
            </a:r>
            <a:r>
              <a:rPr lang="ru-RU" dirty="0" smtClean="0"/>
              <a:t>, </a:t>
            </a:r>
            <a:r>
              <a:rPr lang="ru-RU" dirty="0" err="1" smtClean="0"/>
              <a:t>Audit</a:t>
            </a:r>
            <a:r>
              <a:rPr lang="ru-RU" dirty="0" smtClean="0"/>
              <a:t>, </a:t>
            </a:r>
            <a:r>
              <a:rPr lang="ru-RU" dirty="0" err="1" smtClean="0"/>
              <a:t>Network</a:t>
            </a:r>
            <a:r>
              <a:rPr lang="ru-RU" dirty="0" smtClean="0"/>
              <a:t>, </a:t>
            </a:r>
            <a:r>
              <a:rPr lang="ru-RU" dirty="0" err="1" smtClean="0"/>
              <a:t>Security</a:t>
            </a:r>
            <a:r>
              <a:rPr lang="ru-RU" dirty="0" smtClean="0"/>
              <a:t>; SANS) предоставляет по запросу ресурсы, как правило, на бесплатной основе, к которым относятся популярные </a:t>
            </a:r>
            <a:r>
              <a:rPr lang="ru-RU" dirty="0" err="1" smtClean="0"/>
              <a:t>Internet</a:t>
            </a:r>
            <a:r>
              <a:rPr lang="ru-RU" dirty="0" smtClean="0"/>
              <a:t> </a:t>
            </a:r>
            <a:r>
              <a:rPr lang="ru-RU" dirty="0" err="1" smtClean="0"/>
              <a:t>Storm</a:t>
            </a:r>
            <a:r>
              <a:rPr lang="ru-RU" dirty="0" smtClean="0"/>
              <a:t> </a:t>
            </a:r>
            <a:r>
              <a:rPr lang="ru-RU" dirty="0" err="1" smtClean="0"/>
              <a:t>Center</a:t>
            </a:r>
            <a:r>
              <a:rPr lang="ru-RU" dirty="0" smtClean="0"/>
              <a:t> (система раннего оповещения в Интернете), </a:t>
            </a:r>
            <a:r>
              <a:rPr lang="ru-RU" dirty="0" err="1" smtClean="0"/>
              <a:t>NewsBites</a:t>
            </a:r>
            <a:r>
              <a:rPr lang="ru-RU" dirty="0" smtClean="0"/>
              <a:t> (еженедельный дайджест новостей), @RISK (еженедельный дайджест уязвимостей), </a:t>
            </a:r>
            <a:r>
              <a:rPr lang="ru-RU" dirty="0" err="1" smtClean="0"/>
              <a:t>flash</a:t>
            </a:r>
            <a:r>
              <a:rPr lang="ru-RU" dirty="0" smtClean="0"/>
              <a:t> </a:t>
            </a:r>
            <a:r>
              <a:rPr lang="ru-RU" dirty="0" err="1" smtClean="0"/>
              <a:t>security</a:t>
            </a:r>
            <a:r>
              <a:rPr lang="ru-RU" dirty="0" smtClean="0"/>
              <a:t> </a:t>
            </a:r>
            <a:r>
              <a:rPr lang="ru-RU" dirty="0" err="1" smtClean="0"/>
              <a:t>alert</a:t>
            </a:r>
            <a:r>
              <a:rPr lang="ru-RU" dirty="0" smtClean="0"/>
              <a:t> (предупреждения безопасности) и свыше 1 200 оригинальных научных статей, получивших различные награды. SANS также разрабатывает специальные курсы по вопросам безопасности.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78813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портов.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Защита портов. </a:t>
            </a:r>
          </a:p>
          <a:p>
            <a:pPr algn="l"/>
            <a:r>
              <a:rPr lang="ru-RU" dirty="0" smtClean="0"/>
              <a:t>Предотвращает </a:t>
            </a:r>
            <a:r>
              <a:rPr lang="ru-RU" dirty="0" err="1" smtClean="0"/>
              <a:t>спуфинг</a:t>
            </a:r>
            <a:r>
              <a:rPr lang="ru-RU" dirty="0" smtClean="0"/>
              <a:t>-атаки и </a:t>
            </a:r>
            <a:r>
              <a:rPr lang="ru-RU" dirty="0" err="1" smtClean="0"/>
              <a:t>flood</a:t>
            </a:r>
            <a:r>
              <a:rPr lang="ru-RU" dirty="0" smtClean="0"/>
              <a:t>-атаки МАС-адресов.</a:t>
            </a:r>
          </a:p>
          <a:p>
            <a:pPr algn="l"/>
            <a:r>
              <a:rPr lang="ru-RU" dirty="0" smtClean="0"/>
              <a:t>Анализ DHCP-трафика.</a:t>
            </a:r>
          </a:p>
          <a:p>
            <a:pPr algn="l"/>
            <a:r>
              <a:rPr lang="ru-RU" dirty="0" smtClean="0"/>
              <a:t>Предотвращает атаки клиента на DHCP-сервер и коммутатор.</a:t>
            </a:r>
          </a:p>
        </p:txBody>
      </p:sp>
    </p:spTree>
    <p:extLst>
      <p:ext uri="{BB962C8B-B14F-4D97-AF65-F5344CB8AC3E}">
        <p14:creationId xmlns:p14="http://schemas.microsoft.com/office/powerpoint/2010/main" val="9002933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Динамическое инспектирование </a:t>
            </a:r>
            <a:r>
              <a:rPr lang="en-US" sz="3200" dirty="0" smtClean="0"/>
              <a:t>ARP (DAI). 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Динамическое инспектирование ARP (DAI). Обеспечивает дополнительную безопасность с функцией ARP за счет использования таблицы анализа DHCP-трафика для минимизации атак отравления ARP и </a:t>
            </a:r>
            <a:r>
              <a:rPr lang="ru-RU" dirty="0" err="1" smtClean="0"/>
              <a:t>спуфинг</a:t>
            </a:r>
            <a:r>
              <a:rPr lang="ru-RU" dirty="0" smtClean="0"/>
              <a:t>-атак.</a:t>
            </a:r>
          </a:p>
        </p:txBody>
      </p:sp>
    </p:spTree>
    <p:extLst>
      <p:ext uri="{BB962C8B-B14F-4D97-AF65-F5344CB8AC3E}">
        <p14:creationId xmlns:p14="http://schemas.microsoft.com/office/powerpoint/2010/main" val="16366098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</a:t>
            </a:r>
            <a:r>
              <a:rPr lang="en-US" sz="3200" dirty="0" smtClean="0"/>
              <a:t>IP-</a:t>
            </a:r>
            <a:r>
              <a:rPr lang="ru-RU" sz="3200" dirty="0" smtClean="0"/>
              <a:t>адресов источника.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Защита IP-адресов источника. </a:t>
            </a:r>
          </a:p>
          <a:p>
            <a:pPr algn="l"/>
            <a:r>
              <a:rPr lang="ru-RU" dirty="0" smtClean="0"/>
              <a:t>Предотвращает </a:t>
            </a:r>
            <a:r>
              <a:rPr lang="ru-RU" dirty="0" err="1" smtClean="0"/>
              <a:t>спуфинг</a:t>
            </a:r>
            <a:r>
              <a:rPr lang="ru-RU" dirty="0" smtClean="0"/>
              <a:t> IP-адресов с помощью таблицы анализа DHCP-трафика.</a:t>
            </a:r>
          </a:p>
        </p:txBody>
      </p:sp>
    </p:spTree>
    <p:extLst>
      <p:ext uri="{BB962C8B-B14F-4D97-AF65-F5344CB8AC3E}">
        <p14:creationId xmlns:p14="http://schemas.microsoft.com/office/powerpoint/2010/main" val="291429612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</a:t>
            </a:r>
            <a:r>
              <a:rPr lang="en-US" sz="3200" dirty="0" smtClean="0"/>
              <a:t>IP-</a:t>
            </a:r>
            <a:r>
              <a:rPr lang="ru-RU" sz="3200" dirty="0" smtClean="0"/>
              <a:t>адресов источника.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51977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MITRE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Корпорация </a:t>
            </a:r>
            <a:r>
              <a:rPr lang="ru-RU" b="1" dirty="0" err="1" smtClean="0"/>
              <a:t>Mitre</a:t>
            </a:r>
            <a:r>
              <a:rPr lang="ru-RU" b="1" dirty="0" smtClean="0"/>
              <a:t> </a:t>
            </a:r>
            <a:r>
              <a:rPr lang="ru-RU" dirty="0" smtClean="0"/>
              <a:t>ведет список распространенных уязвимостей и </a:t>
            </a:r>
            <a:r>
              <a:rPr lang="ru-RU" dirty="0" err="1" smtClean="0"/>
              <a:t>незащищенностей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common</a:t>
            </a:r>
            <a:r>
              <a:rPr lang="ru-RU" dirty="0" smtClean="0"/>
              <a:t> </a:t>
            </a:r>
            <a:r>
              <a:rPr lang="ru-RU" dirty="0" err="1" smtClean="0"/>
              <a:t>vulnerabilities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exposures</a:t>
            </a:r>
            <a:r>
              <a:rPr lang="ru-RU" dirty="0" smtClean="0"/>
              <a:t>; CVE), используемый крупными организациями в сфере обеспечения безопасности.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778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FIRST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/>
              <a:t>Форум групп реагирования на происшествия и обеспечения безопасности </a:t>
            </a:r>
            <a:r>
              <a:rPr lang="ru-RU" dirty="0" smtClean="0"/>
              <a:t>(</a:t>
            </a:r>
            <a:r>
              <a:rPr lang="ru-RU" dirty="0" err="1" smtClean="0"/>
              <a:t>Forum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Incident</a:t>
            </a:r>
            <a:r>
              <a:rPr lang="ru-RU" dirty="0" smtClean="0"/>
              <a:t> </a:t>
            </a:r>
            <a:r>
              <a:rPr lang="ru-RU" dirty="0" err="1" smtClean="0"/>
              <a:t>Response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Security</a:t>
            </a:r>
            <a:r>
              <a:rPr lang="ru-RU" dirty="0" smtClean="0"/>
              <a:t> </a:t>
            </a:r>
            <a:r>
              <a:rPr lang="ru-RU" dirty="0" err="1" smtClean="0"/>
              <a:t>Teams</a:t>
            </a:r>
            <a:r>
              <a:rPr lang="ru-RU" dirty="0" smtClean="0"/>
              <a:t>; FIRST) - это организация в сфере обеспечения безопасности, включающая в себя различные группы реагирования на нарушения компьютерной безопасности</a:t>
            </a:r>
            <a:r>
              <a:rPr lang="en-US" dirty="0" smtClean="0"/>
              <a:t> </a:t>
            </a:r>
            <a:r>
              <a:rPr lang="ru-RU" dirty="0" smtClean="0"/>
              <a:t>из правительственных, коммерческих и общеобразовательных организаций для сотрудничества и координации усилий в целях обмена информацией, предотвращения происшествий и быстрого реагирования.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92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INFOSYSSEC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Безопасность информационных систем </a:t>
            </a:r>
            <a:r>
              <a:rPr lang="ru-RU" dirty="0" smtClean="0"/>
              <a:t>(</a:t>
            </a:r>
            <a:r>
              <a:rPr lang="ru-RU" dirty="0" err="1" smtClean="0"/>
              <a:t>Information</a:t>
            </a:r>
            <a:r>
              <a:rPr lang="ru-RU" dirty="0" smtClean="0"/>
              <a:t> </a:t>
            </a:r>
            <a:r>
              <a:rPr lang="ru-RU" dirty="0" err="1" smtClean="0"/>
              <a:t>Systems</a:t>
            </a:r>
            <a:r>
              <a:rPr lang="ru-RU" dirty="0" smtClean="0"/>
              <a:t> </a:t>
            </a:r>
            <a:r>
              <a:rPr lang="ru-RU" dirty="0" err="1" smtClean="0"/>
              <a:t>Security</a:t>
            </a:r>
            <a:r>
              <a:rPr lang="ru-RU" dirty="0" smtClean="0"/>
              <a:t>; </a:t>
            </a:r>
            <a:r>
              <a:rPr lang="ru-RU" dirty="0" err="1" smtClean="0"/>
              <a:t>InfoSysSec</a:t>
            </a:r>
            <a:r>
              <a:rPr lang="ru-RU" dirty="0" smtClean="0"/>
              <a:t>) - это организация в сфере безопасности сети, которая ведет специальный новостной портал по вопросам безопасности, на котором публикуются заслуживающие внимания важные сообщения, имеющее отношение к предупреждениям, </a:t>
            </a:r>
            <a:r>
              <a:rPr lang="ru-RU" dirty="0" err="1" smtClean="0"/>
              <a:t>эксплойтам</a:t>
            </a:r>
            <a:r>
              <a:rPr lang="ru-RU" dirty="0" smtClean="0"/>
              <a:t> и уязвимостям.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415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ISC2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Международный консорциум по сертификации в сфере безопасности информационных систем </a:t>
            </a:r>
            <a:r>
              <a:rPr lang="ru-RU" dirty="0" smtClean="0"/>
              <a:t>(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Information</a:t>
            </a:r>
            <a:r>
              <a:rPr lang="ru-RU" dirty="0" smtClean="0"/>
              <a:t> </a:t>
            </a:r>
            <a:r>
              <a:rPr lang="ru-RU" dirty="0" err="1" smtClean="0"/>
              <a:t>Systems</a:t>
            </a:r>
            <a:r>
              <a:rPr lang="ru-RU" dirty="0" smtClean="0"/>
              <a:t> </a:t>
            </a:r>
            <a:r>
              <a:rPr lang="ru-RU" dirty="0" err="1" smtClean="0"/>
              <a:t>Security</a:t>
            </a:r>
            <a:r>
              <a:rPr lang="ru-RU" dirty="0" smtClean="0"/>
              <a:t> </a:t>
            </a:r>
            <a:r>
              <a:rPr lang="ru-RU" dirty="0" err="1" smtClean="0"/>
              <a:t>Certification</a:t>
            </a:r>
            <a:r>
              <a:rPr lang="ru-RU" dirty="0" smtClean="0"/>
              <a:t> </a:t>
            </a:r>
            <a:r>
              <a:rPr lang="ru-RU" dirty="0" err="1" smtClean="0"/>
              <a:t>Consortium</a:t>
            </a:r>
            <a:r>
              <a:rPr lang="ru-RU" dirty="0" smtClean="0"/>
              <a:t>; ISC)2 предоставляет образовательные продукты, не привязанные к конкретному поставщику, и профессиональные услуги более чем в 135 странах, более чем 75 000 сертифицированным специалистам в сфере безопасности. </a:t>
            </a:r>
            <a:endParaRPr lang="en-US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474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ISC2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Представители </a:t>
            </a:r>
            <a:r>
              <a:rPr lang="ru-RU" dirty="0" smtClean="0"/>
              <a:t>консорциума надеются сделать киберпространство более безопасным местом благодаря усилению информационной безопасности в общедоступных доменах, поддержке и обучению специалистов в сфере безопасности сетей во всем мире. </a:t>
            </a:r>
            <a:endParaRPr lang="ru-RU" dirty="0" smtClean="0"/>
          </a:p>
          <a:p>
            <a:pPr algn="l"/>
            <a:r>
              <a:rPr lang="ru-RU" dirty="0" smtClean="0"/>
              <a:t>Они </a:t>
            </a:r>
            <a:r>
              <a:rPr lang="ru-RU" dirty="0" smtClean="0"/>
              <a:t>также обеспечивают сертификацию в области информационной безопасности, включая программу «Сертифицированный специалист по безопасности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75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Специалисты по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856984" cy="504056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Если сеть работает медленно или вообще не работает, страдает производительность организации. </a:t>
            </a:r>
          </a:p>
          <a:p>
            <a:pPr algn="l"/>
            <a:r>
              <a:rPr lang="ru-RU" dirty="0" smtClean="0"/>
              <a:t>Потеря и повреждение данных отрицательно сказываются на достижении бизнес-целей и получении прибыли. </a:t>
            </a:r>
          </a:p>
          <a:p>
            <a:pPr algn="l"/>
            <a:r>
              <a:rPr lang="ru-RU" dirty="0" smtClean="0"/>
              <a:t>Следовательно, с точки зрения перспективы для бизнеса, необходимо минимизировать последствия от деятельности злоумышленников.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03804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MS-ISAC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MS-ISAC - информационно-координационный центр по предотвращению </a:t>
            </a:r>
            <a:r>
              <a:rPr lang="ru-RU" b="1" dirty="0" err="1" smtClean="0"/>
              <a:t>киберугроз</a:t>
            </a:r>
            <a:r>
              <a:rPr lang="ru-RU" dirty="0" smtClean="0"/>
              <a:t>, защите, реагированию и устранению ущерба для национальных государственных организаций на федеральном, местном, этническом и территориальном уровне (</a:t>
            </a:r>
            <a:r>
              <a:rPr lang="ru-RU" dirty="0" err="1" smtClean="0"/>
              <a:t>state</a:t>
            </a:r>
            <a:r>
              <a:rPr lang="ru-RU" dirty="0" smtClean="0"/>
              <a:t>, </a:t>
            </a:r>
            <a:r>
              <a:rPr lang="ru-RU" dirty="0" err="1" smtClean="0"/>
              <a:t>local</a:t>
            </a:r>
            <a:r>
              <a:rPr lang="ru-RU" dirty="0" smtClean="0"/>
              <a:t>, </a:t>
            </a:r>
            <a:r>
              <a:rPr lang="ru-RU" dirty="0" err="1" smtClean="0"/>
              <a:t>tribal</a:t>
            </a:r>
            <a:r>
              <a:rPr lang="ru-RU" dirty="0" smtClean="0"/>
              <a:t>,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territorial</a:t>
            </a:r>
            <a:r>
              <a:rPr lang="ru-RU" dirty="0" smtClean="0"/>
              <a:t>; SLTT). </a:t>
            </a:r>
            <a:endParaRPr lang="en-US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629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MS-ISAC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Центр </a:t>
            </a:r>
            <a:r>
              <a:rPr lang="ru-RU" dirty="0" smtClean="0"/>
              <a:t>управления </a:t>
            </a:r>
            <a:r>
              <a:rPr lang="ru-RU" dirty="0" err="1" smtClean="0"/>
              <a:t>кибербезопасностью</a:t>
            </a:r>
            <a:r>
              <a:rPr lang="ru-RU" dirty="0" smtClean="0"/>
              <a:t> </a:t>
            </a:r>
            <a:r>
              <a:rPr lang="ru-RU" b="1" dirty="0" smtClean="0"/>
              <a:t>MS-ISAC</a:t>
            </a:r>
            <a:r>
              <a:rPr lang="ru-RU" dirty="0" smtClean="0"/>
              <a:t> 24x7 обеспечивает мониторинг сетей в реальном времени, раннее оповещение о </a:t>
            </a:r>
            <a:r>
              <a:rPr lang="ru-RU" dirty="0" err="1" smtClean="0"/>
              <a:t>киберугрозах</a:t>
            </a:r>
            <a:r>
              <a:rPr lang="ru-RU" dirty="0" smtClean="0"/>
              <a:t>, определение v нейтрализацию уязвимостей, а также реагирование на происшествия.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430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Конфиденциальность, целостность, доступность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892480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Помимо предотвращения и блокировки вредоносного трафика, специалисты по сетевой безопасности должны также обеспечивать защиту данных.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4618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Конфиденциальность, целостность, доступность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Криптография</a:t>
            </a:r>
            <a:r>
              <a:rPr lang="ru-RU" dirty="0" smtClean="0"/>
              <a:t> </a:t>
            </a:r>
            <a:r>
              <a:rPr lang="ru-RU" dirty="0" smtClean="0"/>
              <a:t>– теория и практика сокрытия информации, чрезвычайно часто используется в современных системах сетевой безопасности. Сегодня каждому типу сетевых коммуникаций соответствует протокол или технология, предназначенная для того, чтобы скрыть эти коммуникации от всех, за исключением целевого пользователя.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22887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Конфиденциальность, целостность, доступность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Задачей информационной безопасности является защита информации и информационных систем от несанкционированного доступа, использования, раскрытия, повреждения, модификации или вывода из строя.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01110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Конфиденциальность, целостность, доступность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Криптография отвечает за три компонента информационной безопасности: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Конфиденциальность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Целостность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Доступность</a:t>
            </a:r>
          </a:p>
        </p:txBody>
      </p:sp>
    </p:spTree>
    <p:extLst>
      <p:ext uri="{BB962C8B-B14F-4D97-AF65-F5344CB8AC3E}">
        <p14:creationId xmlns:p14="http://schemas.microsoft.com/office/powerpoint/2010/main" val="4091667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Конфиденциальность, целостность, доступность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Сетевые данные могут быть зашифрованы (сделаны недоступными для несанкционированных пользователей) с использованием разных криптографических приложений. </a:t>
            </a:r>
          </a:p>
          <a:p>
            <a:pPr algn="l"/>
            <a:r>
              <a:rPr lang="ru-RU" dirty="0" smtClean="0"/>
              <a:t>Диалог между двумя пользователями IP-телефонов может быть зашифрован. </a:t>
            </a:r>
          </a:p>
        </p:txBody>
      </p:sp>
    </p:spTree>
    <p:extLst>
      <p:ext uri="{BB962C8B-B14F-4D97-AF65-F5344CB8AC3E}">
        <p14:creationId xmlns:p14="http://schemas.microsoft.com/office/powerpoint/2010/main" val="3048919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Конфиденциальность, целостность, доступность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68952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299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Конфиденциальность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Использует </a:t>
            </a:r>
            <a:r>
              <a:rPr lang="ru-RU" b="1" dirty="0" smtClean="0"/>
              <a:t>алгоритмы шифрования </a:t>
            </a:r>
            <a:r>
              <a:rPr lang="ru-RU" dirty="0" smtClean="0"/>
              <a:t>для шифрования и сокрытие </a:t>
            </a:r>
            <a:r>
              <a:rPr lang="ru-RU" dirty="0" smtClean="0"/>
              <a:t>данных</a:t>
            </a:r>
          </a:p>
          <a:p>
            <a:pPr algn="l"/>
            <a:r>
              <a:rPr lang="ru-RU" dirty="0"/>
              <a:t>Использует </a:t>
            </a:r>
            <a:r>
              <a:rPr lang="ru-RU" b="1" dirty="0"/>
              <a:t>алгоритмы хеширования </a:t>
            </a:r>
            <a:r>
              <a:rPr lang="ru-RU" dirty="0"/>
              <a:t>для гарантированного сохранения данных в неизменном виде при выполнении любых операций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48185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Доступность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Обеспечивает доступность данных.</a:t>
            </a:r>
          </a:p>
          <a:p>
            <a:pPr algn="l"/>
            <a:r>
              <a:rPr lang="ru-RU" dirty="0" smtClean="0"/>
              <a:t>Это выполняется благодаря механизмам укрепления сети и применению резервного копирования.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66804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Специалисты по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0960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Специалисты по сетевой безопасности отвечают за безопасность данных организации и обеспечение целостности и конфиденциальности информации. </a:t>
            </a:r>
          </a:p>
          <a:p>
            <a:pPr algn="l"/>
            <a:r>
              <a:rPr lang="ru-RU" dirty="0" smtClean="0"/>
              <a:t>По иронии судьбы, активность хакеров привела к непреднамеренным последствиям – увеличению спроса на специалистов по сетевой безопасности.</a:t>
            </a:r>
          </a:p>
          <a:p>
            <a:pPr algn="l"/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1339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Области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Специалистам по сетевой безопасности крайне важно понимать, почему так важно обеспечивать безопасность сети. </a:t>
            </a:r>
          </a:p>
          <a:p>
            <a:pPr algn="l"/>
            <a:r>
              <a:rPr lang="ru-RU" dirty="0" smtClean="0"/>
              <a:t>Они также должны быть знакомы с организациями, занимающимися вопросами сетевой безопасности, а также с 12 областями сетевой безопасности.</a:t>
            </a:r>
          </a:p>
          <a:p>
            <a:pPr algn="l"/>
            <a:r>
              <a:rPr lang="ru-RU" dirty="0" smtClean="0"/>
              <a:t>Именно на основе этих областей строится обсуждение вопросов сетевой безопасности.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91301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Области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Международная организация по стандартизации </a:t>
            </a:r>
            <a:r>
              <a:rPr lang="ru-RU" dirty="0" smtClean="0"/>
              <a:t>(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Organization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Standardization</a:t>
            </a:r>
            <a:r>
              <a:rPr lang="ru-RU" dirty="0" smtClean="0"/>
              <a:t>, ISO)/Международная электротехническая комиссия (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Electrotechnical</a:t>
            </a:r>
            <a:r>
              <a:rPr lang="ru-RU" dirty="0" smtClean="0"/>
              <a:t> </a:t>
            </a:r>
            <a:r>
              <a:rPr lang="ru-RU" dirty="0" err="1" smtClean="0"/>
              <a:t>Commission</a:t>
            </a:r>
            <a:r>
              <a:rPr lang="ru-RU" dirty="0" smtClean="0"/>
              <a:t>, IEC) определили 12 областей сетевой безопасности. 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96146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Области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</a:t>
            </a:r>
            <a:r>
              <a:rPr lang="ru-RU" dirty="0" smtClean="0"/>
              <a:t>соответствии с положением ISO/IEC 27002, эти 12 областей предназначены для объединения на самом высоком уровне огромных объемов информации под общей идеей обеспечения сетевой безопасности. </a:t>
            </a:r>
          </a:p>
          <a:p>
            <a:pPr algn="l"/>
            <a:r>
              <a:rPr lang="ru-RU" dirty="0" smtClean="0"/>
              <a:t>Эти области имеют много общего с областями, определенными сертификацией Сертифицированных специалистов по защите информационных систем (</a:t>
            </a:r>
            <a:r>
              <a:rPr lang="ru-RU" dirty="0" err="1" smtClean="0"/>
              <a:t>Certified</a:t>
            </a:r>
            <a:r>
              <a:rPr lang="ru-RU" dirty="0" smtClean="0"/>
              <a:t> </a:t>
            </a:r>
            <a:r>
              <a:rPr lang="ru-RU" dirty="0" err="1" smtClean="0"/>
              <a:t>Information</a:t>
            </a:r>
            <a:r>
              <a:rPr lang="ru-RU" dirty="0" smtClean="0"/>
              <a:t> </a:t>
            </a:r>
            <a:r>
              <a:rPr lang="ru-RU" dirty="0" err="1" smtClean="0"/>
              <a:t>Systems</a:t>
            </a:r>
            <a:r>
              <a:rPr lang="ru-RU" dirty="0" smtClean="0"/>
              <a:t> </a:t>
            </a:r>
            <a:r>
              <a:rPr lang="ru-RU" dirty="0" err="1" smtClean="0"/>
              <a:t>Security</a:t>
            </a:r>
            <a:r>
              <a:rPr lang="ru-RU" dirty="0" smtClean="0"/>
              <a:t> </a:t>
            </a:r>
            <a:r>
              <a:rPr lang="ru-RU" dirty="0" err="1" smtClean="0"/>
              <a:t>Professional</a:t>
            </a:r>
            <a:r>
              <a:rPr lang="ru-RU" dirty="0" smtClean="0"/>
              <a:t>, CISSP).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1257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Области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Эти 12 областей служат единой основой для разработки организационных стандартов безопасности и эффективных практических методик по управлению безопасностью. </a:t>
            </a:r>
          </a:p>
          <a:p>
            <a:pPr algn="l"/>
            <a:r>
              <a:rPr lang="ru-RU" dirty="0" smtClean="0"/>
              <a:t>Они также способствуют коммуникациям между организациями.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97636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Области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Благодаря этим 12 областям элементы сетевой безопасности можно удобно разделять. Необязательно запоминать все 12 областей, главное знать, что они существуют согласно официальному заявлению ISO. </a:t>
            </a:r>
          </a:p>
          <a:p>
            <a:pPr algn="l"/>
            <a:r>
              <a:rPr lang="ru-RU" dirty="0" smtClean="0"/>
              <a:t>Их всегда можно использовать в качестве полезного справочного материала в вашей работе в роли специалиста по сетевой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4152091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Области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7"/>
            <a:ext cx="846906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99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Оценка рисков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Это первый шаг в процессе управления рисками. На этом этапе определяются количественное и качественное значения риска, связанные с конкретной ситуацией или выявленной угрозой.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43856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3200" dirty="0" smtClean="0"/>
              <a:t>Политика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Документ, в котором описаны ограничения и поведение членов организации, часто указывается способ доступа к данным и какие данные доступны конкретным пользователям.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20502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132440" cy="648071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3200" dirty="0" smtClean="0"/>
              <a:t>Организация информационной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Это модель управления организацией для обеспечения информационной </a:t>
            </a:r>
            <a:r>
              <a:rPr lang="ru-RU" dirty="0"/>
              <a:t>б</a:t>
            </a:r>
            <a:r>
              <a:rPr lang="ru-RU" dirty="0" smtClean="0"/>
              <a:t>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47429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132440" cy="6480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3200" dirty="0" smtClean="0"/>
              <a:t>Управление ресурсами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Это инвентаризационный список информационных ресурсов и система их классификации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5567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Специалисты по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0960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результате роста числа хакерских атак, увеличения сложности инструментов хакеров и в соответствии с требованиями государственных законодательств, в 90-х годах XX века решения по сетевой безопасности стали развиваться быстрыми темпами, и соответственно создавались новые рабочие вакансии в сфере сетевой безопасности.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10042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132440" cy="6480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sz="3200" dirty="0" smtClean="0"/>
              <a:t>Безопасность персонала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Это набор процедур обеспечения безопасности, которые относятся к найму сотрудников, их продвижению по службе и увольнению из организации.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36851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132440" cy="6480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ru-RU" sz="3200" dirty="0" smtClean="0"/>
              <a:t>Физическая и экологическая безопасность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Описание защиты компьютерных средств в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618342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132440" cy="648071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ru-RU" sz="3200" dirty="0" smtClean="0"/>
              <a:t>Управление коммуникациями и эксплуатация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Описание процесса управления техническими средствами обеспечения безопасности в системах и сетях</a:t>
            </a:r>
          </a:p>
        </p:txBody>
      </p:sp>
    </p:spTree>
    <p:extLst>
      <p:ext uri="{BB962C8B-B14F-4D97-AF65-F5344CB8AC3E}">
        <p14:creationId xmlns:p14="http://schemas.microsoft.com/office/powerpoint/2010/main" val="19356219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1052736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ru-RU" sz="3200" dirty="0" smtClean="0"/>
              <a:t>Приобретение, внедрение и сопровождение информационных систем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Описание процесса интеграции средств безопасности в 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4117099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ru-RU" sz="3200" dirty="0" smtClean="0"/>
              <a:t>Контроль доступа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Описание процесса ограничения прав доступа к сетям, системам, приложениям, функциям и данным.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00137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ru-RU" sz="3200" dirty="0" smtClean="0"/>
              <a:t>Контроль происшествий в системе информационной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Описание процедуры прогнозирования и реагирования на нарушения информационной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3968874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ru-RU" sz="3200" dirty="0" smtClean="0"/>
              <a:t>Управление непрерывность бизнеса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Описание защиты, сопровождения и восстановления критически важных для бизнеса процессов и систем.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878508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ru-RU" sz="3200" dirty="0" smtClean="0"/>
              <a:t>Соответствие нормативным требованиям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Описание процесса обеспечения соответствия политикам информационной безопасности, стандартам и нормативным документам</a:t>
            </a:r>
          </a:p>
        </p:txBody>
      </p:sp>
    </p:spTree>
    <p:extLst>
      <p:ext uri="{BB962C8B-B14F-4D97-AF65-F5344CB8AC3E}">
        <p14:creationId xmlns:p14="http://schemas.microsoft.com/office/powerpoint/2010/main" val="3596185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Политика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Одна из наиболее важных областей – область </a:t>
            </a:r>
            <a:r>
              <a:rPr lang="ru-RU" b="1" dirty="0" smtClean="0"/>
              <a:t>политики безопасности</a:t>
            </a:r>
            <a:r>
              <a:rPr lang="ru-RU" dirty="0" smtClean="0"/>
              <a:t>. </a:t>
            </a:r>
          </a:p>
          <a:p>
            <a:pPr algn="l"/>
            <a:r>
              <a:rPr lang="ru-RU" dirty="0" smtClean="0"/>
              <a:t>Политика безопасности – это официальный свод правил, по которым людям предоставляется доступ к технологическим и информационным ресурсам и организациям и которым они должны беспрекословно следовать. </a:t>
            </a:r>
          </a:p>
        </p:txBody>
      </p:sp>
    </p:spTree>
    <p:extLst>
      <p:ext uri="{BB962C8B-B14F-4D97-AF65-F5344CB8AC3E}">
        <p14:creationId xmlns:p14="http://schemas.microsoft.com/office/powerpoint/2010/main" val="1249549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Политика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Р</a:t>
            </a:r>
            <a:r>
              <a:rPr lang="ru-RU" dirty="0" smtClean="0"/>
              <a:t>азработка </a:t>
            </a:r>
            <a:r>
              <a:rPr lang="ru-RU" dirty="0" smtClean="0"/>
              <a:t>и применение политики безопасности очень важны для обеспечения безопасности организации. </a:t>
            </a:r>
          </a:p>
          <a:p>
            <a:pPr algn="l"/>
            <a:r>
              <a:rPr lang="ru-RU" dirty="0" smtClean="0"/>
              <a:t>Специалисты по сетевой безопасности обязаны внедрять политику безопасности во все аспекты бизнес-деятельности в рамках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76953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/>
          <a:lstStyle/>
          <a:p>
            <a:r>
              <a:rPr lang="ru-RU" sz="3200" dirty="0" smtClean="0"/>
              <a:t>Специалисты по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0960" cy="554461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908720"/>
            <a:ext cx="8532543" cy="578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1663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Политика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Политика сетевой безопасности – это объемный, комплексный документ, который должен быть полностью применим в условиях деятельности организации. </a:t>
            </a:r>
          </a:p>
          <a:p>
            <a:pPr algn="l"/>
            <a:r>
              <a:rPr lang="ru-RU" dirty="0" smtClean="0"/>
              <a:t>Эта политика используется, чтобы облегчать задачи проектирования сети, обеспечивать выполнение принципов безопасности и способствовать развертыванию сети.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493774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Политика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Политика сетевой безопасности описывает правила сетевого доступа, определяет способы применения политик и представляет основополагающую архитектуру среды сетевой безопасности организации. </a:t>
            </a:r>
          </a:p>
          <a:p>
            <a:pPr algn="l"/>
            <a:r>
              <a:rPr lang="ru-RU" dirty="0" smtClean="0"/>
              <a:t>Так как этот документ очень обширный и важный, обычно в его создании принимает участие целая группа сотрудников, как показано на рисунке. 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09069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Политика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Этот </a:t>
            </a:r>
            <a:r>
              <a:rPr lang="ru-RU" dirty="0" smtClean="0"/>
              <a:t>сложный документ должен регулировать такие вещи, </a:t>
            </a:r>
            <a:r>
              <a:rPr lang="ru-RU" dirty="0" smtClean="0"/>
              <a:t>как</a:t>
            </a:r>
            <a:r>
              <a:rPr lang="en-US" dirty="0" smtClean="0"/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доступ </a:t>
            </a:r>
            <a:r>
              <a:rPr lang="ru-RU" dirty="0" smtClean="0"/>
              <a:t>к данным, 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просмотр </a:t>
            </a:r>
            <a:r>
              <a:rPr lang="ru-RU" dirty="0" smtClean="0"/>
              <a:t>веб-страниц, 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использование </a:t>
            </a:r>
            <a:r>
              <a:rPr lang="ru-RU" dirty="0" smtClean="0"/>
              <a:t>паролей, 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шифрование </a:t>
            </a:r>
            <a:r>
              <a:rPr lang="ru-RU" dirty="0" smtClean="0"/>
              <a:t>и вложения в электронные письма.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348944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Политика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При создании политики необходимо четко определить, какие сервисы будут доступны для каких пользователей. </a:t>
            </a:r>
          </a:p>
          <a:p>
            <a:pPr algn="l"/>
            <a:r>
              <a:rPr lang="ru-RU" dirty="0" smtClean="0"/>
              <a:t>Политика сетевой безопасности утверждает иерархию полномочий доступа, предоставляя сотрудникам только минимальный уровень доступа, необходимый им для выполнения своей работы.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839729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Политика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Политика сетевой безопасности устанавливает, какие ресурсы должны защищаться и каким способом. Затем на основе этого выбираются устройства зашиты и стратегии и процедуры нейтрализации угроз, которые должны быть внедрены в сети. </a:t>
            </a:r>
          </a:p>
          <a:p>
            <a:pPr algn="l"/>
            <a:r>
              <a:rPr lang="ru-RU" dirty="0" smtClean="0"/>
              <a:t>При разработке политики безопасности и определении различных способов нейтрализации угроз администраторам может быть полезно воспользоваться основополагающими принципами архитектуры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SecureX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8489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405"/>
            <a:ext cx="8960024" cy="792088"/>
          </a:xfrm>
        </p:spPr>
        <p:txBody>
          <a:bodyPr>
            <a:normAutofit/>
          </a:bodyPr>
          <a:lstStyle/>
          <a:p>
            <a:r>
              <a:rPr lang="ru-RU" sz="3200" dirty="0"/>
              <a:t>Политика сетевой безопасности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846"/>
            <a:ext cx="9036496" cy="58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8217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Артишок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Общая аналогия, используемая для описания того, что хакер должен сделать, чтобы запустить атаку, называлась </a:t>
            </a:r>
            <a:r>
              <a:rPr lang="ru-RU" b="1" dirty="0" smtClean="0"/>
              <a:t>«лук безопасности». </a:t>
            </a:r>
          </a:p>
          <a:p>
            <a:pPr algn="l"/>
            <a:r>
              <a:rPr lang="ru-RU" dirty="0" smtClean="0"/>
              <a:t>По этой аналогии, хакер должен был счистить механизмы обороны сети так же, как он чистит лук.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637093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Артишок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7606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С появлением концепции сети без границ эта аналогия поменялась на «артишок безопасности». </a:t>
            </a:r>
          </a:p>
          <a:p>
            <a:pPr algn="l"/>
            <a:r>
              <a:rPr lang="ru-RU" dirty="0" smtClean="0"/>
              <a:t>По этой аналогии, хакерам больше не надо снимать каждый слой. </a:t>
            </a:r>
          </a:p>
          <a:p>
            <a:pPr algn="l"/>
            <a:r>
              <a:rPr lang="ru-RU" dirty="0" smtClean="0"/>
              <a:t>Им нужно очистить только «листья артишока».</a:t>
            </a:r>
          </a:p>
          <a:p>
            <a:pPr algn="l"/>
            <a:r>
              <a:rPr lang="ru-RU" dirty="0" smtClean="0"/>
              <a:t> Преимущество в том, что в каждом «листе» сети могут находиться конфиденциальные данные, которые недостаточно хорошо защищены. </a:t>
            </a:r>
          </a:p>
          <a:p>
            <a:pPr algn="l"/>
            <a:r>
              <a:rPr lang="ru-RU" dirty="0" smtClean="0"/>
              <a:t>И лист за листом хакер получает все больше данных. </a:t>
            </a:r>
          </a:p>
          <a:p>
            <a:pPr algn="l"/>
            <a:r>
              <a:rPr lang="ru-RU" dirty="0" smtClean="0"/>
              <a:t>В сердцевине артишока кроются самые конфиденциальные данные.</a:t>
            </a:r>
          </a:p>
          <a:p>
            <a:pPr algn="l"/>
            <a:r>
              <a:rPr lang="ru-RU" dirty="0" smtClean="0"/>
              <a:t>Каждый лист, с одной стороны, – это уровень защиты, а с другой – одновременно и путь для атаки.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5471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Артишок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Чтобы добраться до сердцевины, необязательно снимать каждый лист. </a:t>
            </a:r>
          </a:p>
          <a:p>
            <a:pPr algn="l"/>
            <a:r>
              <a:rPr lang="ru-RU" dirty="0" smtClean="0"/>
              <a:t>Хакер постепенно ослабляет броню вдоль всего периметра, чтобы проникнуть в «сердце» предприятия.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110006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Артишок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Несмотря на то что системы с выходом в Интернет обычно защищены особенно тщательно, а защита границ непробиваемая, настойчивые хакеры, благодаря своим навыкам и доле удачи, в конце концов находят лазейку в надежной внешней обороне, через которую они могут проникнуть внутрь и направиться, куда им будет угодно.</a:t>
            </a:r>
          </a:p>
        </p:txBody>
      </p:sp>
    </p:spTree>
    <p:extLst>
      <p:ext uri="{BB962C8B-B14F-4D97-AF65-F5344CB8AC3E}">
        <p14:creationId xmlns:p14="http://schemas.microsoft.com/office/powerpoint/2010/main" val="104812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Специалисты по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640960" cy="41540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На слайде представлены стандартные должности для специалистов по безопасности в организации. </a:t>
            </a:r>
          </a:p>
          <a:p>
            <a:pPr algn="l"/>
            <a:r>
              <a:rPr lang="ru-RU" dirty="0" smtClean="0"/>
              <a:t>Как бы ни назывались должности специалистов по сетевой безопасности, они всегда должны идти на шаг впереди хакеров.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95700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Эволюция инструментов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1990-х годах сетевая безопасность становится неотъемлемой частью повседневной деятельности организаций. </a:t>
            </a:r>
          </a:p>
          <a:p>
            <a:pPr algn="l"/>
            <a:r>
              <a:rPr lang="ru-RU" dirty="0" smtClean="0"/>
              <a:t>Стали появляться инструменты и устройства, предназначенные для выполнения конкретных функций сетевой безопасности.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744580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Эволюция инструментов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Одним из первых инструментов обеспечения безопасности сети была </a:t>
            </a:r>
            <a:r>
              <a:rPr lang="ru-RU" b="1" dirty="0" smtClean="0"/>
              <a:t>система обнаружения вторжений</a:t>
            </a:r>
            <a:r>
              <a:rPr lang="ru-RU" dirty="0" smtClean="0"/>
              <a:t> (</a:t>
            </a:r>
            <a:r>
              <a:rPr lang="ru-RU" dirty="0" err="1" smtClean="0"/>
              <a:t>intrusion</a:t>
            </a:r>
            <a:r>
              <a:rPr lang="ru-RU" dirty="0" smtClean="0"/>
              <a:t> </a:t>
            </a:r>
            <a:r>
              <a:rPr lang="ru-RU" dirty="0" err="1" smtClean="0"/>
              <a:t>detection</a:t>
            </a:r>
            <a:r>
              <a:rPr lang="ru-RU" dirty="0" smtClean="0"/>
              <a:t> </a:t>
            </a:r>
            <a:r>
              <a:rPr lang="ru-RU" dirty="0" err="1" smtClean="0"/>
              <a:t>system</a:t>
            </a:r>
            <a:r>
              <a:rPr lang="ru-RU" dirty="0" smtClean="0"/>
              <a:t>, IDS). </a:t>
            </a:r>
          </a:p>
          <a:p>
            <a:pPr algn="l"/>
            <a:r>
              <a:rPr lang="ru-RU" b="1" dirty="0" smtClean="0"/>
              <a:t>IDS</a:t>
            </a:r>
            <a:r>
              <a:rPr lang="ru-RU" dirty="0" smtClean="0"/>
              <a:t>, а теперь и более новая система предотвращения вторжений (</a:t>
            </a:r>
            <a:r>
              <a:rPr lang="ru-RU" dirty="0" err="1" smtClean="0"/>
              <a:t>intrusion</a:t>
            </a:r>
            <a:r>
              <a:rPr lang="ru-RU" dirty="0" smtClean="0"/>
              <a:t> </a:t>
            </a:r>
            <a:r>
              <a:rPr lang="ru-RU" dirty="0" err="1" smtClean="0"/>
              <a:t>prevention</a:t>
            </a:r>
            <a:r>
              <a:rPr lang="ru-RU" dirty="0" smtClean="0"/>
              <a:t> </a:t>
            </a:r>
            <a:r>
              <a:rPr lang="ru-RU" dirty="0" err="1" smtClean="0"/>
              <a:t>system</a:t>
            </a:r>
            <a:r>
              <a:rPr lang="ru-RU" dirty="0" smtClean="0"/>
              <a:t>, IPS), обеспечивают обнаружение определенных типов атак в реальном времени. </a:t>
            </a:r>
          </a:p>
          <a:p>
            <a:pPr algn="l"/>
            <a:r>
              <a:rPr lang="ru-RU" dirty="0" smtClean="0"/>
              <a:t>В отличие от IDS, IPS может также автоматически блокировать атаку в реальном времени.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462123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Эволюция инструментов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Еще одно из старейших устройств сетевой безопасности – это </a:t>
            </a:r>
            <a:r>
              <a:rPr lang="ru-RU" b="1" dirty="0" smtClean="0"/>
              <a:t>межсетевой экран</a:t>
            </a:r>
            <a:r>
              <a:rPr lang="ru-RU" dirty="0" smtClean="0"/>
              <a:t>. Межсетевые экраны были разработаны для предотвращения попадания нежелательного трафика в предварительно заданные области сети, таким образом обеспечивая безопасность периметра. </a:t>
            </a:r>
          </a:p>
          <a:p>
            <a:pPr algn="l"/>
            <a:r>
              <a:rPr lang="ru-RU" dirty="0" smtClean="0"/>
              <a:t>Первоначально межсетевые экраны представляли собой программные функции, которые активировались на существующих сетевых устройствах, например маршрутизаторах.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384912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Эволюция инструментов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Затем компании стали производить автономные специальные устройства, работающие исключительно как межсетевые экраны, например </a:t>
            </a:r>
            <a:r>
              <a:rPr lang="ru-RU" b="1" dirty="0" smtClean="0"/>
              <a:t>многофункциональное устройство защиты</a:t>
            </a:r>
            <a:r>
              <a:rPr lang="ru-RU" dirty="0" smtClean="0"/>
              <a:t>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Adaptive</a:t>
            </a:r>
            <a:r>
              <a:rPr lang="ru-RU" dirty="0" smtClean="0"/>
              <a:t> </a:t>
            </a:r>
            <a:r>
              <a:rPr lang="ru-RU" dirty="0" err="1" smtClean="0"/>
              <a:t>Security</a:t>
            </a:r>
            <a:r>
              <a:rPr lang="ru-RU" dirty="0" smtClean="0"/>
              <a:t> </a:t>
            </a:r>
            <a:r>
              <a:rPr lang="ru-RU" dirty="0" err="1" smtClean="0"/>
              <a:t>Appliance</a:t>
            </a:r>
            <a:r>
              <a:rPr lang="ru-RU" dirty="0" smtClean="0"/>
              <a:t> (ASA). Если организациям не нужен отдельный межсетевой экран, они по-прежнему могут пользоваться маршрутизаторами, например </a:t>
            </a:r>
            <a:r>
              <a:rPr lang="ru-RU" dirty="0" err="1" smtClean="0"/>
              <a:t>Cisco</a:t>
            </a:r>
            <a:r>
              <a:rPr lang="ru-RU" dirty="0" smtClean="0"/>
              <a:t> ISR, и активировать их продвинутые функции межсетевого экрана с сохранением состояния.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903757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Эволюция инструментов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1074"/>
            <a:ext cx="8458699" cy="58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7527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Эволюция инструментов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Чтобы гарантировать согласованную работу всех устройств безопасности, </a:t>
            </a:r>
            <a:r>
              <a:rPr lang="ru-RU" dirty="0" err="1" smtClean="0"/>
              <a:t>Cisco</a:t>
            </a:r>
            <a:r>
              <a:rPr lang="ru-RU" dirty="0" smtClean="0"/>
              <a:t> разработала линейку технологических решений </a:t>
            </a:r>
            <a:r>
              <a:rPr lang="ru-RU" b="1" dirty="0" err="1" smtClean="0"/>
              <a:t>SecureX</a:t>
            </a:r>
            <a:r>
              <a:rPr 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38973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Продукты </a:t>
            </a:r>
            <a:r>
              <a:rPr lang="en-US" sz="3200" dirty="0" err="1" smtClean="0"/>
              <a:t>SecureX</a:t>
            </a:r>
            <a:endParaRPr lang="en-US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Увеличение мобильности пользователей, рост числа потребительских устройств и перемещение информации в нетрадиционные местоположения создают сложности для процесса обеспечения безопасности ИТ-инфраструктуры. </a:t>
            </a:r>
          </a:p>
          <a:p>
            <a:pPr algn="l"/>
            <a:r>
              <a:rPr lang="ru-RU" dirty="0" smtClean="0"/>
              <a:t>Постепенное развертывание решений по безопасности может привести к несогласованности политик доступа и к лишним действиям, а также требует увеличения интеграции и привлечения большего числа сотрудников для поддержки.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154350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Продукты </a:t>
            </a:r>
            <a:r>
              <a:rPr lang="en-US" sz="3200" dirty="0" err="1" smtClean="0"/>
              <a:t>SecureX</a:t>
            </a:r>
            <a:endParaRPr lang="en-US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Продукты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SecureX</a:t>
            </a:r>
            <a:r>
              <a:rPr lang="ru-RU" dirty="0" smtClean="0"/>
              <a:t> работают вместе для обеспечения эффективной защиты любого пользователя, использующего любое устройство, из любого местоположения, в любое время. </a:t>
            </a:r>
          </a:p>
          <a:p>
            <a:pPr algn="l"/>
            <a:r>
              <a:rPr lang="ru-RU" dirty="0" smtClean="0"/>
              <a:t>Это одна из основных причин, по которой стоит воспользоваться архитектурой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SecureX</a:t>
            </a:r>
            <a:r>
              <a:rPr lang="ru-RU" dirty="0" smtClean="0"/>
              <a:t>, чтобы сформировать политику безопасности.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27493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Продукты </a:t>
            </a:r>
            <a:r>
              <a:rPr lang="en-US" sz="3200" dirty="0" err="1" smtClean="0"/>
              <a:t>SecureX</a:t>
            </a:r>
            <a:endParaRPr lang="en-US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3924"/>
            <a:ext cx="7920880" cy="56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356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периметра и филиала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Целю решений </a:t>
            </a:r>
            <a:r>
              <a:rPr lang="en-US" dirty="0" smtClean="0"/>
              <a:t>Cisco </a:t>
            </a:r>
            <a:r>
              <a:rPr lang="ru-RU" dirty="0" smtClean="0"/>
              <a:t>обеспечивающее защиту периметра и филиала, является развертывание устройств и систем, которые обнаруживают и блокируют как атаки, так и </a:t>
            </a:r>
            <a:r>
              <a:rPr lang="ru-RU" dirty="0" err="1" smtClean="0"/>
              <a:t>эксплойты</a:t>
            </a:r>
            <a:r>
              <a:rPr lang="ru-RU" dirty="0" smtClean="0"/>
              <a:t>, а также предотвращают доступ злоумышленников. </a:t>
            </a:r>
          </a:p>
          <a:p>
            <a:pPr algn="l"/>
            <a:r>
              <a:rPr lang="ru-RU" dirty="0" smtClean="0"/>
              <a:t>Благодаря применению межсетевого экрана и предотвращению вторжений в автономном и интегрированном вариантах развертывания организации могут предотвращать атаки и обеспечивать соответствие нормативным требованиям. </a:t>
            </a:r>
          </a:p>
          <a:p>
            <a:pPr algn="l"/>
            <a:r>
              <a:rPr lang="ru-RU" dirty="0" smtClean="0"/>
              <a:t>Данное решение включает в себя </a:t>
            </a:r>
            <a:r>
              <a:rPr lang="ru-RU" dirty="0" err="1" smtClean="0"/>
              <a:t>Cisco</a:t>
            </a:r>
            <a:r>
              <a:rPr lang="ru-RU" dirty="0" smtClean="0"/>
              <a:t> ISR G2, ASA 5500, </a:t>
            </a:r>
            <a:r>
              <a:rPr lang="ru-RU" dirty="0" err="1" smtClean="0"/>
              <a:t>FirePOWER</a:t>
            </a:r>
            <a:r>
              <a:rPr lang="ru-RU" dirty="0" smtClean="0"/>
              <a:t> 8000 и IPS 4500.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9185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Специалисты по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8928992" cy="54726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Задачи</a:t>
            </a:r>
            <a:r>
              <a:rPr lang="en-US" dirty="0" smtClean="0"/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Они должны постоянно совершенствовать свои навыки, чтобы реагировать на новейшие угрозы.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Они должны постоянно учиться – посещать тренинги и семинары.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Они должны быть подписаны на каналы реального времени, посвященные угрозам.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1024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электронной почты и веб-службы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Решения </a:t>
            </a:r>
            <a:r>
              <a:rPr lang="ru-RU" dirty="0" err="1" smtClean="0"/>
              <a:t>Cisco</a:t>
            </a:r>
            <a:r>
              <a:rPr lang="ru-RU" dirty="0" smtClean="0"/>
              <a:t> для обеспечения защиты электронной почты и веб-служб предназначены для защиты организаций от растущих угроз для электронной почты и веб-служб. </a:t>
            </a:r>
          </a:p>
          <a:p>
            <a:pPr algn="l"/>
            <a:r>
              <a:rPr lang="ru-RU" dirty="0" smtClean="0"/>
              <a:t>Они позволяют сократить дорогостоящие простои, связанные со спамом в виде электронной почты, вирусами и угрозами для веб-служб.</a:t>
            </a:r>
          </a:p>
          <a:p>
            <a:pPr algn="l"/>
            <a:r>
              <a:rPr lang="ru-RU" dirty="0" smtClean="0"/>
              <a:t>В таких решениях применяются устройства </a:t>
            </a:r>
            <a:r>
              <a:rPr lang="ru-RU" dirty="0" err="1" smtClean="0"/>
              <a:t>Cisco</a:t>
            </a:r>
            <a:r>
              <a:rPr lang="ru-RU" dirty="0" smtClean="0"/>
              <a:t> ESA и WSA.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459403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мобильности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Решения </a:t>
            </a:r>
            <a:r>
              <a:rPr lang="ru-RU" dirty="0" err="1" smtClean="0"/>
              <a:t>Cisco</a:t>
            </a:r>
            <a:r>
              <a:rPr lang="ru-RU" dirty="0" smtClean="0"/>
              <a:t> по защищенному мобильному доступу обеспечивают надежную мобильную связь с помощью VPN, защиту беспроводных сетей и безопасность для удаленных сотрудников. </a:t>
            </a:r>
          </a:p>
          <a:p>
            <a:pPr algn="l"/>
            <a:r>
              <a:rPr lang="ru-RU" dirty="0" smtClean="0"/>
              <a:t>Такие решения предоставляют надежный и простой сетевой доступ различным пользователям и устройствам. </a:t>
            </a:r>
          </a:p>
          <a:p>
            <a:pPr algn="l"/>
            <a:r>
              <a:rPr lang="ru-RU" dirty="0" smtClean="0"/>
              <a:t>Решения </a:t>
            </a:r>
            <a:r>
              <a:rPr lang="ru-RU" dirty="0" err="1" smtClean="0"/>
              <a:t>Cisco</a:t>
            </a:r>
            <a:r>
              <a:rPr lang="ru-RU" dirty="0" smtClean="0"/>
              <a:t> для защиты мобильного доступа предоставляют наиболее комплексные и универсальные варианты подключения и обеспечивают возможности удовлетворения оконечными устройствами и платформами постоянно меняющихся требований организаций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555712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Технологии защищенного доступа предназначены для принудительного применения политик безопасности сети, надежных средств контроля доступа для пользователей и узлов и контроля сетевого доступа на основе динамических условий. </a:t>
            </a:r>
          </a:p>
          <a:p>
            <a:pPr algn="l"/>
            <a:r>
              <a:rPr lang="ru-RU" dirty="0" smtClean="0"/>
              <a:t>Для выполнения таких задач могут применяться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Identity</a:t>
            </a:r>
            <a:r>
              <a:rPr lang="ru-RU" dirty="0" smtClean="0"/>
              <a:t> </a:t>
            </a:r>
            <a:r>
              <a:rPr lang="ru-RU" dirty="0" err="1" smtClean="0"/>
              <a:t>Service</a:t>
            </a:r>
            <a:r>
              <a:rPr lang="ru-RU" dirty="0" smtClean="0"/>
              <a:t> </a:t>
            </a:r>
            <a:r>
              <a:rPr lang="ru-RU" dirty="0" err="1" smtClean="0"/>
              <a:t>Engine</a:t>
            </a:r>
            <a:r>
              <a:rPr lang="ru-RU" dirty="0" smtClean="0"/>
              <a:t> (ISE),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TrustSec</a:t>
            </a:r>
            <a:r>
              <a:rPr lang="ru-RU" dirty="0" smtClean="0"/>
              <a:t>, службы безопасного мобильного доступа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AnyConnect</a:t>
            </a:r>
            <a:r>
              <a:rPr lang="ru-RU" dirty="0" smtClean="0"/>
              <a:t> и удаленный доступ </a:t>
            </a:r>
            <a:r>
              <a:rPr lang="ru-RU" dirty="0" err="1" smtClean="0"/>
              <a:t>Cisco</a:t>
            </a:r>
            <a:r>
              <a:rPr lang="ru-RU" dirty="0" smtClean="0"/>
              <a:t> для ASA.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715116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188640"/>
            <a:ext cx="9150109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центра обработки данных и виртуализации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Решения </a:t>
            </a:r>
            <a:r>
              <a:rPr lang="en-US" dirty="0" smtClean="0"/>
              <a:t>Cisco </a:t>
            </a:r>
            <a:r>
              <a:rPr lang="ru-RU" dirty="0" smtClean="0"/>
              <a:t>по защите центра обработки данных и виртуализации обеспечивают защиту критически важных данных и ресурсов центров обработки данных благодаря функциям защиты от угроз, защищенной виртуализации, сегментации и контроля политик. </a:t>
            </a:r>
          </a:p>
          <a:p>
            <a:pPr algn="l"/>
            <a:r>
              <a:rPr lang="ru-RU" dirty="0" smtClean="0"/>
              <a:t>Они включают в себя виртуальное многофункциональное устройство защиты </a:t>
            </a:r>
            <a:r>
              <a:rPr lang="ru-RU" dirty="0" err="1" smtClean="0"/>
              <a:t>Cisco</a:t>
            </a:r>
            <a:r>
              <a:rPr lang="ru-RU" dirty="0" smtClean="0"/>
              <a:t> (</a:t>
            </a:r>
            <a:r>
              <a:rPr lang="ru-RU" dirty="0" err="1" smtClean="0"/>
              <a:t>ASAv</a:t>
            </a:r>
            <a:r>
              <a:rPr lang="ru-RU" dirty="0" smtClean="0"/>
              <a:t>), 5585-Х </a:t>
            </a:r>
            <a:r>
              <a:rPr lang="ru-RU" dirty="0" err="1" smtClean="0"/>
              <a:t>Cisco</a:t>
            </a:r>
            <a:r>
              <a:rPr lang="ru-RU" dirty="0" smtClean="0"/>
              <a:t>, виртуальный шлюз </a:t>
            </a:r>
            <a:r>
              <a:rPr lang="ru-RU" dirty="0" err="1" smtClean="0"/>
              <a:t>Cisco</a:t>
            </a:r>
            <a:r>
              <a:rPr lang="ru-RU" dirty="0" smtClean="0"/>
              <a:t> и проч.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157203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Устранение типичных сетевых атак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эффективной защиты сети от атак необходимо всегда быть начеку и постоянно учиться. </a:t>
            </a:r>
          </a:p>
          <a:p>
            <a:pPr algn="l"/>
            <a:r>
              <a:rPr lang="ru-RU" dirty="0"/>
              <a:t>П</a:t>
            </a:r>
            <a:r>
              <a:rPr lang="ru-RU" dirty="0" smtClean="0"/>
              <a:t>риводим рекомендации по обеспечению безопасности сети.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2423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Определение сети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Сформулируйте политику безопасности компании в письменном виде.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Информируйте сотрудников о рисках, связанных с социальной инженерией, и разрабатывайте стратегии для проверки идентификационных данных по телефону, электронной почте или лично.</a:t>
            </a:r>
          </a:p>
        </p:txBody>
      </p:sp>
    </p:spTree>
    <p:extLst>
      <p:ext uri="{BB962C8B-B14F-4D97-AF65-F5344CB8AC3E}">
        <p14:creationId xmlns:p14="http://schemas.microsoft.com/office/powerpoint/2010/main" val="1735301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Определение сети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ru-RU" dirty="0" smtClean="0"/>
              <a:t>Контролируйте физический доступ в системы.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ru-RU" dirty="0" smtClean="0"/>
              <a:t>Используйте надежные пароли и часто их меняйте.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ru-RU" dirty="0" smtClean="0"/>
              <a:t>Шифруйте конфиденциальные данные и защищайте их паролем.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ru-RU" dirty="0" smtClean="0"/>
              <a:t>Внедряйте аппаратные и программные средства безопасности, такие как межсетевые экраны, IPS, устройства виртуальной частной сети (VPN), антивирусное ПО и фильтрацию контента.</a:t>
            </a:r>
          </a:p>
        </p:txBody>
      </p:sp>
    </p:spTree>
    <p:extLst>
      <p:ext uri="{BB962C8B-B14F-4D97-AF65-F5344CB8AC3E}">
        <p14:creationId xmlns:p14="http://schemas.microsoft.com/office/powerpoint/2010/main" val="15054136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Определение сети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7"/>
            </a:pPr>
            <a:r>
              <a:rPr lang="ru-RU" dirty="0" smtClean="0"/>
              <a:t>Выполняйте резервное копирование и тестирование файлов резервных копий на регулярной основе.</a:t>
            </a:r>
          </a:p>
          <a:p>
            <a:pPr marL="514350" indent="-514350" algn="l">
              <a:buFont typeface="+mj-lt"/>
              <a:buAutoNum type="arabicPeriod" startAt="7"/>
            </a:pPr>
            <a:r>
              <a:rPr lang="ru-RU" dirty="0" smtClean="0"/>
              <a:t>Отключайте неиспользуемые сервисы и порты.</a:t>
            </a:r>
          </a:p>
          <a:p>
            <a:pPr marL="514350" indent="-514350" algn="l">
              <a:buFont typeface="+mj-lt"/>
              <a:buAutoNum type="arabicPeriod" startAt="7"/>
            </a:pPr>
            <a:r>
              <a:rPr lang="ru-RU" dirty="0" smtClean="0"/>
              <a:t>Поддерживайте актуальность исправлений, устанавливая их еженедельно или ежедневно, при возможности, для предотвращения атак переполнения буфера и эскалации привилегий.</a:t>
            </a:r>
          </a:p>
          <a:p>
            <a:pPr marL="514350" indent="-514350" algn="l">
              <a:buFont typeface="+mj-lt"/>
              <a:buAutoNum type="arabicPeriod" startAt="7"/>
            </a:pPr>
            <a:r>
              <a:rPr lang="ru-RU" dirty="0" smtClean="0"/>
              <a:t>Выполняйте аудит безопасности для тестирования сети.</a:t>
            </a:r>
          </a:p>
        </p:txBody>
      </p:sp>
    </p:spTree>
    <p:extLst>
      <p:ext uri="{BB962C8B-B14F-4D97-AF65-F5344CB8AC3E}">
        <p14:creationId xmlns:p14="http://schemas.microsoft.com/office/powerpoint/2010/main" val="20392746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вредоносного ПО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Вредоносное ПО, включая вирусы, черви и трояны, может стать причиной возникновения серьезных проблем в сетях и на оконечных устройствах. </a:t>
            </a:r>
          </a:p>
          <a:p>
            <a:pPr algn="l"/>
            <a:r>
              <a:rPr lang="ru-RU" dirty="0" smtClean="0"/>
              <a:t>Для устранения этих атак в распоряжении сетевых администраторов имеется несколько средств.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Примечание. Техники нейтрализации угроз в среде специалистов по безопасности называют «ответными мерами».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460188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вредоносного ПО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Основной способ нейтрализации вирусов и троянов – использование антивирусного ПО. Антивирусное ПО помогает предотвращать заражение хостов и распространение вредоносного кода. </a:t>
            </a:r>
          </a:p>
          <a:p>
            <a:pPr algn="l"/>
            <a:r>
              <a:rPr lang="ru-RU" dirty="0" smtClean="0"/>
              <a:t>Очистка инфицированных компьютеров занимает намного больше времени, чем поддержание на этой же машине в актуальном состоянии антивирусного ПО и определение антивирусных определений.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3926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Специалисты по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8928992" cy="54726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Задачи</a:t>
            </a:r>
            <a:r>
              <a:rPr lang="en-US" dirty="0" smtClean="0"/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Они </a:t>
            </a:r>
            <a:r>
              <a:rPr lang="ru-RU" dirty="0" smtClean="0"/>
              <a:t>должны каждый день просматривать веб-сайты по вопросам безопасности.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Они должны быть в курсе деятельности организаций, занимающихся вопросами сетевой безопасности. Эти организации часто обладают последней информацией об угрозах и уязвимостях.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5740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вредоносного ПО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Антивирусное ПО – это самый востребованный продукт для обеспечения безопасности на современном рынке. </a:t>
            </a:r>
          </a:p>
          <a:p>
            <a:pPr algn="l"/>
            <a:r>
              <a:rPr lang="ru-RU" dirty="0" smtClean="0"/>
              <a:t>Такие компании, создающие антивирусное ПО, как </a:t>
            </a:r>
            <a:r>
              <a:rPr lang="ru-RU" dirty="0" err="1" smtClean="0"/>
              <a:t>Symantec</a:t>
            </a:r>
            <a:r>
              <a:rPr lang="ru-RU" dirty="0" smtClean="0"/>
              <a:t>, </a:t>
            </a:r>
            <a:r>
              <a:rPr lang="ru-RU" dirty="0" err="1" smtClean="0"/>
              <a:t>McAfee</a:t>
            </a:r>
            <a:r>
              <a:rPr lang="ru-RU" dirty="0" smtClean="0"/>
              <a:t> и </a:t>
            </a:r>
            <a:r>
              <a:rPr lang="ru-RU" dirty="0" err="1" smtClean="0"/>
              <a:t>Trend</a:t>
            </a:r>
            <a:r>
              <a:rPr lang="ru-RU" dirty="0" smtClean="0"/>
              <a:t> </a:t>
            </a:r>
            <a:r>
              <a:rPr lang="ru-RU" dirty="0" err="1" smtClean="0"/>
              <a:t>Micro</a:t>
            </a:r>
            <a:r>
              <a:rPr lang="ru-RU" dirty="0" smtClean="0"/>
              <a:t>, занимаются обнаружением и устранением вирусов уже более десяти лет. </a:t>
            </a:r>
          </a:p>
          <a:p>
            <a:pPr algn="l"/>
            <a:r>
              <a:rPr lang="ru-RU" dirty="0" smtClean="0"/>
              <a:t>Большинство корпораций и образовательных учреждений покупают корпоративные лицензии для своих пользователей. </a:t>
            </a:r>
          </a:p>
          <a:p>
            <a:pPr algn="l"/>
            <a:r>
              <a:rPr lang="ru-RU" dirty="0" smtClean="0"/>
              <a:t>Пользователи могут войти на веб-сайт под своей учетной записью и загрузить антивирусное ПО на свои ноутбуки, настольные ПК или серверы.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15694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вредоносного ПО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антивирусных продуктах имеются возможности автоматического обновления, поэтому определения новых вирусов и новые программные обновления могут загружаться автоматически или по требованию. </a:t>
            </a:r>
          </a:p>
          <a:p>
            <a:pPr algn="l"/>
            <a:r>
              <a:rPr lang="ru-RU" dirty="0" smtClean="0"/>
              <a:t>Это критически важное требование для защиты сети от вирусов, которое необходимо обязательно отразить в политике сетевой безопасности.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847783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вредоносного ПО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Антивирусные продукты размещаются на хосте. Эти продукты устанавливаются на компьютерах и серверах, чтобы обнаруживать и устранять вирусы.</a:t>
            </a:r>
          </a:p>
          <a:p>
            <a:pPr algn="l"/>
            <a:r>
              <a:rPr lang="ru-RU" dirty="0" smtClean="0"/>
              <a:t> Однако они не предотвращают проникновение вирусов в сеть, поэтому специалисты по сетевой безопасности должны знать об основных вирусах и следить за обновлениями систем безопасности, связанными с появляющимися вирусами.</a:t>
            </a:r>
          </a:p>
        </p:txBody>
      </p:sp>
    </p:spTree>
    <p:extLst>
      <p:ext uri="{BB962C8B-B14F-4D97-AF65-F5344CB8AC3E}">
        <p14:creationId xmlns:p14="http://schemas.microsoft.com/office/powerpoint/2010/main" val="13613118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червей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Черви гораздо лучше проникают в сеть, чем вирусы. </a:t>
            </a:r>
          </a:p>
          <a:p>
            <a:pPr algn="l"/>
            <a:r>
              <a:rPr lang="ru-RU" dirty="0" smtClean="0"/>
              <a:t>Нейтрализация червей требует усердия и скоординированных действий со стороны специалистов по безопасности.</a:t>
            </a:r>
          </a:p>
          <a:p>
            <a:pPr algn="l"/>
            <a:r>
              <a:rPr lang="ru-RU" dirty="0" smtClean="0"/>
              <a:t>Процесс нейтрализации атаки червя можно разбить на четыре фазы: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Сдерживание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Инокуляция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Карантин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Лечение</a:t>
            </a:r>
          </a:p>
        </p:txBody>
      </p:sp>
    </p:spTree>
    <p:extLst>
      <p:ext uri="{BB962C8B-B14F-4D97-AF65-F5344CB8AC3E}">
        <p14:creationId xmlns:p14="http://schemas.microsoft.com/office/powerpoint/2010/main" val="3858691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червей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8" y="1052736"/>
            <a:ext cx="897507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8762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Сдерживание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Этап сдерживания позволяет ограничить зону распространения заражения червем теми областями сети, которые уже заражены. </a:t>
            </a:r>
          </a:p>
          <a:p>
            <a:pPr algn="l"/>
            <a:r>
              <a:rPr lang="ru-RU" dirty="0" smtClean="0"/>
              <a:t>Для этого требуется разделить и сегментировать сеть, чтобы замедлить или остановить распространение червя и не допустить, чтобы текущие инфицированные узлы нацелились и инфицировали другие системы. </a:t>
            </a:r>
          </a:p>
          <a:p>
            <a:pPr algn="l"/>
            <a:r>
              <a:rPr lang="ru-RU" dirty="0" smtClean="0"/>
              <a:t>Для изоляции необходимо использовать исходящие и входящие списки ACL на маршрутизаторах и межсетевых экранах в точках управления внутри сети.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899285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Инокуляция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Этап инокуляции выполняется одновременно с фазой изоляции или сразу после нее. </a:t>
            </a:r>
          </a:p>
          <a:p>
            <a:pPr algn="l"/>
            <a:r>
              <a:rPr lang="ru-RU" dirty="0" smtClean="0"/>
              <a:t>Во время этапа инокуляции на все неинфицированные системы устанавливается соответствующее исправление поставщика. </a:t>
            </a:r>
          </a:p>
          <a:p>
            <a:pPr algn="l"/>
            <a:r>
              <a:rPr lang="ru-RU" dirty="0" smtClean="0"/>
              <a:t>Затем процесс инокуляции не позволяет червю попадать ни на какие доступные целевые объекты.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945347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Карантин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На этапе карантина выполняются поиск и идентификация инфицированных машин в пределах областей сдерживания, а также их отключение, блокировка или удаление. </a:t>
            </a:r>
          </a:p>
          <a:p>
            <a:pPr algn="l"/>
            <a:r>
              <a:rPr lang="ru-RU" dirty="0" smtClean="0"/>
              <a:t>Это позволяет изолировать такие системы соответствующим образом для этапа лечения.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71428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Лечение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На этапе лечения выполняется активная дезинфекция инфицированных систем. </a:t>
            </a:r>
          </a:p>
          <a:p>
            <a:pPr algn="l"/>
            <a:r>
              <a:rPr lang="ru-RU" dirty="0" smtClean="0"/>
              <a:t>Для этого могут применяться такие операции, как прерывание процесса червя, удаление модифицированных файлов или параметров системы, созданных червем, и установка исправления для устранения уязвимости, которую использовал червь для эксплуатации системы.</a:t>
            </a:r>
          </a:p>
          <a:p>
            <a:pPr algn="l"/>
            <a:r>
              <a:rPr lang="ru-RU" dirty="0" smtClean="0"/>
              <a:t>В качестве альтернативы в более серьезных случаях может потребоваться переустановка системы, чтобы убедиться, что червь и его побочные продукты удалены.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178011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разведывательных 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Разведывательные атаки обычно являются предшественниками дополнительных атак, их цель – получить несанкционированный доступ к сети или нарушить работу сети. </a:t>
            </a:r>
          </a:p>
          <a:p>
            <a:pPr algn="l"/>
            <a:r>
              <a:rPr lang="ru-RU" dirty="0" smtClean="0"/>
              <a:t>Специалист по сетевой безопасности может обнаружить разведывательную атаку, если получит уведомление от предварительно сконфигурированных сигналов тревоги. </a:t>
            </a:r>
          </a:p>
          <a:p>
            <a:pPr algn="l"/>
            <a:r>
              <a:rPr lang="ru-RU" dirty="0" smtClean="0"/>
              <a:t>Эти сигналы инициируются в случае превышения определенных параметров, например числа ICMP-запросов в секунду. </a:t>
            </a:r>
          </a:p>
        </p:txBody>
      </p:sp>
    </p:spTree>
    <p:extLst>
      <p:ext uri="{BB962C8B-B14F-4D97-AF65-F5344CB8AC3E}">
        <p14:creationId xmlns:p14="http://schemas.microsoft.com/office/powerpoint/2010/main" val="13322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Специалисты по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640960" cy="451405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отличие от других технических специальностей, постоянное обучение и непрерывное профессиональное развитие для специалистов по сетевой безопасности имеет </a:t>
            </a:r>
            <a:r>
              <a:rPr lang="ru-RU" b="1" dirty="0" smtClean="0"/>
              <a:t>особенно важное значение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9348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разведывательных 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мониторинга этого типа атак и инициирования сигнала тревоги используются различные технологии и устройства. Многофункциональное устройство защиты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Adaptive</a:t>
            </a:r>
            <a:r>
              <a:rPr lang="ru-RU" dirty="0" smtClean="0"/>
              <a:t> </a:t>
            </a:r>
            <a:r>
              <a:rPr lang="ru-RU" dirty="0" err="1" smtClean="0"/>
              <a:t>Security</a:t>
            </a:r>
            <a:r>
              <a:rPr lang="ru-RU" dirty="0" smtClean="0"/>
              <a:t> </a:t>
            </a:r>
            <a:r>
              <a:rPr lang="ru-RU" dirty="0" err="1" smtClean="0"/>
              <a:t>Appliance</a:t>
            </a:r>
            <a:r>
              <a:rPr lang="ru-RU" dirty="0" smtClean="0"/>
              <a:t> (ASA) – отдельное устройство, обеспечивающее предотвращение вторжений. </a:t>
            </a:r>
          </a:p>
          <a:p>
            <a:pPr algn="l"/>
            <a:r>
              <a:rPr lang="ru-RU" dirty="0" smtClean="0"/>
              <a:t>Кроме того, устройство </a:t>
            </a:r>
            <a:r>
              <a:rPr lang="ru-RU" dirty="0" err="1" smtClean="0"/>
              <a:t>Cisco</a:t>
            </a:r>
            <a:r>
              <a:rPr lang="ru-RU" dirty="0" smtClean="0"/>
              <a:t> ISR обеспечивает предотвращение вторжений в сеть посредством образа безопасности </a:t>
            </a:r>
            <a:r>
              <a:rPr lang="ru-RU" dirty="0" err="1" smtClean="0"/>
              <a:t>Cisco</a:t>
            </a:r>
            <a:r>
              <a:rPr lang="ru-RU" dirty="0" smtClean="0"/>
              <a:t> IOS.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792318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разведывательных 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97199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1039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разведывательных 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Существуют следующие способы нейтрализации разведывательных атак:</a:t>
            </a:r>
          </a:p>
          <a:p>
            <a:pPr algn="l"/>
            <a:r>
              <a:rPr lang="ru-RU" dirty="0" smtClean="0"/>
              <a:t>•	Выполнение аутентификации для обеспечения соответствующего доступа.</a:t>
            </a:r>
          </a:p>
          <a:p>
            <a:pPr algn="l"/>
            <a:r>
              <a:rPr lang="ru-RU" dirty="0" smtClean="0"/>
              <a:t>•	Применение шифрования, чтобы сделать бесполезными атаки, при которых используются анализаторы пакетов (</a:t>
            </a:r>
            <a:r>
              <a:rPr lang="ru-RU" dirty="0" err="1" smtClean="0"/>
              <a:t>снифферы</a:t>
            </a:r>
            <a:r>
              <a:rPr lang="ru-RU" dirty="0" smtClean="0"/>
              <a:t>).</a:t>
            </a:r>
          </a:p>
          <a:p>
            <a:pPr algn="l"/>
            <a:r>
              <a:rPr lang="ru-RU" dirty="0" smtClean="0"/>
              <a:t>•	Применение таких инструментов, как «</a:t>
            </a:r>
            <a:r>
              <a:rPr lang="ru-RU" dirty="0" err="1" smtClean="0"/>
              <a:t>антианализаторы</a:t>
            </a:r>
            <a:r>
              <a:rPr lang="ru-RU" dirty="0" smtClean="0"/>
              <a:t>», для обнаружения атак, выполняемых с помощью анализатора пакетов.</a:t>
            </a:r>
          </a:p>
          <a:p>
            <a:pPr algn="l"/>
            <a:r>
              <a:rPr lang="ru-RU" dirty="0" smtClean="0"/>
              <a:t>•	Внедрение коммутируемой инфраструктуры.</a:t>
            </a:r>
          </a:p>
          <a:p>
            <a:pPr algn="l"/>
            <a:r>
              <a:rPr lang="ru-RU" dirty="0" smtClean="0"/>
              <a:t>•	Применение межсетевого экрана и IPS.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8781971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разведывательных 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Программные и аппаратные инструменты для борьбы со </a:t>
            </a:r>
            <a:r>
              <a:rPr lang="ru-RU" dirty="0" err="1" smtClean="0"/>
              <a:t>снифферами</a:t>
            </a:r>
            <a:r>
              <a:rPr lang="ru-RU" dirty="0" smtClean="0"/>
              <a:t> (анализаторами) позволяют обнаруживать изменения времени реакции хостов и определять, обрабатывают ли эти хосты больше трафика, чем показывает их собственная интенсивность трафика. </a:t>
            </a:r>
          </a:p>
          <a:p>
            <a:pPr algn="l"/>
            <a:r>
              <a:rPr lang="ru-RU" dirty="0" smtClean="0"/>
              <a:t>Таким образом нельзя полностью нейтрализовать угрозу, но, будучи частью общей системы нейтрализации угроз, такой способ может уменьшить число экземпляров угроз.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6371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разведывательных 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Шифрование также эффективно для нейтрализации атак </a:t>
            </a:r>
            <a:r>
              <a:rPr lang="ru-RU" dirty="0" err="1" smtClean="0"/>
              <a:t>снифферов</a:t>
            </a:r>
            <a:r>
              <a:rPr lang="ru-RU" dirty="0" smtClean="0"/>
              <a:t> (анализаторов) пакетов. </a:t>
            </a:r>
          </a:p>
          <a:p>
            <a:pPr algn="l"/>
            <a:r>
              <a:rPr lang="ru-RU" dirty="0" smtClean="0"/>
              <a:t>Если трафик зашифрован, использование анализатора пакетов не имеет большого смысла, так как перехватываемые данные все равно нельзя прочесть.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953902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разведывательных 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Предотвратить сканирование портов невозможно, но использование системы предотвращения вторжений (IPS) и межсетевого экрана может ограничить ту информацию, которую может обнаруживать сканер портов. </a:t>
            </a:r>
          </a:p>
          <a:p>
            <a:pPr algn="l"/>
            <a:r>
              <a:rPr lang="ru-RU" dirty="0" smtClean="0"/>
              <a:t>Эхо-тестирование может быть остановлено, если эхо-запрос и эхо-ответ ICMP выключены на граничных маршрутизаторах; однако когда эти сервисы выключены, данные диагностики сети теряются. </a:t>
            </a:r>
          </a:p>
        </p:txBody>
      </p:sp>
    </p:spTree>
    <p:extLst>
      <p:ext uri="{BB962C8B-B14F-4D97-AF65-F5344CB8AC3E}">
        <p14:creationId xmlns:p14="http://schemas.microsoft.com/office/powerpoint/2010/main" val="9306087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разведывательных 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Кроме того, сканирование портов может быть запущено без полного эхо-тестирования. </a:t>
            </a:r>
          </a:p>
          <a:p>
            <a:pPr algn="l"/>
            <a:r>
              <a:rPr lang="ru-RU" dirty="0" smtClean="0"/>
              <a:t>Такое сканирование просто занимает больше времени, так как неактивные IP-адреса также сканируются.</a:t>
            </a:r>
          </a:p>
        </p:txBody>
      </p:sp>
    </p:spTree>
    <p:extLst>
      <p:ext uri="{BB962C8B-B14F-4D97-AF65-F5344CB8AC3E}">
        <p14:creationId xmlns:p14="http://schemas.microsoft.com/office/powerpoint/2010/main" val="23237175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064896" cy="58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0270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Удивительно, но огромное число атак доступа проводится путем обычного подбора пароля или путем организации словарных атак для подбора пароля методом грубой силы. </a:t>
            </a:r>
          </a:p>
          <a:p>
            <a:pPr algn="l"/>
            <a:r>
              <a:rPr lang="ru-RU" dirty="0" smtClean="0"/>
              <a:t>Для защиты от этого необходимо создать и внедрить надежную политику аутентификации, включающую следующее: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585495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Использование надежных паролей.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17" y="908720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Надежные пароли должны состоять как минимум из восьми символов и содержать заглавные буквы, строчные буквы, цифры и специальные символы.</a:t>
            </a:r>
          </a:p>
          <a:p>
            <a:pPr algn="l"/>
            <a:r>
              <a:rPr lang="ru-RU" dirty="0" smtClean="0"/>
              <a:t>Деактивация учетной записи в случае фиксации определенного числа неудавшихся попыток входа. </a:t>
            </a:r>
          </a:p>
          <a:p>
            <a:pPr algn="l"/>
            <a:r>
              <a:rPr lang="ru-RU" dirty="0" smtClean="0"/>
              <a:t>Таким образом можно предотвратить постоянные попытки ввода паролей.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42585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5308</Words>
  <Application>Microsoft Office PowerPoint</Application>
  <PresentationFormat>Экран (4:3)</PresentationFormat>
  <Paragraphs>440</Paragraphs>
  <Slides>143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143</vt:i4>
      </vt:variant>
    </vt:vector>
  </HeadingPairs>
  <TitlesOfParts>
    <vt:vector size="144" baseType="lpstr">
      <vt:lpstr>Тема Office</vt:lpstr>
      <vt:lpstr>Лекция 4. Нейтрализация угроз сетевой безопасности</vt:lpstr>
      <vt:lpstr>Специалисты по сетевой безопасности</vt:lpstr>
      <vt:lpstr>Специалисты по сетевой безопасности</vt:lpstr>
      <vt:lpstr>Специалисты по сетевой безопасности</vt:lpstr>
      <vt:lpstr>Специалисты по сетевой безопасности</vt:lpstr>
      <vt:lpstr>Специалисты по сетевой безопасности</vt:lpstr>
      <vt:lpstr>Специалисты по сетевой безопасности</vt:lpstr>
      <vt:lpstr>Специалисты по сетевой безопасности</vt:lpstr>
      <vt:lpstr>Специалисты по сетевой безопасности</vt:lpstr>
      <vt:lpstr>Организации по сетевой безопасности</vt:lpstr>
      <vt:lpstr>Организации по сетевой безопасности</vt:lpstr>
      <vt:lpstr>CERT</vt:lpstr>
      <vt:lpstr>CERT</vt:lpstr>
      <vt:lpstr>SANS</vt:lpstr>
      <vt:lpstr>MITRE</vt:lpstr>
      <vt:lpstr>FIRST</vt:lpstr>
      <vt:lpstr>INFOSYSSEC</vt:lpstr>
      <vt:lpstr>ISC2</vt:lpstr>
      <vt:lpstr>ISC2</vt:lpstr>
      <vt:lpstr>MS-ISAC</vt:lpstr>
      <vt:lpstr>MS-ISAC</vt:lpstr>
      <vt:lpstr>Конфиденциальность, целостность, доступность</vt:lpstr>
      <vt:lpstr>Конфиденциальность, целостность, доступность</vt:lpstr>
      <vt:lpstr>Конфиденциальность, целостность, доступность</vt:lpstr>
      <vt:lpstr>Конфиденциальность, целостность, доступность</vt:lpstr>
      <vt:lpstr>Конфиденциальность, целостность, доступность</vt:lpstr>
      <vt:lpstr>Конфиденциальность, целостность, доступность</vt:lpstr>
      <vt:lpstr>Конфиденциальность</vt:lpstr>
      <vt:lpstr>Доступность</vt:lpstr>
      <vt:lpstr>Области сетевой безопасности</vt:lpstr>
      <vt:lpstr>Области сетевой безопасности</vt:lpstr>
      <vt:lpstr>Области сетевой безопасности</vt:lpstr>
      <vt:lpstr>Области сетевой безопасности</vt:lpstr>
      <vt:lpstr>Области сетевой безопасности</vt:lpstr>
      <vt:lpstr>Области сетевой безопасности</vt:lpstr>
      <vt:lpstr>Оценка рисков</vt:lpstr>
      <vt:lpstr>Политика безопасности</vt:lpstr>
      <vt:lpstr>Организация информационной безопасности</vt:lpstr>
      <vt:lpstr>Управление ресурсами</vt:lpstr>
      <vt:lpstr>Безопасность персонала</vt:lpstr>
      <vt:lpstr>Физическая и экологическая безопасность</vt:lpstr>
      <vt:lpstr>Управление коммуникациями и эксплуатация</vt:lpstr>
      <vt:lpstr>Приобретение, внедрение и сопровождение информационных систем </vt:lpstr>
      <vt:lpstr>Контроль доступа </vt:lpstr>
      <vt:lpstr>Контроль происшествий в системе информационной безопасности</vt:lpstr>
      <vt:lpstr>Управление непрерывность бизнеса</vt:lpstr>
      <vt:lpstr>Соответствие нормативным требованиям</vt:lpstr>
      <vt:lpstr>Политика безопасности</vt:lpstr>
      <vt:lpstr>Политика безопасности</vt:lpstr>
      <vt:lpstr>Политика сетевой безопасности</vt:lpstr>
      <vt:lpstr>Политика сетевой безопасности</vt:lpstr>
      <vt:lpstr>Политика сетевой безопасности</vt:lpstr>
      <vt:lpstr>Политика сетевой безопасности</vt:lpstr>
      <vt:lpstr>Политика сетевой безопасности</vt:lpstr>
      <vt:lpstr>Политика сетевой безопасности</vt:lpstr>
      <vt:lpstr>Артишок безопасности</vt:lpstr>
      <vt:lpstr>Артишок безопасности</vt:lpstr>
      <vt:lpstr>Артишок безопасности</vt:lpstr>
      <vt:lpstr>Артишок безопасности</vt:lpstr>
      <vt:lpstr>Эволюция инструментов сетевой безопасности</vt:lpstr>
      <vt:lpstr>Эволюция инструментов сетевой безопасности</vt:lpstr>
      <vt:lpstr>Эволюция инструментов сетевой безопасности</vt:lpstr>
      <vt:lpstr>Эволюция инструментов сетевой безопасности</vt:lpstr>
      <vt:lpstr>Эволюция инструментов сетевой безопасности</vt:lpstr>
      <vt:lpstr>Эволюция инструментов сетевой безопасности</vt:lpstr>
      <vt:lpstr>Продукты SecureX</vt:lpstr>
      <vt:lpstr>Продукты SecureX</vt:lpstr>
      <vt:lpstr>Продукты SecureX</vt:lpstr>
      <vt:lpstr>Защита периметра и филиала</vt:lpstr>
      <vt:lpstr>Защита электронной почты и веб-службы</vt:lpstr>
      <vt:lpstr>Защита мобильности</vt:lpstr>
      <vt:lpstr>Защита доступа</vt:lpstr>
      <vt:lpstr>Защита центра обработки данных и виртуализации</vt:lpstr>
      <vt:lpstr>Устранение типичных сетевых атак </vt:lpstr>
      <vt:lpstr>Определение сети </vt:lpstr>
      <vt:lpstr>Определение сети </vt:lpstr>
      <vt:lpstr>Определение сети </vt:lpstr>
      <vt:lpstr>Нейтрализация вредоносного ПО</vt:lpstr>
      <vt:lpstr>Нейтрализация вредоносного ПО</vt:lpstr>
      <vt:lpstr>Нейтрализация вредоносного ПО</vt:lpstr>
      <vt:lpstr>Нейтрализация вредоносного ПО</vt:lpstr>
      <vt:lpstr>Нейтрализация вредоносного ПО</vt:lpstr>
      <vt:lpstr>Нейтрализация червей</vt:lpstr>
      <vt:lpstr>Нейтрализация червей</vt:lpstr>
      <vt:lpstr>Сдерживание</vt:lpstr>
      <vt:lpstr>Инокуляция</vt:lpstr>
      <vt:lpstr>Карантин</vt:lpstr>
      <vt:lpstr>Лечение</vt:lpstr>
      <vt:lpstr>Нейтрализация разведывательных атак</vt:lpstr>
      <vt:lpstr>Нейтрализация разведывательных атак</vt:lpstr>
      <vt:lpstr>Нейтрализация разведывательных атак</vt:lpstr>
      <vt:lpstr>Нейтрализация разведывательных атак</vt:lpstr>
      <vt:lpstr>Нейтрализация разведывательных атак</vt:lpstr>
      <vt:lpstr>Нейтрализация разведывательных атак</vt:lpstr>
      <vt:lpstr>Нейтрализация разведывательных атак</vt:lpstr>
      <vt:lpstr>Нейтрализация разведывательных атак</vt:lpstr>
      <vt:lpstr>Нейтрализация атак для получения доступа</vt:lpstr>
      <vt:lpstr>Нейтрализация атак для получения доступа</vt:lpstr>
      <vt:lpstr>Использование надежных паролей. </vt:lpstr>
      <vt:lpstr>Принцип минимального доверия</vt:lpstr>
      <vt:lpstr>Криптография</vt:lpstr>
      <vt:lpstr>Нейтрализация атак для получения доступа</vt:lpstr>
      <vt:lpstr>Нейтрализация DoS-атак</vt:lpstr>
      <vt:lpstr>Нейтрализация DoS-атак</vt:lpstr>
      <vt:lpstr>Нейтрализация DoS-атак</vt:lpstr>
      <vt:lpstr>Нейтрализация DoS-атак</vt:lpstr>
      <vt:lpstr>Нейтрализация атак для получения доступа</vt:lpstr>
      <vt:lpstr>Структура защиты сетевой платформы Cisco</vt:lpstr>
      <vt:lpstr>Структура NFP</vt:lpstr>
      <vt:lpstr>Структура NFP</vt:lpstr>
      <vt:lpstr>Структура NFP</vt:lpstr>
      <vt:lpstr>Структура NFP</vt:lpstr>
      <vt:lpstr>Структура NFP</vt:lpstr>
      <vt:lpstr>Защита плоскости управления</vt:lpstr>
      <vt:lpstr>Аутентификация протокола маршрутизации. </vt:lpstr>
      <vt:lpstr>Ограничение плоскости управления </vt:lpstr>
      <vt:lpstr>Функция CoPP </vt:lpstr>
      <vt:lpstr>AutoSecure. 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данных</vt:lpstr>
      <vt:lpstr>Защита плоскости данных</vt:lpstr>
      <vt:lpstr>Защита плоскости данных</vt:lpstr>
      <vt:lpstr>Блокировка нежелательного трафика или пользователей. </vt:lpstr>
      <vt:lpstr>Уменьшение вероятности DoS-атак. </vt:lpstr>
      <vt:lpstr>Устранение спуфинг-атак. </vt:lpstr>
      <vt:lpstr>Обеспечение контроля полосы пропускания. </vt:lpstr>
      <vt:lpstr>Классификация трафика </vt:lpstr>
      <vt:lpstr>Защита плоскости данных</vt:lpstr>
      <vt:lpstr>Защита портов. </vt:lpstr>
      <vt:lpstr>Динамическое инспектирование ARP (DAI). </vt:lpstr>
      <vt:lpstr>Защита IP-адресов источника. </vt:lpstr>
      <vt:lpstr>Защита IP-адресов источника.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2. Нейтрализация угроз сетевой безопасности</dc:title>
  <dc:creator>Пользователь Windows</dc:creator>
  <cp:lastModifiedBy>Пользователь Windows</cp:lastModifiedBy>
  <cp:revision>37</cp:revision>
  <dcterms:created xsi:type="dcterms:W3CDTF">2023-02-07T20:00:02Z</dcterms:created>
  <dcterms:modified xsi:type="dcterms:W3CDTF">2023-02-20T08:41:16Z</dcterms:modified>
</cp:coreProperties>
</file>