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  <p:sldId id="305" r:id="rId5"/>
    <p:sldId id="306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3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E63CB-B07F-4F5C-AF00-7915E03EC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7E3D40-EABA-4070-81EB-774746469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58BA75-E42F-44F3-8B89-1CD8FF15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1F15A4-E929-416B-BC66-CC1F31E4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84F95-E895-4A06-B989-A8C7604E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81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72080-CA42-468A-BF56-6FD70C15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3A0B8-EE6B-40F8-8258-E5B6199D5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A56269-84ED-4281-96D5-4FACB0D6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ADDFC-393F-4F45-AACF-F04B096B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B8C4A8-7A1D-46A9-A5A9-7CB6ADF2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11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1D8645-9272-4FA6-AED4-9014EE45B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8E6CDC-A219-40FB-B648-FA0792DF5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C788B2-C87C-4E87-83A0-E3116E51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95C43-C8F2-4940-9572-E34FE9AC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1B83EC-9210-48FF-88E3-7EECFFC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09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E70B64-F84F-4F7E-A17B-EFA847C70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069632-DB9A-4281-B369-3A90391A9D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FC169F-C561-487C-88A6-EAD6F39E1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8F727-B4BE-4CBC-A905-C98E04E140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116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9FB7E-412D-4F75-BEED-EC716F4D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85514C-E91C-4E1A-ABCE-5E57A627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CBE0BF-B54A-4D7F-98EC-57FEF6DD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15B4C-2B7F-4954-9D4D-4DE3688A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91FA28-3C1D-4137-9F68-297402E0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6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4F3F0-D47D-4EA0-9117-FE91E1B7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690D21-345C-486E-83AE-08DB51CFD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AB65C5-6BCF-4218-B929-007F38A7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DEABD7-4BFC-4575-87E6-0B8FF2F1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635F93-1F71-4EEE-A254-6A90EA99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E7612-8852-4739-9246-4F5B1887F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50D61-5711-443E-98C5-2FD4942C1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39B224-6D71-4512-A279-01451C586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795D9E-C0D1-483E-A2D3-65CFC249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A50C10-D3C8-4004-AAB8-5890707C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D58D07-44E0-4221-9E8F-4CBAE0B7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1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C1DC0-3759-4982-8343-0D95D081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C21F7C-35E5-4178-909E-1A4CA0A9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66B124-8E51-4548-8F42-97373F58B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B6E534-32DC-44F6-8F5E-691CC169B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1C57E2-B408-414B-A062-6DE6CD05B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5BCEF2-3C6A-47D7-8575-DA739BFF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DACF7A-1ED0-409C-B9B8-C76E7CBC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E625B6-59EA-433D-ADAB-32125223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41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B4821-FEA0-4050-BD8B-E8B6E688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311CAE-5C28-40C6-9D65-BC49C2BD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99BEFB-BFA5-490C-8DD4-C2DCA370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D63C5B-A60F-46FC-882E-60DF3F5F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69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950DE5-DC28-479F-8A34-68B76C6D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19DB69-74C0-4B89-9885-31648045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6BF7BF-3118-42E5-A462-C5898385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71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E7E94-D991-4EA6-8A64-9BA7A9AB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72E3D-8E37-4EA2-93B1-3E66DCDA5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5AEF34-B9BC-4F1B-B2BD-A8F0F7F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5B025E-97EE-4617-8605-B8A32595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551FAB-9F1E-44A7-8387-3F0B2A3B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36166-C353-4651-B504-011E906C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09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AC2BB-398B-4830-8A5E-A03AE130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90A565-8DBC-4076-B5C9-F68C30DB3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B7C0CC-B42E-4AA9-BBB1-5439B56C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7CB4B8-DA66-4982-9D8C-C20DAC6D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3CAABF-02F2-4242-9790-269B8EAE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522A10-F533-41FB-8ED5-903FC8D4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54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7C0EC-18F0-404A-9394-E5536061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458202-EB02-4052-AEB6-7CE51BA51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7DF035-4BDD-4E21-9E5D-E1A6A9A7E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C2AC-8692-4118-BCD1-14FABFB4BE65}" type="datetimeFigureOut">
              <a:rPr lang="ru-RU" smtClean="0"/>
              <a:t>10.02.2024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9B0174-FB82-4894-BBE8-4E8A390A8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781E04-FDF4-4F57-93DB-B5FB36D0C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70D39-01A9-4B1E-BE08-381C7D0FFA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35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0166F2-6A4A-4211-9AA6-8F8B85BE6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PostgreSQL – это...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8EF47C4-6811-4784-83B3-9B00BFD8A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600201"/>
            <a:ext cx="864235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...самая развитая СУБД с открытым кодом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...надежность и устойчивость на очень больших нагрузках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...кроссплатформенность (FreeBSD, Linux, Solaris,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Windows, OS 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...высокий уровень соответствия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ISO/ANSI SQL 92, 99, 2003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...интерфейсы для Tcl, Perl, C, C++, PHP, ODBC, JDBC,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Embedded SQL in C, Python, Ruby, 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...расширяемость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...быстродействие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8D1D8-5263-4821-9E1C-BA2D2748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Терминальный клиент </a:t>
            </a:r>
            <a:r>
              <a:rPr lang="en-US" b="1" dirty="0" err="1"/>
              <a:t>psql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304E93-F7F2-4533-8BDD-4D29815EB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825625"/>
            <a:ext cx="6734175" cy="4351338"/>
          </a:xfrm>
        </p:spPr>
        <p:txBody>
          <a:bodyPr/>
          <a:lstStyle/>
          <a:p>
            <a:r>
              <a:rPr lang="ru-RU" dirty="0"/>
              <a:t>Терминальный клиент для работы с </a:t>
            </a:r>
            <a:r>
              <a:rPr lang="ru-RU" dirty="0" err="1"/>
              <a:t>PostgreSQL</a:t>
            </a:r>
            <a:endParaRPr lang="ru-RU" dirty="0"/>
          </a:p>
          <a:p>
            <a:r>
              <a:rPr lang="ru-RU" dirty="0"/>
              <a:t>Поставляется вместе с СУБД</a:t>
            </a:r>
          </a:p>
          <a:p>
            <a:r>
              <a:rPr lang="ru-RU" dirty="0"/>
              <a:t>Используется администраторами и разработчиками</a:t>
            </a:r>
          </a:p>
          <a:p>
            <a:r>
              <a:rPr lang="ru-RU" dirty="0"/>
              <a:t>для интерактивной работы и выполнения скриптов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2A99DBC-4F5B-45F1-A9BF-1D0F1580C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3573268"/>
            <a:ext cx="5019675" cy="291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2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AF192-E6F5-4579-8126-5FBA5376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E136D-2509-4B0C-BDFA-65874412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Запуск</a:t>
            </a:r>
          </a:p>
          <a:p>
            <a:pPr marL="0" indent="0">
              <a:buNone/>
            </a:pPr>
            <a:r>
              <a:rPr lang="ru-RU" sz="3200" dirty="0"/>
              <a:t>$ </a:t>
            </a:r>
            <a:r>
              <a:rPr lang="ru-RU" sz="3200" dirty="0" err="1"/>
              <a:t>psql</a:t>
            </a:r>
            <a:r>
              <a:rPr lang="ru-RU" sz="3200" dirty="0"/>
              <a:t> -d база -U пользователь -h узел -p порт</a:t>
            </a:r>
          </a:p>
          <a:p>
            <a:r>
              <a:rPr lang="ru-RU" sz="3200" dirty="0"/>
              <a:t>Новое подключение в </a:t>
            </a:r>
            <a:r>
              <a:rPr lang="ru-RU" sz="3200" dirty="0" err="1"/>
              <a:t>psql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=&gt; \c[</a:t>
            </a:r>
            <a:r>
              <a:rPr lang="ru-RU" sz="3200" dirty="0" err="1"/>
              <a:t>onnect</a:t>
            </a:r>
            <a:r>
              <a:rPr lang="ru-RU" sz="3200" dirty="0"/>
              <a:t>] база пользователь узел порт</a:t>
            </a:r>
          </a:p>
          <a:p>
            <a:r>
              <a:rPr lang="ru-RU" sz="3200" dirty="0"/>
              <a:t>Информация о текущем подключении</a:t>
            </a:r>
          </a:p>
          <a:p>
            <a:pPr marL="0" indent="0">
              <a:buNone/>
            </a:pPr>
            <a:r>
              <a:rPr lang="ru-RU" sz="3200" dirty="0"/>
              <a:t>=&gt; \</a:t>
            </a:r>
            <a:r>
              <a:rPr lang="ru-RU" sz="3200" dirty="0" err="1"/>
              <a:t>conninfo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539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BEB01-44EB-4D52-BA9F-1DCB58E1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Получение справки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141285-ACC0-4932-AC06-B2EC5B15D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командной строке ОС</a:t>
            </a:r>
          </a:p>
          <a:p>
            <a:r>
              <a:rPr lang="ru-RU" dirty="0"/>
              <a:t>$ </a:t>
            </a:r>
            <a:r>
              <a:rPr lang="en-US" dirty="0" err="1"/>
              <a:t>psql</a:t>
            </a:r>
            <a:r>
              <a:rPr lang="en-US" dirty="0"/>
              <a:t> --help</a:t>
            </a:r>
          </a:p>
          <a:p>
            <a:r>
              <a:rPr lang="en-US" dirty="0"/>
              <a:t>$ man </a:t>
            </a:r>
            <a:r>
              <a:rPr lang="en-US" dirty="0" err="1"/>
              <a:t>psql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 </a:t>
            </a:r>
            <a:r>
              <a:rPr lang="en-US" dirty="0" err="1"/>
              <a:t>psql</a:t>
            </a:r>
            <a:endParaRPr lang="en-US" dirty="0"/>
          </a:p>
          <a:p>
            <a:r>
              <a:rPr lang="en-US" dirty="0"/>
              <a:t>=&gt; \? </a:t>
            </a:r>
            <a:r>
              <a:rPr lang="ru-RU" dirty="0"/>
              <a:t>список команд </a:t>
            </a:r>
            <a:r>
              <a:rPr lang="en-US" dirty="0" err="1"/>
              <a:t>psql</a:t>
            </a:r>
            <a:endParaRPr lang="en-US" dirty="0"/>
          </a:p>
          <a:p>
            <a:r>
              <a:rPr lang="en-US" dirty="0"/>
              <a:t>=&gt; \? variables </a:t>
            </a:r>
            <a:r>
              <a:rPr lang="ru-RU" dirty="0"/>
              <a:t>переменные </a:t>
            </a:r>
            <a:r>
              <a:rPr lang="en-US" dirty="0" err="1"/>
              <a:t>psql</a:t>
            </a:r>
            <a:endParaRPr lang="en-US" dirty="0"/>
          </a:p>
          <a:p>
            <a:r>
              <a:rPr lang="en-US" dirty="0"/>
              <a:t>=&gt; \h[</a:t>
            </a:r>
            <a:r>
              <a:rPr lang="en-US" dirty="0" err="1"/>
              <a:t>elp</a:t>
            </a:r>
            <a:r>
              <a:rPr lang="en-US" dirty="0"/>
              <a:t>] </a:t>
            </a:r>
            <a:r>
              <a:rPr lang="ru-RU" dirty="0"/>
              <a:t>список команд </a:t>
            </a:r>
            <a:r>
              <a:rPr lang="en-US" dirty="0"/>
              <a:t>SQL</a:t>
            </a:r>
          </a:p>
          <a:p>
            <a:r>
              <a:rPr lang="en-US" dirty="0"/>
              <a:t>=&gt; \h </a:t>
            </a:r>
            <a:r>
              <a:rPr lang="ru-RU" dirty="0"/>
              <a:t>команда синтаксис команды </a:t>
            </a:r>
            <a:r>
              <a:rPr lang="en-US" dirty="0"/>
              <a:t>SQL</a:t>
            </a:r>
          </a:p>
          <a:p>
            <a:r>
              <a:rPr lang="en-US" dirty="0"/>
              <a:t>=&gt; \q </a:t>
            </a:r>
            <a:r>
              <a:rPr lang="ru-RU" dirty="0"/>
              <a:t>выход</a:t>
            </a:r>
          </a:p>
        </p:txBody>
      </p:sp>
    </p:spTree>
    <p:extLst>
      <p:ext uri="{BB962C8B-B14F-4D97-AF65-F5344CB8AC3E}">
        <p14:creationId xmlns:p14="http://schemas.microsoft.com/office/powerpoint/2010/main" val="333429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B8669-50BE-41E6-800D-ED384A04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postgresql.conf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8BB81-95E7-4F5C-80FB-70684BC7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Основной файл конфигурации</a:t>
            </a:r>
          </a:p>
          <a:p>
            <a:pPr marL="914400" lvl="2" indent="0">
              <a:buNone/>
            </a:pPr>
            <a:r>
              <a:rPr lang="ru-RU" dirty="0"/>
              <a:t>считывается при старте сервера</a:t>
            </a:r>
          </a:p>
          <a:p>
            <a:pPr marL="914400" lvl="2" indent="0">
              <a:buNone/>
            </a:pPr>
            <a:r>
              <a:rPr lang="ru-RU" dirty="0"/>
              <a:t>по умолчанию находится в каталоге с данными (PGDATA)</a:t>
            </a:r>
          </a:p>
          <a:p>
            <a:pPr marL="914400" lvl="2" indent="0">
              <a:buNone/>
            </a:pPr>
            <a:r>
              <a:rPr lang="ru-RU" dirty="0"/>
              <a:t>/</a:t>
            </a:r>
            <a:r>
              <a:rPr lang="ru-RU" dirty="0" err="1"/>
              <a:t>etc</a:t>
            </a:r>
            <a:r>
              <a:rPr lang="ru-RU" dirty="0"/>
              <a:t>/</a:t>
            </a:r>
            <a:r>
              <a:rPr lang="ru-RU" dirty="0" err="1"/>
              <a:t>postgresql</a:t>
            </a:r>
            <a:r>
              <a:rPr lang="ru-RU" dirty="0"/>
              <a:t>/13/</a:t>
            </a:r>
            <a:r>
              <a:rPr lang="ru-RU" dirty="0" err="1"/>
              <a:t>main</a:t>
            </a:r>
            <a:endParaRPr lang="ru-RU" dirty="0"/>
          </a:p>
          <a:p>
            <a:r>
              <a:rPr lang="ru-RU" dirty="0"/>
              <a:t>При изменении параметров необходимо перечитать файл</a:t>
            </a:r>
          </a:p>
          <a:p>
            <a:pPr marL="914400" lvl="2" indent="0">
              <a:buNone/>
            </a:pPr>
            <a:r>
              <a:rPr lang="ru-RU" dirty="0"/>
              <a:t>$ </a:t>
            </a:r>
            <a:r>
              <a:rPr lang="ru-RU" dirty="0" err="1"/>
              <a:t>pg_ctl</a:t>
            </a:r>
            <a:r>
              <a:rPr lang="ru-RU" dirty="0"/>
              <a:t> </a:t>
            </a:r>
            <a:r>
              <a:rPr lang="ru-RU" dirty="0" err="1"/>
              <a:t>reload</a:t>
            </a:r>
            <a:endParaRPr lang="ru-RU" dirty="0"/>
          </a:p>
          <a:p>
            <a:pPr marL="914400" lvl="2" indent="0">
              <a:buNone/>
            </a:pPr>
            <a:r>
              <a:rPr lang="ru-RU" dirty="0"/>
              <a:t>$ </a:t>
            </a:r>
            <a:r>
              <a:rPr lang="ru-RU" dirty="0" err="1"/>
              <a:t>pg_ctlcluster</a:t>
            </a:r>
            <a:r>
              <a:rPr lang="ru-RU" dirty="0"/>
              <a:t> 13 </a:t>
            </a:r>
            <a:r>
              <a:rPr lang="ru-RU" dirty="0" err="1"/>
              <a:t>main</a:t>
            </a:r>
            <a:r>
              <a:rPr lang="ru-RU" dirty="0"/>
              <a:t> </a:t>
            </a:r>
            <a:r>
              <a:rPr lang="ru-RU" dirty="0" err="1"/>
              <a:t>reload</a:t>
            </a:r>
            <a:endParaRPr lang="ru-RU" dirty="0"/>
          </a:p>
          <a:p>
            <a:pPr marL="914400" lvl="2" indent="0">
              <a:buNone/>
            </a:pPr>
            <a:r>
              <a:rPr lang="ru-RU" dirty="0"/>
              <a:t>=&gt; SELECT </a:t>
            </a:r>
            <a:r>
              <a:rPr lang="ru-RU" dirty="0" err="1"/>
              <a:t>pg_reload_conf</a:t>
            </a:r>
            <a:r>
              <a:rPr lang="ru-RU" dirty="0"/>
              <a:t>();</a:t>
            </a:r>
          </a:p>
          <a:p>
            <a:pPr marL="914400" lvl="2" indent="0">
              <a:buNone/>
            </a:pPr>
            <a:r>
              <a:rPr lang="ru-RU" dirty="0"/>
              <a:t>изменение ряда параметров требует перезапуска сервера</a:t>
            </a:r>
          </a:p>
        </p:txBody>
      </p:sp>
    </p:spTree>
    <p:extLst>
      <p:ext uri="{BB962C8B-B14F-4D97-AF65-F5344CB8AC3E}">
        <p14:creationId xmlns:p14="http://schemas.microsoft.com/office/powerpoint/2010/main" val="418595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9BD4A-63C3-4F74-9096-99787A91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postgresql.auto.conf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96AC54-98FB-4CE3-8C60-494F9B03C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Файл конфигурации, управляемый командами </a:t>
            </a:r>
            <a:r>
              <a:rPr lang="en-US" dirty="0"/>
              <a:t>SQL</a:t>
            </a:r>
          </a:p>
          <a:p>
            <a:pPr marL="914400" lvl="2" indent="0">
              <a:buNone/>
            </a:pPr>
            <a:r>
              <a:rPr lang="en-US" dirty="0"/>
              <a:t>ALTER SYSTEM </a:t>
            </a:r>
            <a:r>
              <a:rPr lang="ru-RU" dirty="0"/>
              <a:t>добавляет или изменяет строку</a:t>
            </a:r>
          </a:p>
          <a:p>
            <a:pPr marL="914400" lvl="2" indent="0">
              <a:buNone/>
            </a:pPr>
            <a:r>
              <a:rPr lang="en-US" dirty="0"/>
              <a:t>SET </a:t>
            </a:r>
            <a:r>
              <a:rPr lang="ru-RU" dirty="0"/>
              <a:t>параметр </a:t>
            </a:r>
            <a:r>
              <a:rPr lang="en-US" dirty="0"/>
              <a:t>TO </a:t>
            </a:r>
            <a:r>
              <a:rPr lang="ru-RU" dirty="0"/>
              <a:t>значение;</a:t>
            </a:r>
          </a:p>
          <a:p>
            <a:pPr marL="914400" lvl="2" indent="0">
              <a:buNone/>
            </a:pPr>
            <a:r>
              <a:rPr lang="en-US" dirty="0"/>
              <a:t>ALTER SYSTEM RESET </a:t>
            </a:r>
            <a:r>
              <a:rPr lang="ru-RU" dirty="0"/>
              <a:t>параметр; удаляет строку</a:t>
            </a:r>
          </a:p>
          <a:p>
            <a:pPr marL="914400" lvl="2" indent="0">
              <a:buNone/>
            </a:pPr>
            <a:r>
              <a:rPr lang="en-US" dirty="0"/>
              <a:t>ALTER SYSTEM RESET ALL; </a:t>
            </a:r>
            <a:r>
              <a:rPr lang="ru-RU" dirty="0"/>
              <a:t>удаляет все строки</a:t>
            </a:r>
          </a:p>
          <a:p>
            <a:pPr marL="914400" lvl="2" indent="0">
              <a:buNone/>
            </a:pPr>
            <a:r>
              <a:rPr lang="ru-RU" dirty="0"/>
              <a:t>считывается после </a:t>
            </a:r>
            <a:r>
              <a:rPr lang="en-US" dirty="0" err="1"/>
              <a:t>postgresql.conf</a:t>
            </a:r>
            <a:endParaRPr lang="en-US" dirty="0"/>
          </a:p>
          <a:p>
            <a:r>
              <a:rPr lang="ru-RU" dirty="0"/>
              <a:t>Расположение</a:t>
            </a:r>
          </a:p>
          <a:p>
            <a:pPr marL="914400" lvl="2" indent="0">
              <a:buNone/>
            </a:pPr>
            <a:r>
              <a:rPr lang="ru-RU" dirty="0"/>
              <a:t>всегда в каталоге с данными (</a:t>
            </a:r>
            <a:r>
              <a:rPr lang="en-US" dirty="0"/>
              <a:t>PGDATA)</a:t>
            </a:r>
          </a:p>
          <a:p>
            <a:r>
              <a:rPr lang="ru-RU" dirty="0"/>
              <a:t>Действия при изменении</a:t>
            </a:r>
          </a:p>
          <a:p>
            <a:pPr marL="914400" lvl="2" indent="0">
              <a:buNone/>
            </a:pPr>
            <a:r>
              <a:rPr lang="ru-RU" dirty="0"/>
              <a:t>аналогично </a:t>
            </a:r>
            <a:r>
              <a:rPr lang="en-US" dirty="0" err="1"/>
              <a:t>postgresql.conf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06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B2FEF-C81B-4F4D-856C-AC58D297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4B708D-060D-4D40-B643-328BA071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D37BBC-82B1-4DF2-8591-97C9DC664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29" y="1690688"/>
            <a:ext cx="10732741" cy="41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42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F5753EA-2423-440C-AC1A-495C2A232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Архитектура </a:t>
            </a:r>
            <a:r>
              <a:rPr lang="en-US" dirty="0"/>
              <a:t>Postgres</a:t>
            </a: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E0252D4-09D2-4A56-B35A-3EE3BA427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0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3C390-213E-427B-BA13-6D48D3CB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Общее устройство </a:t>
            </a:r>
            <a:r>
              <a:rPr lang="en-US" dirty="0"/>
              <a:t>PostgreSQL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3824F-04F1-4321-8C32-901F8CBD8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474ABC-3850-46CD-864C-4150E1160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583" y="2016124"/>
            <a:ext cx="8286989" cy="353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22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87E4F-9B52-49FE-B067-6C4D38E9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9B8335-B0A9-4A25-89D6-288017D53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7E420C-BA70-4DCD-9BD1-E0BCFE73B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249" y="1825625"/>
            <a:ext cx="9290302" cy="36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06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8F0CA-BDC0-47A5-AA7A-629B5D3C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запроса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171E5-8243-4B03-A341-C3E911FA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6D5A04-AF44-4AD8-9D06-FB7106CC3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825625"/>
            <a:ext cx="8020050" cy="411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2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4137C0-6985-414D-868A-8830B2A23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Место в мире СУБД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EE0358F-2BF7-4E56-A8BF-36FE76969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ru-RU" b="1"/>
              <a:t>PostgreSQL</a:t>
            </a:r>
            <a:r>
              <a:rPr lang="en-US" altLang="ru-RU"/>
              <a:t> – </a:t>
            </a:r>
            <a:r>
              <a:rPr lang="ru-RU" altLang="ru-RU"/>
              <a:t>это свободно распространяемая объектно-реляционная система управления базами данных (</a:t>
            </a:r>
            <a:r>
              <a:rPr lang="en-US" altLang="ru-RU"/>
              <a:t>ORDBMS), </a:t>
            </a:r>
            <a:r>
              <a:rPr lang="ru-RU" altLang="ru-RU"/>
              <a:t>наиболее развитая из открытых СУБД в мире, являющаяся реальной альтернативой коммерческим СУБД.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76E6A-07A6-4A97-8197-FE618E74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E5958D-6B1A-414E-AD32-D678BE77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26CCA5-444D-4FC1-9BE9-5B5DC572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1037"/>
            <a:ext cx="10058400" cy="528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13F1C-0193-4358-8B22-B740C3D1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BBB9F-A163-4BCE-9A6C-A906BF96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22E54B-0FDC-4815-A2D9-DC9411C8B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864227"/>
            <a:ext cx="9486900" cy="512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98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B43C9-E97A-47F0-A54D-8572D01D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Хранение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27943-4DA2-4289-ABCF-28BEC0D2F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EB7C48-B87A-4A2B-A399-ED3385F25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25625"/>
            <a:ext cx="5240163" cy="34512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B11B49-0A1D-4D2D-86F8-8F98DDC81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918" y="1690688"/>
            <a:ext cx="5783332" cy="347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54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247AE-6E55-4950-89FB-06570FCF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Расширяемость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2539E-0C10-4235-A492-F025ECB5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092BA8-BAB1-404F-A24B-C001393A3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1238249"/>
            <a:ext cx="8939213" cy="538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37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3EF072-7E88-4EF4-8177-B9F514368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325232"/>
            <a:ext cx="10172700" cy="6207535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70651F-9C60-4756-8553-E56B0DBA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101600"/>
            <a:ext cx="10515600" cy="1325563"/>
          </a:xfrm>
        </p:spPr>
        <p:txBody>
          <a:bodyPr/>
          <a:lstStyle/>
          <a:p>
            <a:r>
              <a:rPr lang="ru-RU" dirty="0"/>
              <a:t>Процессы и память</a:t>
            </a:r>
          </a:p>
        </p:txBody>
      </p:sp>
    </p:spTree>
    <p:extLst>
      <p:ext uri="{BB962C8B-B14F-4D97-AF65-F5344CB8AC3E}">
        <p14:creationId xmlns:p14="http://schemas.microsoft.com/office/powerpoint/2010/main" val="2790186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34AE27-90EA-48D9-90D8-1B25723B0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1" y="451118"/>
            <a:ext cx="8958262" cy="549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6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6E61BF-1011-4055-9146-1FDA01C5C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00" y="1476375"/>
            <a:ext cx="8819087" cy="512445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BC5C0E-2AE9-4AFA-B14F-8AB910EF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1681949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E8BEB-43FD-4109-848D-F8A3C150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Буферный кэш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A58226-79F7-4E08-ADD7-DDB0B6A3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Массив буферов:</a:t>
            </a:r>
          </a:p>
          <a:p>
            <a:pPr marL="1371600" lvl="3" indent="0">
              <a:buNone/>
            </a:pPr>
            <a:r>
              <a:rPr lang="ru-RU" dirty="0"/>
              <a:t>страницы (обычно 8 КБ)</a:t>
            </a:r>
          </a:p>
          <a:p>
            <a:pPr marL="1371600" lvl="3" indent="0">
              <a:buNone/>
            </a:pPr>
            <a:r>
              <a:rPr lang="ru-RU" dirty="0"/>
              <a:t>дополнительная информация</a:t>
            </a:r>
          </a:p>
          <a:p>
            <a:r>
              <a:rPr lang="ru-RU" dirty="0"/>
              <a:t>Как и другие структуры в памяти, защищен блокировками</a:t>
            </a:r>
          </a:p>
          <a:p>
            <a:r>
              <a:rPr lang="ru-RU" dirty="0"/>
              <a:t>Вытеснение</a:t>
            </a:r>
          </a:p>
          <a:p>
            <a:pPr marL="1371600" lvl="3" indent="0">
              <a:buNone/>
            </a:pPr>
            <a:r>
              <a:rPr lang="ru-RU" dirty="0"/>
              <a:t>часто используемые страницы остаются</a:t>
            </a:r>
          </a:p>
          <a:p>
            <a:pPr marL="1371600" lvl="3" indent="0">
              <a:buNone/>
            </a:pPr>
            <a:r>
              <a:rPr lang="ru-RU" dirty="0"/>
              <a:t>редко используемые заменяются</a:t>
            </a:r>
          </a:p>
          <a:p>
            <a:r>
              <a:rPr lang="ru-RU" dirty="0"/>
              <a:t>«Грязные» буферы постепенно записываются на диск</a:t>
            </a:r>
          </a:p>
          <a:p>
            <a:pPr marL="1371600" lvl="3" indent="0">
              <a:buNone/>
            </a:pPr>
            <a:r>
              <a:rPr lang="ru-RU" dirty="0"/>
              <a:t>процесс </a:t>
            </a:r>
            <a:r>
              <a:rPr lang="ru-RU" dirty="0" err="1"/>
              <a:t>background</a:t>
            </a:r>
            <a:r>
              <a:rPr lang="ru-RU" dirty="0"/>
              <a:t> </a:t>
            </a:r>
            <a:r>
              <a:rPr lang="ru-RU" dirty="0" err="1"/>
              <a:t>writer</a:t>
            </a:r>
            <a:endParaRPr lang="ru-RU" dirty="0"/>
          </a:p>
          <a:p>
            <a:pPr marL="1371600" lvl="3" indent="0">
              <a:buNone/>
            </a:pPr>
            <a:r>
              <a:rPr lang="ru-RU" dirty="0"/>
              <a:t>(но иногда и серверный процесс)</a:t>
            </a:r>
          </a:p>
        </p:txBody>
      </p:sp>
    </p:spTree>
    <p:extLst>
      <p:ext uri="{BB962C8B-B14F-4D97-AF65-F5344CB8AC3E}">
        <p14:creationId xmlns:p14="http://schemas.microsoft.com/office/powerpoint/2010/main" val="2784995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3B66D-6819-4989-A668-79EBD924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B4E364-2CD2-4B95-8193-DBEC867AA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Последовательность операций, составляющая логическую единицу работы</a:t>
            </a:r>
          </a:p>
          <a:p>
            <a:r>
              <a:rPr lang="ru-RU" dirty="0"/>
              <a:t>Атомарность – все или ничего</a:t>
            </a:r>
          </a:p>
          <a:p>
            <a:pPr marL="1371600" lvl="3" indent="0">
              <a:buNone/>
            </a:pPr>
            <a:r>
              <a:rPr lang="ru-RU" dirty="0"/>
              <a:t>при фиксации выполняются все операции,</a:t>
            </a:r>
          </a:p>
          <a:p>
            <a:pPr marL="1371600" lvl="3" indent="0">
              <a:buNone/>
            </a:pPr>
            <a:r>
              <a:rPr lang="ru-RU" dirty="0"/>
              <a:t>при откате не выполняется ни одна</a:t>
            </a:r>
          </a:p>
          <a:p>
            <a:r>
              <a:rPr lang="ru-RU" dirty="0"/>
              <a:t>Согласованность – целостность данных</a:t>
            </a:r>
          </a:p>
          <a:p>
            <a:pPr marL="1371600" lvl="3" indent="0">
              <a:buNone/>
            </a:pPr>
            <a:r>
              <a:rPr lang="ru-RU" dirty="0"/>
              <a:t>система переходит из одного согласованного состояния в другое</a:t>
            </a:r>
          </a:p>
          <a:p>
            <a:r>
              <a:rPr lang="ru-RU" dirty="0"/>
              <a:t>Изоляция – от других транзакций</a:t>
            </a:r>
          </a:p>
          <a:p>
            <a:pPr marL="1371600" lvl="3" indent="0">
              <a:buNone/>
            </a:pPr>
            <a:r>
              <a:rPr lang="ru-RU" dirty="0"/>
              <a:t>на результат не должны оказывать влияние</a:t>
            </a:r>
          </a:p>
          <a:p>
            <a:pPr marL="1371600" lvl="3" indent="0">
              <a:buNone/>
            </a:pPr>
            <a:r>
              <a:rPr lang="ru-RU" dirty="0"/>
              <a:t>другие параллельно работающие транзакции</a:t>
            </a:r>
          </a:p>
          <a:p>
            <a:r>
              <a:rPr lang="ru-RU" dirty="0"/>
              <a:t>Долговечность – даже после сбоя</a:t>
            </a:r>
          </a:p>
          <a:p>
            <a:pPr marL="1371600" lvl="3" indent="0">
              <a:buNone/>
            </a:pPr>
            <a:r>
              <a:rPr lang="ru-RU" dirty="0"/>
              <a:t>зафиксированные изменения никогда не теряются </a:t>
            </a:r>
          </a:p>
        </p:txBody>
      </p:sp>
    </p:spTree>
    <p:extLst>
      <p:ext uri="{BB962C8B-B14F-4D97-AF65-F5344CB8AC3E}">
        <p14:creationId xmlns:p14="http://schemas.microsoft.com/office/powerpoint/2010/main" val="1839067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6998D-A2C4-487A-A162-720A4F35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Журнал (</a:t>
            </a:r>
            <a:r>
              <a:rPr lang="en-US" dirty="0"/>
              <a:t>WAL)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765B0-E931-46A2-B1D3-7680A9FE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журнал упреждающей записи (</a:t>
            </a:r>
            <a:r>
              <a:rPr lang="ru-RU" dirty="0" err="1"/>
              <a:t>write-ahead</a:t>
            </a:r>
            <a:r>
              <a:rPr lang="ru-RU" dirty="0"/>
              <a:t> </a:t>
            </a:r>
            <a:r>
              <a:rPr lang="ru-RU" dirty="0" err="1"/>
              <a:t>log</a:t>
            </a:r>
            <a:r>
              <a:rPr lang="ru-RU" dirty="0"/>
              <a:t>) записывается</a:t>
            </a:r>
            <a:r>
              <a:rPr lang="en-US" dirty="0"/>
              <a:t> </a:t>
            </a:r>
            <a:r>
              <a:rPr lang="ru-RU" dirty="0"/>
              <a:t>информация, достаточная для повторного выполнения всех</a:t>
            </a:r>
            <a:r>
              <a:rPr lang="en-US" dirty="0"/>
              <a:t> </a:t>
            </a:r>
            <a:r>
              <a:rPr lang="ru-RU" dirty="0"/>
              <a:t>действий при восстановлении</a:t>
            </a:r>
          </a:p>
          <a:p>
            <a:r>
              <a:rPr lang="ru-RU" dirty="0"/>
              <a:t>Обязан попасть на диск раньше, чем измененные страницы</a:t>
            </a:r>
          </a:p>
          <a:p>
            <a:pPr lvl="2"/>
            <a:r>
              <a:rPr lang="ru-RU" dirty="0"/>
              <a:t>процесс </a:t>
            </a:r>
            <a:r>
              <a:rPr lang="ru-RU" dirty="0" err="1"/>
              <a:t>wal</a:t>
            </a:r>
            <a:r>
              <a:rPr lang="ru-RU" dirty="0"/>
              <a:t> </a:t>
            </a:r>
            <a:r>
              <a:rPr lang="ru-RU" dirty="0" err="1"/>
              <a:t>writer</a:t>
            </a:r>
            <a:endParaRPr lang="ru-RU" dirty="0"/>
          </a:p>
          <a:p>
            <a:r>
              <a:rPr lang="ru-RU" dirty="0"/>
              <a:t>Записывается в момент фиксации, либо асинхронно</a:t>
            </a:r>
          </a:p>
          <a:p>
            <a:r>
              <a:rPr lang="ru-RU" dirty="0"/>
              <a:t>Сохраняется в файлы (по 16 МБ), старые могут архивироваться</a:t>
            </a:r>
          </a:p>
          <a:p>
            <a:pPr lvl="2"/>
            <a:r>
              <a:rPr lang="ru-RU" dirty="0"/>
              <a:t>процесс </a:t>
            </a:r>
            <a:r>
              <a:rPr lang="ru-RU" dirty="0" err="1"/>
              <a:t>wal</a:t>
            </a:r>
            <a:r>
              <a:rPr lang="ru-RU" dirty="0"/>
              <a:t> </a:t>
            </a:r>
            <a:r>
              <a:rPr lang="ru-RU" dirty="0" err="1"/>
              <a:t>archiver</a:t>
            </a:r>
            <a:endParaRPr lang="ru-RU" dirty="0"/>
          </a:p>
          <a:p>
            <a:r>
              <a:rPr lang="ru-RU" dirty="0"/>
              <a:t>Контрольная точка – принудительный сброс на диск всех грязных</a:t>
            </a:r>
          </a:p>
          <a:p>
            <a:r>
              <a:rPr lang="ru-RU" dirty="0"/>
              <a:t>буферов, чтобы не хранить много файлов</a:t>
            </a:r>
          </a:p>
          <a:p>
            <a:pPr lvl="2"/>
            <a:r>
              <a:rPr lang="ru-RU" dirty="0"/>
              <a:t>процесс </a:t>
            </a:r>
            <a:r>
              <a:rPr lang="ru-RU" dirty="0" err="1"/>
              <a:t>checkpointer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29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41EBBBD-C9B2-443A-BEC1-489E1095A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Происхождение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C430EFC-E808-4145-AD66-7717E5368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400"/>
              <a:t>1985 г. – </a:t>
            </a:r>
            <a:r>
              <a:rPr lang="en-US" altLang="ru-RU" sz="2400" b="1"/>
              <a:t>Post</a:t>
            </a:r>
            <a:r>
              <a:rPr lang="en-US" altLang="ru-RU" sz="2400"/>
              <a:t> </a:t>
            </a:r>
            <a:r>
              <a:rPr lang="en-US" altLang="ru-RU" sz="2400">
                <a:solidFill>
                  <a:schemeClr val="bg2"/>
                </a:solidFill>
              </a:rPr>
              <a:t>In</a:t>
            </a:r>
            <a:r>
              <a:rPr lang="en-US" altLang="ru-RU" sz="2400" b="1"/>
              <a:t>gres</a:t>
            </a:r>
            <a:r>
              <a:rPr lang="ru-RU" altLang="ru-RU" sz="2400" b="1"/>
              <a:t> </a:t>
            </a:r>
            <a:r>
              <a:rPr lang="en-US" altLang="ru-RU" sz="2400"/>
              <a:t>(v1 – v4.2)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/>
              <a:t>		</a:t>
            </a:r>
            <a:r>
              <a:rPr lang="ru-RU" altLang="ru-RU" sz="2400"/>
              <a:t>Майкл Стоунбрейкер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	Калифорнийский университет в Беркли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	</a:t>
            </a:r>
            <a:r>
              <a:rPr lang="en-US" altLang="ru-RU" sz="2400"/>
              <a:t>POSTQUEL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/>
              <a:t>1994 </a:t>
            </a:r>
            <a:r>
              <a:rPr lang="ru-RU" altLang="ru-RU" sz="2400"/>
              <a:t>г. – </a:t>
            </a:r>
            <a:r>
              <a:rPr lang="en-US" altLang="ru-RU" sz="2400" b="1"/>
              <a:t>Postgres95 </a:t>
            </a:r>
            <a:r>
              <a:rPr lang="en-US" altLang="ru-RU" sz="2400"/>
              <a:t>v5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/>
              <a:t>		</a:t>
            </a:r>
            <a:r>
              <a:rPr lang="ru-RU" altLang="ru-RU" sz="2400"/>
              <a:t>Эндрю Ю и Джолли Чен</a:t>
            </a:r>
            <a:endParaRPr lang="en-US" altLang="ru-RU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/>
              <a:t>		</a:t>
            </a:r>
            <a:r>
              <a:rPr lang="ru-RU" altLang="ru-RU" sz="2400"/>
              <a:t>Калифорнийский университет в Беркли</a:t>
            </a:r>
            <a:endParaRPr lang="en-US" altLang="ru-RU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/>
              <a:t>		SQL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/>
              <a:t>1996 </a:t>
            </a:r>
            <a:r>
              <a:rPr lang="ru-RU" altLang="ru-RU" sz="2400"/>
              <a:t>г. – </a:t>
            </a:r>
            <a:r>
              <a:rPr lang="en-US" altLang="ru-RU" sz="2400" b="1"/>
              <a:t>PostgreSQL</a:t>
            </a:r>
            <a:r>
              <a:rPr lang="en-US" altLang="ru-RU" sz="2400"/>
              <a:t> (v6 – v8)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/>
              <a:t>		</a:t>
            </a:r>
            <a:r>
              <a:rPr lang="ru-RU" altLang="ru-RU" sz="2400"/>
              <a:t>Развивается сообществом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		Стабильная версия на 21.10.2009 – </a:t>
            </a:r>
            <a:r>
              <a:rPr lang="en-US" altLang="ru-RU" sz="2400"/>
              <a:t>v</a:t>
            </a:r>
            <a:r>
              <a:rPr lang="ru-RU" altLang="ru-RU" sz="2400"/>
              <a:t>8.4.1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32C7A-19BF-4C82-AA46-291AAC87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Многоверсионность</a:t>
            </a:r>
            <a:r>
              <a:rPr lang="ru-RU" dirty="0"/>
              <a:t> (</a:t>
            </a:r>
            <a:r>
              <a:rPr lang="en-US" dirty="0"/>
              <a:t>MVCC)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3EA563-28FE-4DB8-BE0D-8EE71EC9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Каждая транзакция работает со снимком</a:t>
            </a:r>
          </a:p>
          <a:p>
            <a:pPr marL="914400" lvl="2" indent="0">
              <a:buNone/>
            </a:pPr>
            <a:r>
              <a:rPr lang="ru-RU" dirty="0"/>
              <a:t>согласованные данные на определенный момент времени</a:t>
            </a:r>
          </a:p>
          <a:p>
            <a:r>
              <a:rPr lang="ru-RU" dirty="0"/>
              <a:t>В страницах хранятся версии строк</a:t>
            </a:r>
          </a:p>
          <a:p>
            <a:pPr marL="914400" lvl="2" indent="0">
              <a:buNone/>
            </a:pPr>
            <a:r>
              <a:rPr lang="ru-RU" dirty="0"/>
              <a:t>при удалении старая версия строки остается в странице</a:t>
            </a:r>
          </a:p>
          <a:p>
            <a:pPr marL="914400" lvl="2" indent="0">
              <a:buNone/>
            </a:pPr>
            <a:r>
              <a:rPr lang="ru-RU" dirty="0"/>
              <a:t>при изменении остается старая версия и появляется новая</a:t>
            </a:r>
          </a:p>
          <a:p>
            <a:r>
              <a:rPr lang="ru-RU" dirty="0"/>
              <a:t>Периодически происходит очистка версий,</a:t>
            </a:r>
          </a:p>
          <a:p>
            <a:pPr marL="914400" lvl="2" indent="0">
              <a:buNone/>
            </a:pPr>
            <a:r>
              <a:rPr lang="ru-RU" dirty="0"/>
              <a:t>не доступных больше ни в одном снимке</a:t>
            </a:r>
          </a:p>
          <a:p>
            <a:pPr marL="914400" lvl="2" indent="0">
              <a:buNone/>
            </a:pPr>
            <a:r>
              <a:rPr lang="ru-RU" dirty="0"/>
              <a:t>процесс </a:t>
            </a:r>
            <a:r>
              <a:rPr lang="ru-RU" dirty="0" err="1"/>
              <a:t>autovacuum</a:t>
            </a:r>
            <a:r>
              <a:rPr lang="ru-RU" dirty="0"/>
              <a:t> </a:t>
            </a:r>
            <a:r>
              <a:rPr lang="ru-RU" dirty="0" err="1"/>
              <a:t>launcher</a:t>
            </a:r>
            <a:r>
              <a:rPr lang="ru-RU" dirty="0"/>
              <a:t>/</a:t>
            </a:r>
            <a:r>
              <a:rPr lang="ru-RU" dirty="0" err="1"/>
              <a:t>workers</a:t>
            </a:r>
            <a:r>
              <a:rPr lang="ru-RU" dirty="0"/>
              <a:t> (или вручную)</a:t>
            </a:r>
          </a:p>
        </p:txBody>
      </p:sp>
    </p:spTree>
    <p:extLst>
      <p:ext uri="{BB962C8B-B14F-4D97-AF65-F5344CB8AC3E}">
        <p14:creationId xmlns:p14="http://schemas.microsoft.com/office/powerpoint/2010/main" val="3025504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84EA8-1CF2-4336-8937-13491499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2F9275-14A9-43BA-B06F-0EE4D1EA8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249DFD-6A30-434D-B182-F7AC0C31C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027906"/>
            <a:ext cx="9304013" cy="502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7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16CE2-A97E-4DF4-8B38-AC0C9F9E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50A41-CD2C-4957-ACE3-AE919F7D5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2D09D0-2267-4368-A86A-A29EEF863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800100"/>
            <a:ext cx="984504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88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B0903-5CA9-4E30-A318-1952DA1D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C6FFA-EED1-435F-996C-084F0E044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86E4A3-0664-4364-A108-FE88BB81F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154" y="952500"/>
            <a:ext cx="7600396" cy="464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13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EE85E-5BC8-4D67-9EB6-F6D63523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A547E-D967-4B58-8F88-C8ECFB19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AFFAD5-F96F-484D-AA78-8F689AE27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818" y="852487"/>
            <a:ext cx="8114157" cy="549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91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D3D5B-A83C-429F-9C6D-7EFD0BE9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Блокировки			Обработка запросов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4A48C-6971-475D-8F3C-647F8F73E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96CDFE-1073-4530-947F-093066A81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7" y="1843087"/>
            <a:ext cx="6638925" cy="31718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F6BCF3-B9C5-4E06-8275-BEA04A543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38338"/>
            <a:ext cx="5314544" cy="273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6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0C9D6-F301-4582-B9BB-25A2194C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Расширяемость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6D83C-87D1-43DD-8B1B-33CCAEA8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1E58D4-2E0C-4A68-883C-98D3965FD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920163" cy="42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44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31543" y="816228"/>
            <a:ext cx="6219027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2" dirty="0">
                <a:latin typeface="Calibri Light"/>
                <a:cs typeface="Calibri Light"/>
              </a:rPr>
              <a:t>Концепция архитектуры PostgreSQL</a:t>
            </a:r>
            <a:endParaRPr sz="3300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3755" y="1876933"/>
            <a:ext cx="7490145" cy="395196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36134">
              <a:lnSpc>
                <a:spcPts val="2200"/>
              </a:lnSpc>
            </a:pPr>
            <a:r>
              <a:rPr sz="2100" dirty="0">
                <a:latin typeface="Calibri"/>
                <a:cs typeface="Calibri"/>
              </a:rPr>
              <a:t>PostgreSQL — объектно-реляционная СУБД, распространяемая</a:t>
            </a:r>
          </a:p>
          <a:p>
            <a:pPr marL="12700" marR="36134">
              <a:lnSpc>
                <a:spcPts val="2270"/>
              </a:lnSpc>
              <a:spcBef>
                <a:spcPts val="3"/>
              </a:spcBef>
            </a:pPr>
            <a:r>
              <a:rPr sz="2100" spc="-4" dirty="0">
                <a:latin typeface="Calibri"/>
                <a:cs typeface="Calibri"/>
              </a:rPr>
              <a:t>под свободной лицензией.</a:t>
            </a:r>
            <a:endParaRPr sz="2100" dirty="0">
              <a:latin typeface="Calibri"/>
              <a:cs typeface="Calibri"/>
            </a:endParaRPr>
          </a:p>
          <a:p>
            <a:pPr marL="12700" marR="283451">
              <a:lnSpc>
                <a:spcPts val="2563"/>
              </a:lnSpc>
              <a:spcBef>
                <a:spcPts val="617"/>
              </a:spcBef>
            </a:pPr>
            <a:r>
              <a:rPr sz="2100" spc="-3" dirty="0">
                <a:latin typeface="Calibri"/>
                <a:cs typeface="Calibri"/>
              </a:rPr>
              <a:t>PostgreSQL изначально фокусировалась на использовании в </a:t>
            </a:r>
            <a:endParaRPr sz="2100" dirty="0">
              <a:latin typeface="Calibri"/>
              <a:cs typeface="Calibri"/>
            </a:endParaRPr>
          </a:p>
          <a:p>
            <a:pPr marL="12700" marR="283451">
              <a:lnSpc>
                <a:spcPts val="2563"/>
              </a:lnSpc>
            </a:pPr>
            <a:r>
              <a:rPr sz="2100" spc="-3" dirty="0">
                <a:latin typeface="Calibri"/>
                <a:cs typeface="Calibri"/>
              </a:rPr>
              <a:t>сложных приложениях. Большой упор делался на надёжность, </a:t>
            </a:r>
            <a:endParaRPr sz="2100" dirty="0">
              <a:latin typeface="Calibri"/>
              <a:cs typeface="Calibri"/>
            </a:endParaRPr>
          </a:p>
          <a:p>
            <a:pPr marL="12700" marR="283451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развитую функциональность.</a:t>
            </a:r>
          </a:p>
          <a:p>
            <a:pPr marL="12700">
              <a:lnSpc>
                <a:spcPts val="2563"/>
              </a:lnSpc>
              <a:spcBef>
                <a:spcPts val="508"/>
              </a:spcBef>
            </a:pPr>
            <a:r>
              <a:rPr sz="2100" spc="-3" dirty="0">
                <a:latin typeface="Calibri"/>
                <a:cs typeface="Calibri"/>
              </a:rPr>
              <a:t>PostgreSQL «вырос» из некоммерческой СУБД Postgres,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разработанной, как и многие открытые проекты, в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3" dirty="0">
                <a:latin typeface="Calibri"/>
                <a:cs typeface="Calibri"/>
              </a:rPr>
              <a:t>Калифорнийском университете в Беркли. К разработке Postgres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имел непосредственное отношение Майкл Стоунбрейкер,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9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-29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ов</a:t>
            </a:r>
            <a:r>
              <a:rPr sz="2100" spc="-64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д</a:t>
            </a:r>
            <a:r>
              <a:rPr sz="2100" spc="4" dirty="0">
                <a:latin typeface="Calibri"/>
                <a:cs typeface="Calibri"/>
              </a:rPr>
              <a:t>и</a:t>
            </a:r>
            <a:r>
              <a:rPr sz="2100" spc="-19" dirty="0">
                <a:latin typeface="Calibri"/>
                <a:cs typeface="Calibri"/>
              </a:rPr>
              <a:t>т</a:t>
            </a:r>
            <a:r>
              <a:rPr sz="2100" spc="-39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ль</a:t>
            </a:r>
            <a:r>
              <a:rPr sz="2100" spc="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б</a:t>
            </a:r>
            <a:r>
              <a:rPr sz="2100" spc="-39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лее</a:t>
            </a:r>
            <a:r>
              <a:rPr sz="2100" spc="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ра</a:t>
            </a:r>
            <a:r>
              <a:rPr sz="2100" spc="4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не</a:t>
            </a:r>
            <a:r>
              <a:rPr sz="2100" spc="-14" dirty="0">
                <a:latin typeface="Calibri"/>
                <a:cs typeface="Calibri"/>
              </a:rPr>
              <a:t>г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прое</a:t>
            </a:r>
            <a:r>
              <a:rPr sz="2100" spc="-9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та</a:t>
            </a:r>
            <a:r>
              <a:rPr sz="2100" spc="2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Ing</a:t>
            </a:r>
            <a:r>
              <a:rPr sz="2100" spc="-29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-4" dirty="0">
                <a:latin typeface="Calibri"/>
                <a:cs typeface="Calibri"/>
              </a:rPr>
              <a:t>s</a:t>
            </a:r>
            <a:r>
              <a:rPr sz="2100" dirty="0">
                <a:latin typeface="Calibri"/>
                <a:cs typeface="Calibri"/>
              </a:rPr>
              <a:t>. Назва</a:t>
            </a:r>
            <a:r>
              <a:rPr sz="2100" spc="9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ие</a:t>
            </a:r>
            <a:r>
              <a:rPr sz="2100" spc="-14" dirty="0">
                <a:latin typeface="Calibri"/>
                <a:cs typeface="Calibri"/>
              </a:rPr>
              <a:t> </a:t>
            </a:r>
            <a:r>
              <a:rPr sz="2100" spc="4" dirty="0">
                <a:latin typeface="Calibri"/>
                <a:cs typeface="Calibri"/>
              </a:rPr>
              <a:t>«</a:t>
            </a:r>
            <a:r>
              <a:rPr sz="2100" spc="-39" dirty="0">
                <a:latin typeface="Calibri"/>
                <a:cs typeface="Calibri"/>
              </a:rPr>
              <a:t>P</a:t>
            </a:r>
            <a:r>
              <a:rPr sz="2100" dirty="0">
                <a:latin typeface="Calibri"/>
                <a:cs typeface="Calibri"/>
              </a:rPr>
              <a:t>o</a:t>
            </a:r>
            <a:r>
              <a:rPr sz="2100" spc="-29" dirty="0">
                <a:latin typeface="Calibri"/>
                <a:cs typeface="Calibri"/>
              </a:rPr>
              <a:t>s</a:t>
            </a:r>
            <a:r>
              <a:rPr sz="2100" dirty="0">
                <a:latin typeface="Calibri"/>
                <a:cs typeface="Calibri"/>
              </a:rPr>
              <a:t>tg</a:t>
            </a:r>
            <a:r>
              <a:rPr sz="2100" spc="-19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-9" dirty="0">
                <a:latin typeface="Calibri"/>
                <a:cs typeface="Calibri"/>
              </a:rPr>
              <a:t>s</a:t>
            </a:r>
            <a:r>
              <a:rPr sz="2100" dirty="0">
                <a:latin typeface="Calibri"/>
                <a:cs typeface="Calibri"/>
              </a:rPr>
              <a:t>» </a:t>
            </a:r>
          </a:p>
          <a:p>
            <a:pPr marL="12700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расшифровывалось как «Post Ingres», соответственно, при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создании Postgres использовались многие уже ранее сделанные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наработки.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31542" y="2537256"/>
            <a:ext cx="158902" cy="292404"/>
          </a:xfrm>
          <a:prstGeom prst="rect">
            <a:avLst/>
          </a:prstGeom>
        </p:spPr>
        <p:txBody>
          <a:bodyPr wrap="square" lIns="0" tIns="14287" rIns="0" bIns="0" rtlCol="0">
            <a:noAutofit/>
          </a:bodyPr>
          <a:lstStyle/>
          <a:p>
            <a:pPr marL="12700">
              <a:lnSpc>
                <a:spcPts val="2250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1543" y="3504101"/>
            <a:ext cx="158749" cy="292099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1842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278380" y="3119628"/>
            <a:ext cx="7353300" cy="3057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31542" y="816228"/>
            <a:ext cx="5743272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Архитектура системы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3754" y="1876933"/>
            <a:ext cx="6615012" cy="29210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spc="-4" dirty="0">
                <a:latin typeface="Calibri"/>
                <a:cs typeface="Calibri"/>
              </a:rPr>
              <a:t>Архитектура Postgres разбита на 3 основные подсистемы: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4442" y="2198387"/>
            <a:ext cx="152806" cy="93103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152">
              <a:lnSpc>
                <a:spcPts val="215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57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6655" y="2213738"/>
            <a:ext cx="4389351" cy="93103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>
                <a:latin typeface="Calibri"/>
                <a:cs typeface="Calibri"/>
              </a:rPr>
              <a:t>Front End или клиентская часть системы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ct val="101725"/>
              </a:lnSpc>
              <a:spcBef>
                <a:spcPts val="19"/>
              </a:spcBef>
            </a:pPr>
            <a:r>
              <a:rPr sz="2000" dirty="0">
                <a:latin typeface="Calibri"/>
                <a:cs typeface="Calibri"/>
              </a:rPr>
              <a:t>Серверная часть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ct val="101725"/>
              </a:lnSpc>
              <a:spcBef>
                <a:spcPts val="114"/>
              </a:spcBef>
            </a:pPr>
            <a:r>
              <a:rPr sz="2000" dirty="0">
                <a:latin typeface="Calibri"/>
                <a:cs typeface="Calibri"/>
              </a:rPr>
              <a:t>Back End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958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278380" y="3119628"/>
            <a:ext cx="7353300" cy="3057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64308" y="3305557"/>
            <a:ext cx="3723132" cy="1318259"/>
          </a:xfrm>
          <a:custGeom>
            <a:avLst/>
            <a:gdLst/>
            <a:ahLst/>
            <a:cxnLst/>
            <a:rect l="l" t="t" r="r" b="b"/>
            <a:pathLst>
              <a:path w="3723132" h="1318260">
                <a:moveTo>
                  <a:pt x="0" y="1318259"/>
                </a:moveTo>
                <a:lnTo>
                  <a:pt x="3723132" y="1318259"/>
                </a:lnTo>
                <a:lnTo>
                  <a:pt x="3723132" y="0"/>
                </a:lnTo>
                <a:lnTo>
                  <a:pt x="0" y="0"/>
                </a:lnTo>
                <a:lnTo>
                  <a:pt x="0" y="1318259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31542" y="816228"/>
            <a:ext cx="5743272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Архитектура системы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3755" y="1876934"/>
            <a:ext cx="7426261" cy="1156589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b="1" spc="-1" dirty="0">
                <a:latin typeface="Calibri"/>
                <a:cs typeface="Calibri"/>
              </a:rPr>
              <a:t>Front End </a:t>
            </a:r>
            <a:r>
              <a:rPr sz="2100" spc="-1" dirty="0">
                <a:latin typeface="Calibri"/>
                <a:cs typeface="Calibri"/>
              </a:rPr>
              <a:t>включает в себя собственно клиентское приложение и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  <a:spcBef>
                <a:spcPts val="3"/>
              </a:spcBef>
            </a:pPr>
            <a:r>
              <a:rPr sz="2100" dirty="0">
                <a:latin typeface="Calibri"/>
                <a:cs typeface="Calibri"/>
              </a:rPr>
              <a:t>библиотеку LIBPQ, реализующую интерфейс связи с сервером.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3" dirty="0">
                <a:latin typeface="Calibri"/>
                <a:cs typeface="Calibri"/>
              </a:rPr>
              <a:t>Библиотека LIBPQ отвечает за установление соединения с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dirty="0">
                <a:latin typeface="Calibri"/>
                <a:cs typeface="Calibri"/>
              </a:rPr>
              <a:t>сервером и передачу SQL-запросов.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0868" y="6444259"/>
            <a:ext cx="259953" cy="228092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12700">
              <a:lnSpc>
                <a:spcPts val="1695"/>
              </a:lnSpc>
            </a:pPr>
            <a:r>
              <a:rPr sz="1600" spc="-4" dirty="0">
                <a:solidFill>
                  <a:srgbClr val="888888"/>
                </a:solidFill>
                <a:latin typeface="Calibri"/>
                <a:cs typeface="Calibri"/>
              </a:rPr>
              <a:t>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64308" y="3305557"/>
            <a:ext cx="3723132" cy="1318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26051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655E778-6EEF-40EF-8CF1-60DB5EFB6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Функциональность</a:t>
            </a:r>
          </a:p>
        </p:txBody>
      </p:sp>
      <p:graphicFrame>
        <p:nvGraphicFramePr>
          <p:cNvPr id="11312" name="Group 2096">
            <a:extLst>
              <a:ext uri="{FF2B5EF4-FFF2-40B4-BE49-F238E27FC236}">
                <a16:creationId xmlns:a16="http://schemas.microsoft.com/office/drawing/2014/main" id="{673B3749-6E21-4D85-AA9F-DA19BFB177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1484314"/>
          <a:ext cx="8229600" cy="4988147"/>
        </p:xfrm>
        <a:graphic>
          <a:graphicData uri="http://schemas.openxmlformats.org/drawingml/2006/table">
            <a:tbl>
              <a:tblPr/>
              <a:tblGrid>
                <a:gridCol w="232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552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DB2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FireBird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InterBase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 SQL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Oracle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PostgreSQL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Лицензия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$$$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IPL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$$$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$$$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GPL/$$$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$$$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BSD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ACID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Referential integrity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Transaction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Depends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Unicode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Schema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Temporary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View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Materialized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view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Expression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Partial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Inverted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Bitmap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Domain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Cursor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User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Defined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Functions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Stored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procedure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Tablespace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776728" y="4265675"/>
            <a:ext cx="6234684" cy="2592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01384" y="4408932"/>
            <a:ext cx="2311908" cy="2214372"/>
          </a:xfrm>
          <a:custGeom>
            <a:avLst/>
            <a:gdLst/>
            <a:ahLst/>
            <a:cxnLst/>
            <a:rect l="l" t="t" r="r" b="b"/>
            <a:pathLst>
              <a:path w="2311908" h="2214372">
                <a:moveTo>
                  <a:pt x="0" y="2214372"/>
                </a:moveTo>
                <a:lnTo>
                  <a:pt x="2311908" y="2214372"/>
                </a:lnTo>
                <a:lnTo>
                  <a:pt x="2311908" y="0"/>
                </a:lnTo>
                <a:lnTo>
                  <a:pt x="0" y="0"/>
                </a:lnTo>
                <a:lnTo>
                  <a:pt x="0" y="2214372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31542" y="816228"/>
            <a:ext cx="5743272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Архитектура системы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1392825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3755" y="1408176"/>
            <a:ext cx="7461477" cy="2851530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-2" dirty="0">
                <a:latin typeface="Calibri"/>
                <a:cs typeface="Calibri"/>
              </a:rPr>
              <a:t>Серверная часть </a:t>
            </a:r>
            <a:r>
              <a:rPr sz="2000" spc="-2" dirty="0">
                <a:latin typeface="Calibri"/>
                <a:cs typeface="Calibri"/>
              </a:rPr>
              <a:t>включает серверные процессы и контролирующий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160"/>
              </a:lnSpc>
              <a:spcBef>
                <a:spcPts val="2"/>
              </a:spcBef>
            </a:pPr>
            <a:r>
              <a:rPr sz="2000" spc="-9" dirty="0">
                <a:latin typeface="Calibri"/>
                <a:cs typeface="Calibri"/>
              </a:rPr>
              <a:t>процесс-демон Postmaster, отвечающий за взаимодействие с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165"/>
              </a:lnSpc>
            </a:pPr>
            <a:r>
              <a:rPr sz="2000" spc="-1" dirty="0">
                <a:latin typeface="Calibri"/>
                <a:cs typeface="Calibri"/>
              </a:rPr>
              <a:t>клиентами.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  <a:spcBef>
                <a:spcPts val="637"/>
              </a:spcBef>
            </a:pPr>
            <a:r>
              <a:rPr sz="2000" spc="-4" dirty="0">
                <a:latin typeface="Calibri"/>
                <a:cs typeface="Calibri"/>
              </a:rPr>
              <a:t>Демон postmaster постоянно запущен в фоновом режиме на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3" dirty="0">
                <a:latin typeface="Calibri"/>
                <a:cs typeface="Calibri"/>
              </a:rPr>
              <a:t>сервере. Он авторизует и принимает запросы от клиентов и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3" dirty="0">
                <a:latin typeface="Calibri"/>
                <a:cs typeface="Calibri"/>
              </a:rPr>
              <a:t>осуществляет обмен данными между клиентом и сервером. При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5" dirty="0">
                <a:latin typeface="Calibri"/>
                <a:cs typeface="Calibri"/>
              </a:rPr>
              <a:t>получении запроса соединения от клиента Postmaster создаёт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3" dirty="0">
                <a:latin typeface="Calibri"/>
                <a:cs typeface="Calibri"/>
              </a:rPr>
              <a:t>соответственный фоновый серверный процесс postgres, при этом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7" dirty="0">
                <a:latin typeface="Calibri"/>
                <a:cs typeface="Calibri"/>
              </a:rPr>
              <a:t>используется связь один-к-одному. После того, как серверный </a:t>
            </a:r>
            <a:endParaRPr sz="2000">
              <a:latin typeface="Calibri"/>
              <a:cs typeface="Calibri"/>
            </a:endParaRPr>
          </a:p>
          <a:p>
            <a:pPr marL="12700" marR="287984">
              <a:lnSpc>
                <a:spcPts val="2441"/>
              </a:lnSpc>
            </a:pPr>
            <a:r>
              <a:rPr sz="2000" spc="-3" dirty="0">
                <a:latin typeface="Calibri"/>
                <a:cs typeface="Calibri"/>
              </a:rPr>
              <a:t>процесс создан, клиент и сервер взаимодействуют напрямую.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1543" y="2318275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501384" y="4408932"/>
            <a:ext cx="2311908" cy="221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241182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278380" y="3119628"/>
            <a:ext cx="7353300" cy="3057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64308" y="4818888"/>
            <a:ext cx="3723132" cy="1164336"/>
          </a:xfrm>
          <a:custGeom>
            <a:avLst/>
            <a:gdLst/>
            <a:ahLst/>
            <a:cxnLst/>
            <a:rect l="l" t="t" r="r" b="b"/>
            <a:pathLst>
              <a:path w="3723132" h="1164336">
                <a:moveTo>
                  <a:pt x="0" y="1164336"/>
                </a:moveTo>
                <a:lnTo>
                  <a:pt x="3723132" y="1164336"/>
                </a:lnTo>
                <a:lnTo>
                  <a:pt x="3723132" y="0"/>
                </a:lnTo>
                <a:lnTo>
                  <a:pt x="0" y="0"/>
                </a:lnTo>
                <a:lnTo>
                  <a:pt x="0" y="1164336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31542" y="816228"/>
            <a:ext cx="5743272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Архитектура системы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3754" y="1876933"/>
            <a:ext cx="7105916" cy="868248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b="1" spc="-2" dirty="0">
                <a:latin typeface="Calibri"/>
                <a:cs typeface="Calibri"/>
              </a:rPr>
              <a:t>Back End </a:t>
            </a:r>
            <a:r>
              <a:rPr sz="2100" spc="-2" dirty="0">
                <a:latin typeface="Calibri"/>
                <a:cs typeface="Calibri"/>
              </a:rPr>
              <a:t>включает хранилище данных и средства управления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  <a:spcBef>
                <a:spcPts val="3"/>
              </a:spcBef>
            </a:pPr>
            <a:r>
              <a:rPr sz="2100" spc="-2" dirty="0">
                <a:latin typeface="Calibri"/>
                <a:cs typeface="Calibri"/>
              </a:rPr>
              <a:t>хранилищем. Несколько серверных процессов могут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1" dirty="0">
                <a:latin typeface="Calibri"/>
                <a:cs typeface="Calibri"/>
              </a:rPr>
              <a:t>одновременно иметь доступ к информации из хранилища.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64308" y="4818888"/>
            <a:ext cx="3723132" cy="11643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40688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2400300" y="2823972"/>
            <a:ext cx="7391400" cy="3715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31542" y="816228"/>
            <a:ext cx="490202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Серверная часть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3754" y="1876933"/>
            <a:ext cx="7303046" cy="868248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40004">
              <a:lnSpc>
                <a:spcPts val="2200"/>
              </a:lnSpc>
            </a:pPr>
            <a:r>
              <a:rPr sz="2100" spc="-1" dirty="0">
                <a:latin typeface="Calibri"/>
                <a:cs typeface="Calibri"/>
              </a:rPr>
              <a:t>После установления соединения, серверный процесс получает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270"/>
              </a:lnSpc>
              <a:spcBef>
                <a:spcPts val="3"/>
              </a:spcBef>
            </a:pPr>
            <a:r>
              <a:rPr sz="2100" spc="-2" dirty="0">
                <a:latin typeface="Calibri"/>
                <a:cs typeface="Calibri"/>
              </a:rPr>
              <a:t>SQL-запросы в текстовом виде и трансформирует эти запросы в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5" dirty="0">
                <a:latin typeface="Calibri"/>
                <a:cs typeface="Calibri"/>
              </a:rPr>
              <a:t>поток выходных данных.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4627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8456" y="4375404"/>
            <a:ext cx="4666488" cy="2345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4093" y="5222749"/>
            <a:ext cx="1071371" cy="326135"/>
          </a:xfrm>
          <a:custGeom>
            <a:avLst/>
            <a:gdLst/>
            <a:ahLst/>
            <a:cxnLst/>
            <a:rect l="l" t="t" r="r" b="b"/>
            <a:pathLst>
              <a:path w="1071371" h="326136">
                <a:moveTo>
                  <a:pt x="0" y="326135"/>
                </a:moveTo>
                <a:lnTo>
                  <a:pt x="1071371" y="326135"/>
                </a:lnTo>
                <a:lnTo>
                  <a:pt x="1071371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5691" y="5222749"/>
            <a:ext cx="992124" cy="326135"/>
          </a:xfrm>
          <a:custGeom>
            <a:avLst/>
            <a:gdLst/>
            <a:ahLst/>
            <a:cxnLst/>
            <a:rect l="l" t="t" r="r" b="b"/>
            <a:pathLst>
              <a:path w="992124" h="326136">
                <a:moveTo>
                  <a:pt x="0" y="326135"/>
                </a:moveTo>
                <a:lnTo>
                  <a:pt x="992124" y="326135"/>
                </a:lnTo>
                <a:lnTo>
                  <a:pt x="992124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1542" y="816228"/>
            <a:ext cx="490202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Серверная часть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1542" y="1356107"/>
            <a:ext cx="270750" cy="65633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4" dirty="0">
                <a:latin typeface="Calibri"/>
                <a:cs typeface="Calibri"/>
              </a:rPr>
              <a:t>1)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7"/>
              </a:spcBef>
            </a:pPr>
            <a:r>
              <a:rPr sz="2000" spc="4" dirty="0">
                <a:latin typeface="Calibri"/>
                <a:cs typeface="Calibri"/>
              </a:rPr>
              <a:t>2)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88742" y="1356106"/>
            <a:ext cx="7509118" cy="295211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33808">
              <a:lnSpc>
                <a:spcPts val="2105"/>
              </a:lnSpc>
            </a:pPr>
            <a:r>
              <a:rPr sz="2000" spc="-6" dirty="0">
                <a:latin typeface="Calibri"/>
                <a:cs typeface="Calibri"/>
              </a:rPr>
              <a:t>Обработка запроса происходит в следующем порядке: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  <a:spcBef>
                <a:spcPts val="640"/>
              </a:spcBef>
            </a:pPr>
            <a:r>
              <a:rPr sz="2000" dirty="0">
                <a:latin typeface="Calibri"/>
                <a:cs typeface="Calibri"/>
              </a:rPr>
              <a:t>Пар</a:t>
            </a:r>
            <a:r>
              <a:rPr sz="2000" spc="9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ер</a:t>
            </a:r>
            <a:r>
              <a:rPr sz="2000" spc="-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прин</a:t>
            </a:r>
            <a:r>
              <a:rPr sz="2000" spc="-9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ма</a:t>
            </a:r>
            <a:r>
              <a:rPr sz="2000" spc="-9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зап</a:t>
            </a:r>
            <a:r>
              <a:rPr sz="2000" spc="4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ос</a:t>
            </a:r>
            <a:r>
              <a:rPr sz="2000" spc="-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ви</a:t>
            </a:r>
            <a:r>
              <a:rPr sz="2000" spc="-29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е </a:t>
            </a:r>
            <a:r>
              <a:rPr sz="2000" spc="-4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29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4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формате</a:t>
            </a:r>
            <a:r>
              <a:rPr sz="2000" spc="-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4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CII</a:t>
            </a:r>
            <a:r>
              <a:rPr sz="2000" spc="-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проверя</a:t>
            </a:r>
            <a:r>
              <a:rPr sz="2000" spc="-9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т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-3" dirty="0">
                <a:latin typeface="Calibri"/>
                <a:cs typeface="Calibri"/>
              </a:rPr>
              <a:t>его синтаксис, распознавая идентификаторы и ключевые слова. В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-7" dirty="0">
                <a:latin typeface="Calibri"/>
                <a:cs typeface="Calibri"/>
              </a:rPr>
              <a:t>результате работы парсера формируется дерево разбора, либо в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-4" dirty="0">
                <a:latin typeface="Calibri"/>
                <a:cs typeface="Calibri"/>
              </a:rPr>
              <a:t>случае неверного синтаксиса генерируется ошибка.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ct val="101725"/>
              </a:lnSpc>
              <a:spcBef>
                <a:spcPts val="287"/>
              </a:spcBef>
            </a:pPr>
            <a:r>
              <a:rPr sz="2000" spc="-4" dirty="0">
                <a:latin typeface="Calibri"/>
                <a:cs typeface="Calibri"/>
              </a:rPr>
              <a:t>Далее за дело принимается служба контроля трафика. На этом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ts val="2160"/>
              </a:lnSpc>
              <a:spcBef>
                <a:spcPts val="108"/>
              </a:spcBef>
            </a:pPr>
            <a:r>
              <a:rPr sz="2000" spc="-4" dirty="0">
                <a:latin typeface="Calibri"/>
                <a:cs typeface="Calibri"/>
              </a:rPr>
              <a:t>этапе запрос идентифицируется как простой или сложный. Простые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запросы перенаправляются непосредственно в модуль исполнения,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сложные передаются через компоновщик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ts val="2165"/>
              </a:lnSpc>
            </a:pPr>
            <a:r>
              <a:rPr sz="2000" spc="-4" dirty="0">
                <a:latin typeface="Calibri"/>
                <a:cs typeface="Calibri"/>
              </a:rPr>
              <a:t>планировщику/оптимизатору.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1542" y="2930653"/>
            <a:ext cx="27075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4" dirty="0">
                <a:latin typeface="Calibri"/>
                <a:cs typeface="Calibri"/>
              </a:rPr>
              <a:t>3)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5691" y="5222749"/>
            <a:ext cx="992124" cy="326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784093" y="5222749"/>
            <a:ext cx="1071371" cy="326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2920181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612301" y="135636"/>
            <a:ext cx="1796618" cy="1671193"/>
          </a:xfrm>
          <a:prstGeom prst="rect">
            <a:avLst/>
          </a:prstGeom>
        </p:spPr>
        <p:txBody>
          <a:bodyPr wrap="square" lIns="0" tIns="578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ct val="101725"/>
              </a:lnSpc>
              <a:spcBef>
                <a:spcPts val="10000"/>
              </a:spcBef>
            </a:pPr>
            <a:r>
              <a:rPr sz="2100" spc="-5" dirty="0">
                <a:latin typeface="Calibri"/>
                <a:cs typeface="Calibri"/>
              </a:rPr>
              <a:t>бразует его в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2756" y="4375404"/>
            <a:ext cx="4666488" cy="2345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3416" y="5891784"/>
            <a:ext cx="1097280" cy="284988"/>
          </a:xfrm>
          <a:custGeom>
            <a:avLst/>
            <a:gdLst/>
            <a:ahLst/>
            <a:cxnLst/>
            <a:rect l="l" t="t" r="r" b="b"/>
            <a:pathLst>
              <a:path w="1097280" h="284988">
                <a:moveTo>
                  <a:pt x="0" y="284987"/>
                </a:moveTo>
                <a:lnTo>
                  <a:pt x="1097280" y="284987"/>
                </a:lnTo>
                <a:lnTo>
                  <a:pt x="1097280" y="0"/>
                </a:lnTo>
                <a:lnTo>
                  <a:pt x="0" y="0"/>
                </a:lnTo>
                <a:lnTo>
                  <a:pt x="0" y="284987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1" y="5850637"/>
            <a:ext cx="1097279" cy="286511"/>
          </a:xfrm>
          <a:custGeom>
            <a:avLst/>
            <a:gdLst/>
            <a:ahLst/>
            <a:cxnLst/>
            <a:rect l="l" t="t" r="r" b="b"/>
            <a:pathLst>
              <a:path w="1097279" h="286512">
                <a:moveTo>
                  <a:pt x="0" y="286511"/>
                </a:moveTo>
                <a:lnTo>
                  <a:pt x="1097279" y="286511"/>
                </a:lnTo>
                <a:lnTo>
                  <a:pt x="1097279" y="0"/>
                </a:lnTo>
                <a:lnTo>
                  <a:pt x="0" y="0"/>
                </a:lnTo>
                <a:lnTo>
                  <a:pt x="0" y="286511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1" y="5274564"/>
            <a:ext cx="1097279" cy="286512"/>
          </a:xfrm>
          <a:custGeom>
            <a:avLst/>
            <a:gdLst/>
            <a:ahLst/>
            <a:cxnLst/>
            <a:rect l="l" t="t" r="r" b="b"/>
            <a:pathLst>
              <a:path w="1097279" h="286512">
                <a:moveTo>
                  <a:pt x="0" y="286512"/>
                </a:moveTo>
                <a:lnTo>
                  <a:pt x="1097279" y="286512"/>
                </a:lnTo>
                <a:lnTo>
                  <a:pt x="1097279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31542" y="816228"/>
            <a:ext cx="490202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31" dirty="0">
                <a:latin typeface="Calibri Light"/>
                <a:cs typeface="Calibri Light"/>
              </a:rPr>
              <a:t>Серверная часть PostgreSQL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1543" y="1527428"/>
            <a:ext cx="284499" cy="29210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b="1" spc="4" dirty="0">
                <a:latin typeface="Calibri"/>
                <a:cs typeface="Calibri"/>
              </a:rPr>
              <a:t>4)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8742" y="1527428"/>
            <a:ext cx="7408052" cy="2511552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36134">
              <a:lnSpc>
                <a:spcPts val="2200"/>
              </a:lnSpc>
            </a:pPr>
            <a:r>
              <a:rPr sz="2100" b="1" spc="-1" dirty="0">
                <a:latin typeface="Calibri"/>
                <a:cs typeface="Calibri"/>
              </a:rPr>
              <a:t>Компановщик </a:t>
            </a:r>
            <a:r>
              <a:rPr sz="2100" spc="-1" dirty="0">
                <a:latin typeface="Calibri"/>
                <a:cs typeface="Calibri"/>
              </a:rPr>
              <a:t>принимает запрос от парсера и прео</a:t>
            </a:r>
            <a:endParaRPr sz="2100">
              <a:latin typeface="Calibri"/>
              <a:cs typeface="Calibri"/>
            </a:endParaRPr>
          </a:p>
          <a:p>
            <a:pPr marL="12700" marR="36134">
              <a:lnSpc>
                <a:spcPts val="2270"/>
              </a:lnSpc>
              <a:spcBef>
                <a:spcPts val="3"/>
              </a:spcBef>
            </a:pPr>
            <a:r>
              <a:rPr sz="2100" spc="-7" dirty="0">
                <a:latin typeface="Calibri"/>
                <a:cs typeface="Calibri"/>
              </a:rPr>
              <a:t>альтернативную вспомогательную форму.</a:t>
            </a:r>
            <a:endParaRPr sz="2100">
              <a:latin typeface="Calibri"/>
              <a:cs typeface="Calibri"/>
            </a:endParaRPr>
          </a:p>
          <a:p>
            <a:pPr marL="12700" marR="70675">
              <a:lnSpc>
                <a:spcPts val="2270"/>
              </a:lnSpc>
              <a:spcBef>
                <a:spcPts val="720"/>
              </a:spcBef>
            </a:pPr>
            <a:r>
              <a:rPr sz="2100" spc="-3" dirty="0">
                <a:latin typeface="Calibri"/>
                <a:cs typeface="Calibri"/>
              </a:rPr>
              <a:t>Сложный SQL-запрос может быть выполнен несколькими разными способами. </a:t>
            </a:r>
            <a:r>
              <a:rPr sz="2100" b="1" spc="-3" dirty="0">
                <a:latin typeface="Calibri"/>
                <a:cs typeface="Calibri"/>
              </a:rPr>
              <a:t>Планировщик </a:t>
            </a:r>
            <a:r>
              <a:rPr sz="2100" spc="-3" dirty="0">
                <a:latin typeface="Calibri"/>
                <a:cs typeface="Calibri"/>
              </a:rPr>
              <a:t>определяет наиболее оптимальный путь и передаёт управление модулю исполнения.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270"/>
              </a:lnSpc>
              <a:spcBef>
                <a:spcPts val="801"/>
              </a:spcBef>
            </a:pPr>
            <a:r>
              <a:rPr sz="2100" b="1" dirty="0">
                <a:latin typeface="Calibri"/>
                <a:cs typeface="Calibri"/>
              </a:rPr>
              <a:t>М</a:t>
            </a:r>
            <a:r>
              <a:rPr sz="2100" b="1" spc="-50" dirty="0">
                <a:latin typeface="Calibri"/>
                <a:cs typeface="Calibri"/>
              </a:rPr>
              <a:t>о</a:t>
            </a:r>
            <a:r>
              <a:rPr sz="2100" b="1" spc="-34" dirty="0">
                <a:latin typeface="Calibri"/>
                <a:cs typeface="Calibri"/>
              </a:rPr>
              <a:t>д</a:t>
            </a:r>
            <a:r>
              <a:rPr sz="2100" b="1" spc="-69" dirty="0">
                <a:latin typeface="Calibri"/>
                <a:cs typeface="Calibri"/>
              </a:rPr>
              <a:t>у</a:t>
            </a:r>
            <a:r>
              <a:rPr sz="2100" b="1" dirty="0">
                <a:latin typeface="Calibri"/>
                <a:cs typeface="Calibri"/>
              </a:rPr>
              <a:t>ль </a:t>
            </a:r>
            <a:r>
              <a:rPr sz="2100" b="1" spc="-9" dirty="0">
                <a:latin typeface="Calibri"/>
                <a:cs typeface="Calibri"/>
              </a:rPr>
              <a:t>и</a:t>
            </a:r>
            <a:r>
              <a:rPr sz="2100" b="1" dirty="0">
                <a:latin typeface="Calibri"/>
                <a:cs typeface="Calibri"/>
              </a:rPr>
              <a:t>с</a:t>
            </a:r>
            <a:r>
              <a:rPr sz="2100" b="1" spc="-4" dirty="0">
                <a:latin typeface="Calibri"/>
                <a:cs typeface="Calibri"/>
              </a:rPr>
              <a:t>п</a:t>
            </a:r>
            <a:r>
              <a:rPr sz="2100" b="1" spc="-39" dirty="0">
                <a:latin typeface="Calibri"/>
                <a:cs typeface="Calibri"/>
              </a:rPr>
              <a:t>о</a:t>
            </a:r>
            <a:r>
              <a:rPr sz="2100" b="1" dirty="0">
                <a:latin typeface="Calibri"/>
                <a:cs typeface="Calibri"/>
              </a:rPr>
              <a:t>лне</a:t>
            </a:r>
            <a:r>
              <a:rPr sz="2100" b="1" spc="-9" dirty="0">
                <a:latin typeface="Calibri"/>
                <a:cs typeface="Calibri"/>
              </a:rPr>
              <a:t>н</a:t>
            </a:r>
            <a:r>
              <a:rPr sz="2100" b="1" dirty="0">
                <a:latin typeface="Calibri"/>
                <a:cs typeface="Calibri"/>
              </a:rPr>
              <a:t>ия</a:t>
            </a:r>
            <a:r>
              <a:rPr sz="2100" b="1" spc="4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9" dirty="0">
                <a:latin typeface="Calibri"/>
                <a:cs typeface="Calibri"/>
              </a:rPr>
              <a:t>ы</a:t>
            </a:r>
            <a:r>
              <a:rPr sz="2100" dirty="0">
                <a:latin typeface="Calibri"/>
                <a:cs typeface="Calibri"/>
              </a:rPr>
              <a:t>п</a:t>
            </a:r>
            <a:r>
              <a:rPr sz="2100" spc="-34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лн</a:t>
            </a:r>
            <a:r>
              <a:rPr sz="2100" spc="4" dirty="0">
                <a:latin typeface="Calibri"/>
                <a:cs typeface="Calibri"/>
              </a:rPr>
              <a:t>я</a:t>
            </a:r>
            <a:r>
              <a:rPr sz="2100" spc="-9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т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зап</a:t>
            </a:r>
            <a:r>
              <a:rPr sz="2100" spc="4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ос</a:t>
            </a:r>
            <a:r>
              <a:rPr sz="2100" spc="-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опт</a:t>
            </a:r>
            <a:r>
              <a:rPr sz="2100" spc="9" dirty="0">
                <a:latin typeface="Calibri"/>
                <a:cs typeface="Calibri"/>
              </a:rPr>
              <a:t>и</a:t>
            </a:r>
            <a:r>
              <a:rPr sz="2100" dirty="0">
                <a:latin typeface="Calibri"/>
                <a:cs typeface="Calibri"/>
              </a:rPr>
              <a:t>маль</a:t>
            </a:r>
            <a:r>
              <a:rPr sz="2100" spc="4" dirty="0">
                <a:latin typeface="Calibri"/>
                <a:cs typeface="Calibri"/>
              </a:rPr>
              <a:t>ны</a:t>
            </a:r>
            <a:r>
              <a:rPr sz="2100" dirty="0">
                <a:latin typeface="Calibri"/>
                <a:cs typeface="Calibri"/>
              </a:rPr>
              <a:t>м об</a:t>
            </a:r>
            <a:r>
              <a:rPr sz="2100" spc="4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азом со</a:t>
            </a:r>
            <a:r>
              <a:rPr sz="2100" spc="-79" dirty="0">
                <a:latin typeface="Calibri"/>
                <a:cs typeface="Calibri"/>
              </a:rPr>
              <a:t>г</a:t>
            </a:r>
            <a:r>
              <a:rPr sz="2100" dirty="0">
                <a:latin typeface="Calibri"/>
                <a:cs typeface="Calibri"/>
              </a:rPr>
              <a:t>ласно </a:t>
            </a:r>
            <a:r>
              <a:rPr sz="2100" spc="-14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ере</a:t>
            </a:r>
            <a:r>
              <a:rPr sz="2100" spc="-14" dirty="0">
                <a:latin typeface="Calibri"/>
                <a:cs typeface="Calibri"/>
              </a:rPr>
              <a:t>в</a:t>
            </a:r>
            <a:r>
              <a:rPr sz="2100" dirty="0">
                <a:latin typeface="Calibri"/>
                <a:cs typeface="Calibri"/>
              </a:rPr>
              <a:t>у разбора,</a:t>
            </a:r>
            <a:r>
              <a:rPr sz="2100" spc="-1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пр</a:t>
            </a:r>
            <a:r>
              <a:rPr sz="2100" spc="-25" dirty="0">
                <a:latin typeface="Calibri"/>
                <a:cs typeface="Calibri"/>
              </a:rPr>
              <a:t>е</a:t>
            </a:r>
            <a:r>
              <a:rPr sz="2100" spc="-19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оста</a:t>
            </a:r>
            <a:r>
              <a:rPr sz="2100" spc="-19" dirty="0">
                <a:latin typeface="Calibri"/>
                <a:cs typeface="Calibri"/>
              </a:rPr>
              <a:t>в</a:t>
            </a:r>
            <a:r>
              <a:rPr sz="2100" dirty="0">
                <a:latin typeface="Calibri"/>
                <a:cs typeface="Calibri"/>
              </a:rPr>
              <a:t>ленно</a:t>
            </a:r>
            <a:r>
              <a:rPr sz="2100" spc="-14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1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плани</a:t>
            </a:r>
            <a:r>
              <a:rPr sz="2100" spc="4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овщи</a:t>
            </a:r>
            <a:r>
              <a:rPr sz="2100" spc="-25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4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, и возвраща</a:t>
            </a:r>
            <a:r>
              <a:rPr sz="2100" spc="-9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т</a:t>
            </a:r>
            <a:r>
              <a:rPr sz="2100" spc="-1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4" dirty="0">
                <a:latin typeface="Calibri"/>
                <a:cs typeface="Calibri"/>
              </a:rPr>
              <a:t>ы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59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д в</a:t>
            </a:r>
            <a:r>
              <a:rPr sz="2100" spc="-4" dirty="0">
                <a:latin typeface="Calibri"/>
                <a:cs typeface="Calibri"/>
              </a:rPr>
              <a:t> </a:t>
            </a:r>
            <a:r>
              <a:rPr sz="2100" spc="-19" dirty="0">
                <a:latin typeface="Calibri"/>
                <a:cs typeface="Calibri"/>
              </a:rPr>
              <a:t>т</a:t>
            </a:r>
            <a:r>
              <a:rPr sz="2100" dirty="0">
                <a:latin typeface="Calibri"/>
                <a:cs typeface="Calibri"/>
              </a:rPr>
              <a:t>е</a:t>
            </a:r>
            <a:r>
              <a:rPr sz="2100" spc="-25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19" dirty="0">
                <a:latin typeface="Calibri"/>
                <a:cs typeface="Calibri"/>
              </a:rPr>
              <a:t>т</a:t>
            </a:r>
            <a:r>
              <a:rPr sz="2100" dirty="0">
                <a:latin typeface="Calibri"/>
                <a:cs typeface="Calibri"/>
              </a:rPr>
              <a:t>овом</a:t>
            </a:r>
            <a:r>
              <a:rPr sz="2100" spc="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ви</a:t>
            </a:r>
            <a:r>
              <a:rPr sz="2100" spc="-14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е клиен</a:t>
            </a:r>
            <a:r>
              <a:rPr sz="2100" spc="4" dirty="0">
                <a:latin typeface="Calibri"/>
                <a:cs typeface="Calibri"/>
              </a:rPr>
              <a:t>т</a:t>
            </a:r>
            <a:r>
              <a:rPr sz="2100" spc="-64" dirty="0">
                <a:latin typeface="Calibri"/>
                <a:cs typeface="Calibri"/>
              </a:rPr>
              <a:t>у</a:t>
            </a:r>
            <a:r>
              <a:rPr sz="2100" dirty="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1543" y="2204339"/>
            <a:ext cx="282285" cy="29210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spc="4" dirty="0">
                <a:latin typeface="Calibri"/>
                <a:cs typeface="Calibri"/>
              </a:rPr>
              <a:t>5)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3" y="3170554"/>
            <a:ext cx="284499" cy="29210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b="1" spc="4" dirty="0">
                <a:latin typeface="Calibri"/>
                <a:cs typeface="Calibri"/>
              </a:rPr>
              <a:t>6)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3416" y="5891784"/>
            <a:ext cx="1097280" cy="284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705601" y="5850637"/>
            <a:ext cx="1097279" cy="286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705601" y="5274564"/>
            <a:ext cx="1097279" cy="286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569495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9045397" y="135635"/>
            <a:ext cx="1622602" cy="1554480"/>
          </a:xfrm>
          <a:prstGeom prst="rect">
            <a:avLst/>
          </a:prstGeom>
        </p:spPr>
        <p:txBody>
          <a:bodyPr wrap="square" lIns="0" tIns="5322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>
              <a:lnSpc>
                <a:spcPct val="101725"/>
              </a:lnSpc>
              <a:spcBef>
                <a:spcPts val="4000"/>
              </a:spcBef>
            </a:pPr>
            <a:r>
              <a:rPr sz="3300" spc="-19" dirty="0">
                <a:latin typeface="Calibri Light"/>
                <a:cs typeface="Calibri Light"/>
              </a:rPr>
              <a:t>ых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37376" y="1979676"/>
            <a:ext cx="3924300" cy="4087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00288" y="3605785"/>
            <a:ext cx="765048" cy="391667"/>
          </a:xfrm>
          <a:custGeom>
            <a:avLst/>
            <a:gdLst/>
            <a:ahLst/>
            <a:cxnLst/>
            <a:rect l="l" t="t" r="r" b="b"/>
            <a:pathLst>
              <a:path w="765048" h="391667">
                <a:moveTo>
                  <a:pt x="0" y="391667"/>
                </a:moveTo>
                <a:lnTo>
                  <a:pt x="765048" y="391667"/>
                </a:lnTo>
                <a:lnTo>
                  <a:pt x="765048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25356" y="3605785"/>
            <a:ext cx="821436" cy="391667"/>
          </a:xfrm>
          <a:custGeom>
            <a:avLst/>
            <a:gdLst/>
            <a:ahLst/>
            <a:cxnLst/>
            <a:rect l="l" t="t" r="r" b="b"/>
            <a:pathLst>
              <a:path w="821436" h="391667">
                <a:moveTo>
                  <a:pt x="0" y="391667"/>
                </a:moveTo>
                <a:lnTo>
                  <a:pt x="821436" y="391667"/>
                </a:lnTo>
                <a:lnTo>
                  <a:pt x="821436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31542" y="816228"/>
            <a:ext cx="422813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6" dirty="0">
                <a:latin typeface="Calibri Light"/>
                <a:cs typeface="Calibri Light"/>
              </a:rPr>
              <a:t>Принципы организации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6909" y="816228"/>
            <a:ext cx="1723593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1" dirty="0">
                <a:latin typeface="Calibri Light"/>
                <a:cs typeface="Calibri Light"/>
              </a:rPr>
              <a:t>хранения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6475" y="816228"/>
            <a:ext cx="948258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18" dirty="0">
                <a:latin typeface="Calibri Light"/>
                <a:cs typeface="Calibri Light"/>
              </a:rPr>
              <a:t>данн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3754" y="1876934"/>
            <a:ext cx="3688212" cy="1156589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40050">
              <a:lnSpc>
                <a:spcPts val="2200"/>
              </a:lnSpc>
            </a:pPr>
            <a:r>
              <a:rPr sz="2100" spc="-4" dirty="0">
                <a:latin typeface="Calibri"/>
                <a:cs typeface="Calibri"/>
              </a:rPr>
              <a:t>Взаимодействие с хранилищем</a:t>
            </a:r>
            <a:endParaRPr sz="2100">
              <a:latin typeface="Calibri"/>
              <a:cs typeface="Calibri"/>
            </a:endParaRPr>
          </a:p>
          <a:p>
            <a:pPr marL="12700" marR="40050">
              <a:lnSpc>
                <a:spcPts val="2270"/>
              </a:lnSpc>
              <a:spcBef>
                <a:spcPts val="3"/>
              </a:spcBef>
            </a:pPr>
            <a:r>
              <a:rPr sz="2100" spc="-1" dirty="0">
                <a:latin typeface="Calibri"/>
                <a:cs typeface="Calibri"/>
              </a:rPr>
              <a:t>данных осуществляется через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270"/>
              </a:lnSpc>
            </a:pPr>
            <a:r>
              <a:rPr sz="2100" b="1" spc="-2" dirty="0">
                <a:latin typeface="Calibri"/>
                <a:cs typeface="Calibri"/>
              </a:rPr>
              <a:t>службы доступа </a:t>
            </a:r>
            <a:r>
              <a:rPr sz="2100" spc="-2" dirty="0">
                <a:latin typeface="Calibri"/>
                <a:cs typeface="Calibri"/>
              </a:rPr>
              <a:t>и </a:t>
            </a:r>
            <a:r>
              <a:rPr sz="2100" b="1" spc="-2" dirty="0">
                <a:latin typeface="Calibri"/>
                <a:cs typeface="Calibri"/>
              </a:rPr>
              <a:t>загрузочный</a:t>
            </a:r>
            <a:endParaRPr sz="2100">
              <a:latin typeface="Calibri"/>
              <a:cs typeface="Calibri"/>
            </a:endParaRPr>
          </a:p>
          <a:p>
            <a:pPr marL="12700" marR="40050">
              <a:lnSpc>
                <a:spcPts val="2270"/>
              </a:lnSpc>
            </a:pPr>
            <a:r>
              <a:rPr sz="2100" b="1" spc="-21" dirty="0">
                <a:latin typeface="Calibri"/>
                <a:cs typeface="Calibri"/>
              </a:rPr>
              <a:t>модуль</a:t>
            </a:r>
            <a:r>
              <a:rPr sz="2100" spc="-21" dirty="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25356" y="3605785"/>
            <a:ext cx="821436" cy="391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400288" y="3605785"/>
            <a:ext cx="765048" cy="391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365979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9045397" y="135635"/>
            <a:ext cx="1622602" cy="1554480"/>
          </a:xfrm>
          <a:prstGeom prst="rect">
            <a:avLst/>
          </a:prstGeom>
        </p:spPr>
        <p:txBody>
          <a:bodyPr wrap="square" lIns="0" tIns="5322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>
              <a:lnSpc>
                <a:spcPct val="101725"/>
              </a:lnSpc>
              <a:spcBef>
                <a:spcPts val="4000"/>
              </a:spcBef>
            </a:pPr>
            <a:r>
              <a:rPr sz="3300" spc="-19" dirty="0">
                <a:latin typeface="Calibri Light"/>
                <a:cs typeface="Calibri Light"/>
              </a:rPr>
              <a:t>ых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37376" y="1979676"/>
            <a:ext cx="3924300" cy="4087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00288" y="3605785"/>
            <a:ext cx="765048" cy="391667"/>
          </a:xfrm>
          <a:custGeom>
            <a:avLst/>
            <a:gdLst/>
            <a:ahLst/>
            <a:cxnLst/>
            <a:rect l="l" t="t" r="r" b="b"/>
            <a:pathLst>
              <a:path w="765048" h="391667">
                <a:moveTo>
                  <a:pt x="0" y="391667"/>
                </a:moveTo>
                <a:lnTo>
                  <a:pt x="765048" y="391667"/>
                </a:lnTo>
                <a:lnTo>
                  <a:pt x="765048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25356" y="3605785"/>
            <a:ext cx="821436" cy="391667"/>
          </a:xfrm>
          <a:custGeom>
            <a:avLst/>
            <a:gdLst/>
            <a:ahLst/>
            <a:cxnLst/>
            <a:rect l="l" t="t" r="r" b="b"/>
            <a:pathLst>
              <a:path w="821436" h="391667">
                <a:moveTo>
                  <a:pt x="0" y="391667"/>
                </a:moveTo>
                <a:lnTo>
                  <a:pt x="821436" y="391667"/>
                </a:lnTo>
                <a:lnTo>
                  <a:pt x="821436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31542" y="816228"/>
            <a:ext cx="422813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6" dirty="0">
                <a:latin typeface="Calibri Light"/>
                <a:cs typeface="Calibri Light"/>
              </a:rPr>
              <a:t>Принципы организации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6909" y="816228"/>
            <a:ext cx="1723593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1" dirty="0">
                <a:latin typeface="Calibri Light"/>
                <a:cs typeface="Calibri Light"/>
              </a:rPr>
              <a:t>хранения</a:t>
            </a:r>
            <a:endParaRPr sz="3300" dirty="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76474" y="816228"/>
            <a:ext cx="2185201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18" dirty="0" err="1">
                <a:latin typeface="Calibri Light"/>
                <a:cs typeface="Calibri Light"/>
              </a:rPr>
              <a:t>данн</a:t>
            </a:r>
            <a:r>
              <a:rPr lang="ru-RU" sz="3300" spc="-18" dirty="0" err="1">
                <a:latin typeface="Calibri Light"/>
                <a:cs typeface="Calibri Light"/>
              </a:rPr>
              <a:t>ых</a:t>
            </a:r>
            <a:endParaRPr sz="33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3754" y="1876933"/>
            <a:ext cx="3796004" cy="3849852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40004">
              <a:lnSpc>
                <a:spcPts val="2200"/>
              </a:lnSpc>
            </a:pPr>
            <a:r>
              <a:rPr sz="2100" spc="-2" dirty="0">
                <a:latin typeface="Calibri"/>
                <a:cs typeface="Calibri"/>
              </a:rPr>
              <a:t>Образец базы данных создаётся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270"/>
              </a:lnSpc>
              <a:spcBef>
                <a:spcPts val="3"/>
              </a:spcBef>
            </a:pPr>
            <a:r>
              <a:rPr sz="2100" spc="-5" dirty="0">
                <a:latin typeface="Calibri"/>
                <a:cs typeface="Calibri"/>
              </a:rPr>
              <a:t>с помощью загрузочного модуля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4" dirty="0">
                <a:latin typeface="Calibri"/>
                <a:cs typeface="Calibri"/>
              </a:rPr>
              <a:t>при первом запуске Postgres. На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3" dirty="0">
                <a:latin typeface="Calibri"/>
                <a:cs typeface="Calibri"/>
              </a:rPr>
              <a:t>этом этапе невозможно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dirty="0">
                <a:latin typeface="Calibri"/>
                <a:cs typeface="Calibri"/>
              </a:rPr>
              <a:t>обращение к базе данных через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1" dirty="0">
                <a:latin typeface="Calibri"/>
                <a:cs typeface="Calibri"/>
              </a:rPr>
              <a:t>обычные SQL-запросы.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  <a:spcBef>
                <a:spcPts val="617"/>
              </a:spcBef>
            </a:pPr>
            <a:r>
              <a:rPr sz="2100" spc="-5" dirty="0">
                <a:latin typeface="Calibri"/>
                <a:cs typeface="Calibri"/>
              </a:rPr>
              <a:t>Затем вся работа происходит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через службу доступа к базе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данных. Служба доступа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отвечает за индексирование,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сканирование, поиск,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компиляцию и возвращение </a:t>
            </a:r>
            <a:endParaRPr sz="2100">
              <a:latin typeface="Calibri"/>
              <a:cs typeface="Calibri"/>
            </a:endParaRPr>
          </a:p>
          <a:p>
            <a:pPr marL="12700" marR="414588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запрошенных данных.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1542" y="3690028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25356" y="3605785"/>
            <a:ext cx="821436" cy="391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400288" y="3605785"/>
            <a:ext cx="765048" cy="391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365656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9045397" y="135635"/>
            <a:ext cx="1622602" cy="1554480"/>
          </a:xfrm>
          <a:prstGeom prst="rect">
            <a:avLst/>
          </a:prstGeom>
        </p:spPr>
        <p:txBody>
          <a:bodyPr wrap="square" lIns="0" tIns="5322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>
              <a:lnSpc>
                <a:spcPct val="101725"/>
              </a:lnSpc>
              <a:spcBef>
                <a:spcPts val="4000"/>
              </a:spcBef>
            </a:pPr>
            <a:r>
              <a:rPr sz="3300" spc="-19" dirty="0">
                <a:latin typeface="Calibri Light"/>
                <a:cs typeface="Calibri Light"/>
              </a:rPr>
              <a:t>ых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37376" y="1979676"/>
            <a:ext cx="3924300" cy="4087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52916" y="4297680"/>
            <a:ext cx="798576" cy="326136"/>
          </a:xfrm>
          <a:custGeom>
            <a:avLst/>
            <a:gdLst/>
            <a:ahLst/>
            <a:cxnLst/>
            <a:rect l="l" t="t" r="r" b="b"/>
            <a:pathLst>
              <a:path w="798576" h="326136">
                <a:moveTo>
                  <a:pt x="0" y="326136"/>
                </a:moveTo>
                <a:lnTo>
                  <a:pt x="798576" y="326136"/>
                </a:lnTo>
                <a:lnTo>
                  <a:pt x="798576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43772" y="4829556"/>
            <a:ext cx="798576" cy="326136"/>
          </a:xfrm>
          <a:custGeom>
            <a:avLst/>
            <a:gdLst/>
            <a:ahLst/>
            <a:cxnLst/>
            <a:rect l="l" t="t" r="r" b="b"/>
            <a:pathLst>
              <a:path w="798576" h="326136">
                <a:moveTo>
                  <a:pt x="0" y="326136"/>
                </a:moveTo>
                <a:lnTo>
                  <a:pt x="798576" y="326136"/>
                </a:lnTo>
                <a:lnTo>
                  <a:pt x="798576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31542" y="816228"/>
            <a:ext cx="422813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6" dirty="0">
                <a:latin typeface="Calibri Light"/>
                <a:cs typeface="Calibri Light"/>
              </a:rPr>
              <a:t>Принципы организации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6909" y="816228"/>
            <a:ext cx="1723593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1" dirty="0">
                <a:latin typeface="Calibri Light"/>
                <a:cs typeface="Calibri Light"/>
              </a:rPr>
              <a:t>хранения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6475" y="816228"/>
            <a:ext cx="948258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18" dirty="0">
                <a:latin typeface="Calibri Light"/>
                <a:cs typeface="Calibri Light"/>
              </a:rPr>
              <a:t>данн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1834939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3755" y="1851026"/>
            <a:ext cx="3797175" cy="4133545"/>
          </a:xfrm>
          <a:prstGeom prst="rect">
            <a:avLst/>
          </a:prstGeom>
        </p:spPr>
        <p:txBody>
          <a:bodyPr wrap="square" lIns="0" tIns="8890" rIns="0" bIns="0" rtlCol="0">
            <a:noAutofit/>
          </a:bodyPr>
          <a:lstStyle/>
          <a:p>
            <a:pPr marL="12700">
              <a:lnSpc>
                <a:spcPts val="2578"/>
              </a:lnSpc>
            </a:pPr>
            <a:r>
              <a:rPr sz="2100" b="1" i="1" spc="-2" dirty="0">
                <a:latin typeface="Calibri"/>
                <a:cs typeface="Calibri"/>
              </a:rPr>
              <a:t>Хранилище </a:t>
            </a:r>
            <a:r>
              <a:rPr sz="2100" spc="-2" dirty="0">
                <a:latin typeface="Calibri"/>
                <a:cs typeface="Calibri"/>
              </a:rPr>
              <a:t>предоставляет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унифицированный доступ к </a:t>
            </a:r>
          </a:p>
          <a:p>
            <a:pPr marL="12700">
              <a:lnSpc>
                <a:spcPts val="2610"/>
              </a:lnSpc>
            </a:pPr>
            <a:r>
              <a:rPr sz="2100" dirty="0">
                <a:latin typeface="Calibri"/>
                <a:cs typeface="Calibri"/>
              </a:rPr>
              <a:t>серверным данным на </a:t>
            </a:r>
            <a:r>
              <a:rPr sz="2100" b="1" dirty="0">
                <a:latin typeface="Calibri"/>
                <a:cs typeface="Calibri"/>
              </a:rPr>
              <a:t>диске</a:t>
            </a:r>
            <a:r>
              <a:rPr sz="2100" dirty="0">
                <a:latin typeface="Calibri"/>
                <a:cs typeface="Calibri"/>
              </a:rPr>
              <a:t>. С </a:t>
            </a:r>
          </a:p>
          <a:p>
            <a:pPr marL="12700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помощью сложной системы </a:t>
            </a:r>
          </a:p>
          <a:p>
            <a:pPr marL="12700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буферизации в хранилище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возможен множественный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4" dirty="0">
                <a:latin typeface="Calibri"/>
                <a:cs typeface="Calibri"/>
              </a:rPr>
              <a:t>доступ к одним и тем же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3" dirty="0">
                <a:latin typeface="Calibri"/>
                <a:cs typeface="Calibri"/>
              </a:rPr>
              <a:t>таблицам параллельными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7" dirty="0">
                <a:latin typeface="Calibri"/>
                <a:cs typeface="Calibri"/>
              </a:rPr>
              <a:t>запросами и процессами. Таким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2" dirty="0">
                <a:latin typeface="Calibri"/>
                <a:cs typeface="Calibri"/>
              </a:rPr>
              <a:t>образом, хранилище является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3" dirty="0">
                <a:latin typeface="Calibri"/>
                <a:cs typeface="Calibri"/>
              </a:rPr>
              <a:t>посредником между службами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39" dirty="0">
                <a:latin typeface="Calibri"/>
                <a:cs typeface="Calibri"/>
              </a:rPr>
              <a:t>P</a:t>
            </a:r>
            <a:r>
              <a:rPr sz="2100" dirty="0">
                <a:latin typeface="Calibri"/>
                <a:cs typeface="Calibri"/>
              </a:rPr>
              <a:t>o</a:t>
            </a:r>
            <a:r>
              <a:rPr sz="2100" spc="-29" dirty="0">
                <a:latin typeface="Calibri"/>
                <a:cs typeface="Calibri"/>
              </a:rPr>
              <a:t>s</a:t>
            </a:r>
            <a:r>
              <a:rPr sz="2100" dirty="0">
                <a:latin typeface="Calibri"/>
                <a:cs typeface="Calibri"/>
              </a:rPr>
              <a:t>tg</a:t>
            </a:r>
            <a:r>
              <a:rPr sz="2100" spc="-2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es</a:t>
            </a:r>
            <a:r>
              <a:rPr sz="2100" spc="2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физическим</a:t>
            </a:r>
            <a:r>
              <a:rPr sz="2100" spc="1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д</a:t>
            </a:r>
            <a:r>
              <a:rPr sz="2100" spc="4" dirty="0">
                <a:latin typeface="Calibri"/>
                <a:cs typeface="Calibri"/>
              </a:rPr>
              <a:t>и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25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4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,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 </a:t>
            </a:r>
          </a:p>
          <a:p>
            <a:pPr marL="12700">
              <a:lnSpc>
                <a:spcPts val="2563"/>
              </a:lnSpc>
            </a:pPr>
            <a:r>
              <a:rPr sz="2100" dirty="0">
                <a:latin typeface="Calibri"/>
                <a:cs typeface="Calibri"/>
              </a:rPr>
              <a:t>так</a:t>
            </a:r>
            <a:r>
              <a:rPr sz="2100" spc="-14" dirty="0">
                <a:latin typeface="Calibri"/>
                <a:cs typeface="Calibri"/>
              </a:rPr>
              <a:t>ж</a:t>
            </a:r>
            <a:r>
              <a:rPr sz="2100" dirty="0">
                <a:latin typeface="Calibri"/>
                <a:cs typeface="Calibri"/>
              </a:rPr>
              <a:t>е</a:t>
            </a:r>
            <a:r>
              <a:rPr sz="2100" spc="-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об</a:t>
            </a:r>
            <a:r>
              <a:rPr sz="2100" spc="-9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спечива</a:t>
            </a:r>
            <a:r>
              <a:rPr sz="2100" spc="-9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т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14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маф</a:t>
            </a:r>
            <a:r>
              <a:rPr sz="2100" spc="-4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ры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 </a:t>
            </a:r>
          </a:p>
          <a:p>
            <a:pPr marL="12700">
              <a:lnSpc>
                <a:spcPts val="2563"/>
              </a:lnSpc>
            </a:pPr>
            <a:r>
              <a:rPr sz="2100" spc="-1" dirty="0">
                <a:latin typeface="Calibri"/>
                <a:cs typeface="Calibri"/>
              </a:rPr>
              <a:t>блокировки файлов. На сервере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5" dirty="0">
                <a:latin typeface="Calibri"/>
                <a:cs typeface="Calibri"/>
              </a:rPr>
              <a:t>Postreg может существовать 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563"/>
              </a:lnSpc>
            </a:pPr>
            <a:r>
              <a:rPr sz="2100" spc="-6" dirty="0">
                <a:latin typeface="Calibri"/>
                <a:cs typeface="Calibri"/>
              </a:rPr>
              <a:t>только одно хранилище.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43772" y="4829556"/>
            <a:ext cx="798576" cy="32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852916" y="4297680"/>
            <a:ext cx="798576" cy="32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6779385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9045397" y="135635"/>
            <a:ext cx="1622602" cy="1554480"/>
          </a:xfrm>
          <a:prstGeom prst="rect">
            <a:avLst/>
          </a:prstGeom>
        </p:spPr>
        <p:txBody>
          <a:bodyPr wrap="square" lIns="0" tIns="5322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>
              <a:lnSpc>
                <a:spcPct val="101725"/>
              </a:lnSpc>
              <a:spcBef>
                <a:spcPts val="4000"/>
              </a:spcBef>
            </a:pPr>
            <a:r>
              <a:rPr sz="3300" spc="-19" dirty="0">
                <a:latin typeface="Calibri Light"/>
                <a:cs typeface="Calibri Light"/>
              </a:rPr>
              <a:t>ых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7376" y="1979676"/>
            <a:ext cx="3924300" cy="4087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11696" y="4283964"/>
            <a:ext cx="798576" cy="327660"/>
          </a:xfrm>
          <a:custGeom>
            <a:avLst/>
            <a:gdLst/>
            <a:ahLst/>
            <a:cxnLst/>
            <a:rect l="l" t="t" r="r" b="b"/>
            <a:pathLst>
              <a:path w="798576" h="327660">
                <a:moveTo>
                  <a:pt x="0" y="327660"/>
                </a:moveTo>
                <a:lnTo>
                  <a:pt x="798576" y="327660"/>
                </a:lnTo>
                <a:lnTo>
                  <a:pt x="798576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97980" y="4783836"/>
            <a:ext cx="800100" cy="326136"/>
          </a:xfrm>
          <a:custGeom>
            <a:avLst/>
            <a:gdLst/>
            <a:ahLst/>
            <a:cxnLst/>
            <a:rect l="l" t="t" r="r" b="b"/>
            <a:pathLst>
              <a:path w="800100" h="326136">
                <a:moveTo>
                  <a:pt x="0" y="326136"/>
                </a:moveTo>
                <a:lnTo>
                  <a:pt x="800100" y="326136"/>
                </a:lnTo>
                <a:lnTo>
                  <a:pt x="800100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73596" y="3745991"/>
            <a:ext cx="800100" cy="326136"/>
          </a:xfrm>
          <a:custGeom>
            <a:avLst/>
            <a:gdLst/>
            <a:ahLst/>
            <a:cxnLst/>
            <a:rect l="l" t="t" r="r" b="b"/>
            <a:pathLst>
              <a:path w="800100" h="326136">
                <a:moveTo>
                  <a:pt x="0" y="326136"/>
                </a:moveTo>
                <a:lnTo>
                  <a:pt x="800100" y="326136"/>
                </a:lnTo>
                <a:lnTo>
                  <a:pt x="800100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31542" y="816228"/>
            <a:ext cx="4228134" cy="1228598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6" dirty="0">
                <a:latin typeface="Calibri Light"/>
                <a:cs typeface="Calibri Light"/>
              </a:rPr>
              <a:t>Принципы организации</a:t>
            </a:r>
            <a:endParaRPr sz="3300">
              <a:latin typeface="Calibri Light"/>
              <a:cs typeface="Calibri Light"/>
            </a:endParaRPr>
          </a:p>
          <a:p>
            <a:pPr marL="12700" marR="786224">
              <a:lnSpc>
                <a:spcPts val="1620"/>
              </a:lnSpc>
              <a:spcBef>
                <a:spcPts val="1109"/>
              </a:spcBef>
            </a:pPr>
            <a:r>
              <a:rPr sz="1500" spc="-4" dirty="0">
                <a:latin typeface="Calibri"/>
                <a:cs typeface="Calibri"/>
              </a:rPr>
              <a:t>Управление хранилищем включает в себя несколько независимых, иногда необязательных, подсистем: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6909" y="816228"/>
            <a:ext cx="1723593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1" dirty="0">
                <a:latin typeface="Calibri Light"/>
                <a:cs typeface="Calibri Light"/>
              </a:rPr>
              <a:t>хранения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76475" y="816228"/>
            <a:ext cx="948258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18" dirty="0">
                <a:latin typeface="Calibri Light"/>
                <a:cs typeface="Calibri Light"/>
              </a:rPr>
              <a:t>данн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1542" y="2125666"/>
            <a:ext cx="120650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r>
              <a:rPr sz="1500" dirty="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3754" y="2137155"/>
            <a:ext cx="3855186" cy="4534052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 marR="28575">
              <a:lnSpc>
                <a:spcPts val="1600"/>
              </a:lnSpc>
            </a:pPr>
            <a:r>
              <a:rPr sz="1500" b="1" spc="-3" dirty="0">
                <a:latin typeface="Calibri"/>
                <a:cs typeface="Calibri"/>
              </a:rPr>
              <a:t>Модуль сбора статистики </a:t>
            </a:r>
            <a:r>
              <a:rPr sz="1500" spc="-3" dirty="0">
                <a:latin typeface="Calibri"/>
                <a:cs typeface="Calibri"/>
              </a:rPr>
              <a:t>накапливает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  <a:spcBef>
                <a:spcPts val="1"/>
              </a:spcBef>
            </a:pPr>
            <a:r>
              <a:rPr sz="1500" spc="-3" dirty="0">
                <a:latin typeface="Calibri"/>
                <a:cs typeface="Calibri"/>
              </a:rPr>
              <a:t>информацию о доступе к таблицам и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1" dirty="0">
                <a:latin typeface="Calibri"/>
                <a:cs typeface="Calibri"/>
              </a:rPr>
              <a:t>индексам, вызовах серверных функций и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6" dirty="0">
                <a:latin typeface="Calibri"/>
                <a:cs typeface="Calibri"/>
              </a:rPr>
              <a:t>командах, выполненных модулем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2" dirty="0">
                <a:latin typeface="Calibri"/>
                <a:cs typeface="Calibri"/>
              </a:rPr>
              <a:t>исполнения. По запросу накопленная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3" dirty="0">
                <a:latin typeface="Calibri"/>
                <a:cs typeface="Calibri"/>
              </a:rPr>
              <a:t>статистика передаётся другим процессам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3" dirty="0">
                <a:latin typeface="Calibri"/>
                <a:cs typeface="Calibri"/>
              </a:rPr>
              <a:t>системы.</a:t>
            </a:r>
            <a:endParaRPr sz="1500">
              <a:latin typeface="Calibri"/>
              <a:cs typeface="Calibri"/>
            </a:endParaRPr>
          </a:p>
          <a:p>
            <a:pPr marL="12700" marR="144671">
              <a:lnSpc>
                <a:spcPts val="1620"/>
              </a:lnSpc>
              <a:spcBef>
                <a:spcPts val="742"/>
              </a:spcBef>
            </a:pPr>
            <a:r>
              <a:rPr sz="1500" b="1" spc="-2" dirty="0">
                <a:latin typeface="Calibri"/>
                <a:cs typeface="Calibri"/>
              </a:rPr>
              <a:t>Сборщик мусора Auto-Vacuum </a:t>
            </a:r>
            <a:r>
              <a:rPr sz="1500" spc="-2" dirty="0">
                <a:latin typeface="Calibri"/>
                <a:cs typeface="Calibri"/>
              </a:rPr>
              <a:t>— набор процессов для автоматического освобождения неиспользуемой памяти в таблицах. Для принятия решения об очистке неиспользуемых данных сборщик мусора опирается на данные, полученные от модуля сбора статистики.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ct val="101725"/>
              </a:lnSpc>
              <a:spcBef>
                <a:spcPts val="565"/>
              </a:spcBef>
            </a:pPr>
            <a:r>
              <a:rPr sz="1500" b="1" spc="-1" dirty="0">
                <a:latin typeface="Calibri"/>
                <a:cs typeface="Calibri"/>
              </a:rPr>
              <a:t>Фоновый процесс записи логов </a:t>
            </a:r>
            <a:r>
              <a:rPr sz="1500" spc="-1" dirty="0">
                <a:latin typeface="Calibri"/>
                <a:cs typeface="Calibri"/>
              </a:rPr>
              <a:t>сохраняет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  <a:spcBef>
                <a:spcPts val="81"/>
              </a:spcBef>
            </a:pPr>
            <a:r>
              <a:rPr sz="1500" spc="-1" dirty="0">
                <a:latin typeface="Calibri"/>
                <a:cs typeface="Calibri"/>
              </a:rPr>
              <a:t>логи произведённых операций и информацию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2" dirty="0">
                <a:latin typeface="Calibri"/>
                <a:cs typeface="Calibri"/>
              </a:rPr>
              <a:t>для резервного восстановления системы в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1" dirty="0">
                <a:latin typeface="Calibri"/>
                <a:cs typeface="Calibri"/>
              </a:rPr>
              <a:t>случае поломки. Все изменения, сделанные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2" dirty="0">
                <a:latin typeface="Calibri"/>
                <a:cs typeface="Calibri"/>
              </a:rPr>
              <a:t>после последнего сохранения состояния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spc="-1" dirty="0">
                <a:latin typeface="Calibri"/>
                <a:cs typeface="Calibri"/>
              </a:rPr>
              <a:t>системы записываются в специальных лог-</a:t>
            </a:r>
            <a:endParaRPr sz="1500">
              <a:latin typeface="Calibri"/>
              <a:cs typeface="Calibri"/>
            </a:endParaRPr>
          </a:p>
          <a:p>
            <a:pPr marL="12700" marR="28575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файлах.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1542" y="3666684"/>
            <a:ext cx="120650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r>
              <a:rPr sz="1500" dirty="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542" y="5209353"/>
            <a:ext cx="120650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r>
              <a:rPr sz="1500" dirty="0"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7980" y="4783836"/>
            <a:ext cx="800100" cy="32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711696" y="4283964"/>
            <a:ext cx="798576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673596" y="3745991"/>
            <a:ext cx="800100" cy="32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5897877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9045397" y="135635"/>
            <a:ext cx="1622602" cy="1554480"/>
          </a:xfrm>
          <a:prstGeom prst="rect">
            <a:avLst/>
          </a:prstGeom>
        </p:spPr>
        <p:txBody>
          <a:bodyPr wrap="square" lIns="0" tIns="5322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>
              <a:lnSpc>
                <a:spcPct val="101725"/>
              </a:lnSpc>
              <a:spcBef>
                <a:spcPts val="4000"/>
              </a:spcBef>
            </a:pPr>
            <a:r>
              <a:rPr sz="3300" spc="-19" dirty="0">
                <a:latin typeface="Calibri Light"/>
                <a:cs typeface="Calibri Light"/>
              </a:rPr>
              <a:t>ых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52716" y="0"/>
            <a:ext cx="3415284" cy="257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37376" y="1979676"/>
            <a:ext cx="3924300" cy="4087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63968" y="5655565"/>
            <a:ext cx="2010156" cy="327659"/>
          </a:xfrm>
          <a:custGeom>
            <a:avLst/>
            <a:gdLst/>
            <a:ahLst/>
            <a:cxnLst/>
            <a:rect l="l" t="t" r="r" b="b"/>
            <a:pathLst>
              <a:path w="2010156" h="327660">
                <a:moveTo>
                  <a:pt x="0" y="327660"/>
                </a:moveTo>
                <a:lnTo>
                  <a:pt x="2010156" y="327660"/>
                </a:lnTo>
                <a:lnTo>
                  <a:pt x="2010156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1542" y="816228"/>
            <a:ext cx="4228134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6" dirty="0">
                <a:latin typeface="Calibri Light"/>
                <a:cs typeface="Calibri Light"/>
              </a:rPr>
              <a:t>Принципы организации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6909" y="816228"/>
            <a:ext cx="1723593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21" dirty="0">
                <a:latin typeface="Calibri Light"/>
                <a:cs typeface="Calibri Light"/>
              </a:rPr>
              <a:t>хранения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6475" y="816228"/>
            <a:ext cx="948258" cy="444500"/>
          </a:xfrm>
          <a:prstGeom prst="rect">
            <a:avLst/>
          </a:prstGeom>
        </p:spPr>
        <p:txBody>
          <a:bodyPr wrap="square" lIns="0" tIns="21971" rIns="0" bIns="0" rtlCol="0">
            <a:noAutofit/>
          </a:bodyPr>
          <a:lstStyle/>
          <a:p>
            <a:pPr marL="12700">
              <a:lnSpc>
                <a:spcPts val="3460"/>
              </a:lnSpc>
            </a:pPr>
            <a:r>
              <a:rPr sz="3300" spc="-18" dirty="0">
                <a:latin typeface="Calibri Light"/>
                <a:cs typeface="Calibri Light"/>
              </a:rPr>
              <a:t>данн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1542" y="1860847"/>
            <a:ext cx="158750" cy="29210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100" dirty="0"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3754" y="1876933"/>
            <a:ext cx="3834942" cy="2020696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40004">
              <a:lnSpc>
                <a:spcPts val="2200"/>
              </a:lnSpc>
            </a:pPr>
            <a:r>
              <a:rPr sz="2100" dirty="0">
                <a:latin typeface="Calibri"/>
                <a:cs typeface="Calibri"/>
              </a:rPr>
              <a:t>Системные утилиты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270"/>
              </a:lnSpc>
              <a:spcBef>
                <a:spcPts val="3"/>
              </a:spcBef>
            </a:pPr>
            <a:r>
              <a:rPr sz="2100" spc="-4" dirty="0">
                <a:latin typeface="Calibri"/>
                <a:cs typeface="Calibri"/>
              </a:rPr>
              <a:t>предоставляет некоторые общие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2" dirty="0">
                <a:latin typeface="Calibri"/>
                <a:cs typeface="Calibri"/>
              </a:rPr>
              <a:t>функции для процессов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1" dirty="0">
                <a:latin typeface="Calibri"/>
                <a:cs typeface="Calibri"/>
              </a:rPr>
              <a:t>серверной части. Системные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dirty="0">
                <a:latin typeface="Calibri"/>
                <a:cs typeface="Calibri"/>
              </a:rPr>
              <a:t>утилиты доступны для всех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4" dirty="0">
                <a:latin typeface="Calibri"/>
                <a:cs typeface="Calibri"/>
              </a:rPr>
              <a:t>подсистем сервера в фоновом</a:t>
            </a:r>
            <a:endParaRPr sz="2100">
              <a:latin typeface="Calibri"/>
              <a:cs typeface="Calibri"/>
            </a:endParaRPr>
          </a:p>
          <a:p>
            <a:pPr marL="12700" marR="40004">
              <a:lnSpc>
                <a:spcPts val="2270"/>
              </a:lnSpc>
            </a:pPr>
            <a:r>
              <a:rPr sz="2100" spc="-4" dirty="0">
                <a:latin typeface="Calibri"/>
                <a:cs typeface="Calibri"/>
              </a:rPr>
              <a:t>режиме.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63968" y="5655565"/>
            <a:ext cx="2010156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51638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E9D90B-4710-44F4-8419-1E989FE6F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Ограничения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10ABC3-3ED4-469C-8FFE-8B68A377D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/>
              <a:t>Размер БД — нет ограничения</a:t>
            </a:r>
          </a:p>
          <a:p>
            <a:pPr eaLnBrk="1" hangingPunct="1"/>
            <a:r>
              <a:rPr lang="ru-RU" altLang="ru-RU" sz="2400"/>
              <a:t>Размер таблицы — до 32 TB</a:t>
            </a:r>
          </a:p>
          <a:p>
            <a:pPr eaLnBrk="1" hangingPunct="1"/>
            <a:r>
              <a:rPr lang="ru-RU" altLang="ru-RU" sz="2400"/>
              <a:t>Размер строки — до 1.6 TB</a:t>
            </a:r>
          </a:p>
          <a:p>
            <a:pPr eaLnBrk="1" hangingPunct="1"/>
            <a:r>
              <a:rPr lang="ru-RU" altLang="ru-RU" sz="2400"/>
              <a:t>Размер поля — до 1 GB</a:t>
            </a:r>
          </a:p>
          <a:p>
            <a:pPr eaLnBrk="1" hangingPunct="1"/>
            <a:r>
              <a:rPr lang="ru-RU" altLang="ru-RU" sz="2400"/>
              <a:t>Количество строк в таблице — нет ограничения</a:t>
            </a:r>
          </a:p>
          <a:p>
            <a:pPr eaLnBrk="1" hangingPunct="1"/>
            <a:r>
              <a:rPr lang="ru-RU" altLang="ru-RU" sz="2400"/>
              <a:t>Количество столбцов в таблице — до 250..1600</a:t>
            </a:r>
          </a:p>
          <a:p>
            <a:pPr eaLnBrk="1" hangingPunct="1"/>
            <a:r>
              <a:rPr lang="ru-RU" altLang="ru-RU" sz="2400"/>
              <a:t>Количество индексов — нет ограничения</a:t>
            </a:r>
          </a:p>
          <a:p>
            <a:pPr eaLnBrk="1" hangingPunct="1"/>
            <a:r>
              <a:rPr lang="ru-RU" altLang="ru-RU" sz="2400"/>
              <a:t>Длина идентификатора – до 63 байт включительно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DC447-446F-44BE-B806-45EE8938B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Установка и управление сервером</a:t>
            </a:r>
            <a:r>
              <a:rPr lang="en-US" dirty="0"/>
              <a:t> Postgres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203CD9-8177-40A4-8916-310F3855D9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76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1B4A7-63EE-4195-B8A3-37DA2950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CBF57-8B9E-4428-A27F-F988D4A49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825625"/>
            <a:ext cx="5638800" cy="4203700"/>
          </a:xfrm>
        </p:spPr>
        <p:txBody>
          <a:bodyPr/>
          <a:lstStyle/>
          <a:p>
            <a:r>
              <a:rPr lang="ru-RU" dirty="0"/>
              <a:t>Установка из исходных кодов</a:t>
            </a:r>
          </a:p>
          <a:p>
            <a:r>
              <a:rPr lang="ru-RU" dirty="0"/>
              <a:t>Установка из репозитория </a:t>
            </a:r>
            <a:r>
              <a:rPr lang="en-US" dirty="0"/>
              <a:t>git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EA06F5-45DD-4035-9077-F35E9DAAE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82006"/>
            <a:ext cx="4968480" cy="348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5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D9CE5-A17B-4A7A-B596-C833662B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Необходимое ПО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7708F-8C54-430F-94C8-6B7EAE7BD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581150"/>
            <a:ext cx="10620375" cy="45958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Обязательно</a:t>
            </a:r>
          </a:p>
          <a:p>
            <a:pPr lvl="1"/>
            <a:r>
              <a:rPr lang="en-US" dirty="0"/>
              <a:t>tar, </a:t>
            </a:r>
            <a:r>
              <a:rPr lang="en-US" dirty="0" err="1"/>
              <a:t>gzip</a:t>
            </a:r>
            <a:r>
              <a:rPr lang="en-US" dirty="0"/>
              <a:t>/bzip2, GNU make, </a:t>
            </a:r>
            <a:r>
              <a:rPr lang="ru-RU" dirty="0"/>
              <a:t>компилятор Си (</a:t>
            </a:r>
            <a:r>
              <a:rPr lang="en-US" dirty="0"/>
              <a:t>C89)</a:t>
            </a:r>
          </a:p>
          <a:p>
            <a:r>
              <a:rPr lang="ru-RU" dirty="0"/>
              <a:t>Используются, но можно отключить</a:t>
            </a:r>
          </a:p>
          <a:p>
            <a:pPr lvl="1"/>
            <a:r>
              <a:rPr lang="ru-RU" dirty="0"/>
              <a:t>библиотеки </a:t>
            </a:r>
            <a:r>
              <a:rPr lang="en-US" dirty="0"/>
              <a:t>GNU </a:t>
            </a:r>
            <a:r>
              <a:rPr lang="en-US" dirty="0" err="1"/>
              <a:t>Readline</a:t>
            </a:r>
            <a:r>
              <a:rPr lang="en-US" dirty="0"/>
              <a:t>, </a:t>
            </a:r>
            <a:r>
              <a:rPr lang="en-US" dirty="0" err="1"/>
              <a:t>zlib</a:t>
            </a:r>
            <a:endParaRPr lang="en-US" dirty="0"/>
          </a:p>
          <a:p>
            <a:r>
              <a:rPr lang="ru-RU" dirty="0"/>
              <a:t>Дополнительно</a:t>
            </a:r>
          </a:p>
          <a:p>
            <a:pPr lvl="1"/>
            <a:r>
              <a:rPr lang="ru-RU" dirty="0"/>
              <a:t>языки программирования </a:t>
            </a:r>
            <a:r>
              <a:rPr lang="en-US" dirty="0"/>
              <a:t>Perl, Python, </a:t>
            </a:r>
            <a:r>
              <a:rPr lang="en-US" dirty="0" err="1"/>
              <a:t>Tcl</a:t>
            </a:r>
            <a:endParaRPr lang="en-US" dirty="0"/>
          </a:p>
          <a:p>
            <a:pPr lvl="1"/>
            <a:r>
              <a:rPr lang="ru-RU" dirty="0"/>
              <a:t>для использования </a:t>
            </a:r>
            <a:r>
              <a:rPr lang="en-US" dirty="0"/>
              <a:t>PL/Perl, PL/Python, PL/</a:t>
            </a:r>
            <a:r>
              <a:rPr lang="en-US" dirty="0" err="1"/>
              <a:t>Tcl</a:t>
            </a:r>
            <a:endParaRPr lang="en-US" dirty="0"/>
          </a:p>
          <a:p>
            <a:pPr lvl="1"/>
            <a:r>
              <a:rPr lang="en-US" dirty="0"/>
              <a:t>Kerberos, OpenSSL, </a:t>
            </a:r>
            <a:r>
              <a:rPr lang="en-US" dirty="0" err="1"/>
              <a:t>OpenLDAP</a:t>
            </a:r>
            <a:r>
              <a:rPr lang="en-US" dirty="0"/>
              <a:t>, PAM</a:t>
            </a:r>
          </a:p>
          <a:p>
            <a:pPr lvl="1"/>
            <a:r>
              <a:rPr lang="ru-RU" dirty="0"/>
              <a:t>для аутентификации и шифрования</a:t>
            </a:r>
          </a:p>
          <a:p>
            <a:pPr lvl="1"/>
            <a:r>
              <a:rPr lang="ru-RU" dirty="0"/>
              <a:t>библиотека </a:t>
            </a:r>
            <a:r>
              <a:rPr lang="en-US" dirty="0"/>
              <a:t>ICU </a:t>
            </a:r>
            <a:r>
              <a:rPr lang="ru-RU" dirty="0"/>
              <a:t>для кроссплатформенной поддержки </a:t>
            </a:r>
            <a:r>
              <a:rPr lang="en-US" dirty="0"/>
              <a:t>UNICODE</a:t>
            </a:r>
          </a:p>
          <a:p>
            <a:r>
              <a:rPr lang="ru-RU" dirty="0"/>
              <a:t>Отдельные инструменты при сборке из репозитория </a:t>
            </a:r>
            <a:r>
              <a:rPr lang="en-US" dirty="0"/>
              <a:t>git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17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C5AF2-D813-42E0-A55D-C2377B06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сервером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DA562-4C12-458D-B8DA-55CF4C5A8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Утилита</a:t>
            </a:r>
          </a:p>
          <a:p>
            <a:pPr marL="0" indent="0">
              <a:buNone/>
            </a:pPr>
            <a:r>
              <a:rPr lang="ru-RU" dirty="0" err="1"/>
              <a:t>pg_ctl</a:t>
            </a:r>
            <a:endParaRPr lang="ru-RU" dirty="0"/>
          </a:p>
          <a:p>
            <a:r>
              <a:rPr lang="ru-RU" dirty="0"/>
              <a:t>Основные задачи</a:t>
            </a:r>
          </a:p>
          <a:p>
            <a:pPr lvl="1"/>
            <a:r>
              <a:rPr lang="ru-RU" dirty="0"/>
              <a:t>запуск, останов и получение статуса сервера</a:t>
            </a:r>
          </a:p>
          <a:p>
            <a:pPr lvl="1"/>
            <a:r>
              <a:rPr lang="ru-RU" dirty="0"/>
              <a:t>обновление параметров конфигурации</a:t>
            </a:r>
          </a:p>
          <a:p>
            <a:pPr lvl="1"/>
            <a:r>
              <a:rPr lang="ru-RU" dirty="0"/>
              <a:t>переключение на реплику</a:t>
            </a:r>
          </a:p>
        </p:txBody>
      </p:sp>
    </p:spTree>
    <p:extLst>
      <p:ext uri="{BB962C8B-B14F-4D97-AF65-F5344CB8AC3E}">
        <p14:creationId xmlns:p14="http://schemas.microsoft.com/office/powerpoint/2010/main" val="2951908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1724</Words>
  <Application>Microsoft Office PowerPoint</Application>
  <PresentationFormat>Широкоэкранный</PresentationFormat>
  <Paragraphs>480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Тема Office</vt:lpstr>
      <vt:lpstr>PostgreSQL – это...</vt:lpstr>
      <vt:lpstr>Место в мире СУБД</vt:lpstr>
      <vt:lpstr>Происхождение</vt:lpstr>
      <vt:lpstr>Функциональность</vt:lpstr>
      <vt:lpstr>Ограничения</vt:lpstr>
      <vt:lpstr>Установка и управление сервером Postgres</vt:lpstr>
      <vt:lpstr>Презентация PowerPoint</vt:lpstr>
      <vt:lpstr>Необходимое ПО</vt:lpstr>
      <vt:lpstr>Управление сервером</vt:lpstr>
      <vt:lpstr>Терминальный клиент psql</vt:lpstr>
      <vt:lpstr>Подключение</vt:lpstr>
      <vt:lpstr>Получение справки</vt:lpstr>
      <vt:lpstr>postgresql.conf</vt:lpstr>
      <vt:lpstr>postgresql.auto.conf</vt:lpstr>
      <vt:lpstr>Презентация PowerPoint</vt:lpstr>
      <vt:lpstr>Архитектура Postgres</vt:lpstr>
      <vt:lpstr>Общее устройство PostgreSQL</vt:lpstr>
      <vt:lpstr>Презентация PowerPoint</vt:lpstr>
      <vt:lpstr>Выполнение запроса</vt:lpstr>
      <vt:lpstr>Презентация PowerPoint</vt:lpstr>
      <vt:lpstr>Презентация PowerPoint</vt:lpstr>
      <vt:lpstr>Хранение данных</vt:lpstr>
      <vt:lpstr>Расширяемость</vt:lpstr>
      <vt:lpstr>Процессы и память</vt:lpstr>
      <vt:lpstr>Презентация PowerPoint</vt:lpstr>
      <vt:lpstr>Организация данных</vt:lpstr>
      <vt:lpstr>Буферный кэш</vt:lpstr>
      <vt:lpstr>Транзакции</vt:lpstr>
      <vt:lpstr>Журнал (WAL)</vt:lpstr>
      <vt:lpstr>Многоверсионность (MVCC)</vt:lpstr>
      <vt:lpstr>Презентация PowerPoint</vt:lpstr>
      <vt:lpstr>Презентация PowerPoint</vt:lpstr>
      <vt:lpstr>Презентация PowerPoint</vt:lpstr>
      <vt:lpstr>Презентация PowerPoint</vt:lpstr>
      <vt:lpstr>Блокировки   Обработка запросов</vt:lpstr>
      <vt:lpstr>Расширяемость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и управление сервером Postgres</dc:title>
  <dc:creator>kocta</dc:creator>
  <cp:lastModifiedBy>kocta</cp:lastModifiedBy>
  <cp:revision>4</cp:revision>
  <dcterms:created xsi:type="dcterms:W3CDTF">2023-02-10T18:46:09Z</dcterms:created>
  <dcterms:modified xsi:type="dcterms:W3CDTF">2024-02-10T06:24:49Z</dcterms:modified>
</cp:coreProperties>
</file>