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  <p:sldMasterId id="2147483702" r:id="rId2"/>
  </p:sldMasterIdLst>
  <p:notesMasterIdLst>
    <p:notesMasterId r:id="rId41"/>
  </p:notesMasterIdLst>
  <p:sldIdLst>
    <p:sldId id="329" r:id="rId3"/>
    <p:sldId id="363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8" r:id="rId13"/>
    <p:sldId id="259" r:id="rId14"/>
    <p:sldId id="260" r:id="rId15"/>
    <p:sldId id="289" r:id="rId16"/>
    <p:sldId id="290" r:id="rId17"/>
    <p:sldId id="261" r:id="rId18"/>
    <p:sldId id="257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92" r:id="rId31"/>
    <p:sldId id="293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9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5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7C1FF50-9AAF-4AC3-B48B-2479CAF4DAE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7488" y="812800"/>
            <a:ext cx="7123112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359ED7-AD2D-4E92-A912-63F12B25D90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96B1C1-7133-4CE8-B420-B63776D7BF7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8C2D52E-D1D7-458A-BAEA-D20AF1CC71C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2ABD290-7C37-48DB-952B-C64C06BF313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079FC98-4305-4E58-8BED-7C77D6A748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C663249-1489-42B0-908C-93EA8FDB0C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E483BA-999C-4C7C-A87F-62830F7196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55C8C9-483C-4072-A239-73F3775F842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E2716AFE-DBE1-4E4F-8089-702B25929F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1A26FF6-3514-4A14-9D66-78C2F22130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B6DB946-542C-4857-B13D-DC916870BB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ECC52-14FB-4A12-9581-47D9741C69E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EDA234EF-CBE9-41A6-BB21-22275112767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9BB87D2-9CD3-4028-AF9B-B6CED2D2DAE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E550435-80C6-47D2-BA36-5FACC82F5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25DDA448-4F25-4172-8CF5-745A5CF4A50B}" type="slidenum">
              <a:rPr lang="ru-RU" altLang="ru-RU" sz="1200">
                <a:latin typeface="+mn-lt" charset="0"/>
              </a:rPr>
              <a:pPr algn="r" hangingPunct="1">
                <a:lnSpc>
                  <a:spcPct val="100000"/>
                </a:lnSpc>
              </a:pPr>
              <a:t>22</a:t>
            </a:fld>
            <a:endParaRPr lang="ru-RU" altLang="ru-RU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AF7AB3-9CCC-40D1-ADAC-429A070ED3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B3088-649E-42A5-8C67-21443965038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EAFBA19E-CFD3-4E05-910C-5C06BB18F0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8CEFA34-EA9D-405B-9559-B39C37CECF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6A665C-024C-4F8C-B79D-11FA1F42D7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C54520-DB64-45D3-B1A6-04044078382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90E3EAFE-2758-44A5-A226-230F281E2F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61C1BE1-59E5-4D63-B7B6-380082E7BE2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53557E-BF8B-42BF-B28D-BC3A7DF599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8A176-D4C8-4A5C-A5ED-D2D4E51F380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B669D57F-6E53-4D9E-BDB3-B3B6ABEBD1D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FE9ABFC-73A6-4285-B8DA-B28FE391696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C4B29-71E7-4CCF-92FE-D9E90D130F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3489B5-6236-416A-884A-D326ABC4A77F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DABF9C1C-F2D1-4062-A385-1358181F3C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B79C95C-B14B-4652-B5DD-3941386300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82D8BB7-E22B-4A85-BCB2-47018B6268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A78B8A-5D68-4A9D-A774-046C3C12AD4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FA18AE59-4E25-4321-BDA8-57EFEE3800B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C0D0D78-7743-48FB-AE94-26A4469E89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874158A-1133-4BCA-A66B-EB45FC08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23FD5A2D-DA0E-457B-B397-B96509357825}" type="slidenum">
              <a:rPr lang="ru-RU" altLang="ru-RU" sz="1200">
                <a:latin typeface="+mn-lt" charset="0"/>
              </a:rPr>
              <a:pPr algn="r" hangingPunct="1">
                <a:lnSpc>
                  <a:spcPct val="100000"/>
                </a:lnSpc>
              </a:pPr>
              <a:t>27</a:t>
            </a:fld>
            <a:endParaRPr lang="ru-RU" altLang="ru-RU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10FB82-EA34-4805-8388-66FC9F2076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6CCDCE-8B2B-4D29-976F-018A476F001F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A4607089-8D42-4D1B-A83B-F319B047E73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8AAFA1B-2237-4BB0-9466-3687135191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C7B6E8-32D3-4C0B-B659-21D5C5201A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C8A65-5CF0-4B55-A898-A222DEB836D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D7B152B4-B11E-47C9-B064-2E7BF017201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17FDD47-EF7A-4CAE-AE95-2C6A98398E5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16DF31-BC82-455F-91EB-AC884796F7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3B2EA-6D2B-4412-BD32-DCDC229C8DB0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8F266F82-F9D1-4460-B3D1-E3D2033137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F8FD47A-9885-4862-A64C-AFDF6B974C0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FF8758F-1637-48BD-944C-A55AF96D5F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DDB4AA-B1EA-4FB5-9273-A21CC0D023B3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BE336573-FFAB-40F0-AC57-7021945710F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B6066E8-C9C9-4455-99DF-4B7300BFA8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B8298C4-4BD9-4108-85F7-C58EC61CB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264A3A32-DCA6-4615-9DB5-9829D29A2F67}" type="slidenum">
              <a:rPr lang="ru-RU" altLang="ru-RU" sz="1200">
                <a:latin typeface="+mn-lt" charset="0"/>
              </a:rPr>
              <a:pPr algn="r" hangingPunct="1">
                <a:lnSpc>
                  <a:spcPct val="100000"/>
                </a:lnSpc>
              </a:pPr>
              <a:t>33</a:t>
            </a:fld>
            <a:endParaRPr lang="ru-RU" altLang="ru-RU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22484F-7293-4FBE-B35A-4315B31104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202F6-E148-4265-911F-7EB557A8CB9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2020E00E-E880-4DFE-928D-13ABE77066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361748C-1BC6-4233-BCDF-F60243748FE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47DE21-E2DC-43E2-AB7C-1AFE9D696E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7031DE-BFEA-42E3-8AEE-913DE86A5F5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1AB682F0-7275-4563-83E6-57B78D53E7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F7D8A2A-7B0A-421D-9DB0-187A9D62A79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C7150436-14F2-43FE-A5B9-CCA3FD80F1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6D37E9-F694-4556-8DE2-3CDBD668302A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E7E46D77-EA75-42D4-982F-8FB66760E26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AB2758C-845F-4A92-84C4-CFAC4A359B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DEA672D5-7F68-47D7-8063-01D3F5CC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3A7AED1E-4245-4926-B9D2-D9667B81C183}" type="slidenum">
              <a:rPr lang="ru-RU" altLang="ru-RU" sz="1200">
                <a:latin typeface="+mn-lt" charset="0"/>
              </a:rPr>
              <a:pPr algn="r" hangingPunct="1">
                <a:lnSpc>
                  <a:spcPct val="100000"/>
                </a:lnSpc>
              </a:pPr>
              <a:t>35</a:t>
            </a:fld>
            <a:endParaRPr lang="ru-RU" altLang="ru-RU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93CFB3-1E3A-423D-8FF9-C7856196EA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2FA3AA-ABE4-4288-A8F2-6C74B2C212C7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CDC62A00-A7B5-4424-A977-E73F14F2CE8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C542CFF-1731-474F-B785-5BD31CB5FB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84367-EE6F-45E3-B2EC-BDA7A21A4B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743C55-AD87-40D5-97B6-146A6467462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3BB02A05-49D6-479C-8847-9C45F0CABB9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AB44E92-8761-45A7-AC0D-8F45BE1DF4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B27CF3-B4C0-42E2-9ABE-330214C0BF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78545-5A79-4D8B-B047-070BFA11D78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165F021B-C027-4F60-B1CA-8BBB53A7F13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B3EBCC1-631A-4483-9843-C24081AEB2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6B2524-7A2E-4A93-96CA-F1498A7608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0849E1-EF6C-4AE3-BD58-FF7B7C79F408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91EC75D3-C9AE-483D-A359-0279CEF9732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9DB09DB-EAC8-4A4F-9E0B-374029404B1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419EB7-8269-48A5-A5D6-2F55D198A8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28B5F9-F9C1-4CDA-8DE2-F915C31952C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CF365495-D553-4BB7-82FC-76D413906A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1504625-B91F-42A2-8551-AAED98175A8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3DC3FA-602D-4F45-AC6B-67B7632FC8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16C399-1A47-4157-A9C2-1F7F0A4C5AA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E1F20B8E-C1D6-492E-9CD6-E45EB5508E4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0BD13A7-181B-4E8D-8491-EADA68891D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D09EA-1D3D-4DDD-B38A-9DA4585DA5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5378DF-00C7-49EF-B700-94F1E5E918E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22DF415D-6141-47E8-B062-F41ACCF69CF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76E6661-4FCF-4D3C-BB45-2390E8A6873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136B18-CC69-48F6-B857-21A50996F5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6204A4-9005-43F6-A389-D64983F3FD6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4C9601C5-9276-4C41-89E9-48ADDF2444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50B0095-0E9E-4C11-843B-C9BCBD99F6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B6A135-ACA8-49AA-A59E-DC9C178F1A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815A3-DAB5-4989-A1D5-407480470299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CA0B3098-2FBB-4E7B-8682-0E7F7032E24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CE8ED0F-9312-4C84-9DE7-D0DBCF9BB8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1230C-8FD2-4593-8C67-DB9B19FCF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68E5D5-F01E-40B2-976D-6FDB627ED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00817-5F85-4450-B691-6A8D01F7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7C18CF-6FF5-4DA4-A4C1-0476E8E3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9E25E-67C3-459E-90CC-AE3F4CD6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CAF-02FD-4EE2-A2ED-23509103CE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55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61996-4FFD-43BD-B2D5-9570D7CD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51CBDB-7874-425D-BA58-A6265251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F3158-C581-4CF3-81A3-64AA22FB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4E5B1-778C-49B0-81B3-15C1F1CB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2395C-8DA6-45E5-B664-37120B1F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E4B4-B9BA-41C5-B0BD-6F1355CC65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1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630FD9-25EC-411D-9688-3E42DDB72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55FECB-360E-4C8C-8900-D04A6DBF7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F4CF9-50D3-44D5-8B11-33E2306F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2F9AE-EE48-4A21-8CEA-B0B62691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A597C-83AD-4D7B-AC55-474D1380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1C13-5010-452E-AE11-F52B1A42B1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48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2AACF-C7A1-4787-89DC-08DEBE18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F86D-4713-4229-9AEE-886B8BF3CF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F473E2-7E6E-46D1-BB83-C0706C040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938588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14CB9-51AC-4B77-969C-FC2ACB56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9D980-CE63-4244-9B52-1014D036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B61F6-DFC7-416E-83F8-698F7A45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5EEC420-E4D5-4BF8-94AD-121860A1E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07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79BA0-411E-A65B-876A-7611F71E3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E0D2E3-37C1-D763-45E1-5611DCB12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40A64-28A0-00A1-D917-2A89602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A8E28-A781-8F75-66B2-59F3125B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58D9E-7590-D7A8-4C58-D3A2D81C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0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ED183-9AEB-04E1-1030-33EF54C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279B3-8393-6458-8BB7-7ADA4E5B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40523-4510-EF74-45EE-D22BB79A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B625F-5079-C90D-D8DF-CB7B6049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A83B6-A404-5936-CC80-EC9668C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A509-87DC-767E-1832-C7CC363A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884C6-3013-2458-0D68-A7902165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03E16-5D83-7B39-5E7A-9F01AC18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CCE9B-95D8-9316-C686-67A20911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337C9-1926-3AED-110C-23634C24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3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2984E-EC5B-9060-A2BD-594795B0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29E23-65B3-BB1A-8057-C43A937A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CA964-7517-C44F-4089-D73C8C9A4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9D7B3-96A9-1F31-FFD0-CED4EDBF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8DED3-81A7-C95A-C099-288A4C2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E3D20-8724-FA65-EF34-BC2B1AD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2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074E-293E-3A76-CAC2-6C58941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4E037-C4FA-D65F-DD15-3EB27E8E3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5DBB3-1C4A-34AF-0037-C7D147D16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D213FB-DBAC-11C6-C232-49F21D79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6A2461-D4A7-7991-4932-4BC08454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03503A-4F0A-0B84-8B95-C553223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2E2AA5-B04B-511D-3F64-47B0E937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BCC1A9-C078-D857-B6FC-D2BE7A49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6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877D4-61ED-5225-4B61-2CBCB01D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96CAC9-68A8-6AA1-1060-7FB102AF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B4FA76-A58E-6266-E50F-6EE6783F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4F895F-D327-014B-C3DF-00E76939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3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F5DA4-954D-7489-7260-247E2261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1EA36-18D0-FCE9-0CEB-63DC27AE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138B87-3BE8-E11A-4CA5-32AB35B1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88AA4-4038-4E0C-9504-D6E70A39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9F680-0E81-4626-B674-6162906E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C3149-0E37-4E0A-8F3F-1DE679AB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941AE-7D45-45AA-B53B-E8343259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B0A26C-2843-42D5-950A-3FD905CB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C6C-B8A8-4EEC-9979-C97C210574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53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72561-52A2-5966-54B8-EEDDAEB3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A797C-423C-AC6B-D4D5-A9A8E00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BE570D-2BFC-B862-DCD3-1F1B707F3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C0C96-5EA3-6E15-1B27-D0789018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A6578-8C97-AD3E-6C9F-9C52222A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8E633-B5FC-2FB9-CCBB-E727CBD4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62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ECCB-440D-BA77-A255-47BA24D5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359C9-E73A-60DA-395D-0BA533E81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5D950-A285-52A7-3A70-B9D48FD5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07823-E262-66FD-5E7C-73C2301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19CEFE-2C72-7E64-ED66-D17D5B33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00F73-52A0-70AA-D241-932B2663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4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ACE5-BB05-C3A5-DD41-1733373E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DC787-2CB8-7D05-7248-858F7195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BAE0B-13F0-64F1-931E-30D5727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82812-101B-7090-50AB-7588FBD0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66155-AA2C-8FF1-D604-9C0D5E23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47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B54F11-0A84-1BDD-F8B1-4A6AB3407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85FF9-1A4D-2103-8E70-27524A4F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23D07-ACD4-B405-AC0F-BCC39006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D1D5B-DEBA-3AA4-215A-3DDE7419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A6B24-E5D5-0134-836C-502AE8C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B91FF-4FC3-4B5C-B7D0-D70AD0B4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7194A-80AE-4B17-BA63-BF14B20E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771F2-0863-4E2B-B974-2BE5E9A5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7AEFA-3014-4207-BCF3-38EBEB76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4A3EB-4B52-4BC0-AD2C-5AE55D20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ECE9-8593-4307-813B-45BCF2D8ED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A639-6AE1-4EAF-8722-71257D00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09CBB-05E4-4FD5-9B4A-0C9F1DD11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3DAA-25FE-48E0-A5E7-5324E59B7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E57EE8-D431-490D-9816-9CA04372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64D7F9-4955-4F47-9DDA-8A4C98A2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6C69FB-A65E-4857-B5A9-EEE4A01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92A0-37F8-4BDD-AF24-EB2D3E9775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71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F453C-8E57-4FEC-AC41-444F22A8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7FC2BF-DD02-4E2C-9B50-304931F31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36A43-97D7-46FB-A89C-5A15D1612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84801C-5DA9-4F37-BB37-69A0ED78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A638C-5BEF-4D7D-A6B2-F0C5D24E1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01E168-7555-4B4C-8A9D-733A75B0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D90C20-B7F0-42CA-B2D2-7778D5C9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C3D9B3-AF9A-47F6-A23E-4637634D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A94-F158-4050-979B-EB44430043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04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B5080-6459-4C32-BA5F-7F8E9A99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A1DC4-B6CC-4477-8BBE-6B8C8C80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A8441E-63BC-42C9-B314-31FEC218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C5C45B-B447-430F-8AA9-BF7C3BD4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44E-1BC3-47ED-B2AC-6FB6AE1ACC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FA7D04-425E-4A34-9E5A-734A7626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FE053-337C-4A4E-9498-E126222E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691044-8938-4603-B695-D9E663D8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32D-4700-4E92-A1F7-7476F4AA7F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89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5DEA6-D4D4-4759-B156-8FBF0D06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CF077-319B-4641-8798-AD64A78A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30BECA-2BE3-40B1-A45A-A99F105E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7C26C-00AF-4D82-ADB2-4F7B0A09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119719-3464-4655-AF3B-9527D45B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78489-DD19-4493-AECF-91642065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8BF-748C-4494-BDEF-76CB98B2A3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1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0EDB4-AA7A-4084-AF86-C0209881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88274B-95FA-4ED2-8EBE-9EA0EDFDA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7AE19F-6DF1-423C-B8AB-66F95BE98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391BD-C6B3-49C3-AE93-BDCCA1C8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8BBC2E-FE74-44DE-9B8A-2911F17D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6E6C7-EE3B-4EBB-8BD5-4D0C79F0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515-6EE9-491C-B104-04DB1C416B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0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CD20D-E39C-46B8-A36C-B9AF3C29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0D41B-8A32-4A19-9F31-74654D1F9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A18F4-EF00-4397-BC69-736CE392F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8341-65A5-40A5-B117-2FA82B19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C53F9-33B2-416F-8BE5-E39AD696A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7535-4740-47DB-A0EB-6D5FF1347E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03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7216-A557-C48B-4C71-1A240DCE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22E18-8D58-0C66-D787-DB415C99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DE747-9118-13EB-934F-B918F17A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4A8F-D894-394B-8106-7DD72FD6EB1F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05960-BE43-11EA-5C91-829BA1B3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CC4A4-F428-D59F-9C65-A877CAF52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1440" y="3246437"/>
            <a:ext cx="47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S Sector Regular" pitchFamily="2" charset="0"/>
                <a:cs typeface="ALS Sector Regular" pitchFamily="2" charset="0"/>
              </a:defRPr>
            </a:lvl1pPr>
          </a:lstStyle>
          <a:p>
            <a:fld id="{1363E1C1-A028-4D4E-A8C8-9214D2A1B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FB85EC-22E5-F140-9E45-1A18C489A553}"/>
              </a:ext>
            </a:extLst>
          </p:cNvPr>
          <p:cNvSpPr txBox="1">
            <a:spLocks/>
          </p:cNvSpPr>
          <p:nvPr/>
        </p:nvSpPr>
        <p:spPr>
          <a:xfrm>
            <a:off x="879995" y="2590125"/>
            <a:ext cx="7237846" cy="21654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prstClr val="white"/>
                </a:solidFill>
                <a:latin typeface="ALS Sector Regular" pitchFamily="2" charset="0"/>
                <a:cs typeface="ALS Sector Regular" pitchFamily="2" charset="0"/>
              </a:rPr>
              <a:t>БАЗЫ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2" charset="0"/>
                <a:ea typeface="+mj-ea"/>
                <a:cs typeface="ALS Sector Regular" pitchFamily="2" charset="0"/>
              </a:rPr>
              <a:t> ДАННЫХ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2" charset="0"/>
                <a:ea typeface="+mj-ea"/>
                <a:cs typeface="ALS Sector Regular" pitchFamily="2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2" charset="0"/>
                <a:ea typeface="+mj-ea"/>
                <a:cs typeface="ALS Sector Regular" pitchFamily="2" charset="0"/>
              </a:rPr>
              <a:t>(БД)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2" charset="0"/>
                <a:ea typeface="+mj-ea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DC8E3-EA50-4DCF-A2C3-CC7C3D44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3" y="1004776"/>
            <a:ext cx="995358" cy="99535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576897F-1447-402E-B82A-6FC415372161}"/>
              </a:ext>
            </a:extLst>
          </p:cNvPr>
          <p:cNvSpPr txBox="1">
            <a:spLocks/>
          </p:cNvSpPr>
          <p:nvPr/>
        </p:nvSpPr>
        <p:spPr>
          <a:xfrm>
            <a:off x="1631966" y="1323572"/>
            <a:ext cx="9828514" cy="778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2" charset="0"/>
                <a:ea typeface="+mj-ea"/>
                <a:cs typeface="ALS Sector Regular" pitchFamily="2" charset="0"/>
              </a:rPr>
              <a:t>Кафедра ИУ5 «Системы обработки информации 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414830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E7FBA84-5949-4764-8BE9-354018ED8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Модели данных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70B5E09-DB35-4A93-BE40-3DF4F7E08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lnSpc>
                <a:spcPct val="90000"/>
              </a:lnSpc>
            </a:pPr>
            <a:r>
              <a:rPr lang="ru-RU" altLang="ru-RU"/>
              <a:t>Концептуальные: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ru-RU"/>
              <a:t>ER</a:t>
            </a:r>
            <a:r>
              <a:rPr lang="ru-RU" altLang="ru-RU"/>
              <a:t>-модель (сущность-связь);</a:t>
            </a:r>
          </a:p>
          <a:p>
            <a:pPr marL="990600" lvl="1" indent="-533400">
              <a:lnSpc>
                <a:spcPct val="90000"/>
              </a:lnSpc>
            </a:pPr>
            <a:r>
              <a:rPr lang="ru-RU" altLang="ru-RU"/>
              <a:t>Логические: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Реляционная (</a:t>
            </a:r>
            <a:r>
              <a:rPr lang="en-US" altLang="ru-RU"/>
              <a:t>SQL</a:t>
            </a:r>
            <a:r>
              <a:rPr lang="ru-RU" altLang="ru-RU"/>
              <a:t>; нормализация);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Объектно-реляционная (расширение </a:t>
            </a:r>
            <a:r>
              <a:rPr lang="en-US" altLang="ru-RU"/>
              <a:t>SQL</a:t>
            </a:r>
            <a:r>
              <a:rPr lang="ru-RU" altLang="ru-RU"/>
              <a:t>);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Объектная (</a:t>
            </a:r>
            <a:r>
              <a:rPr lang="en-US" altLang="ru-RU"/>
              <a:t>ODL);</a:t>
            </a:r>
            <a:endParaRPr lang="ru-RU" altLang="ru-RU"/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Полуструктурированная (</a:t>
            </a:r>
            <a:r>
              <a:rPr lang="en-US" altLang="ru-RU"/>
              <a:t>XML)</a:t>
            </a:r>
            <a:r>
              <a:rPr lang="ru-RU" altLang="ru-RU"/>
              <a:t>,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Агрегатные;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Графовая;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altLang="ru-RU"/>
              <a:t>Многомерная.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>
            <a:extLst>
              <a:ext uri="{FF2B5EF4-FFF2-40B4-BE49-F238E27FC236}">
                <a16:creationId xmlns:a16="http://schemas.microsoft.com/office/drawing/2014/main" id="{F1B1523E-1EAB-4C32-8527-F6C6A67A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1031538" cy="1641475"/>
          </a:xfrm>
        </p:spPr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Классификация СУБД </a:t>
            </a:r>
            <a:br>
              <a:rPr lang="ru-RU" altLang="ru-RU">
                <a:solidFill>
                  <a:schemeClr val="tx1"/>
                </a:solidFill>
              </a:rPr>
            </a:br>
            <a:r>
              <a:rPr lang="ru-RU" altLang="ru-RU">
                <a:solidFill>
                  <a:schemeClr val="tx1"/>
                </a:solidFill>
              </a:rPr>
              <a:t>по типу модели данных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72F6F9C5-0910-449C-9787-B50DC4A18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863" y="1916113"/>
            <a:ext cx="10972800" cy="4752975"/>
          </a:xfrm>
        </p:spPr>
        <p:txBody>
          <a:bodyPr/>
          <a:lstStyle/>
          <a:p>
            <a:r>
              <a:rPr lang="ru-RU" altLang="ru-RU" sz="2800">
                <a:solidFill>
                  <a:srgbClr val="000000"/>
                </a:solidFill>
              </a:rPr>
              <a:t>Дореляционные: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Инвертированные списки (файлы),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Иерархические (упорядоченный набор деревьев, у потомка только один предок),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Сетевые (сколько угодно предков).</a:t>
            </a:r>
          </a:p>
          <a:p>
            <a:r>
              <a:rPr lang="ru-RU" altLang="ru-RU" sz="2800">
                <a:solidFill>
                  <a:srgbClr val="000000"/>
                </a:solidFill>
              </a:rPr>
              <a:t>Реляционные.</a:t>
            </a:r>
          </a:p>
          <a:p>
            <a:r>
              <a:rPr lang="ru-RU" altLang="ru-RU" sz="2800">
                <a:solidFill>
                  <a:srgbClr val="000000"/>
                </a:solidFill>
              </a:rPr>
              <a:t>Постреляционные: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Объектно-реляционные,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Объектно-ориентированные,</a:t>
            </a:r>
          </a:p>
          <a:p>
            <a:pPr lvl="1"/>
            <a:r>
              <a:rPr lang="ru-RU" altLang="ru-RU" sz="2400">
                <a:solidFill>
                  <a:srgbClr val="000000"/>
                </a:solidFill>
              </a:rPr>
              <a:t>Многомерные, Прочие (NoSQL).</a:t>
            </a:r>
            <a:endParaRPr lang="ru-RU" altLang="ru-RU" sz="24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4E2EECAD-8F48-4FF5-AEF3-D2956A1E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188913"/>
            <a:ext cx="10972800" cy="1143000"/>
          </a:xfrm>
        </p:spPr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Реляционная модель данных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012F78D-8D83-4AA3-B86A-0093E96A6F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863" y="1557338"/>
            <a:ext cx="10972800" cy="4895850"/>
          </a:xfrm>
        </p:spPr>
        <p:txBody>
          <a:bodyPr/>
          <a:lstStyle/>
          <a:p>
            <a:r>
              <a:rPr lang="ru-RU" altLang="ru-RU" sz="2800">
                <a:solidFill>
                  <a:srgbClr val="000000"/>
                </a:solidFill>
              </a:rPr>
              <a:t>Основоположник - брит. учёный </a:t>
            </a:r>
            <a:r>
              <a:rPr lang="ru-RU" altLang="ru-RU" sz="2800" b="1">
                <a:solidFill>
                  <a:srgbClr val="000000"/>
                </a:solidFill>
              </a:rPr>
              <a:t>Эдгар Кодд</a:t>
            </a:r>
            <a:r>
              <a:rPr lang="ru-RU" altLang="ru-RU" sz="2800">
                <a:solidFill>
                  <a:srgbClr val="000000"/>
                </a:solidFill>
              </a:rPr>
              <a:t> (</a:t>
            </a:r>
            <a:r>
              <a:rPr lang="ru-RU" altLang="ru-RU" sz="2800" b="1">
                <a:solidFill>
                  <a:srgbClr val="000000"/>
                </a:solidFill>
              </a:rPr>
              <a:t>1970г.).</a:t>
            </a:r>
            <a:r>
              <a:rPr lang="ru-RU" altLang="ru-RU" sz="2800">
                <a:solidFill>
                  <a:srgbClr val="000000"/>
                </a:solidFill>
              </a:rPr>
              <a:t> </a:t>
            </a:r>
          </a:p>
          <a:p>
            <a:r>
              <a:rPr lang="ru-RU" altLang="ru-RU" sz="2800">
                <a:solidFill>
                  <a:srgbClr val="000000"/>
                </a:solidFill>
              </a:rPr>
              <a:t>Наиболее распространенная трактовка: </a:t>
            </a:r>
            <a:r>
              <a:rPr lang="ru-RU" altLang="ru-RU" sz="2800" b="1">
                <a:solidFill>
                  <a:srgbClr val="000000"/>
                </a:solidFill>
              </a:rPr>
              <a:t>Кристофер Дейт</a:t>
            </a:r>
            <a:r>
              <a:rPr lang="ru-RU" altLang="ru-RU" sz="2800">
                <a:solidFill>
                  <a:srgbClr val="000000"/>
                </a:solidFill>
              </a:rPr>
              <a:t>.</a:t>
            </a:r>
          </a:p>
          <a:p>
            <a:r>
              <a:rPr lang="ru-RU" altLang="ru-RU" sz="2800">
                <a:solidFill>
                  <a:srgbClr val="000000"/>
                </a:solidFill>
              </a:rPr>
              <a:t>Согласно Дейту,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реляционная модель состоит из: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</a:p>
          <a:p>
            <a:r>
              <a:rPr lang="ru-RU" altLang="ru-RU" sz="2800" b="1" i="1">
                <a:solidFill>
                  <a:srgbClr val="000000"/>
                </a:solidFill>
              </a:rPr>
              <a:t>структурной</a:t>
            </a:r>
            <a:r>
              <a:rPr lang="ru-RU" altLang="ru-RU" sz="2800" b="1">
                <a:solidFill>
                  <a:srgbClr val="000000"/>
                </a:solidFill>
              </a:rPr>
              <a:t>,  </a:t>
            </a:r>
            <a:r>
              <a:rPr lang="ru-RU" altLang="ru-RU" sz="2800" b="1" i="1">
                <a:solidFill>
                  <a:srgbClr val="000000"/>
                </a:solidFill>
              </a:rPr>
              <a:t>целостностной</a:t>
            </a:r>
            <a:r>
              <a:rPr lang="ru-RU" altLang="ru-RU" sz="2800" b="1">
                <a:solidFill>
                  <a:srgbClr val="000000"/>
                </a:solidFill>
              </a:rPr>
              <a:t> и  </a:t>
            </a:r>
            <a:r>
              <a:rPr lang="ru-RU" altLang="ru-RU" sz="2800" b="1" i="1">
                <a:solidFill>
                  <a:srgbClr val="000000"/>
                </a:solidFill>
              </a:rPr>
              <a:t>манипуляционной </a:t>
            </a:r>
            <a:r>
              <a:rPr lang="ru-RU" altLang="ru-RU" sz="2800">
                <a:solidFill>
                  <a:srgbClr val="000000"/>
                </a:solidFill>
              </a:rPr>
              <a:t>частей</a:t>
            </a:r>
            <a:r>
              <a:rPr lang="ru-RU" altLang="ru-RU" sz="2800" b="1">
                <a:solidFill>
                  <a:srgbClr val="000000"/>
                </a:solidFill>
              </a:rPr>
              <a:t>.</a:t>
            </a:r>
          </a:p>
          <a:p>
            <a:r>
              <a:rPr lang="ru-RU" altLang="ru-RU" sz="2800" b="1" i="1">
                <a:solidFill>
                  <a:srgbClr val="000000"/>
                </a:solidFill>
              </a:rPr>
              <a:t>Реляционная база данных</a:t>
            </a:r>
            <a:r>
              <a:rPr lang="ru-RU" altLang="ru-RU" sz="2800" b="1">
                <a:solidFill>
                  <a:srgbClr val="000000"/>
                </a:solidFill>
              </a:rPr>
              <a:t> – </a:t>
            </a:r>
            <a:r>
              <a:rPr lang="ru-RU" altLang="ru-RU" sz="2800">
                <a:solidFill>
                  <a:srgbClr val="000000"/>
                </a:solidFill>
              </a:rPr>
              <a:t>это набор</a:t>
            </a:r>
            <a:r>
              <a:rPr lang="ru-RU" altLang="ru-RU" sz="2800" b="1">
                <a:solidFill>
                  <a:srgbClr val="000000"/>
                </a:solidFill>
              </a:rPr>
              <a:t> отношений, </a:t>
            </a:r>
            <a:r>
              <a:rPr lang="ru-RU" altLang="ru-RU" sz="2800">
                <a:solidFill>
                  <a:srgbClr val="000000"/>
                </a:solidFill>
              </a:rPr>
              <a:t>имена которых совпадают с именами схем </a:t>
            </a:r>
            <a:r>
              <a:rPr lang="ru-RU" altLang="ru-RU" sz="2800" b="1">
                <a:solidFill>
                  <a:srgbClr val="000000"/>
                </a:solidFill>
              </a:rPr>
              <a:t>отношений</a:t>
            </a:r>
            <a:r>
              <a:rPr lang="ru-RU" altLang="ru-RU" sz="2800">
                <a:solidFill>
                  <a:srgbClr val="000000"/>
                </a:solidFill>
              </a:rPr>
              <a:t> (таблиц) в схеме базы данных.</a:t>
            </a:r>
          </a:p>
          <a:p>
            <a:r>
              <a:rPr lang="ru-RU" altLang="ru-RU" sz="2800" b="1">
                <a:solidFill>
                  <a:srgbClr val="000000"/>
                </a:solidFill>
              </a:rPr>
              <a:t>Данные хранятся в виде двумерных таблиц. </a:t>
            </a:r>
            <a:endParaRPr lang="ru-RU" altLang="ru-RU" sz="28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905F01F3-4C7B-41FD-AB14-58699863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540000"/>
            <a:ext cx="85598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1C84D029-0650-4AC6-91BD-DAF29BB11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50900"/>
          </a:xfrm>
        </p:spPr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Структура данных реляционной модели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337B008-CF0E-44C0-A982-621340308F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196975"/>
            <a:ext cx="11449050" cy="1368425"/>
          </a:xfrm>
        </p:spPr>
        <p:txBody>
          <a:bodyPr/>
          <a:lstStyle/>
          <a:p>
            <a:r>
              <a:rPr lang="en-US" altLang="ru-RU" sz="2400" b="1">
                <a:solidFill>
                  <a:srgbClr val="000000"/>
                </a:solidFill>
              </a:rPr>
              <a:t>Relation</a:t>
            </a:r>
            <a:r>
              <a:rPr lang="en-US" altLang="ru-RU" sz="2400">
                <a:solidFill>
                  <a:srgbClr val="000000"/>
                </a:solidFill>
              </a:rPr>
              <a:t> – </a:t>
            </a:r>
            <a:r>
              <a:rPr lang="ru-RU" altLang="ru-RU" sz="2400">
                <a:solidFill>
                  <a:srgbClr val="000000"/>
                </a:solidFill>
              </a:rPr>
              <a:t>отношение. Термин теории множеств, графически определяемый как «таблица». Данные хранятся в виде двумерных таблиц.</a:t>
            </a:r>
            <a:endParaRPr lang="ru-RU" altLang="ru-RU" sz="2400" b="1">
              <a:solidFill>
                <a:srgbClr val="000000"/>
              </a:solidFill>
            </a:endParaRPr>
          </a:p>
          <a:p>
            <a:r>
              <a:rPr lang="ru-RU" altLang="ru-RU" sz="2400">
                <a:solidFill>
                  <a:srgbClr val="000000"/>
                </a:solidFill>
              </a:rPr>
              <a:t>БД – связанные между собой таблицы.</a:t>
            </a:r>
            <a:endParaRPr lang="ru-RU" altLang="ru-RU" sz="24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804E7F24-3C9E-44FA-877C-611B0FFE2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Реляционная модель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E8BD68A-3D60-4C1F-971D-DB9F38811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Особенности: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Атомарные атрибуты (значения столбцов);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Отношения (экземпляры отношений);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Схема отношения (название таблицы и ее столбцов);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Кортеж (строка);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Домен (область допустимых значений столбца);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Схема БД (множество схем отношений).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Преимущества: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Нормализация / </a:t>
            </a:r>
            <a:r>
              <a:rPr lang="en-US" altLang="ru-RU"/>
              <a:t>SQL </a:t>
            </a:r>
            <a:r>
              <a:rPr lang="ru-RU" altLang="ru-RU"/>
              <a:t>/ Оптимизация.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9F904D8-B022-4019-93EB-50F33E485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Элементы реляционной модели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F6CF7E23-D69A-4A74-8B3A-6B9A1CF985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41438"/>
            <a:ext cx="10972800" cy="3095625"/>
          </a:xfrm>
        </p:spPr>
        <p:txBody>
          <a:bodyPr/>
          <a:lstStyle/>
          <a:p>
            <a:r>
              <a:rPr lang="ru-RU" altLang="ru-RU" sz="2800"/>
              <a:t>Схема отношения: </a:t>
            </a:r>
          </a:p>
          <a:p>
            <a:pPr algn="ctr">
              <a:buFontTx/>
              <a:buNone/>
            </a:pPr>
            <a:r>
              <a:rPr lang="ru-RU" altLang="ru-RU" sz="2800" b="1"/>
              <a:t>Персона( </a:t>
            </a:r>
            <a:r>
              <a:rPr lang="ru-RU" altLang="ru-RU" sz="2800" b="1" u="sng"/>
              <a:t>ИД</a:t>
            </a:r>
            <a:r>
              <a:rPr lang="ru-RU" altLang="ru-RU" sz="2800" b="1"/>
              <a:t>, ФИО, Адрес, Возраст)</a:t>
            </a:r>
          </a:p>
          <a:p>
            <a:r>
              <a:rPr lang="ru-RU" altLang="ru-RU" sz="2800"/>
              <a:t>Домен: ФИО – строковое, не пустое, не более 200 символов.</a:t>
            </a:r>
          </a:p>
          <a:p>
            <a:r>
              <a:rPr lang="ru-RU" altLang="ru-RU" sz="2800"/>
              <a:t>Кортеж: </a:t>
            </a:r>
          </a:p>
          <a:p>
            <a:pPr algn="ctr">
              <a:buFontTx/>
              <a:buNone/>
            </a:pPr>
            <a:r>
              <a:rPr lang="ru-RU" altLang="ru-RU" sz="2800" b="1"/>
              <a:t>(111, </a:t>
            </a:r>
            <a:r>
              <a:rPr lang="en-US" altLang="ru-RU" sz="2800" b="1"/>
              <a:t>‘</a:t>
            </a:r>
            <a:r>
              <a:rPr lang="ru-RU" altLang="ru-RU" sz="2800" b="1"/>
              <a:t>Иванов И.И.</a:t>
            </a:r>
            <a:r>
              <a:rPr lang="en-US" altLang="ru-RU" sz="2800" b="1"/>
              <a:t>’, ‘</a:t>
            </a:r>
            <a:r>
              <a:rPr lang="ru-RU" altLang="ru-RU" sz="2800" b="1"/>
              <a:t>Москва, Понина 1-2-45</a:t>
            </a:r>
            <a:r>
              <a:rPr lang="en-US" altLang="ru-RU" sz="2800" b="1"/>
              <a:t>’,</a:t>
            </a:r>
            <a:r>
              <a:rPr lang="ru-RU" altLang="ru-RU" sz="2800" b="1"/>
              <a:t> 25</a:t>
            </a:r>
            <a:r>
              <a:rPr lang="en-US" altLang="ru-RU" sz="2800" b="1"/>
              <a:t> )</a:t>
            </a:r>
            <a:endParaRPr lang="ru-RU" altLang="ru-RU" sz="2800" b="1"/>
          </a:p>
          <a:p>
            <a:r>
              <a:rPr lang="ru-RU" altLang="ru-RU" sz="2800"/>
              <a:t>Отношение (экземпляр отношения) Персона:</a:t>
            </a:r>
          </a:p>
        </p:txBody>
      </p:sp>
      <p:graphicFrame>
        <p:nvGraphicFramePr>
          <p:cNvPr id="107559" name="Group 39">
            <a:extLst>
              <a:ext uri="{FF2B5EF4-FFF2-40B4-BE49-F238E27FC236}">
                <a16:creationId xmlns:a16="http://schemas.microsoft.com/office/drawing/2014/main" id="{E7C81D7A-749A-4DBE-8626-F0211A6379B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34963" y="4581525"/>
          <a:ext cx="11115675" cy="2072640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344278351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035130213"/>
                    </a:ext>
                  </a:extLst>
                </a:gridCol>
                <a:gridCol w="5180012">
                  <a:extLst>
                    <a:ext uri="{9D8B030D-6E8A-4147-A177-3AD203B41FA5}">
                      <a16:colId xmlns:a16="http://schemas.microsoft.com/office/drawing/2014/main" val="389445295"/>
                    </a:ext>
                  </a:extLst>
                </a:gridCol>
                <a:gridCol w="1982788">
                  <a:extLst>
                    <a:ext uri="{9D8B030D-6E8A-4147-A177-3AD203B41FA5}">
                      <a16:colId xmlns:a16="http://schemas.microsoft.com/office/drawing/2014/main" val="1278593130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462170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 И.И.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Понина 1-2-45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814822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Семенов Д.В.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Цветаевой 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09547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Якова Г.Л.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Саратов, Ленина 4/3 –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903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2281A3EE-E2D3-466A-BD1B-A7D5BFDC5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60350"/>
            <a:ext cx="10972800" cy="1143000"/>
          </a:xfrm>
        </p:spPr>
        <p:txBody>
          <a:bodyPr/>
          <a:lstStyle/>
          <a:p>
            <a:r>
              <a:rPr lang="ru-RU" altLang="ru-RU" b="1">
                <a:solidFill>
                  <a:schemeClr val="tx1"/>
                </a:solidFill>
              </a:rPr>
              <a:t>Реляционный способ доступа к БД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8936B954-80DB-41B0-91CD-893DD7409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1412875"/>
            <a:ext cx="109728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Появление теории реляционных баз данных и предложенного Коддом Э.Ф. языка запросов </a:t>
            </a:r>
            <a:r>
              <a:rPr lang="en-US" altLang="ru-RU" sz="2000">
                <a:solidFill>
                  <a:srgbClr val="000000"/>
                </a:solidFill>
              </a:rPr>
              <a:t>Al</a:t>
            </a:r>
            <a:r>
              <a:rPr lang="ru-RU" altLang="ru-RU" sz="2000">
                <a:solidFill>
                  <a:srgbClr val="000000"/>
                </a:solidFill>
              </a:rPr>
              <a:t>pha, основанного на реляционном исчислении, инициировало разработку ряда языков запросов, которые можно отнести к двум классам:</a:t>
            </a:r>
          </a:p>
          <a:p>
            <a:pPr>
              <a:lnSpc>
                <a:spcPct val="80000"/>
              </a:lnSpc>
            </a:pPr>
            <a:endParaRPr lang="ru-RU" altLang="ru-RU" sz="2000" b="1"/>
          </a:p>
          <a:p>
            <a:pPr>
              <a:lnSpc>
                <a:spcPct val="80000"/>
              </a:lnSpc>
            </a:pPr>
            <a:r>
              <a:rPr lang="ru-RU" altLang="ru-RU" sz="2000" b="1"/>
              <a:t>Алгебраические языки запросов </a:t>
            </a:r>
            <a:r>
              <a:rPr lang="ru-RU" altLang="ru-RU" sz="2000"/>
              <a:t>– языки, позволяющие выражать запросы средствами специализированных операторов, применяемых к отношениям (JOIN – соединить, INTERSECT – пересечь, SUBTRACT – вычесть и т.д.).</a:t>
            </a:r>
          </a:p>
          <a:p>
            <a:pPr>
              <a:lnSpc>
                <a:spcPct val="80000"/>
              </a:lnSpc>
            </a:pPr>
            <a:endParaRPr lang="ru-RU" altLang="ru-RU" sz="2000" b="1"/>
          </a:p>
          <a:p>
            <a:pPr>
              <a:lnSpc>
                <a:spcPct val="80000"/>
              </a:lnSpc>
            </a:pPr>
            <a:r>
              <a:rPr lang="ru-RU" altLang="ru-RU" sz="2000" b="1"/>
              <a:t>Языки исчисления предикатов </a:t>
            </a:r>
            <a:r>
              <a:rPr lang="ru-RU" altLang="ru-RU" sz="2000"/>
              <a:t>– набор правил для записи выражения,  определяющего новое отношение из заданной совокупности существующих отношений.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Из всех языков полностью сохранились и развиваются QBE (Query By Example)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и SQL (Structured Query Language), из остальных взяты в расширение внутренних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языков СУБД только наиболее интересные конструкции.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В начале 1980-х годов SQL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“победил” другие языки запросов и стал фактическим стандартом таких языков для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профессиональных реляционных СУБД.</a:t>
            </a:r>
            <a:endParaRPr lang="ru-RU" altLang="ru-RU" sz="2000"/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88C53C38-10F3-413F-9230-F9A0686FB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223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ru-RU" sz="3600" b="1">
                <a:solidFill>
                  <a:schemeClr val="tx1"/>
                </a:solidFill>
              </a:rPr>
              <a:t>SQL - Structured Query Language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817AD3F-84EA-4917-B1A6-6B453F81B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1628775"/>
            <a:ext cx="10972800" cy="4525963"/>
          </a:xfrm>
        </p:spPr>
        <p:txBody>
          <a:bodyPr/>
          <a:lstStyle/>
          <a:p>
            <a:r>
              <a:rPr lang="ru-RU" altLang="ru-RU" sz="3600"/>
              <a:t>Язык структурированных запросов.</a:t>
            </a:r>
          </a:p>
          <a:p>
            <a:r>
              <a:rPr lang="ru-RU" altLang="ru-RU" sz="3600"/>
              <a:t>Основной язык запросов к реляционным БД.</a:t>
            </a:r>
          </a:p>
          <a:p>
            <a:r>
              <a:rPr lang="ru-RU" altLang="ru-RU" sz="3600"/>
              <a:t>Основан на языке реляционной алгербры.</a:t>
            </a:r>
          </a:p>
          <a:p>
            <a:r>
              <a:rPr lang="ru-RU" altLang="ru-RU" sz="3600"/>
              <a:t>Применим к реляционной модели данных.</a:t>
            </a:r>
          </a:p>
          <a:p>
            <a:r>
              <a:rPr lang="ru-RU" altLang="ru-RU" sz="3600"/>
              <a:t>Язык высокого уровня.</a:t>
            </a:r>
          </a:p>
          <a:p>
            <a:endParaRPr lang="ru-RU" altLang="ru-RU" sz="36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740F8AD4-C294-4845-8B05-368B8CE1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52283" r="3946" b="2493"/>
          <a:stretch>
            <a:fillRect/>
          </a:stretch>
        </p:blipFill>
        <p:spPr bwMode="auto">
          <a:xfrm>
            <a:off x="10275888" y="3378200"/>
            <a:ext cx="1763712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391" t="52283" r="3946" b="24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97AC9A9-F358-4A57-AC12-8FABB720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1262063"/>
            <a:ext cx="1763712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F74CF9CC-6BCD-4DA6-A39C-D2358F74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77863"/>
            <a:ext cx="19050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E5E7A8A6-A390-4C19-A6C9-DD16A1C3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476250"/>
            <a:ext cx="7734300" cy="813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1960-1970   Эдгар Кодд предложил реляционную модель в качестве новой модели БД.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1974 	 Для доказательства жизнеспособности новой модели данных внутри компании IBM был создан исследовательский проект, получивший название System/R ( РСУБД и язык запросов к БД).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             </a:t>
            </a:r>
            <a:r>
              <a:rPr lang="en-US" altLang="ru-RU">
                <a:latin typeface="Calibri" panose="020F0502020204030204" pitchFamily="34" charset="0"/>
              </a:rPr>
              <a:t>    </a:t>
            </a:r>
            <a:r>
              <a:rPr lang="ru-RU" altLang="ru-RU">
                <a:latin typeface="Calibri" panose="020F0502020204030204" pitchFamily="34" charset="0"/>
              </a:rPr>
              <a:t> Разработкой языка занимались Дональд Чемберлин (Donald D. Chamberlin) и Рей Бойс (Ray Boyce). 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1975–1979  Работа над проектом </a:t>
            </a:r>
            <a:r>
              <a:rPr lang="en-US" altLang="ru-RU">
                <a:latin typeface="Calibri" panose="020F0502020204030204" pitchFamily="34" charset="0"/>
              </a:rPr>
              <a:t>System</a:t>
            </a:r>
            <a:r>
              <a:rPr lang="ru-RU" altLang="ru-RU">
                <a:latin typeface="Calibri" panose="020F0502020204030204" pitchFamily="34" charset="0"/>
              </a:rPr>
              <a:t>/</a:t>
            </a:r>
            <a:r>
              <a:rPr lang="en-US" altLang="ru-RU">
                <a:latin typeface="Calibri" panose="020F0502020204030204" pitchFamily="34" charset="0"/>
              </a:rPr>
              <a:t>R.</a:t>
            </a:r>
            <a:r>
              <a:rPr lang="ru-RU" altLang="ru-RU">
                <a:latin typeface="Calibri" panose="020F0502020204030204" pitchFamily="34" charset="0"/>
              </a:rPr>
              <a:t> Язык SEQUEL (Structured English Qu</a:t>
            </a:r>
            <a:r>
              <a:rPr lang="en-US" altLang="ru-RU">
                <a:latin typeface="Calibri" panose="020F0502020204030204" pitchFamily="34" charset="0"/>
              </a:rPr>
              <a:t>e</a:t>
            </a:r>
            <a:r>
              <a:rPr lang="ru-RU" altLang="ru-RU">
                <a:latin typeface="Calibri" panose="020F0502020204030204" pitchFamily="34" charset="0"/>
              </a:rPr>
              <a:t>ry Language - структурированный английский язык запросов)</a:t>
            </a:r>
            <a:r>
              <a:rPr lang="en-US" altLang="ru-RU">
                <a:latin typeface="Calibri" panose="020F0502020204030204" pitchFamily="34" charset="0"/>
              </a:rPr>
              <a:t>. </a:t>
            </a:r>
            <a:r>
              <a:rPr lang="ru-RU" altLang="ru-RU">
                <a:latin typeface="Calibri" panose="020F0502020204030204" pitchFamily="34" charset="0"/>
              </a:rPr>
              <a:t>Цель - создание простого непроцедурного языка, которым бы мог воспользоваться любой пользователь. 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1979    Коммерческие поставки </a:t>
            </a:r>
            <a:r>
              <a:rPr lang="en-US" altLang="ru-RU">
                <a:latin typeface="Calibri" panose="020F0502020204030204" pitchFamily="34" charset="0"/>
              </a:rPr>
              <a:t>ORACLE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1981    </a:t>
            </a:r>
            <a:r>
              <a:rPr lang="en-US" altLang="ru-RU">
                <a:latin typeface="Calibri" panose="020F0502020204030204" pitchFamily="34" charset="0"/>
              </a:rPr>
              <a:t>Relational Technology </a:t>
            </a:r>
            <a:r>
              <a:rPr lang="ru-RU" altLang="ru-RU">
                <a:latin typeface="Calibri" panose="020F0502020204030204" pitchFamily="34" charset="0"/>
              </a:rPr>
              <a:t>выпускает СУБД </a:t>
            </a:r>
            <a:r>
              <a:rPr lang="en-US" altLang="ru-RU">
                <a:latin typeface="Calibri" panose="020F0502020204030204" pitchFamily="34" charset="0"/>
              </a:rPr>
              <a:t>Ingress 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1982    Поставлена задача стандартизации </a:t>
            </a:r>
            <a:r>
              <a:rPr lang="en-US" altLang="ru-RU">
                <a:latin typeface="Calibri" panose="020F0502020204030204" pitchFamily="34" charset="0"/>
              </a:rPr>
              <a:t>SQL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1983    </a:t>
            </a:r>
            <a:r>
              <a:rPr lang="en-US" altLang="ru-RU">
                <a:latin typeface="Calibri" panose="020F0502020204030204" pitchFamily="34" charset="0"/>
              </a:rPr>
              <a:t>IBM </a:t>
            </a:r>
            <a:r>
              <a:rPr lang="ru-RU" altLang="ru-RU">
                <a:latin typeface="Calibri" panose="020F0502020204030204" pitchFamily="34" charset="0"/>
              </a:rPr>
              <a:t>выпускает СУБД </a:t>
            </a:r>
            <a:r>
              <a:rPr lang="en-US" altLang="ru-RU">
                <a:latin typeface="Calibri" panose="020F0502020204030204" pitchFamily="34" charset="0"/>
              </a:rPr>
              <a:t>Database</a:t>
            </a:r>
            <a:r>
              <a:rPr lang="ru-RU" altLang="ru-RU">
                <a:latin typeface="Calibri" panose="020F0502020204030204" pitchFamily="34" charset="0"/>
              </a:rPr>
              <a:t> 2 (</a:t>
            </a:r>
            <a:r>
              <a:rPr lang="en-US" altLang="ru-RU">
                <a:latin typeface="Calibri" panose="020F0502020204030204" pitchFamily="34" charset="0"/>
              </a:rPr>
              <a:t>DB</a:t>
            </a:r>
            <a:r>
              <a:rPr lang="ru-RU" altLang="ru-RU">
                <a:latin typeface="Calibri" panose="020F0502020204030204" pitchFamily="34" charset="0"/>
              </a:rPr>
              <a:t>2)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1986    </a:t>
            </a:r>
            <a:r>
              <a:rPr lang="en-US" altLang="ru-RU">
                <a:latin typeface="Calibri" panose="020F0502020204030204" pitchFamily="34" charset="0"/>
              </a:rPr>
              <a:t>ANSI </a:t>
            </a:r>
            <a:r>
              <a:rPr lang="ru-RU" altLang="ru-RU">
                <a:latin typeface="Calibri" panose="020F0502020204030204" pitchFamily="34" charset="0"/>
              </a:rPr>
              <a:t>утверждает стандарт </a:t>
            </a:r>
            <a:r>
              <a:rPr lang="en-US" altLang="ru-RU">
                <a:latin typeface="Calibri" panose="020F0502020204030204" pitchFamily="34" charset="0"/>
              </a:rPr>
              <a:t>SQL</a:t>
            </a:r>
            <a:r>
              <a:rPr lang="ru-RU" altLang="ru-RU">
                <a:latin typeface="Calibri" panose="020F0502020204030204" pitchFamily="34" charset="0"/>
              </a:rPr>
              <a:t>86</a:t>
            </a:r>
          </a:p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Calibri" panose="020F0502020204030204" pitchFamily="34" charset="0"/>
              </a:rPr>
              <a:t>1988    </a:t>
            </a:r>
            <a:r>
              <a:rPr lang="en-US" altLang="ru-RU">
                <a:latin typeface="Calibri" panose="020F0502020204030204" pitchFamily="34" charset="0"/>
              </a:rPr>
              <a:t>Ashton</a:t>
            </a:r>
            <a:r>
              <a:rPr lang="ru-RU" altLang="ru-RU">
                <a:latin typeface="Calibri" panose="020F0502020204030204" pitchFamily="34" charset="0"/>
              </a:rPr>
              <a:t>-</a:t>
            </a:r>
            <a:r>
              <a:rPr lang="en-US" altLang="ru-RU">
                <a:latin typeface="Calibri" panose="020F0502020204030204" pitchFamily="34" charset="0"/>
              </a:rPr>
              <a:t>Tate </a:t>
            </a:r>
            <a:r>
              <a:rPr lang="ru-RU" altLang="ru-RU">
                <a:latin typeface="Calibri" panose="020F0502020204030204" pitchFamily="34" charset="0"/>
              </a:rPr>
              <a:t>и </a:t>
            </a:r>
            <a:r>
              <a:rPr lang="en-US" altLang="ru-RU">
                <a:latin typeface="Calibri" panose="020F0502020204030204" pitchFamily="34" charset="0"/>
              </a:rPr>
              <a:t>Microsoft </a:t>
            </a:r>
            <a:r>
              <a:rPr lang="ru-RU" altLang="ru-RU">
                <a:latin typeface="Calibri" panose="020F0502020204030204" pitchFamily="34" charset="0"/>
              </a:rPr>
              <a:t>выпускают СУБД </a:t>
            </a:r>
            <a:r>
              <a:rPr lang="en-US" altLang="ru-RU">
                <a:latin typeface="Calibri" panose="020F0502020204030204" pitchFamily="34" charset="0"/>
              </a:rPr>
              <a:t>SQL Server </a:t>
            </a:r>
            <a:r>
              <a:rPr lang="ru-RU" altLang="ru-RU">
                <a:latin typeface="Calibri" panose="020F0502020204030204" pitchFamily="34" charset="0"/>
              </a:rPr>
              <a:t>под ОС </a:t>
            </a:r>
            <a:r>
              <a:rPr lang="en-US" altLang="ru-RU">
                <a:latin typeface="Calibri" panose="020F0502020204030204" pitchFamily="34" charset="0"/>
              </a:rPr>
              <a:t>OS</a:t>
            </a:r>
            <a:r>
              <a:rPr lang="ru-RU" altLang="ru-RU">
                <a:latin typeface="Calibri" panose="020F0502020204030204" pitchFamily="34" charset="0"/>
              </a:rPr>
              <a:t>/2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B94D52D-5618-4152-8DEA-D4E3127EF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96250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 b="1">
                <a:solidFill>
                  <a:schemeClr val="tx1"/>
                </a:solidFill>
                <a:latin typeface="Century Gothic" panose="020B0502020202020204" pitchFamily="34" charset="0"/>
              </a:rPr>
              <a:t>Начало разработки </a:t>
            </a:r>
            <a:r>
              <a:rPr lang="en-US" altLang="ru-RU" sz="2800" b="1">
                <a:solidFill>
                  <a:schemeClr val="tx1"/>
                </a:solidFill>
                <a:latin typeface="Century Gothic" panose="020B0502020202020204" pitchFamily="34" charset="0"/>
              </a:rPr>
              <a:t>SQL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03" name="Group 139">
            <a:extLst>
              <a:ext uri="{FF2B5EF4-FFF2-40B4-BE49-F238E27FC236}">
                <a16:creationId xmlns:a16="http://schemas.microsoft.com/office/drawing/2014/main" id="{52ADA86E-BD43-432E-8216-9217A1349E92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47625"/>
          <a:ext cx="11522075" cy="6807220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703399538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1888073834"/>
                    </a:ext>
                  </a:extLst>
                </a:gridCol>
                <a:gridCol w="9288463">
                  <a:extLst>
                    <a:ext uri="{9D8B030D-6E8A-4147-A177-3AD203B41FA5}">
                      <a16:colId xmlns:a16="http://schemas.microsoft.com/office/drawing/2014/main" val="3629246834"/>
                    </a:ext>
                  </a:extLst>
                </a:gridCol>
              </a:tblGrid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(комментарии)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64221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SQL-86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(SQL-87)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Первая версия, стандартизованная ANSI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(American National Standards Institute)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standards organization)  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04199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SQL-89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(SQL-1)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Незначительные изменения.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0980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SQL-92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(SQL2)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включает в себя основные изменения в языке SQL.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1996 году расширен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PSM (Persistent Stored Modules)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-синтаксис и семантика языка определения хранимых процедур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82931"/>
                  </a:ext>
                </a:extLst>
              </a:tr>
              <a:tr h="104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SQL:1999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(SQL3)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этой версии представлено много новых функций, таких как сопоставление регулярных выражений, триггеры, некоторые объектно-ориентированные функции и возможности OLAP. SQL:1999 также добавляет BOOLEAN тип данных, но многие коммерческие серверы баз данных не поддерживают его как тип столбца. Между тем SQL:1999 считается устаревшим.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49019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SQL:2003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Добавлены  оконные функции, которые очень полезные для анализа данных. Столбцы с автоматической генерацией значений и идентификацией.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60895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SQL:2006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определяет способы импорта, хранения и управления данными XML. Кроме того, он позволяет приложениям использовать XQuery для запроса данных в формате XML.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8199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SQL:2008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добавляет такие функции, как оператор TRUNCATE TABLE, предложение FETCH и триггеры INSTEAD OF.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96395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SQL:2011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добавляет улучшения для оконных функций и предложения FETCH.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07353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SQL:2016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добавляет различные функции для работы с данными JSON.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34745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SQL:2019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 версия указывает тип данных многомерных массивов (MDarray)</a:t>
                      </a:r>
                    </a:p>
                  </a:txBody>
                  <a:tcPr marL="35280" marR="35280" marT="17640" marB="1764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4239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7D4F-49DE-48D5-A0C7-530C8A4B26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pc="300" dirty="0">
                <a:solidFill>
                  <a:srgbClr val="434343"/>
                </a:solidFill>
                <a:latin typeface="ALS Sector Regular" pitchFamily="2" charset="0"/>
                <a:ea typeface="+mn-ea"/>
                <a:cs typeface="ALS Sector Regular" pitchFamily="2" charset="0"/>
              </a:rPr>
              <a:t>Взаимосвязи дисциплины в учебном плане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C6BEB-03CB-47EA-9A56-F025D2B0DC1F}"/>
              </a:ext>
            </a:extLst>
          </p:cNvPr>
          <p:cNvSpPr txBox="1"/>
          <p:nvPr/>
        </p:nvSpPr>
        <p:spPr>
          <a:xfrm>
            <a:off x="1892438" y="1997609"/>
            <a:ext cx="2084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ALS Sector Bold" panose="02000000000000000000" pitchFamily="50" charset="0"/>
              </a:rPr>
              <a:t>Модели данных</a:t>
            </a:r>
            <a:endParaRPr lang="ru-RU" sz="3200" dirty="0">
              <a:latin typeface="ALS Sector Bold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161E4-B0C2-40A4-803B-A5B8D4A3D561}"/>
              </a:ext>
            </a:extLst>
          </p:cNvPr>
          <p:cNvSpPr txBox="1"/>
          <p:nvPr/>
        </p:nvSpPr>
        <p:spPr>
          <a:xfrm>
            <a:off x="5227322" y="2834470"/>
            <a:ext cx="2712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ALS Sector Bold" panose="02000000000000000000" pitchFamily="50" charset="0"/>
              </a:rPr>
              <a:t>Базы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0D831-8EF2-4E85-8821-73B4B83B363B}"/>
              </a:ext>
            </a:extLst>
          </p:cNvPr>
          <p:cNvSpPr txBox="1"/>
          <p:nvPr/>
        </p:nvSpPr>
        <p:spPr>
          <a:xfrm>
            <a:off x="510358" y="4136136"/>
            <a:ext cx="4965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ALS Sector Bold" panose="02000000000000000000" pitchFamily="50" charset="0"/>
              </a:rPr>
              <a:t>Парадигмы и конструкции языков программирования</a:t>
            </a:r>
            <a:endParaRPr lang="ru-RU" sz="3200" dirty="0">
              <a:latin typeface="ALS Sector Bold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B538C-8E29-4818-A10B-A4A5AC315A11}"/>
              </a:ext>
            </a:extLst>
          </p:cNvPr>
          <p:cNvSpPr txBox="1"/>
          <p:nvPr/>
        </p:nvSpPr>
        <p:spPr>
          <a:xfrm>
            <a:off x="8472261" y="4615272"/>
            <a:ext cx="3159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ALS Sector Bold" panose="02000000000000000000" pitchFamily="50" charset="0"/>
              </a:rPr>
              <a:t>Разработка интернет-приложений</a:t>
            </a:r>
            <a:endParaRPr lang="ru-RU" sz="3200" dirty="0">
              <a:latin typeface="ALS Sector Bold" panose="020000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EDEA6-3AF8-4EF0-8FA3-10BF2E14678C}"/>
              </a:ext>
            </a:extLst>
          </p:cNvPr>
          <p:cNvSpPr txBox="1"/>
          <p:nvPr/>
        </p:nvSpPr>
        <p:spPr>
          <a:xfrm>
            <a:off x="8472261" y="1757252"/>
            <a:ext cx="3283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ALS Sector Bold" panose="02000000000000000000" pitchFamily="50" charset="0"/>
              </a:rPr>
              <a:t>Оперативный анализ данных</a:t>
            </a:r>
            <a:endParaRPr lang="ru-RU" sz="3200" dirty="0">
              <a:latin typeface="ALS Sector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>
            <a:extLst>
              <a:ext uri="{FF2B5EF4-FFF2-40B4-BE49-F238E27FC236}">
                <a16:creationId xmlns:a16="http://schemas.microsoft.com/office/drawing/2014/main" id="{09380864-808A-4FD9-820E-12252D540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60350"/>
            <a:ext cx="10972800" cy="1143000"/>
          </a:xfrm>
        </p:spPr>
        <p:txBody>
          <a:bodyPr/>
          <a:lstStyle/>
          <a:p>
            <a:r>
              <a:rPr lang="ru-RU" altLang="ru-RU" b="1">
                <a:solidFill>
                  <a:schemeClr val="tx1"/>
                </a:solidFill>
              </a:rPr>
              <a:t>Классификация языка </a:t>
            </a:r>
            <a:r>
              <a:rPr lang="en-US" altLang="ru-RU" b="1">
                <a:solidFill>
                  <a:schemeClr val="tx1"/>
                </a:solidFill>
              </a:rPr>
              <a:t>SQL</a:t>
            </a:r>
            <a:endParaRPr lang="ru-RU" altLang="ru-RU" b="1">
              <a:solidFill>
                <a:schemeClr val="tx1"/>
              </a:solidFill>
            </a:endParaRP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CA50F688-87E2-48BD-9B17-D41A86FDEA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9150" y="1484313"/>
            <a:ext cx="8640763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SQL  - непроцедурный язык, ориентированный на операции с данными, представленными в виде логически взаимосвязанных совокупностей таблиц.</a:t>
            </a:r>
          </a:p>
          <a:p>
            <a:pPr>
              <a:lnSpc>
                <a:spcPct val="80000"/>
              </a:lnSpc>
            </a:pPr>
            <a:endParaRPr lang="ru-RU" altLang="ru-RU" sz="2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Уровень</a:t>
            </a:r>
            <a:r>
              <a:rPr lang="ru-RU" altLang="ru-RU" sz="2000" i="1">
                <a:solidFill>
                  <a:srgbClr val="000000"/>
                </a:solidFill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</a:rPr>
              <a:t>прямого (direct)</a:t>
            </a:r>
            <a:r>
              <a:rPr lang="en-US" altLang="ru-RU" sz="2000" i="1">
                <a:solidFill>
                  <a:srgbClr val="000000"/>
                </a:solidFill>
              </a:rPr>
              <a:t> SQL – </a:t>
            </a:r>
            <a:r>
              <a:rPr lang="ru-RU" altLang="ru-RU" sz="2000">
                <a:solidFill>
                  <a:srgbClr val="000000"/>
                </a:solidFill>
              </a:rPr>
              <a:t>прямое взаимодействии конечного пользователя с СУБД (например, в интерактивном режиме).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На уровне </a:t>
            </a:r>
            <a:r>
              <a:rPr lang="ru-RU" altLang="ru-RU" sz="2000" b="1" i="1">
                <a:solidFill>
                  <a:srgbClr val="000000"/>
                </a:solidFill>
              </a:rPr>
              <a:t>встраиваемого (embedded)</a:t>
            </a:r>
            <a:r>
              <a:rPr lang="ru-RU" altLang="ru-RU" sz="2000">
                <a:solidFill>
                  <a:srgbClr val="000000"/>
                </a:solidFill>
              </a:rPr>
              <a:t> SQL, язык расширяется конструкциями, позволяющими использовать возможности прямого SQL в программах, написанных на традиционных языках программирования.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На уровне </a:t>
            </a:r>
            <a:r>
              <a:rPr lang="ru-RU" altLang="ru-RU" sz="2000" b="1" i="1">
                <a:solidFill>
                  <a:srgbClr val="000000"/>
                </a:solidFill>
              </a:rPr>
              <a:t>динамического (dynamic)</a:t>
            </a:r>
            <a:r>
              <a:rPr lang="ru-RU" altLang="ru-RU" sz="2000">
                <a:solidFill>
                  <a:srgbClr val="000000"/>
                </a:solidFill>
              </a:rPr>
              <a:t> SQL во встраиваемый SQL добавляются конструкции, позволяющие приложениям обращаться к СУБД с конструкциями прямого SQL, которые динамически образуются во время выполнения программы.</a:t>
            </a:r>
          </a:p>
          <a:p>
            <a:pPr>
              <a:lnSpc>
                <a:spcPct val="80000"/>
              </a:lnSpc>
            </a:pPr>
            <a:endParaRPr lang="ru-RU" altLang="ru-RU" sz="2000">
              <a:solidFill>
                <a:srgbClr val="000000"/>
              </a:solidFill>
            </a:endParaRPr>
          </a:p>
        </p:txBody>
      </p:sp>
      <p:pic>
        <p:nvPicPr>
          <p:cNvPr id="12309" name="Picture 21">
            <a:extLst>
              <a:ext uri="{FF2B5EF4-FFF2-40B4-BE49-F238E27FC236}">
                <a16:creationId xmlns:a16="http://schemas.microsoft.com/office/drawing/2014/main" id="{C851EA8E-9349-4FD7-9341-41DCCA2E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16338"/>
            <a:ext cx="247332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0" name="Line 22">
            <a:extLst>
              <a:ext uri="{FF2B5EF4-FFF2-40B4-BE49-F238E27FC236}">
                <a16:creationId xmlns:a16="http://schemas.microsoft.com/office/drawing/2014/main" id="{80B8C6EA-F3E4-4DB2-BFBD-18CD16674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2636838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09D3EA38-4D14-43DF-B5AF-33C5A0440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9650" y="3213100"/>
            <a:ext cx="115411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79839EA6-4D0C-4CEA-B503-63275CEFCE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4221163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78032803-7538-47E0-8AEA-2CDA124D2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2636838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26">
            <a:extLst>
              <a:ext uri="{FF2B5EF4-FFF2-40B4-BE49-F238E27FC236}">
                <a16:creationId xmlns:a16="http://schemas.microsoft.com/office/drawing/2014/main" id="{79116A14-B3AF-4263-ABAF-65ABC1AEF4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9650" y="3213100"/>
            <a:ext cx="115411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56C2C27F-F63D-4576-A3E5-CECF5CD2E9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4221163"/>
            <a:ext cx="8636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id="{79BA0D4B-268A-4551-8BA3-440C19064D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2636838"/>
            <a:ext cx="1368425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29">
            <a:extLst>
              <a:ext uri="{FF2B5EF4-FFF2-40B4-BE49-F238E27FC236}">
                <a16:creationId xmlns:a16="http://schemas.microsoft.com/office/drawing/2014/main" id="{FDF8DB96-754F-495D-8542-573435C74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9650" y="3213100"/>
            <a:ext cx="1154113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66D1C836-C3A9-4CB8-951B-46F7B12E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88913"/>
            <a:ext cx="9404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Подмножества языка</a:t>
            </a:r>
            <a:r>
              <a:rPr lang="ru-RU" altLang="ru-RU" sz="4000" b="1">
                <a:solidFill>
                  <a:srgbClr val="335B74"/>
                </a:solidFill>
              </a:rPr>
              <a:t> </a:t>
            </a:r>
            <a:r>
              <a:rPr lang="en-US" altLang="ru-RU" sz="4000" b="1">
                <a:solidFill>
                  <a:srgbClr val="335B74"/>
                </a:solidFill>
              </a:rPr>
              <a:t>SQL</a:t>
            </a:r>
            <a:endParaRPr lang="ru-RU" altLang="ru-RU" sz="4000" b="1">
              <a:solidFill>
                <a:srgbClr val="335B74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7F869DD-6B14-407D-91F4-CF7F86F3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77913"/>
            <a:ext cx="98234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2986796C-641D-478F-B75B-1B73A884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Преимущества </a:t>
            </a:r>
            <a:r>
              <a:rPr lang="en-US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SQL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2CBE6B4-6E96-4114-AC2E-A69A744A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122363"/>
            <a:ext cx="11633200" cy="773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межплатформенная переносимость;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наличие стандартов;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одобрение и поддержка компанией IBM (СУБД DB2);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поддержка со стороны компании Microsoft (СУБД SQL Server, протокол ODBC и технология ADO);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реляционная основа;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высокоуровневая структура;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возможность выполнения специальных интерактивных запросов;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обеспечение программного доступа к базам данных;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возможность различного представления данных;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полноценность как языка, предназначенного для работы с базами данных;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возможность динамического определения данных;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поддержка архитектуры клиент/сервер;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поддержка корпоративных приложений;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расширяемость и поддержка объектно-ориентированных технологий;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возможность доступа к данным в Интернете;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интеграция с языком Java (протокол JDBC);</a:t>
            </a:r>
          </a:p>
          <a:p>
            <a:pPr hangingPunct="1">
              <a:lnSpc>
                <a:spcPts val="2500"/>
              </a:lnSpc>
              <a:buFont typeface="Wingdings" panose="05000000000000000000" pitchFamily="2" charset="2"/>
              <a:buChar char=""/>
            </a:pPr>
            <a:r>
              <a:rPr lang="ru-RU" altLang="ru-RU">
                <a:latin typeface="lucida grande" charset="0"/>
              </a:rPr>
              <a:t>промышленная инфраструктура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F0B19DA4-BBD5-4208-AA26-5E084184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Категории SQL типов данных столбцов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0FA9CFA-F084-4C68-8EAD-807190A6B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1341438"/>
            <a:ext cx="10972800" cy="5111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1C6295"/>
                </a:solidFill>
              </a:rPr>
              <a:t>Реляционные: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точные числовые типы (exact numerics);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приближенные числовые типы (approximate numerics);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 символьных строк (character strings);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 битовых строк (bit strings);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 даты и времени (datetimes);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i="1">
                <a:solidFill>
                  <a:srgbClr val="1C6295"/>
                </a:solidFill>
              </a:rPr>
              <a:t>Постреляционные: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 временных интервалов (intervals);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булевский тип (Booleans);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 коллекций (collection types);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анонимные строчные типы (anonymous row types);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типы, определяемые пользователем (user-defined types);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ссылочные типы (reference types).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36" name="Group 252">
            <a:extLst>
              <a:ext uri="{FF2B5EF4-FFF2-40B4-BE49-F238E27FC236}">
                <a16:creationId xmlns:a16="http://schemas.microsoft.com/office/drawing/2014/main" id="{64C663B2-2F96-4DE3-9C23-DDB3300410AF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260350"/>
          <a:ext cx="11999912" cy="6332820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1439289471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926888476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3072296650"/>
                    </a:ext>
                  </a:extLst>
                </a:gridCol>
              </a:tblGrid>
              <a:tr h="93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данных 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ANSI/ISO SQL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3034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 символов постоянной длины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30774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 VARYING 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 VARYING, VARCHAR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 символов переменной длины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84270"/>
                  </a:ext>
                </a:extLst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 LARGE OBJECT 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CLOB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Большие строки символов переменной длины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6243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CHARACTER 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CHAR, NCHAR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 символов постоянной длины с наборами национальных символов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53431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CHARACTER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VARYING(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VARYING, NCHAR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 символов переменной длины с наборами национальных символов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8353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CHARACTER LARGE OBJECT(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NCLOB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Большие строки символов переменной длины с наборами национальных сим­волов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7505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Битовые строки постоянной длины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2211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VARYING 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Битовые строки переменной длины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2198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Целые числа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53497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SMALLINT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Малые целые числа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79388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 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точность, масштаб)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Десятичные числа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14279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точность, масштаб)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Десятичные числа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34856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FLOAT(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Числа с плавающей точкой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95338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Числа с плавающей точкой малой точ­ности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34199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PRECISION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Числа с плавающей точкой большой точности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7382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Календарные даты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44639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22447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WITH TIME ZONE ( точность)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Поясное время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7215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TIMESTAMP (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и время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12256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TIMESTAMP WITH TIME ZONE (точность)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и поясное время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44134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интервалы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9805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XML (модификатор типа [вторичный модификатор типа] )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Символьные данные в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XML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-формате</a:t>
                      </a:r>
                    </a:p>
                  </a:txBody>
                  <a:tcPr marL="9360" marR="9360" marT="4680" marB="468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267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E1F5D92C-6BD0-4FA5-BC45-49890104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8913"/>
            <a:ext cx="1137602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0F5978E7-73EB-49A0-A5BB-CF324F4A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88913"/>
            <a:ext cx="10972800" cy="1143000"/>
          </a:xfrm>
        </p:spPr>
        <p:txBody>
          <a:bodyPr/>
          <a:lstStyle/>
          <a:p>
            <a:r>
              <a:rPr lang="ru-RU" altLang="ru-RU" b="1">
                <a:solidFill>
                  <a:schemeClr val="tx1"/>
                </a:solidFill>
              </a:rPr>
              <a:t>Язык определения данных (</a:t>
            </a:r>
            <a:r>
              <a:rPr lang="en-US" altLang="ru-RU" b="1">
                <a:solidFill>
                  <a:schemeClr val="tx1"/>
                </a:solidFill>
              </a:rPr>
              <a:t>DDL)</a:t>
            </a:r>
            <a:endParaRPr lang="ru-RU" altLang="ru-RU" b="1">
              <a:solidFill>
                <a:schemeClr val="tx1"/>
              </a:solidFill>
            </a:endParaRP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8A391C2B-3E9C-47BF-860F-A4F09FA5B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196975"/>
            <a:ext cx="11102975" cy="5327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Имена объектов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У каждого объекта в БД  должно быть уникальное имя. Имена используются в инструкциях SQL и указывают, над каким объектом базы данных инструкция должна выполнить действие.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Основные именованные объекты в РБД: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           - таблицы, столбцы, домены, ограничения, хранимые процедуры, пользователи.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Квалифицированные имена: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В соответствии со стандартом ANSI/ISO имена должны содержать от 1 до 18 символов, начинаться с буквы и не содержать пробелов или специальных символов пунктуации.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В стандарте SQL2 максимальное число символов в имени увеличено до 128.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Схемы: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Большинство СУБД позволяет различным пользователям создавать таблицы с одинаковыми именами. ANSI/ISO SQL разрешает создавать именованное множество таблиц, называемое схемой. Вы можете обращаться к таблице определенной схемы с использованием квалифицированного имени. Например, обращение к таблице </a:t>
            </a:r>
            <a:r>
              <a:rPr lang="ru-RU" altLang="ru-RU" sz="1600" b="1">
                <a:solidFill>
                  <a:srgbClr val="1C6295"/>
                </a:solidFill>
              </a:rPr>
              <a:t>BIRTHDAYS</a:t>
            </a:r>
            <a:r>
              <a:rPr lang="ru-RU" altLang="ru-RU" sz="1600">
                <a:solidFill>
                  <a:srgbClr val="000000"/>
                </a:solidFill>
              </a:rPr>
              <a:t> в схеме </a:t>
            </a:r>
            <a:r>
              <a:rPr lang="ru-RU" altLang="ru-RU" sz="1600" b="1">
                <a:solidFill>
                  <a:srgbClr val="1C6295"/>
                </a:solidFill>
              </a:rPr>
              <a:t>employee</a:t>
            </a:r>
            <a:r>
              <a:rPr lang="ru-RU" altLang="ru-RU" sz="1600">
                <a:solidFill>
                  <a:srgbClr val="000000"/>
                </a:solidFill>
              </a:rPr>
              <a:t> имеет следующий вид: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rgbClr val="1C6295"/>
                </a:solidFill>
              </a:rPr>
              <a:t>                                                                         </a:t>
            </a:r>
            <a:r>
              <a:rPr lang="ru-RU" altLang="ru-RU" sz="2000" b="1"/>
              <a:t>EMPLOYEE.BIRTHDAYS</a:t>
            </a:r>
          </a:p>
          <a:p>
            <a:pPr>
              <a:lnSpc>
                <a:spcPct val="80000"/>
              </a:lnSpc>
            </a:pPr>
            <a:endParaRPr lang="ru-RU" altLang="ru-RU" sz="20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</a:rPr>
              <a:t>Квалифицированные имена столбцов</a:t>
            </a:r>
            <a:r>
              <a:rPr lang="ru-RU" altLang="ru-RU" sz="1600" b="1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- имена столбцов, которые однозначно определяют их местонахождение. Состоит из имени таблицы, содержащей столбец, и имени столбца, разделенных точкой. Например, полное имя столбца</a:t>
            </a:r>
            <a:r>
              <a:rPr lang="ru-RU" altLang="ru-RU" sz="1600" b="1">
                <a:solidFill>
                  <a:srgbClr val="1C6295"/>
                </a:solidFill>
              </a:rPr>
              <a:t> </a:t>
            </a:r>
            <a:r>
              <a:rPr lang="en-US" altLang="ru-RU" sz="1600" b="1">
                <a:solidFill>
                  <a:srgbClr val="1C6295"/>
                </a:solidFill>
              </a:rPr>
              <a:t>ID</a:t>
            </a:r>
            <a:r>
              <a:rPr lang="ru-RU" altLang="ru-RU" sz="1600">
                <a:solidFill>
                  <a:srgbClr val="000000"/>
                </a:solidFill>
              </a:rPr>
              <a:t> из таблицы </a:t>
            </a:r>
            <a:r>
              <a:rPr lang="ru-RU" altLang="ru-RU" sz="1600" b="1">
                <a:solidFill>
                  <a:srgbClr val="1C6295"/>
                </a:solidFill>
              </a:rPr>
              <a:t>SALES</a:t>
            </a:r>
            <a:r>
              <a:rPr lang="en-US" altLang="ru-RU" sz="1600">
                <a:solidFill>
                  <a:srgbClr val="000000"/>
                </a:solidFill>
              </a:rPr>
              <a:t>, </a:t>
            </a:r>
            <a:r>
              <a:rPr lang="ru-RU" altLang="ru-RU" sz="1600">
                <a:solidFill>
                  <a:srgbClr val="000000"/>
                </a:solidFill>
              </a:rPr>
              <a:t>будет иметь вид: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>
                <a:solidFill>
                  <a:srgbClr val="1C6295"/>
                </a:solidFill>
              </a:rPr>
              <a:t>                                                                                 </a:t>
            </a:r>
            <a:r>
              <a:rPr lang="ru-RU" altLang="ru-RU" sz="2000" b="1"/>
              <a:t>SALES.</a:t>
            </a:r>
            <a:r>
              <a:rPr lang="en-US" altLang="ru-RU" sz="2000" b="1"/>
              <a:t>ID </a:t>
            </a:r>
            <a:endParaRPr lang="ru-RU" altLang="ru-RU" sz="20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C00237A-4175-4F20-A870-83D567EA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60350"/>
            <a:ext cx="1048385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Оператор </a:t>
            </a:r>
            <a:r>
              <a:rPr lang="en-US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CREATE</a:t>
            </a:r>
            <a:r>
              <a:rPr lang="ru-RU" altLang="ru-RU" sz="3600" b="1">
                <a:solidFill>
                  <a:schemeClr val="tx1"/>
                </a:solidFill>
              </a:rPr>
              <a:t>  - создание объекта БД</a:t>
            </a:r>
            <a:endParaRPr lang="en-US" altLang="ru-RU" sz="3600" b="1">
              <a:solidFill>
                <a:schemeClr val="tx1"/>
              </a:solidFill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5654996-B831-4468-B887-65354FBC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73238"/>
            <a:ext cx="417195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BE698B96-2FE1-4557-9191-B894D6CC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963613"/>
            <a:ext cx="9074150" cy="137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создания в базе данных объектов различных типов</a:t>
            </a:r>
          </a:p>
          <a:p>
            <a:pPr hangingPunct="1">
              <a:lnSpc>
                <a:spcPct val="100000"/>
              </a:lnSpc>
            </a:pPr>
            <a:r>
              <a:rPr lang="en-US" altLang="ru-RU" sz="2400" b="1">
                <a:solidFill>
                  <a:srgbClr val="0000FF"/>
                </a:solidFill>
              </a:rPr>
              <a:t>CREATE  </a:t>
            </a:r>
            <a:r>
              <a:rPr lang="ru-RU" altLang="ru-RU" sz="2400" b="1">
                <a:solidFill>
                  <a:srgbClr val="0000FF"/>
                </a:solidFill>
              </a:rPr>
              <a:t>тип-объекта  имя-объекта  опции;</a:t>
            </a: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98F33AD4-AD1E-4DB3-84BF-B9687258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933825"/>
            <a:ext cx="65373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3" name="Rectangle 17">
            <a:extLst>
              <a:ext uri="{FF2B5EF4-FFF2-40B4-BE49-F238E27FC236}">
                <a16:creationId xmlns:a16="http://schemas.microsoft.com/office/drawing/2014/main" id="{96C75B83-93B3-4E01-A9A3-CB707D80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628775"/>
            <a:ext cx="5926138" cy="652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синтаксиса создания домена</a:t>
            </a:r>
          </a:p>
          <a:p>
            <a:pPr hangingPunct="1">
              <a:lnSpc>
                <a:spcPct val="100000"/>
              </a:lnSpc>
            </a:pPr>
            <a:r>
              <a:rPr lang="ru-RU" altLang="ru-RU"/>
              <a:t>domain_definition ::= </a:t>
            </a:r>
            <a:r>
              <a:rPr lang="ru-RU" altLang="ru-RU" b="1"/>
              <a:t>CREATE DOMAIN</a:t>
            </a:r>
            <a:r>
              <a:rPr lang="ru-RU" altLang="ru-RU"/>
              <a:t> domain_name [AS] data_type </a:t>
            </a:r>
            <a:r>
              <a:rPr lang="en-US" altLang="ru-RU"/>
              <a:t> </a:t>
            </a:r>
            <a:r>
              <a:rPr lang="ru-RU" altLang="ru-RU"/>
              <a:t>[default_definition] </a:t>
            </a:r>
            <a:r>
              <a:rPr lang="en-US" altLang="ru-RU"/>
              <a:t> </a:t>
            </a:r>
            <a:r>
              <a:rPr lang="ru-RU" altLang="ru-RU"/>
              <a:t>[ domain_constraint_definition_list ]</a:t>
            </a:r>
          </a:p>
          <a:p>
            <a:pPr hangingPunct="1">
              <a:lnSpc>
                <a:spcPct val="90000"/>
              </a:lnSpc>
              <a:spcAft>
                <a:spcPts val="500"/>
              </a:spcAft>
            </a:pPr>
            <a:r>
              <a:rPr lang="en-US" altLang="ru-RU"/>
              <a:t>[CONSTRAINT constraint_name] CHECK (conditional_expression)</a:t>
            </a:r>
            <a:endParaRPr lang="ru-RU" altLang="ru-RU"/>
          </a:p>
          <a:p>
            <a:pPr hangingPunct="1">
              <a:lnSpc>
                <a:spcPct val="90000"/>
              </a:lnSpc>
              <a:spcAft>
                <a:spcPts val="500"/>
              </a:spcAft>
            </a:pPr>
            <a:r>
              <a:rPr lang="ru-RU" altLang="ru-RU"/>
              <a:t>CHECK (VALUE IN (list_of_valid_values)) </a:t>
            </a:r>
          </a:p>
          <a:p>
            <a:pPr hangingPunct="1">
              <a:lnSpc>
                <a:spcPct val="90000"/>
              </a:lnSpc>
              <a:spcAft>
                <a:spcPts val="500"/>
              </a:spcAft>
            </a:pPr>
            <a:endParaRPr lang="en-US" altLang="ru-RU"/>
          </a:p>
          <a:p>
            <a:pPr hangingPunct="1">
              <a:lnSpc>
                <a:spcPct val="100000"/>
              </a:lnSpc>
            </a:pPr>
            <a:endParaRPr lang="ru-RU" altLang="ru-RU"/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143F17DE-9922-4ACB-B309-BEB6D93EB6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09213" y="4411663"/>
            <a:ext cx="400050" cy="101600"/>
          </a:xfrm>
          <a:prstGeom prst="line">
            <a:avLst/>
          </a:prstGeom>
          <a:noFill/>
          <a:ln w="9360">
            <a:solidFill>
              <a:srgbClr val="16AB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5C202337-E16A-4BF4-B64D-1894DB0A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516563"/>
            <a:ext cx="5926138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определения домена</a:t>
            </a:r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C62B53DA-B29C-40EB-AECB-2D2253EC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868863"/>
            <a:ext cx="5402262" cy="176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Century Gothic" panose="020B0502020202020204" pitchFamily="34" charset="0"/>
              </a:rPr>
              <a:t>Домен — допустимое потенциальное</a:t>
            </a:r>
          </a:p>
          <a:p>
            <a:pPr hangingPunct="1">
              <a:lnSpc>
                <a:spcPct val="100000"/>
              </a:lnSpc>
            </a:pPr>
            <a:r>
              <a:rPr lang="ru-RU" altLang="ru-RU">
                <a:latin typeface="Century Gothic" panose="020B0502020202020204" pitchFamily="34" charset="0"/>
              </a:rPr>
              <a:t>ограниченное подмножество значений данного типа.</a:t>
            </a:r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A4A1A033-FE48-498C-8D63-AD375FBE3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876925"/>
            <a:ext cx="9939338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 sz="2000">
                <a:latin typeface="Consolas" panose="020B0609020204030204" pitchFamily="49" charset="0"/>
              </a:rPr>
              <a:t> DOMAIN Mark 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INTEGER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CHECK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VALUE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BETWEEN</a:t>
            </a:r>
            <a:r>
              <a:rPr lang="en-US" altLang="ru-RU" sz="2000">
                <a:latin typeface="Consolas" panose="020B0609020204030204" pitchFamily="49" charset="0"/>
              </a:rPr>
              <a:t> 1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AND</a:t>
            </a:r>
            <a:r>
              <a:rPr lang="en-US" altLang="ru-RU" sz="2000">
                <a:latin typeface="Consolas" panose="020B0609020204030204" pitchFamily="49" charset="0"/>
              </a:rPr>
              <a:t> 5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ru-RU" altLang="ru-RU" sz="2000">
                <a:latin typeface="Consolas" panose="020B0609020204030204" pitchFamily="49" charset="0"/>
              </a:rPr>
              <a:t>     	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ru-RU" altLang="ru-RU" sz="2000">
                <a:latin typeface="Consolas" panose="020B0609020204030204" pitchFamily="49" charset="0"/>
              </a:rPr>
              <a:t>С</a:t>
            </a:r>
            <a:r>
              <a:rPr lang="en-US" altLang="ru-RU" sz="2000">
                <a:latin typeface="Consolas" panose="020B0609020204030204" pitchFamily="49" charset="0"/>
              </a:rPr>
              <a:t>N_Mark_NoNULL 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CHECK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000">
                <a:solidFill>
                  <a:srgbClr val="0000FF"/>
                </a:solidFill>
                <a:latin typeface="Consolas" panose="020B0609020204030204" pitchFamily="49" charset="0"/>
              </a:rPr>
              <a:t>VALUE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IS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  <a:r>
              <a:rPr lang="en-US" altLang="ru-RU" sz="2000">
                <a:solidFill>
                  <a:srgbClr val="808080"/>
                </a:solidFill>
                <a:latin typeface="Consolas" panose="020B0609020204030204" pitchFamily="49" charset="0"/>
              </a:rPr>
              <a:t>NULL);</a:t>
            </a:r>
            <a:r>
              <a:rPr lang="en-US" altLang="ru-RU" sz="200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7DFED207-6E25-463C-A7F2-E27508AC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7038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>
            <a:extLst>
              <a:ext uri="{FF2B5EF4-FFF2-40B4-BE49-F238E27FC236}">
                <a16:creationId xmlns:a16="http://schemas.microsoft.com/office/drawing/2014/main" id="{FBCE0E64-62F4-4CA6-B44E-17CBC4096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88913"/>
            <a:ext cx="10972800" cy="1143000"/>
          </a:xfrm>
        </p:spPr>
        <p:txBody>
          <a:bodyPr/>
          <a:lstStyle/>
          <a:p>
            <a:r>
              <a:rPr lang="en-US" altLang="ru-RU" b="1">
                <a:solidFill>
                  <a:schemeClr val="tx1"/>
                </a:solidFill>
              </a:rPr>
              <a:t>CREATE TABLE</a:t>
            </a:r>
            <a:r>
              <a:rPr lang="ru-RU" altLang="ru-RU" b="1">
                <a:solidFill>
                  <a:schemeClr val="tx1"/>
                </a:solidFill>
              </a:rPr>
              <a:t> – создание таблицы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E686951B-498A-48FF-B141-9485FF59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268413"/>
            <a:ext cx="11449050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CREATE TABLE table_name ( { &lt;column_definition&gt; } ) [ ; ]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&lt;column_definition&gt; ::= column_name &lt;data_type&gt; [ NULL| NOT NULL ]</a:t>
            </a:r>
            <a:r>
              <a:rPr lang="en-US" altLang="ru-RU" sz="1600" b="1">
                <a:solidFill>
                  <a:srgbClr val="000000"/>
                </a:solidFill>
              </a:rPr>
              <a:t>  </a:t>
            </a:r>
            <a:r>
              <a:rPr lang="ru-RU" altLang="ru-RU" sz="1600" b="1">
                <a:solidFill>
                  <a:srgbClr val="000000"/>
                </a:solidFill>
              </a:rPr>
              <a:t>[DEFAULT constant_expression ] | [ IDENTITY [ ( seed,increment ) ] ]   [ &lt;column_constraint&gt; [ ...n ] ]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&lt;column_constraint&gt; ::= [ CONSTRAINT </a:t>
            </a:r>
            <a:r>
              <a:rPr lang="en-US" altLang="ru-RU" sz="1600" b="1">
                <a:solidFill>
                  <a:srgbClr val="000000"/>
                </a:solidFill>
              </a:rPr>
              <a:t>[</a:t>
            </a:r>
            <a:r>
              <a:rPr lang="ru-RU" altLang="ru-RU" sz="1600" b="1">
                <a:solidFill>
                  <a:srgbClr val="000000"/>
                </a:solidFill>
              </a:rPr>
              <a:t>constraint_name</a:t>
            </a:r>
            <a:r>
              <a:rPr lang="en-US" altLang="ru-RU" sz="1600" b="1">
                <a:solidFill>
                  <a:srgbClr val="000000"/>
                </a:solidFill>
              </a:rPr>
              <a:t>]</a:t>
            </a:r>
            <a:r>
              <a:rPr lang="ru-RU" altLang="ru-RU" sz="1600" b="1">
                <a:solidFill>
                  <a:srgbClr val="000000"/>
                </a:solidFill>
              </a:rPr>
              <a:t> ] { PRIMARY KEY | UNIQUE }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table_name  –  имя таблицы; 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column_name  – имя столбца  в  таблице;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data_type – тип данных  для  столбца;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IDENTITY  указывает,  что  новый  столбец  является  столбцом идентификаторов,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seed  –  значение,  используемое  для первой  строки, загружаемой  в  таблицу, 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increment  –  значение  приращения,  добавляемое  к  значению идентификатора   предыдущей   загруженной   строки;  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CONSTRAINT   –   необязательное  ключевое слово, указывающее на начало определения ограничения,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constraint_name – имя ограничения; 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NULL   |   NOT   NULL   определяет,   допустимы   ли   для   столбца   значения   NULL;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</a:rPr>
              <a:t>PRIMARY  KEY  –  ограничение,  которое  определяет  столбец  первичным  ключом  таблицы. </a:t>
            </a:r>
            <a:endParaRPr lang="ru-RU" altLang="ru-RU" sz="1600" b="1">
              <a:solidFill>
                <a:srgbClr val="000000"/>
              </a:solidFill>
            </a:endParaRPr>
          </a:p>
          <a:p>
            <a:pPr algn="just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rgbClr val="000000"/>
                </a:solidFill>
              </a:rPr>
              <a:t>Вместо указания типа столбца таблицы можно указать, какой домен этому столбцу соответствует. Но в этом случае домен должен быть определен заранее.</a:t>
            </a:r>
            <a:endParaRPr lang="ru-RU" altLang="ru-RU" sz="16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5F4AB38-5E49-45A9-B06C-1FE43D629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 altLang="ru-RU"/>
              <a:t>Ограничения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793218C-D088-47F1-80AE-82DD56B0D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Для столбца: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NOT NULL</a:t>
            </a:r>
            <a:r>
              <a:rPr lang="ru-RU" altLang="ru-RU" sz="2400"/>
              <a:t> – значение всегда не пустое ;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UNIQUE</a:t>
            </a:r>
            <a:r>
              <a:rPr lang="ru-RU" altLang="ru-RU" sz="2400"/>
              <a:t> —  все значения столбца должны быть уникальны;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PRIMARY KEY</a:t>
            </a:r>
            <a:r>
              <a:rPr lang="ru-RU" altLang="ru-RU" sz="2400"/>
              <a:t> — первичный ключ и уникальность; 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FOREIGN KEY</a:t>
            </a:r>
            <a:r>
              <a:rPr lang="ru-RU" altLang="ru-RU" sz="2400"/>
              <a:t> — внешний ключ,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CHECK</a:t>
            </a:r>
            <a:r>
              <a:rPr lang="ru-RU" altLang="ru-RU" sz="2400"/>
              <a:t> (условие) —условие для проверки значения столбца. В скобках м.б. условие, выборка, запрос.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Ограничения для таблицы: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CHECK</a:t>
            </a:r>
            <a:r>
              <a:rPr lang="ru-RU" altLang="ru-RU" sz="2400"/>
              <a:t> — ограничение  на значения полей кортежа;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PRIMARY KEY</a:t>
            </a:r>
            <a:r>
              <a:rPr lang="ru-RU" altLang="ru-RU" sz="2400"/>
              <a:t>  —первичный ключ,</a:t>
            </a:r>
          </a:p>
          <a:p>
            <a:pPr lvl="1">
              <a:lnSpc>
                <a:spcPct val="80000"/>
              </a:lnSpc>
            </a:pPr>
            <a:r>
              <a:rPr lang="ru-RU" altLang="ru-RU" sz="2400" b="1"/>
              <a:t>FOREIGN KEY</a:t>
            </a:r>
            <a:r>
              <a:rPr lang="ru-RU" altLang="ru-RU" sz="2400"/>
              <a:t> — ограничение  ссылочной целостности.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99BEC809-2C16-46EA-896D-CBEE19D18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Преподаватели курса Базы данных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4C229DE-5C3A-44DE-A203-99F2C72FAE2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3888" y="2492375"/>
            <a:ext cx="5410200" cy="356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Лектор: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Силантьева Елена Юрьевна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Лабораторные работы: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Ковалева Наталья Александровна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Маслеников Константин Юрьевич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Силантьева Елена Юрьевна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949ED8F8-4F3D-44B2-8203-8E208C3884F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40463" y="2420938"/>
            <a:ext cx="5410200" cy="363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Лекторы: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Виноградова Мария Валерьевна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Маслеников Константин Юрьевич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Лабораторные работы: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Маслеников Константин Юрьевич</a:t>
            </a:r>
          </a:p>
          <a:p>
            <a:pPr lvl="1">
              <a:lnSpc>
                <a:spcPct val="90000"/>
              </a:lnSpc>
            </a:pPr>
            <a:r>
              <a:rPr lang="ru-RU" altLang="ru-RU" sz="2400"/>
              <a:t>Тимофеев Виктор Борисович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DDB368BF-E031-4070-8683-B1D6C856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412875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</a:rPr>
              <a:t>Поток ИУ5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91DFFC6A-7E39-40DC-9B45-A4479038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341438"/>
            <a:ext cx="5186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</a:rPr>
              <a:t>Поток РТ5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97EEFB0-AB99-471C-9932-EBCAD06E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412875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</a:rPr>
              <a:t>Поток ИУ5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6C85DCB3-B175-49DC-B186-F1B0CAE3F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Ограничения внешнего ключа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B9A717C-B9F7-4E96-A924-B6DA29C68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871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/>
              <a:t>FOREIGN KEY</a:t>
            </a:r>
            <a:r>
              <a:rPr lang="ru-RU" altLang="ru-RU" sz="2400"/>
              <a:t> (имя_столбца_внешнего_ключа [,...n ] )</a:t>
            </a:r>
          </a:p>
          <a:p>
            <a:pPr>
              <a:buFontTx/>
              <a:buNone/>
            </a:pPr>
            <a:r>
              <a:rPr lang="ru-RU" altLang="ru-RU" sz="2400" b="1"/>
              <a:t>REFERENCES</a:t>
            </a:r>
            <a:r>
              <a:rPr lang="ru-RU" altLang="ru-RU" sz="2400"/>
              <a:t> имя_родительской_таблицы </a:t>
            </a:r>
          </a:p>
          <a:p>
            <a:pPr>
              <a:buFontTx/>
              <a:buNone/>
            </a:pPr>
            <a:r>
              <a:rPr lang="ru-RU" altLang="ru-RU" sz="2400"/>
              <a:t>    (имя_столбца_ родительской _таблицы [,...n]),</a:t>
            </a:r>
            <a:endParaRPr lang="en-US" altLang="ru-RU" sz="2400"/>
          </a:p>
          <a:p>
            <a:pPr>
              <a:buFontTx/>
              <a:buNone/>
            </a:pPr>
            <a:r>
              <a:rPr lang="en-US" altLang="ru-RU" sz="2400"/>
              <a:t> [</a:t>
            </a:r>
            <a:r>
              <a:rPr lang="en-US" altLang="ru-RU" sz="2400" b="1"/>
              <a:t>ON UPDATE</a:t>
            </a:r>
            <a:r>
              <a:rPr lang="en-US" altLang="ru-RU" sz="2400"/>
              <a:t> </a:t>
            </a:r>
            <a:endParaRPr lang="ru-RU" altLang="ru-RU" sz="2400"/>
          </a:p>
          <a:p>
            <a:pPr>
              <a:buFontTx/>
              <a:buNone/>
            </a:pPr>
            <a:r>
              <a:rPr lang="ru-RU" altLang="ru-RU" sz="2400"/>
              <a:t>		</a:t>
            </a:r>
            <a:r>
              <a:rPr lang="en-US" altLang="ru-RU" sz="2400"/>
              <a:t>{</a:t>
            </a:r>
            <a:r>
              <a:rPr lang="ru-RU" altLang="ru-RU" sz="2400"/>
              <a:t> </a:t>
            </a:r>
            <a:r>
              <a:rPr lang="en-US" altLang="ru-RU" sz="2400"/>
              <a:t>CASCADE</a:t>
            </a:r>
            <a:r>
              <a:rPr lang="ru-RU" altLang="ru-RU" sz="2400"/>
              <a:t> </a:t>
            </a:r>
            <a:r>
              <a:rPr lang="en-US" altLang="ru-RU" sz="2400"/>
              <a:t>| SET NULL |</a:t>
            </a:r>
            <a:r>
              <a:rPr lang="ru-RU" altLang="ru-RU" sz="2400"/>
              <a:t> </a:t>
            </a:r>
          </a:p>
          <a:p>
            <a:pPr>
              <a:buFontTx/>
              <a:buNone/>
            </a:pPr>
            <a:r>
              <a:rPr lang="ru-RU" altLang="ru-RU" sz="2400"/>
              <a:t>		  </a:t>
            </a:r>
            <a:r>
              <a:rPr lang="en-US" altLang="ru-RU" sz="2400"/>
              <a:t>SET DEFAULT |</a:t>
            </a:r>
            <a:r>
              <a:rPr lang="ru-RU" altLang="ru-RU" sz="2400"/>
              <a:t> </a:t>
            </a:r>
            <a:r>
              <a:rPr lang="en-US" altLang="ru-RU" sz="2400"/>
              <a:t>NO ACTION</a:t>
            </a:r>
            <a:r>
              <a:rPr lang="ru-RU" altLang="ru-RU" sz="2400"/>
              <a:t> </a:t>
            </a:r>
            <a:r>
              <a:rPr lang="en-US" altLang="ru-RU" sz="2400"/>
              <a:t>}</a:t>
            </a:r>
            <a:r>
              <a:rPr lang="ru-RU" altLang="ru-RU" sz="2400"/>
              <a:t> </a:t>
            </a:r>
            <a:r>
              <a:rPr lang="en-US" altLang="ru-RU" sz="2400"/>
              <a:t>] </a:t>
            </a:r>
          </a:p>
          <a:p>
            <a:pPr>
              <a:buFontTx/>
              <a:buNone/>
            </a:pPr>
            <a:r>
              <a:rPr lang="en-US" altLang="ru-RU" sz="2400"/>
              <a:t>[</a:t>
            </a:r>
            <a:r>
              <a:rPr lang="en-US" altLang="ru-RU" sz="2400" b="1"/>
              <a:t>ON DELETE</a:t>
            </a:r>
            <a:r>
              <a:rPr lang="en-US" altLang="ru-RU" sz="2400"/>
              <a:t> </a:t>
            </a:r>
            <a:endParaRPr lang="ru-RU" altLang="ru-RU" sz="2400"/>
          </a:p>
          <a:p>
            <a:pPr>
              <a:buFontTx/>
              <a:buNone/>
            </a:pPr>
            <a:r>
              <a:rPr lang="ru-RU" altLang="ru-RU" sz="2400"/>
              <a:t>		</a:t>
            </a:r>
            <a:r>
              <a:rPr lang="en-US" altLang="ru-RU" sz="2400"/>
              <a:t>{</a:t>
            </a:r>
            <a:r>
              <a:rPr lang="ru-RU" altLang="ru-RU" sz="2400"/>
              <a:t> </a:t>
            </a:r>
            <a:r>
              <a:rPr lang="en-US" altLang="ru-RU" sz="2400"/>
              <a:t>CASCADE | SET NULL | </a:t>
            </a:r>
            <a:endParaRPr lang="ru-RU" altLang="ru-RU" sz="2400"/>
          </a:p>
          <a:p>
            <a:pPr>
              <a:buFontTx/>
              <a:buNone/>
            </a:pPr>
            <a:r>
              <a:rPr lang="ru-RU" altLang="ru-RU" sz="2400"/>
              <a:t>		  </a:t>
            </a:r>
            <a:r>
              <a:rPr lang="en-US" altLang="ru-RU" sz="2400"/>
              <a:t>SET DEFAULT | NO ACTION}]</a:t>
            </a:r>
            <a:endParaRPr lang="ru-RU" altLang="ru-RU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F3A5B0A-D5D8-465D-8F21-F5EDB78F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444500"/>
            <a:ext cx="101171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Пример создания базовых таблиц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CE76119-A15A-4C80-A52C-644DBA81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412875"/>
            <a:ext cx="6503988" cy="48974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A098D05-AD70-4C4F-95D6-9F95748B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1130300"/>
            <a:ext cx="782002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Corbel" panose="020B0503020204020204" pitchFamily="34" charset="0"/>
                <a:cs typeface="Times New Roman" panose="02020603050405020304" pitchFamily="18" charset="0"/>
              </a:rPr>
              <a:t>для диалекта</a:t>
            </a:r>
            <a:r>
              <a:rPr lang="en-US" altLang="ru-RU">
                <a:latin typeface="Corbel" panose="020B0503020204020204" pitchFamily="34" charset="0"/>
                <a:cs typeface="Times New Roman" panose="02020603050405020304" pitchFamily="18" charset="0"/>
              </a:rPr>
              <a:t> MS</a:t>
            </a:r>
            <a:r>
              <a:rPr lang="ru-RU" altLang="ru-RU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latin typeface="Corbel" panose="020B0503020204020204" pitchFamily="34" charset="0"/>
                <a:cs typeface="Times New Roman" panose="02020603050405020304" pitchFamily="18" charset="0"/>
              </a:rPr>
              <a:t>SQL</a:t>
            </a:r>
            <a:r>
              <a:rPr lang="ru-RU" altLang="ru-RU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latin typeface="Corbel" panose="020B0503020204020204" pitchFamily="34" charset="0"/>
                <a:cs typeface="Times New Roman" panose="02020603050405020304" pitchFamily="18" charset="0"/>
              </a:rPr>
              <a:t>Server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2FC8EBB-19B3-4779-A7F1-AFA7457F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1557338"/>
            <a:ext cx="3721100" cy="114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DATABASE</a:t>
            </a:r>
            <a:r>
              <a:rPr lang="en-US" altLang="ru-RU" sz="1600">
                <a:latin typeface="Consolas" panose="020B0609020204030204" pitchFamily="49" charset="0"/>
              </a:rPr>
              <a:t> Sales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C23A0DC-20AA-412A-940E-EADFDEC2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2205038"/>
            <a:ext cx="7634287" cy="764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 sz="1600">
                <a:latin typeface="Consolas" panose="020B0609020204030204" pitchFamily="49" charset="0"/>
              </a:rPr>
              <a:t> Customers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IdCustomer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bigint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IDENTITY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1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 sz="1600">
                <a:latin typeface="Consolas" panose="020B0609020204030204" pitchFamily="49" charset="0"/>
              </a:rPr>
              <a:t>1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     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 sz="1600">
                <a:latin typeface="Consolas" panose="020B0609020204030204" pitchFamily="49" charset="0"/>
              </a:rPr>
              <a:t> PK_Customers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KEY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FirmName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50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LastName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50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ru-RU" altLang="ru-RU" sz="1600">
                <a:solidFill>
                  <a:srgbClr val="808080"/>
                </a:solidFill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FirstName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20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Address</a:t>
            </a:r>
            <a:r>
              <a:rPr lang="en-US" altLang="ru-RU" sz="1600">
                <a:latin typeface="Consolas" panose="020B0609020204030204" pitchFamily="49" charset="0"/>
              </a:rPr>
              <a:t>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50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City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50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IndexCode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6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Phone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15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</a:p>
          <a:p>
            <a:pPr hangingPunct="1">
              <a:lnSpc>
                <a:spcPct val="100000"/>
              </a:lnSpc>
            </a:pPr>
            <a:r>
              <a:rPr lang="en-US" altLang="ru-RU" sz="1600">
                <a:latin typeface="Consolas" panose="020B0609020204030204" pitchFamily="49" charset="0"/>
              </a:rPr>
              <a:t>Email </a:t>
            </a:r>
            <a:r>
              <a:rPr lang="en-US" altLang="ru-RU" sz="1600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1600">
                <a:latin typeface="Consolas" panose="020B0609020204030204" pitchFamily="49" charset="0"/>
              </a:rPr>
              <a:t>50</a:t>
            </a:r>
            <a:r>
              <a:rPr lang="en-US" altLang="ru-RU" sz="1600">
                <a:solidFill>
                  <a:srgbClr val="808080"/>
                </a:solidFill>
                <a:latin typeface="Consolas" panose="020B0609020204030204" pitchFamily="49" charset="0"/>
              </a:rPr>
              <a:t>))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EDE3F234-98A7-4152-805E-E7E03948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88913"/>
            <a:ext cx="4921250" cy="37306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4B14D1B-0F5E-428B-975F-A4076D38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708275"/>
            <a:ext cx="8137525" cy="756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Orders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IdOrder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IDENTITY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IdCustomer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bigint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OrderDate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datetime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ShipDate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date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PaidDate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date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Status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nchar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PK_Orders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KEY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IdOrder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13ECBC7-4DCD-4FA4-AF0D-F8866CC7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15888"/>
            <a:ext cx="7993062" cy="75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Products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IdProduct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IDENTITY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          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PK_Products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KEY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PrName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nvarchar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30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PrPrice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money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InStock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ReOrder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bit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Description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ntext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68022412-3CFF-4EC5-86EB-EE74A4A7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3860800"/>
            <a:ext cx="7775575" cy="75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dbo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altLang="ru-RU">
                <a:latin typeface="Consolas" panose="020B0609020204030204" pitchFamily="49" charset="0"/>
              </a:rPr>
              <a:t>Items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IdItem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IDENTITY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1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       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PK_Items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KEY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IdOrder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IdProduct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Quantity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Total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money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4CDA609A-ACF3-4706-A651-9BA4C0DA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441450"/>
            <a:ext cx="977582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Customers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ADD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UC_names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UNIQUE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LastName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 FirstName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D2B21DC-F7AC-4506-B8B2-478DCAAA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333375"/>
            <a:ext cx="8642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ALTER TABLE</a:t>
            </a:r>
            <a:endParaRPr lang="en-US" altLang="ru-RU" sz="4000" b="1">
              <a:solidFill>
                <a:srgbClr val="335B74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A744C3-2800-4C7C-B527-37F35D01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044700"/>
            <a:ext cx="10550525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Orders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WITH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CHECK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ADD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CK_Status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CHECK 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                   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[Status]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altLang="ru-RU">
                <a:solidFill>
                  <a:srgbClr val="FF0000"/>
                </a:solidFill>
                <a:latin typeface="Consolas" panose="020B0609020204030204" pitchFamily="49" charset="0"/>
              </a:rPr>
              <a:t>'C'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or</a:t>
            </a:r>
            <a:r>
              <a:rPr lang="en-US" altLang="ru-RU">
                <a:latin typeface="Consolas" panose="020B0609020204030204" pitchFamily="49" charset="0"/>
              </a:rPr>
              <a:t>  [Status]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altLang="ru-RU">
                <a:solidFill>
                  <a:srgbClr val="FF0000"/>
                </a:solidFill>
                <a:latin typeface="Consolas" panose="020B0609020204030204" pitchFamily="49" charset="0"/>
              </a:rPr>
              <a:t>'P'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28AB8D2-7B91-4425-ACE3-4BE09952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3284538"/>
            <a:ext cx="7994650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MyTable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ADD</a:t>
            </a:r>
            <a:r>
              <a:rPr lang="en-US" altLang="ru-RU">
                <a:latin typeface="Consolas" panose="020B0609020204030204" pitchFamily="49" charset="0"/>
              </a:rPr>
              <a:t> MyTable_newcol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VARCHAR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20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FEFE49F-B0B1-4B67-B29A-E83B58F7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919163"/>
            <a:ext cx="9607550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добавление</a:t>
            </a:r>
            <a:r>
              <a:rPr lang="ru-RU" altLang="ru-RU">
                <a:solidFill>
                  <a:srgbClr val="008000"/>
                </a:solidFill>
              </a:rPr>
              <a:t>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ограничений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6B4661A-B484-4D38-8CED-A703A6CD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2886075"/>
            <a:ext cx="803275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добавление нового столбца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BA2CD7E3-12BA-4C34-8C73-55297AE9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4241800"/>
            <a:ext cx="775017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101FD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solidFill>
                  <a:srgbClr val="171717"/>
                </a:solidFill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101FD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solidFill>
                  <a:srgbClr val="171717"/>
                </a:solidFill>
                <a:latin typeface="Consolas" panose="020B0609020204030204" pitchFamily="49" charset="0"/>
              </a:rPr>
              <a:t> MyTable </a:t>
            </a:r>
            <a:r>
              <a:rPr lang="en-US" altLang="ru-RU">
                <a:solidFill>
                  <a:srgbClr val="0101FD"/>
                </a:solidFill>
                <a:latin typeface="Consolas" panose="020B0609020204030204" pitchFamily="49" charset="0"/>
              </a:rPr>
              <a:t>DROP</a:t>
            </a:r>
            <a:r>
              <a:rPr lang="en-US" altLang="ru-RU">
                <a:solidFill>
                  <a:srgbClr val="171717"/>
                </a:solidFill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101FD"/>
                </a:solidFill>
                <a:latin typeface="Consolas" panose="020B0609020204030204" pitchFamily="49" charset="0"/>
              </a:rPr>
              <a:t>COLUMN</a:t>
            </a:r>
            <a:r>
              <a:rPr lang="en-US" altLang="ru-RU">
                <a:solidFill>
                  <a:srgbClr val="171717"/>
                </a:solidFill>
                <a:latin typeface="Consolas" panose="020B0609020204030204" pitchFamily="49" charset="0"/>
              </a:rPr>
              <a:t> </a:t>
            </a:r>
            <a:r>
              <a:rPr lang="en-US" altLang="ru-RU">
                <a:latin typeface="Consolas" panose="020B0609020204030204" pitchFamily="49" charset="0"/>
              </a:rPr>
              <a:t>MyTable_newcol</a:t>
            </a:r>
            <a:r>
              <a:rPr lang="en-US" altLang="ru-RU">
                <a:solidFill>
                  <a:srgbClr val="171717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53F34D5C-27C9-40F4-BD4E-D4AEA3AD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870325"/>
            <a:ext cx="7729537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удаление столбца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0BC6F67D-E161-4A27-817A-6682E2B2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5313363"/>
            <a:ext cx="11053762" cy="720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MyTable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ADD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FK_somecol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FOREIGN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KEY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someID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ru-RU" altLang="ru-RU">
                <a:latin typeface="Consolas" panose="020B0609020204030204" pitchFamily="49" charset="0"/>
              </a:rPr>
              <a:t>                                             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REFERENCES</a:t>
            </a:r>
            <a:r>
              <a:rPr lang="ru-RU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latin typeface="Consolas" panose="020B0609020204030204" pitchFamily="49" charset="0"/>
              </a:rPr>
              <a:t>Mytable2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MyTable2ID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pPr hangingPunct="1">
              <a:lnSpc>
                <a:spcPct val="15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MyTable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DROP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altLang="ru-RU">
                <a:latin typeface="Consolas" panose="020B0609020204030204" pitchFamily="49" charset="0"/>
              </a:rPr>
              <a:t> FK_somecol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8E99C2EC-F32E-4C95-84D5-F83C859B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4797425"/>
            <a:ext cx="885825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добавление и удаление ограничения внешнего ключа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EE7F8EE7-A6BD-4812-961A-510DED49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1136650"/>
            <a:ext cx="766445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DROP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altLang="ru-RU">
                <a:latin typeface="Consolas" panose="020B0609020204030204" pitchFamily="49" charset="0"/>
              </a:rPr>
              <a:t> Customers    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удаление таблицы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8EF213C-2402-41D8-93AB-0EBA151F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260350"/>
            <a:ext cx="537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DROP TABLE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54A619D-3F69-43CA-9C8A-4922AC13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557338"/>
            <a:ext cx="817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TRUNCATE TABLE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7A20E35-45B8-4BFD-8589-82BE935E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2636838"/>
            <a:ext cx="9666287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TRUNCATE</a:t>
            </a:r>
            <a:r>
              <a:rPr lang="ru-RU" altLang="ru-RU">
                <a:latin typeface="Consolas" panose="020B0609020204030204" pitchFamily="49" charset="0"/>
              </a:rPr>
              <a:t> </a:t>
            </a: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ru-RU" altLang="ru-RU">
                <a:latin typeface="Consolas" panose="020B0609020204030204" pitchFamily="49" charset="0"/>
              </a:rPr>
              <a:t> Customers   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удаление содержимого таблицы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8810168-D49B-4182-BF35-FAC8B86F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141663"/>
            <a:ext cx="8642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 sz="4000" b="1">
                <a:solidFill>
                  <a:srgbClr val="335B74"/>
                </a:solidFill>
                <a:latin typeface="Century Gothic" panose="020B0502020202020204" pitchFamily="34" charset="0"/>
              </a:rPr>
              <a:t>MERGE TABLE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C04EB8BD-B417-4F49-9E70-D1E378379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482975"/>
            <a:ext cx="568960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слияние таблиц</a:t>
            </a:r>
          </a:p>
        </p:txBody>
      </p:sp>
      <p:grpSp>
        <p:nvGrpSpPr>
          <p:cNvPr id="24586" name="Group 10">
            <a:extLst>
              <a:ext uri="{FF2B5EF4-FFF2-40B4-BE49-F238E27FC236}">
                <a16:creationId xmlns:a16="http://schemas.microsoft.com/office/drawing/2014/main" id="{004CD9CD-F8DE-4C22-B4B7-D4452A019149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2078038"/>
            <a:ext cx="4178300" cy="366712"/>
            <a:chOff x="3258" y="1309"/>
            <a:chExt cx="2633" cy="231"/>
          </a:xfrm>
        </p:grpSpPr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6D665823-CC02-40DA-AB69-6FBE4635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09"/>
              <a:ext cx="2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AutoShape 12">
              <a:extLst>
                <a:ext uri="{FF2B5EF4-FFF2-40B4-BE49-F238E27FC236}">
                  <a16:creationId xmlns:a16="http://schemas.microsoft.com/office/drawing/2014/main" id="{9DEE7783-FF6C-468D-AD0C-94D0B12F8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09"/>
              <a:ext cx="2633" cy="231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1618 1025"/>
                <a:gd name="G5" fmla="*/ G4 G3 1"/>
                <a:gd name="G6" fmla="*/ G5 1 32767"/>
                <a:gd name="G7" fmla="+- 11618 0 G6"/>
                <a:gd name="G8" fmla="+- 1025 0 G6"/>
                <a:gd name="G9" fmla="*/ G6 29289 1"/>
                <a:gd name="G10" fmla="*/ G9 1 32767"/>
                <a:gd name="G11" fmla="+- 11618 0 G10"/>
                <a:gd name="G12" fmla="+- 1025 0 G10"/>
                <a:gd name="G13" fmla="*/ 11618 1 2"/>
                <a:gd name="G14" fmla="*/ 1025 1 2"/>
                <a:gd name="G15" fmla="+- 1025 0 0"/>
                <a:gd name="G16" fmla="+- 11618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504"/>
                  </a:moveTo>
                  <a:lnTo>
                    <a:pt x="504" y="504"/>
                  </a:lnTo>
                  <a:lnTo>
                    <a:pt x="180" y="90"/>
                  </a:lnTo>
                  <a:lnTo>
                    <a:pt x="11114" y="0"/>
                  </a:lnTo>
                  <a:lnTo>
                    <a:pt x="504" y="504"/>
                  </a:lnTo>
                  <a:lnTo>
                    <a:pt x="270" y="90"/>
                  </a:lnTo>
                  <a:lnTo>
                    <a:pt x="11618" y="521"/>
                  </a:lnTo>
                  <a:lnTo>
                    <a:pt x="504" y="504"/>
                  </a:lnTo>
                  <a:close/>
                </a:path>
              </a:pathLst>
            </a:custGeom>
            <a:gradFill rotWithShape="0">
              <a:gsLst>
                <a:gs pos="0">
                  <a:srgbClr val="E9F4FF"/>
                </a:gs>
                <a:gs pos="100000">
                  <a:srgbClr val="C6E6FF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760" tIns="86760" rIns="68760" bIns="86760" anchor="ctr"/>
            <a:lstStyle>
              <a:lvl1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hangingPunct="1">
                <a:lnSpc>
                  <a:spcPct val="90000"/>
                </a:lnSpc>
                <a:spcAft>
                  <a:spcPts val="638"/>
                </a:spcAft>
              </a:pPr>
              <a:r>
                <a:rPr lang="en-US" altLang="ru-RU" b="1">
                  <a:latin typeface="Consolas" panose="020B0609020204030204" pitchFamily="49" charset="0"/>
                </a:rPr>
                <a:t>TRUNCATE TABLE &lt;</a:t>
              </a:r>
              <a:r>
                <a:rPr lang="ru-RU" altLang="ru-RU" b="1">
                  <a:latin typeface="Consolas" panose="020B0609020204030204" pitchFamily="49" charset="0"/>
                </a:rPr>
                <a:t>Имя таблицы&gt; </a:t>
              </a:r>
            </a:p>
          </p:txBody>
        </p:sp>
      </p:grp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B7778042-EDFE-4A7A-A96C-FDFF7BE749D6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674688"/>
            <a:ext cx="4178300" cy="366712"/>
            <a:chOff x="3258" y="425"/>
            <a:chExt cx="2633" cy="231"/>
          </a:xfrm>
        </p:grpSpPr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E2BAC735-2D92-41AE-8D34-6425DC38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425"/>
              <a:ext cx="2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1" name="AutoShape 15">
              <a:extLst>
                <a:ext uri="{FF2B5EF4-FFF2-40B4-BE49-F238E27FC236}">
                  <a16:creationId xmlns:a16="http://schemas.microsoft.com/office/drawing/2014/main" id="{D28EDB96-CF8A-49DA-BDA9-626B2DB08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425"/>
              <a:ext cx="2633" cy="231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1618 1025"/>
                <a:gd name="G5" fmla="*/ G4 G3 1"/>
                <a:gd name="G6" fmla="*/ G5 1 32767"/>
                <a:gd name="G7" fmla="+- 11618 0 G6"/>
                <a:gd name="G8" fmla="+- 1025 0 G6"/>
                <a:gd name="G9" fmla="*/ G6 29289 1"/>
                <a:gd name="G10" fmla="*/ G9 1 32767"/>
                <a:gd name="G11" fmla="+- 11618 0 G10"/>
                <a:gd name="G12" fmla="+- 1025 0 G10"/>
                <a:gd name="G13" fmla="*/ 11618 1 2"/>
                <a:gd name="G14" fmla="*/ 1025 1 2"/>
                <a:gd name="G15" fmla="+- 1025 0 0"/>
                <a:gd name="G16" fmla="+- 11618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504"/>
                  </a:moveTo>
                  <a:lnTo>
                    <a:pt x="504" y="504"/>
                  </a:lnTo>
                  <a:lnTo>
                    <a:pt x="180" y="90"/>
                  </a:lnTo>
                  <a:lnTo>
                    <a:pt x="11114" y="0"/>
                  </a:lnTo>
                  <a:lnTo>
                    <a:pt x="504" y="504"/>
                  </a:lnTo>
                  <a:lnTo>
                    <a:pt x="270" y="90"/>
                  </a:lnTo>
                  <a:lnTo>
                    <a:pt x="11618" y="521"/>
                  </a:lnTo>
                  <a:lnTo>
                    <a:pt x="504" y="504"/>
                  </a:lnTo>
                  <a:close/>
                </a:path>
              </a:pathLst>
            </a:custGeom>
            <a:gradFill rotWithShape="0">
              <a:gsLst>
                <a:gs pos="0">
                  <a:srgbClr val="E9F4FF"/>
                </a:gs>
                <a:gs pos="100000">
                  <a:srgbClr val="C6E6FF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760" tIns="86760" rIns="68760" bIns="86760" anchor="ctr"/>
            <a:lstStyle>
              <a:lvl1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hangingPunct="1">
                <a:lnSpc>
                  <a:spcPct val="90000"/>
                </a:lnSpc>
                <a:spcAft>
                  <a:spcPts val="638"/>
                </a:spcAft>
              </a:pPr>
              <a:r>
                <a:rPr lang="en-US" altLang="ru-RU" b="1">
                  <a:latin typeface="Consolas" panose="020B0609020204030204" pitchFamily="49" charset="0"/>
                </a:rPr>
                <a:t>DROP TABLE &lt;</a:t>
              </a:r>
              <a:r>
                <a:rPr lang="ru-RU" altLang="ru-RU" b="1">
                  <a:latin typeface="Consolas" panose="020B0609020204030204" pitchFamily="49" charset="0"/>
                </a:rPr>
                <a:t>Имя таблицы&gt; </a:t>
              </a:r>
            </a:p>
          </p:txBody>
        </p:sp>
      </p:grpSp>
      <p:sp>
        <p:nvSpPr>
          <p:cNvPr id="24593" name="Text Box 17">
            <a:extLst>
              <a:ext uri="{FF2B5EF4-FFF2-40B4-BE49-F238E27FC236}">
                <a16:creationId xmlns:a16="http://schemas.microsoft.com/office/drawing/2014/main" id="{AAB7F3FC-CA46-443B-B330-2AB0CED8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933825"/>
            <a:ext cx="113045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/>
              <a:t>MERGE &lt;</a:t>
            </a:r>
            <a:r>
              <a:rPr lang="ru-RU" altLang="ru-RU" b="1"/>
              <a:t>Основная таблица&gt;</a:t>
            </a:r>
            <a:r>
              <a:rPr lang="en-US" altLang="ru-RU" b="1"/>
              <a:t> </a:t>
            </a:r>
            <a:r>
              <a:rPr lang="ru-RU" altLang="ru-RU" b="1"/>
              <a:t>USING &lt;Таблица или запрос источника</a:t>
            </a:r>
            <a:r>
              <a:rPr lang="en-US" altLang="ru-RU" b="1"/>
              <a:t>&gt; 				ON &lt;</a:t>
            </a:r>
            <a:r>
              <a:rPr lang="ru-RU" altLang="ru-RU" b="1"/>
              <a:t>Условия объединения&gt;</a:t>
            </a:r>
            <a:r>
              <a:rPr lang="en-US" altLang="ru-RU" b="1"/>
              <a:t> 				 	</a:t>
            </a:r>
            <a:endParaRPr lang="ru-RU" altLang="ru-RU" b="1"/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/>
              <a:t>[ WHEN MATCHED [ AND &lt;Доп. условие&gt; ]</a:t>
            </a:r>
            <a:r>
              <a:rPr lang="ru-RU" altLang="ru-RU" b="1"/>
              <a:t>  </a:t>
            </a:r>
            <a:r>
              <a:rPr lang="en-US" altLang="ru-RU" b="1"/>
              <a:t>THEN &lt;UPDATE </a:t>
            </a:r>
            <a:r>
              <a:rPr lang="ru-RU" altLang="ru-RU" b="1"/>
              <a:t>или </a:t>
            </a:r>
            <a:r>
              <a:rPr lang="en-US" altLang="ru-RU" b="1"/>
              <a:t>DELETE&gt;  	</a:t>
            </a:r>
            <a:endParaRPr lang="ru-RU" altLang="ru-RU" b="1"/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/>
              <a:t>[ WHEN NOT MATCHED [ AND Доп. условие&gt; ] </a:t>
            </a:r>
            <a:r>
              <a:rPr lang="ru-RU" altLang="ru-RU" b="1"/>
              <a:t> </a:t>
            </a:r>
            <a:r>
              <a:rPr lang="en-US" altLang="ru-RU" b="1"/>
              <a:t>THEN &lt;INSERT&gt; ]  		</a:t>
            </a:r>
            <a:endParaRPr lang="ru-RU" altLang="ru-RU" b="1"/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/>
              <a:t>[ WHEN NOT MATCHED BY SOURCE [ AND &lt;Доп. условие&gt; ]  </a:t>
            </a:r>
            <a:endParaRPr lang="ru-RU" altLang="ru-RU" b="1"/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/>
              <a:t>		</a:t>
            </a:r>
            <a:r>
              <a:rPr lang="en-US" altLang="ru-RU" b="1"/>
              <a:t>THEN &lt;UPDATE или DELETE&gt; ] [ ...n ]  			</a:t>
            </a:r>
            <a:endParaRPr lang="ru-RU" altLang="ru-RU" b="1"/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/>
              <a:t>[ OUTPUT ] </a:t>
            </a:r>
            <a:r>
              <a:rPr lang="ru-RU" altLang="ru-RU" b="1"/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ADF57F6-7F9E-44E5-87BA-F256D0E8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34963"/>
            <a:ext cx="98933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Язык манипулирования данными</a:t>
            </a:r>
            <a:r>
              <a:rPr lang="en-US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n-US" altLang="ru-RU" sz="3600" b="1">
                <a:solidFill>
                  <a:schemeClr val="tx1"/>
                </a:solidFill>
                <a:latin typeface="Century Gothic" panose="020B0502020202020204" pitchFamily="34" charset="0"/>
              </a:rPr>
              <a:t>DML)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C180102-AF85-4C23-898B-5496A40B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743200"/>
            <a:ext cx="1052830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ru-RU" altLang="ru-RU">
                <a:latin typeface="Consolas" panose="020B0609020204030204" pitchFamily="49" charset="0"/>
              </a:rPr>
              <a:t> </a:t>
            </a: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INTO</a:t>
            </a:r>
            <a:r>
              <a:rPr lang="ru-RU" altLang="ru-RU">
                <a:latin typeface="Consolas" panose="020B0609020204030204" pitchFamily="49" charset="0"/>
              </a:rPr>
              <a:t> Items </a:t>
            </a: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ru-RU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ru-RU" altLang="ru-RU">
                <a:latin typeface="Consolas" panose="020B0609020204030204" pitchFamily="49" charset="0"/>
              </a:rPr>
              <a:t>1</a:t>
            </a:r>
            <a:r>
              <a:rPr lang="ru-RU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ru-RU" altLang="ru-RU">
                <a:latin typeface="Consolas" panose="020B0609020204030204" pitchFamily="49" charset="0"/>
              </a:rPr>
              <a:t> 1</a:t>
            </a:r>
            <a:r>
              <a:rPr lang="ru-RU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ru-RU" altLang="ru-RU">
                <a:latin typeface="Consolas" panose="020B0609020204030204" pitchFamily="49" charset="0"/>
              </a:rPr>
              <a:t> 5</a:t>
            </a:r>
            <a:r>
              <a:rPr lang="ru-RU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ru-RU" altLang="ru-RU">
                <a:latin typeface="Consolas" panose="020B0609020204030204" pitchFamily="49" charset="0"/>
              </a:rPr>
              <a:t> 300</a:t>
            </a:r>
            <a:r>
              <a:rPr lang="ru-RU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ru-RU" altLang="ru-RU">
                <a:latin typeface="Consolas" panose="020B0609020204030204" pitchFamily="49" charset="0"/>
              </a:rPr>
              <a:t>  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вставка данных для _всех_ столбцов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93018E2-D8F8-4A94-9DC5-1AB4F7A5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196975"/>
            <a:ext cx="98933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Оператор </a:t>
            </a:r>
            <a:r>
              <a:rPr lang="en-US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INSERT </a:t>
            </a:r>
            <a:r>
              <a:rPr lang="ru-RU" altLang="ru-RU" sz="3600" b="1">
                <a:solidFill>
                  <a:srgbClr val="335B74"/>
                </a:solidFill>
              </a:rPr>
              <a:t>– добавление данных</a:t>
            </a:r>
            <a:endParaRPr lang="en-US" altLang="ru-RU" sz="3600" b="1">
              <a:solidFill>
                <a:srgbClr val="335B74"/>
              </a:solidFill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D1F85AD-DE3E-4AF0-BA02-931D55DF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629025"/>
            <a:ext cx="11044237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ru-RU" altLang="ru-RU">
                <a:latin typeface="Consolas" panose="020B0609020204030204" pitchFamily="49" charset="0"/>
              </a:rPr>
              <a:t> </a:t>
            </a: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IDENTITY_INSERT</a:t>
            </a:r>
            <a:r>
              <a:rPr lang="ru-RU" altLang="ru-RU">
                <a:latin typeface="Consolas" panose="020B0609020204030204" pitchFamily="49" charset="0"/>
              </a:rPr>
              <a:t> Orders </a:t>
            </a:r>
            <a:r>
              <a:rPr lang="ru-RU" altLang="ru-RU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ru-RU" altLang="ru-RU">
                <a:latin typeface="Consolas" panose="020B0609020204030204" pitchFamily="49" charset="0"/>
              </a:rPr>
              <a:t>   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-- разрешение на вставку значения в столбец IDENTITY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latin typeface="Consolas" panose="020B0609020204030204" pitchFamily="49" charset="0"/>
              </a:rPr>
              <a:t>   </a:t>
            </a:r>
            <a:r>
              <a:rPr lang="ru-RU" altLang="ru-RU">
                <a:latin typeface="Consolas" panose="020B0609020204030204" pitchFamily="49" charset="0"/>
              </a:rPr>
              <a:t>                                    </a:t>
            </a:r>
            <a:r>
              <a:rPr lang="en-US" altLang="ru-RU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ru-RU" altLang="ru-RU">
                <a:solidFill>
                  <a:srgbClr val="008000"/>
                </a:solidFill>
                <a:latin typeface="Consolas" panose="020B0609020204030204" pitchFamily="49" charset="0"/>
              </a:rPr>
              <a:t>вставка данных для некоторых столбцов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INTO</a:t>
            </a:r>
            <a:r>
              <a:rPr lang="en-US" altLang="ru-RU">
                <a:latin typeface="Consolas" panose="020B0609020204030204" pitchFamily="49" charset="0"/>
              </a:rPr>
              <a:t> Orders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IdOrder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 IdCustomer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 OrderDate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status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ru-RU" altLang="ru-RU">
                <a:latin typeface="Consolas" panose="020B0609020204030204" pitchFamily="49" charset="0"/>
              </a:rPr>
              <a:t>             </a:t>
            </a:r>
            <a:r>
              <a:rPr lang="fr-FR" altLang="ru-RU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fr-FR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fr-FR" altLang="ru-RU">
                <a:latin typeface="Consolas" panose="020B0609020204030204" pitchFamily="49" charset="0"/>
              </a:rPr>
              <a:t>1</a:t>
            </a:r>
            <a:r>
              <a:rPr lang="fr-FR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fr-FR" altLang="ru-RU">
                <a:latin typeface="Consolas" panose="020B0609020204030204" pitchFamily="49" charset="0"/>
              </a:rPr>
              <a:t> 1</a:t>
            </a:r>
            <a:r>
              <a:rPr lang="fr-FR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fr-FR" altLang="ru-RU">
                <a:latin typeface="Consolas" panose="020B0609020204030204" pitchFamily="49" charset="0"/>
              </a:rPr>
              <a:t> </a:t>
            </a:r>
            <a:r>
              <a:rPr lang="fr-FR" altLang="ru-RU">
                <a:solidFill>
                  <a:srgbClr val="FF0000"/>
                </a:solidFill>
                <a:latin typeface="Consolas" panose="020B0609020204030204" pitchFamily="49" charset="0"/>
              </a:rPr>
              <a:t>'12/02/2022'</a:t>
            </a:r>
            <a:r>
              <a:rPr lang="fr-FR" altLang="ru-RU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fr-FR" altLang="ru-RU">
                <a:latin typeface="Consolas" panose="020B0609020204030204" pitchFamily="49" charset="0"/>
              </a:rPr>
              <a:t> </a:t>
            </a:r>
            <a:r>
              <a:rPr lang="fr-FR" altLang="ru-RU">
                <a:solidFill>
                  <a:srgbClr val="FF0000"/>
                </a:solidFill>
                <a:latin typeface="Consolas" panose="020B0609020204030204" pitchFamily="49" charset="0"/>
              </a:rPr>
              <a:t>'C'</a:t>
            </a:r>
            <a:r>
              <a:rPr lang="fr-FR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IDENTITY_INSERT</a:t>
            </a:r>
            <a:r>
              <a:rPr lang="en-US" altLang="ru-RU">
                <a:latin typeface="Consolas" panose="020B0609020204030204" pitchFamily="49" charset="0"/>
              </a:rPr>
              <a:t> Orders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C78D070F-4181-4259-B97C-3B530AC2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21338"/>
            <a:ext cx="10917237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INTO</a:t>
            </a:r>
            <a:r>
              <a:rPr lang="en-US" altLang="ru-RU">
                <a:latin typeface="Consolas" panose="020B0609020204030204" pitchFamily="49" charset="0"/>
              </a:rPr>
              <a:t> Orderhist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altLang="ru-RU">
                <a:latin typeface="Consolas" panose="020B0609020204030204" pitchFamily="49" charset="0"/>
              </a:rPr>
              <a:t> Orders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WHERE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altLang="ru-RU">
                <a:latin typeface="Consolas" panose="020B0609020204030204" pitchFamily="49" charset="0"/>
              </a:rPr>
              <a:t>OrderDate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altLang="ru-RU">
                <a:solidFill>
                  <a:srgbClr val="FF0000"/>
                </a:solidFill>
                <a:latin typeface="Consolas" panose="020B0609020204030204" pitchFamily="49" charset="0"/>
              </a:rPr>
              <a:t>'17/02/2020'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altLang="ru-RU">
                <a:latin typeface="Consolas" panose="020B0609020204030204" pitchFamily="49" charset="0"/>
              </a:rPr>
              <a:t>  </a:t>
            </a:r>
            <a:endParaRPr lang="ru-RU" altLang="ru-RU"/>
          </a:p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8000"/>
                </a:solidFill>
                <a:latin typeface="Consolas" panose="020B0609020204030204" pitchFamily="49" charset="0"/>
              </a:rPr>
              <a:t>-- вставка данных из другой таблицы</a:t>
            </a:r>
            <a:r>
              <a:rPr lang="ru-RU" altLang="ru-RU">
                <a:solidFill>
                  <a:srgbClr val="008000"/>
                </a:solidFill>
              </a:rPr>
              <a:t>/запроса</a:t>
            </a:r>
            <a:endParaRPr lang="en-US" altLang="ru-RU">
              <a:solidFill>
                <a:srgbClr val="008000"/>
              </a:solidFill>
            </a:endParaRPr>
          </a:p>
        </p:txBody>
      </p:sp>
      <p:grpSp>
        <p:nvGrpSpPr>
          <p:cNvPr id="25606" name="Group 6">
            <a:extLst>
              <a:ext uri="{FF2B5EF4-FFF2-40B4-BE49-F238E27FC236}">
                <a16:creationId xmlns:a16="http://schemas.microsoft.com/office/drawing/2014/main" id="{9B90A530-F9CA-4C96-BB51-FC7A8066BDCB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2060575"/>
            <a:ext cx="9637712" cy="441325"/>
            <a:chOff x="864" y="1124"/>
            <a:chExt cx="6070" cy="278"/>
          </a:xfrm>
        </p:grpSpPr>
        <p:sp>
          <p:nvSpPr>
            <p:cNvPr id="25607" name="AutoShape 7">
              <a:extLst>
                <a:ext uri="{FF2B5EF4-FFF2-40B4-BE49-F238E27FC236}">
                  <a16:creationId xmlns:a16="http://schemas.microsoft.com/office/drawing/2014/main" id="{86F15CA1-1ACA-41C7-A789-C7C7D665D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6070" cy="278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26774 1233"/>
                <a:gd name="G5" fmla="*/ G4 G3 1"/>
                <a:gd name="G6" fmla="*/ G5 1 32767"/>
                <a:gd name="G7" fmla="+- 26774 0 G6"/>
                <a:gd name="G8" fmla="+- 1233 0 G6"/>
                <a:gd name="G9" fmla="*/ G6 29289 1"/>
                <a:gd name="G10" fmla="*/ G9 1 32767"/>
                <a:gd name="G11" fmla="+- 26774 0 G10"/>
                <a:gd name="G12" fmla="+- 1233 0 G10"/>
                <a:gd name="G13" fmla="*/ 26774 1 2"/>
                <a:gd name="G14" fmla="*/ 1233 1 2"/>
                <a:gd name="G15" fmla="+- 1233 0 0"/>
                <a:gd name="G16" fmla="+- 26774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606"/>
                  </a:moveTo>
                  <a:lnTo>
                    <a:pt x="606" y="606"/>
                  </a:lnTo>
                  <a:lnTo>
                    <a:pt x="180" y="90"/>
                  </a:lnTo>
                  <a:lnTo>
                    <a:pt x="26168" y="0"/>
                  </a:lnTo>
                  <a:lnTo>
                    <a:pt x="606" y="606"/>
                  </a:lnTo>
                  <a:lnTo>
                    <a:pt x="270" y="90"/>
                  </a:lnTo>
                  <a:lnTo>
                    <a:pt x="26774" y="627"/>
                  </a:lnTo>
                  <a:lnTo>
                    <a:pt x="606" y="606"/>
                  </a:lnTo>
                  <a:close/>
                </a:path>
              </a:pathLst>
            </a:custGeom>
            <a:gradFill rotWithShape="0">
              <a:gsLst>
                <a:gs pos="0">
                  <a:srgbClr val="E9F4FF"/>
                </a:gs>
                <a:gs pos="100000">
                  <a:srgbClr val="C6E6FF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385E3DFF-BE2F-4671-848D-7FAAA470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1137"/>
              <a:ext cx="604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7240" tIns="57240" rIns="57240" bIns="57240" anchor="ctr"/>
            <a:lstStyle>
              <a:lvl1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hangingPunct="1">
                <a:lnSpc>
                  <a:spcPct val="90000"/>
                </a:lnSpc>
                <a:spcAft>
                  <a:spcPts val="638"/>
                </a:spcAft>
              </a:pPr>
              <a:r>
                <a:rPr lang="en-US" altLang="ru-RU" b="1">
                  <a:latin typeface="Century Gothic" panose="020B0502020202020204" pitchFamily="34" charset="0"/>
                </a:rPr>
                <a:t>INSERT INTO &lt;</a:t>
              </a:r>
              <a:r>
                <a:rPr lang="ru-RU" altLang="ru-RU" b="1">
                  <a:latin typeface="Century Gothic" panose="020B0502020202020204" pitchFamily="34" charset="0"/>
                </a:rPr>
                <a:t>имя_таблицы&gt;</a:t>
              </a:r>
              <a:r>
                <a:rPr lang="en-US" altLang="ru-RU" b="1">
                  <a:latin typeface="Century Gothic" panose="020B0502020202020204" pitchFamily="34" charset="0"/>
                </a:rPr>
                <a:t> </a:t>
              </a:r>
              <a:r>
                <a:rPr lang="ru-RU" altLang="ru-RU" b="1">
                  <a:latin typeface="Century Gothic" panose="020B0502020202020204" pitchFamily="34" charset="0"/>
                </a:rPr>
                <a:t>(&lt;список_столбцов&gt;) </a:t>
              </a:r>
              <a:r>
                <a:rPr lang="en-US" altLang="ru-RU" b="1">
                  <a:latin typeface="Century Gothic" panose="020B0502020202020204" pitchFamily="34" charset="0"/>
                </a:rPr>
                <a:t> VALUES  (&lt;</a:t>
              </a:r>
              <a:r>
                <a:rPr lang="ru-RU" altLang="ru-RU" b="1">
                  <a:latin typeface="Century Gothic" panose="020B0502020202020204" pitchFamily="34" charset="0"/>
                </a:rPr>
                <a:t>список_значений&gt;); </a:t>
              </a:r>
            </a:p>
          </p:txBody>
        </p:sp>
      </p:grpSp>
      <p:sp>
        <p:nvSpPr>
          <p:cNvPr id="25609" name="Line 9">
            <a:extLst>
              <a:ext uri="{FF2B5EF4-FFF2-40B4-BE49-F238E27FC236}">
                <a16:creationId xmlns:a16="http://schemas.microsoft.com/office/drawing/2014/main" id="{2946D44F-A62C-43F6-B4AB-AAB56C73F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900" y="3363913"/>
            <a:ext cx="10058400" cy="53975"/>
          </a:xfrm>
          <a:prstGeom prst="line">
            <a:avLst/>
          </a:prstGeom>
          <a:noFill/>
          <a:ln w="9360">
            <a:solidFill>
              <a:srgbClr val="16AB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18FAF8AA-060B-48B4-9B7B-334182187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600" y="5281613"/>
            <a:ext cx="10058400" cy="53975"/>
          </a:xfrm>
          <a:prstGeom prst="line">
            <a:avLst/>
          </a:prstGeom>
          <a:noFill/>
          <a:ln w="9360">
            <a:solidFill>
              <a:srgbClr val="16AB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DCE4C883-F8AA-4DEC-84B7-C5ABFB6F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92113"/>
            <a:ext cx="98933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Оператор </a:t>
            </a:r>
            <a:r>
              <a:rPr lang="en-US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UPDATE </a:t>
            </a:r>
            <a:r>
              <a:rPr lang="ru-RU" altLang="ru-RU" sz="3600" b="1">
                <a:solidFill>
                  <a:srgbClr val="335B74"/>
                </a:solidFill>
              </a:rPr>
              <a:t> - изменение данных</a:t>
            </a:r>
            <a:endParaRPr lang="en-US" altLang="ru-RU" sz="3600" b="1">
              <a:solidFill>
                <a:srgbClr val="335B74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8DFD1FE-4C6B-4781-9754-BDE1F8E1B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852738"/>
            <a:ext cx="7924800" cy="117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FF00FF"/>
                </a:solidFill>
                <a:latin typeface="Consolas" panose="020B0609020204030204" pitchFamily="49" charset="0"/>
              </a:rPr>
              <a:t>UPDATE</a:t>
            </a:r>
            <a:r>
              <a:rPr lang="en-US" altLang="ru-RU">
                <a:latin typeface="Consolas" panose="020B0609020204030204" pitchFamily="49" charset="0"/>
              </a:rPr>
              <a:t> Customers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altLang="ru-RU">
                <a:latin typeface="Consolas" panose="020B0609020204030204" pitchFamily="49" charset="0"/>
              </a:rPr>
              <a:t> City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altLang="ru-RU">
                <a:solidFill>
                  <a:srgbClr val="FF0000"/>
                </a:solidFill>
                <a:latin typeface="Consolas" panose="020B0609020204030204" pitchFamily="49" charset="0"/>
              </a:rPr>
              <a:t>N'Москва'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altLang="ru-RU">
                <a:latin typeface="Consolas" panose="020B0609020204030204" pitchFamily="49" charset="0"/>
              </a:rPr>
              <a:t> IdCustomer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altLang="ru-RU">
                <a:latin typeface="Consolas" panose="020B0609020204030204" pitchFamily="49" charset="0"/>
              </a:rPr>
              <a:t> 1</a:t>
            </a:r>
            <a:endParaRPr lang="ru-RU" altLang="ru-RU"/>
          </a:p>
          <a:p>
            <a:pPr hangingPunct="1">
              <a:lnSpc>
                <a:spcPct val="100000"/>
              </a:lnSpc>
            </a:pPr>
            <a:endParaRPr lang="en-US" altLang="ru-RU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C2A5D3B-DFE3-4F67-9802-F370E956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716338"/>
            <a:ext cx="98933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Оператор </a:t>
            </a:r>
            <a:r>
              <a:rPr lang="en-US" altLang="ru-RU" sz="3600" b="1">
                <a:solidFill>
                  <a:srgbClr val="335B74"/>
                </a:solidFill>
                <a:latin typeface="Century Gothic" panose="020B0502020202020204" pitchFamily="34" charset="0"/>
              </a:rPr>
              <a:t>DELETE </a:t>
            </a:r>
            <a:r>
              <a:rPr lang="ru-RU" altLang="ru-RU" sz="3600" b="1">
                <a:solidFill>
                  <a:srgbClr val="335B74"/>
                </a:solidFill>
              </a:rPr>
              <a:t>– удаление данных</a:t>
            </a:r>
            <a:endParaRPr lang="en-US" altLang="ru-RU" sz="3600" b="1">
              <a:solidFill>
                <a:srgbClr val="335B74"/>
              </a:solidFill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BE59415E-72D5-42DA-9285-CEF7B6DB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373688"/>
            <a:ext cx="7731125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altLang="ru-RU">
                <a:latin typeface="Consolas" panose="020B0609020204030204" pitchFamily="49" charset="0"/>
              </a:rPr>
              <a:t> Customers 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altLang="ru-RU">
                <a:latin typeface="Consolas" panose="020B0609020204030204" pitchFamily="49" charset="0"/>
              </a:rPr>
              <a:t> IdCustomer </a:t>
            </a:r>
            <a:r>
              <a:rPr lang="en-US" altLang="ru-RU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altLang="ru-RU">
                <a:latin typeface="Consolas" panose="020B0609020204030204" pitchFamily="49" charset="0"/>
              </a:rPr>
              <a:t> 1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8E9FC5E8-1231-4587-9898-A21985BA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268413"/>
            <a:ext cx="113792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hangingPunct="1">
              <a:lnSpc>
                <a:spcPct val="150000"/>
              </a:lnSpc>
              <a:spcAft>
                <a:spcPts val="638"/>
              </a:spcAft>
            </a:pPr>
            <a:r>
              <a:rPr lang="en-US" altLang="ru-RU" b="1"/>
              <a:t>UPDATE &lt;</a:t>
            </a:r>
            <a:r>
              <a:rPr lang="ru-RU" altLang="ru-RU" b="1"/>
              <a:t>Имя таблицы&gt; </a:t>
            </a:r>
          </a:p>
          <a:p>
            <a:pPr defTabSz="914400" hangingPunct="1">
              <a:lnSpc>
                <a:spcPct val="150000"/>
              </a:lnSpc>
              <a:spcAft>
                <a:spcPts val="638"/>
              </a:spcAft>
            </a:pPr>
            <a:r>
              <a:rPr lang="en-US" altLang="ru-RU" b="1"/>
              <a:t>SET </a:t>
            </a:r>
            <a:r>
              <a:rPr lang="ru-RU" altLang="ru-RU" b="1"/>
              <a:t>&lt;Имя поля1&gt; = &lt;Выражение1&gt;,</a:t>
            </a:r>
            <a:r>
              <a:rPr lang="en-US" altLang="ru-RU" b="1"/>
              <a:t> </a:t>
            </a:r>
            <a:r>
              <a:rPr lang="ru-RU" altLang="ru-RU" b="1"/>
              <a:t>[&lt;Имя поля2&gt; =</a:t>
            </a:r>
            <a:r>
              <a:rPr lang="en-US" altLang="ru-RU" b="1"/>
              <a:t> </a:t>
            </a:r>
            <a:r>
              <a:rPr lang="ru-RU" altLang="ru-RU" b="1"/>
              <a:t>&lt;Выражение2&gt;,] </a:t>
            </a:r>
            <a:r>
              <a:rPr lang="en-US" altLang="ru-RU" b="1"/>
              <a:t>…				</a:t>
            </a:r>
            <a:endParaRPr lang="ru-RU" altLang="ru-RU" b="1"/>
          </a:p>
          <a:p>
            <a:pPr defTabSz="914400" hangingPunct="1">
              <a:lnSpc>
                <a:spcPct val="150000"/>
              </a:lnSpc>
              <a:spcAft>
                <a:spcPts val="638"/>
              </a:spcAft>
            </a:pPr>
            <a:r>
              <a:rPr lang="en-US" altLang="ru-RU" b="1"/>
              <a:t>[WHERE &lt;</a:t>
            </a:r>
            <a:r>
              <a:rPr lang="ru-RU" altLang="ru-RU" b="1"/>
              <a:t>Условие&gt;] 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74F64721-3D98-4382-BA2E-D67525A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652963"/>
            <a:ext cx="9145587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ru-RU" b="1"/>
              <a:t>DELETE FROM &lt;</a:t>
            </a:r>
            <a:r>
              <a:rPr lang="ru-RU" altLang="ru-RU" b="1"/>
              <a:t>Имя таблицы&gt; [</a:t>
            </a:r>
            <a:r>
              <a:rPr lang="en-US" altLang="ru-RU" b="1"/>
              <a:t>WHERE &lt;</a:t>
            </a:r>
            <a:r>
              <a:rPr lang="ru-RU" altLang="ru-RU" b="1"/>
              <a:t>Условие&gt;] </a:t>
            </a:r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>
            <a:extLst>
              <a:ext uri="{FF2B5EF4-FFF2-40B4-BE49-F238E27FC236}">
                <a16:creationId xmlns:a16="http://schemas.microsoft.com/office/drawing/2014/main" id="{6A472399-3BE0-4CE1-8C6A-89A05C0F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5572125"/>
            <a:ext cx="1659890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SELECT *</a:t>
            </a:r>
            <a:r>
              <a:rPr lang="en-US" altLang="ru-RU">
                <a:latin typeface="Consolas" panose="020B0609020204030204" pitchFamily="49" charset="0"/>
              </a:rPr>
              <a:t> </a:t>
            </a:r>
            <a:r>
              <a:rPr lang="en-US" altLang="ru-RU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altLang="ru-RU">
                <a:latin typeface="Consolas" panose="020B0609020204030204" pitchFamily="49" charset="0"/>
              </a:rPr>
              <a:t> Customers</a:t>
            </a:r>
            <a:r>
              <a:rPr lang="ru-RU" altLang="ru-RU"/>
              <a:t>  	</a:t>
            </a:r>
            <a:r>
              <a:rPr lang="ru-RU" altLang="ru-RU">
                <a:solidFill>
                  <a:srgbClr val="00CC00"/>
                </a:solidFill>
              </a:rPr>
              <a:t>-- выбрать все записи таблицы</a:t>
            </a:r>
            <a:endParaRPr lang="en-US" altLang="ru-RU">
              <a:solidFill>
                <a:srgbClr val="00CC00"/>
              </a:solidFill>
            </a:endParaRP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CB5323C9-33FC-4390-940A-AB7A32CDF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260350"/>
            <a:ext cx="10972800" cy="1143000"/>
          </a:xfrm>
        </p:spPr>
        <p:txBody>
          <a:bodyPr/>
          <a:lstStyle/>
          <a:p>
            <a:r>
              <a:rPr lang="ru-RU" altLang="ru-RU" b="1">
                <a:solidFill>
                  <a:schemeClr val="tx1"/>
                </a:solidFill>
              </a:rPr>
              <a:t>Оператор </a:t>
            </a:r>
            <a:r>
              <a:rPr lang="en-US" altLang="ru-RU" b="1">
                <a:solidFill>
                  <a:schemeClr val="tx1"/>
                </a:solidFill>
              </a:rPr>
              <a:t>SELECT</a:t>
            </a:r>
            <a:r>
              <a:rPr lang="ru-RU" altLang="ru-RU" b="1">
                <a:solidFill>
                  <a:schemeClr val="tx1"/>
                </a:solidFill>
              </a:rPr>
              <a:t> – выборка данных</a:t>
            </a: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60FCDA91-0F42-47F9-B0B1-59196242C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268413"/>
            <a:ext cx="11331575" cy="41052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>
                <a:solidFill>
                  <a:srgbClr val="000000"/>
                </a:solidFill>
              </a:rPr>
              <a:t>SELECT</a:t>
            </a:r>
            <a:r>
              <a:rPr lang="en-US" altLang="ru-RU" sz="2400">
                <a:solidFill>
                  <a:srgbClr val="000000"/>
                </a:solidFill>
              </a:rPr>
              <a:t> [ </a:t>
            </a:r>
            <a:r>
              <a:rPr lang="en-US" altLang="ru-RU" sz="2400" b="1">
                <a:solidFill>
                  <a:srgbClr val="000000"/>
                </a:solidFill>
              </a:rPr>
              <a:t>ALL</a:t>
            </a:r>
            <a:r>
              <a:rPr lang="ru-RU" altLang="ru-RU" sz="2400">
                <a:solidFill>
                  <a:srgbClr val="000000"/>
                </a:solidFill>
              </a:rPr>
              <a:t> </a:t>
            </a:r>
            <a:r>
              <a:rPr lang="en-US" altLang="ru-RU" sz="2400">
                <a:solidFill>
                  <a:srgbClr val="000000"/>
                </a:solidFill>
              </a:rPr>
              <a:t>| </a:t>
            </a:r>
            <a:r>
              <a:rPr lang="en-US" altLang="ru-RU" sz="2400" b="1">
                <a:solidFill>
                  <a:srgbClr val="000000"/>
                </a:solidFill>
              </a:rPr>
              <a:t>DISTINCT</a:t>
            </a:r>
            <a:r>
              <a:rPr lang="en-US" altLang="ru-RU" sz="2400">
                <a:solidFill>
                  <a:srgbClr val="000000"/>
                </a:solidFill>
              </a:rPr>
              <a:t> ] [</a:t>
            </a:r>
            <a:r>
              <a:rPr lang="en-US" altLang="ru-RU" sz="2400" b="1">
                <a:solidFill>
                  <a:srgbClr val="000000"/>
                </a:solidFill>
              </a:rPr>
              <a:t>TOP</a:t>
            </a:r>
            <a:r>
              <a:rPr lang="en-US" altLang="ru-RU" sz="2400">
                <a:solidFill>
                  <a:srgbClr val="000000"/>
                </a:solidFill>
              </a:rPr>
              <a:t> &lt; </a:t>
            </a:r>
            <a:r>
              <a:rPr lang="ru-RU" altLang="ru-RU" sz="2400">
                <a:solidFill>
                  <a:srgbClr val="000000"/>
                </a:solidFill>
              </a:rPr>
              <a:t>выражение &gt; ) [</a:t>
            </a:r>
            <a:r>
              <a:rPr lang="en-US" altLang="ru-RU" sz="2400" b="1">
                <a:solidFill>
                  <a:srgbClr val="000000"/>
                </a:solidFill>
              </a:rPr>
              <a:t>PERCENT</a:t>
            </a:r>
            <a:r>
              <a:rPr lang="en-US" altLang="ru-RU" sz="2400">
                <a:solidFill>
                  <a:srgbClr val="000000"/>
                </a:solidFill>
              </a:rPr>
              <a:t>]] 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0000"/>
                </a:solidFill>
              </a:rPr>
              <a:t>			</a:t>
            </a:r>
            <a:r>
              <a:rPr lang="en-US" altLang="ru-RU" sz="2400">
                <a:solidFill>
                  <a:srgbClr val="000000"/>
                </a:solidFill>
              </a:rPr>
              <a:t>&lt; </a:t>
            </a:r>
            <a:r>
              <a:rPr lang="ru-RU" altLang="ru-RU" sz="2400">
                <a:solidFill>
                  <a:srgbClr val="000000"/>
                </a:solidFill>
              </a:rPr>
              <a:t>список полей 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>
                <a:solidFill>
                  <a:srgbClr val="000000"/>
                </a:solidFill>
              </a:rPr>
              <a:t>FROM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	</a:t>
            </a:r>
            <a:r>
              <a:rPr lang="en-US" altLang="ru-RU" sz="2400">
                <a:solidFill>
                  <a:srgbClr val="000000"/>
                </a:solidFill>
              </a:rPr>
              <a:t>&lt; </a:t>
            </a:r>
            <a:r>
              <a:rPr lang="ru-RU" altLang="ru-RU" sz="2400">
                <a:solidFill>
                  <a:srgbClr val="000000"/>
                </a:solidFill>
              </a:rPr>
              <a:t>таблица&gt; [ , &lt; таблица2 &gt;...</a:t>
            </a:r>
            <a:r>
              <a:rPr lang="en-US" altLang="ru-RU" sz="2400">
                <a:solidFill>
                  <a:srgbClr val="000000"/>
                </a:solidFill>
              </a:rPr>
              <a:t>n ] ]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000000"/>
                </a:solidFill>
              </a:rPr>
              <a:t>[ </a:t>
            </a:r>
            <a:r>
              <a:rPr lang="en-US" altLang="ru-RU" sz="2400" b="1">
                <a:solidFill>
                  <a:srgbClr val="000000"/>
                </a:solidFill>
              </a:rPr>
              <a:t>WHERE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	</a:t>
            </a:r>
            <a:r>
              <a:rPr lang="en-US" altLang="ru-RU" sz="2400">
                <a:solidFill>
                  <a:srgbClr val="000000"/>
                </a:solidFill>
              </a:rPr>
              <a:t>&lt; </a:t>
            </a:r>
            <a:r>
              <a:rPr lang="ru-RU" altLang="ru-RU" sz="2400">
                <a:solidFill>
                  <a:srgbClr val="000000"/>
                </a:solidFill>
              </a:rPr>
              <a:t>условие &gt; ]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000000"/>
                </a:solidFill>
              </a:rPr>
              <a:t>[ </a:t>
            </a:r>
            <a:r>
              <a:rPr lang="en-US" altLang="ru-RU" sz="2400" b="1">
                <a:solidFill>
                  <a:srgbClr val="000000"/>
                </a:solidFill>
              </a:rPr>
              <a:t>GROUP BY</a:t>
            </a:r>
            <a:r>
              <a:rPr lang="en-US" altLang="ru-RU" sz="2400">
                <a:solidFill>
                  <a:srgbClr val="000000"/>
                </a:solidFill>
              </a:rPr>
              <a:t> &lt; </a:t>
            </a:r>
            <a:r>
              <a:rPr lang="ru-RU" altLang="ru-RU" sz="2400">
                <a:solidFill>
                  <a:srgbClr val="000000"/>
                </a:solidFill>
              </a:rPr>
              <a:t>поле &gt; | &lt;</a:t>
            </a:r>
            <a:r>
              <a:rPr lang="en-US" altLang="ru-RU" sz="2400">
                <a:solidFill>
                  <a:srgbClr val="000000"/>
                </a:solidFill>
              </a:rPr>
              <a:t>Integer&gt; [,...]] [ </a:t>
            </a:r>
            <a:r>
              <a:rPr lang="en-US" altLang="ru-RU" sz="2400" b="1">
                <a:solidFill>
                  <a:srgbClr val="000000"/>
                </a:solidFill>
              </a:rPr>
              <a:t>HAVING</a:t>
            </a:r>
            <a:r>
              <a:rPr lang="en-US" altLang="ru-RU" sz="2400">
                <a:solidFill>
                  <a:srgbClr val="000000"/>
                </a:solidFill>
              </a:rPr>
              <a:t> &lt; </a:t>
            </a:r>
            <a:r>
              <a:rPr lang="ru-RU" altLang="ru-RU" sz="2400">
                <a:solidFill>
                  <a:srgbClr val="000000"/>
                </a:solidFill>
              </a:rPr>
              <a:t>условие &gt;]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000000"/>
                </a:solidFill>
              </a:rPr>
              <a:t>[ </a:t>
            </a:r>
            <a:r>
              <a:rPr lang="en-US" altLang="ru-RU" sz="2400" b="1">
                <a:solidFill>
                  <a:srgbClr val="000000"/>
                </a:solidFill>
              </a:rPr>
              <a:t>ORDER BY</a:t>
            </a:r>
            <a:r>
              <a:rPr lang="en-US" altLang="ru-RU" sz="2400">
                <a:solidFill>
                  <a:srgbClr val="000000"/>
                </a:solidFill>
              </a:rPr>
              <a:t> &lt; </a:t>
            </a:r>
            <a:r>
              <a:rPr lang="ru-RU" altLang="ru-RU" sz="2400">
                <a:solidFill>
                  <a:srgbClr val="000000"/>
                </a:solidFill>
              </a:rPr>
              <a:t>поле &gt; | &lt;</a:t>
            </a:r>
            <a:r>
              <a:rPr lang="en-US" altLang="ru-RU" sz="2400">
                <a:solidFill>
                  <a:srgbClr val="000000"/>
                </a:solidFill>
              </a:rPr>
              <a:t>Integer&gt; [,...]]  [ </a:t>
            </a:r>
            <a:r>
              <a:rPr lang="en-US" altLang="ru-RU" sz="2400" b="1">
                <a:solidFill>
                  <a:srgbClr val="000000"/>
                </a:solidFill>
              </a:rPr>
              <a:t>ASC</a:t>
            </a:r>
            <a:r>
              <a:rPr lang="en-US" altLang="ru-RU" sz="2400">
                <a:solidFill>
                  <a:srgbClr val="000000"/>
                </a:solidFill>
              </a:rPr>
              <a:t> | </a:t>
            </a:r>
            <a:r>
              <a:rPr lang="en-US" altLang="ru-RU" sz="2400" b="1">
                <a:solidFill>
                  <a:srgbClr val="000000"/>
                </a:solidFill>
              </a:rPr>
              <a:t>DESC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BBF7D31-F620-46E3-A1D9-3CCDA6536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Примеры </a:t>
            </a:r>
            <a:r>
              <a:rPr lang="en-US" altLang="ru-RU"/>
              <a:t>SQL</a:t>
            </a:r>
            <a:r>
              <a:rPr lang="ru-RU" altLang="ru-RU"/>
              <a:t> запросов на выборку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5A4511F-FC54-4852-932D-C1954BA35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CC00"/>
                </a:solidFill>
              </a:rPr>
              <a:t>-- выбрать все записи таблицы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SELECT *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FROM</a:t>
            </a:r>
            <a:r>
              <a:rPr lang="en-US" altLang="ru-RU" sz="2000">
                <a:solidFill>
                  <a:srgbClr val="000000"/>
                </a:solidFill>
              </a:rPr>
              <a:t> Customers</a:t>
            </a:r>
            <a:r>
              <a:rPr lang="ru-RU" altLang="ru-RU" sz="2000">
                <a:solidFill>
                  <a:srgbClr val="000000"/>
                </a:solidFill>
              </a:rPr>
              <a:t>  	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0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CC00"/>
                </a:solidFill>
              </a:rPr>
              <a:t>-- выбрать столбцы </a:t>
            </a:r>
            <a:r>
              <a:rPr lang="en-US" altLang="ru-RU" sz="2000"/>
              <a:t>fio, age, addr</a:t>
            </a:r>
            <a:r>
              <a:rPr lang="ru-RU" altLang="ru-RU" sz="2000">
                <a:solidFill>
                  <a:srgbClr val="00CC00"/>
                </a:solidFill>
              </a:rPr>
              <a:t>  из таблицы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SELECT </a:t>
            </a:r>
            <a:r>
              <a:rPr lang="en-US" altLang="ru-RU" sz="2000"/>
              <a:t>fio, age, addr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FROM</a:t>
            </a:r>
            <a:r>
              <a:rPr lang="en-US" altLang="ru-RU" sz="2000">
                <a:solidFill>
                  <a:srgbClr val="000000"/>
                </a:solidFill>
              </a:rPr>
              <a:t> Customers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CC00"/>
                </a:solidFill>
              </a:rPr>
              <a:t>-- выбрать все записи таблицы, для которых выполняется условие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SELECT </a:t>
            </a:r>
            <a:r>
              <a:rPr lang="ru-RU" altLang="ru-RU" sz="2000">
                <a:solidFill>
                  <a:srgbClr val="0000FF"/>
                </a:solidFill>
              </a:rPr>
              <a:t>*</a:t>
            </a:r>
            <a:r>
              <a:rPr lang="en-US" altLang="ru-RU" sz="2000">
                <a:solidFill>
                  <a:srgbClr val="000000"/>
                </a:solidFill>
              </a:rPr>
              <a:t> Customers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WHERE</a:t>
            </a:r>
            <a:r>
              <a:rPr lang="en-US" altLang="ru-RU" sz="2000">
                <a:solidFill>
                  <a:srgbClr val="000000"/>
                </a:solidFill>
              </a:rPr>
              <a:t> age&gt;20</a:t>
            </a:r>
            <a:r>
              <a:rPr lang="ru-RU" altLang="ru-RU" sz="2000">
                <a:solidFill>
                  <a:srgbClr val="000000"/>
                </a:solidFill>
              </a:rPr>
              <a:t> 	</a:t>
            </a:r>
            <a:endParaRPr lang="en-US" altLang="ru-RU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SELECT </a:t>
            </a:r>
            <a:r>
              <a:rPr lang="ru-RU" altLang="ru-RU" sz="2000">
                <a:solidFill>
                  <a:srgbClr val="0000FF"/>
                </a:solidFill>
              </a:rPr>
              <a:t>*</a:t>
            </a:r>
            <a:r>
              <a:rPr lang="en-US" altLang="ru-RU" sz="2000">
                <a:solidFill>
                  <a:srgbClr val="000000"/>
                </a:solidFill>
              </a:rPr>
              <a:t> Customers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WHERE</a:t>
            </a:r>
            <a:r>
              <a:rPr lang="en-US" altLang="ru-RU" sz="2000">
                <a:solidFill>
                  <a:srgbClr val="000000"/>
                </a:solidFill>
              </a:rPr>
              <a:t> ( salary </a:t>
            </a:r>
            <a:r>
              <a:rPr lang="en-US" altLang="ru-RU" sz="2000">
                <a:solidFill>
                  <a:srgbClr val="0000FF"/>
                </a:solidFill>
              </a:rPr>
              <a:t>between</a:t>
            </a:r>
            <a:r>
              <a:rPr lang="en-US" altLang="ru-RU" sz="2000">
                <a:solidFill>
                  <a:srgbClr val="000000"/>
                </a:solidFill>
              </a:rPr>
              <a:t> 30 </a:t>
            </a:r>
            <a:r>
              <a:rPr lang="en-US" altLang="ru-RU" sz="2000">
                <a:solidFill>
                  <a:srgbClr val="0000FF"/>
                </a:solidFill>
              </a:rPr>
              <a:t>and</a:t>
            </a:r>
            <a:r>
              <a:rPr lang="en-US" altLang="ru-RU" sz="2000">
                <a:solidFill>
                  <a:srgbClr val="000000"/>
                </a:solidFill>
              </a:rPr>
              <a:t> 50) </a:t>
            </a:r>
            <a:r>
              <a:rPr lang="en-US" altLang="ru-RU" sz="2000">
                <a:solidFill>
                  <a:srgbClr val="0000FF"/>
                </a:solidFill>
              </a:rPr>
              <a:t>or</a:t>
            </a:r>
            <a:r>
              <a:rPr lang="en-US" altLang="ru-RU" sz="2000">
                <a:solidFill>
                  <a:srgbClr val="000000"/>
                </a:solidFill>
              </a:rPr>
              <a:t> (post </a:t>
            </a:r>
            <a:r>
              <a:rPr lang="en-US" altLang="ru-RU" sz="2000">
                <a:solidFill>
                  <a:srgbClr val="0000FF"/>
                </a:solidFill>
              </a:rPr>
              <a:t>is NULL</a:t>
            </a:r>
            <a:r>
              <a:rPr lang="en-US" altLang="ru-RU" sz="2000">
                <a:solidFill>
                  <a:srgbClr val="000000"/>
                </a:solidFill>
              </a:rPr>
              <a:t>)</a:t>
            </a:r>
            <a:endParaRPr lang="ru-RU" altLang="ru-RU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0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CC00"/>
                </a:solidFill>
              </a:rPr>
              <a:t>-- выбрать все записи таблицы с сортировкой по полям </a:t>
            </a:r>
            <a:r>
              <a:rPr lang="en-US" altLang="ru-RU" sz="2000">
                <a:solidFill>
                  <a:srgbClr val="000000"/>
                </a:solidFill>
              </a:rPr>
              <a:t>work</a:t>
            </a:r>
            <a:r>
              <a:rPr lang="ru-RU" altLang="ru-RU" sz="2000">
                <a:solidFill>
                  <a:srgbClr val="000000"/>
                </a:solidFill>
              </a:rPr>
              <a:t> и</a:t>
            </a:r>
            <a:r>
              <a:rPr lang="en-US" altLang="ru-RU" sz="2000">
                <a:solidFill>
                  <a:srgbClr val="000000"/>
                </a:solidFill>
              </a:rPr>
              <a:t> fio</a:t>
            </a:r>
            <a:endParaRPr lang="ru-RU" altLang="ru-RU" sz="20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SELECT </a:t>
            </a:r>
            <a:r>
              <a:rPr lang="en-US" altLang="ru-RU" sz="2000"/>
              <a:t>*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FROM</a:t>
            </a:r>
            <a:r>
              <a:rPr lang="en-US" altLang="ru-RU" sz="2000">
                <a:solidFill>
                  <a:srgbClr val="000000"/>
                </a:solidFill>
              </a:rPr>
              <a:t> Customers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  <a:endParaRPr lang="en-US" altLang="ru-RU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>
                <a:solidFill>
                  <a:srgbClr val="0000FF"/>
                </a:solidFill>
              </a:rPr>
              <a:t>ORDER BY</a:t>
            </a:r>
            <a:r>
              <a:rPr lang="en-US" altLang="ru-RU" sz="2000">
                <a:solidFill>
                  <a:srgbClr val="000000"/>
                </a:solidFill>
              </a:rPr>
              <a:t> work, fio</a:t>
            </a:r>
            <a:endParaRPr lang="ru-RU" alt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C6A52CE-B0C4-4DF9-8A8A-966565097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Контрольные мероприятия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4E118D7-9170-426F-A0F4-69BD76C424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Распределенный экзамен (Семестр = 100/60)</a:t>
            </a:r>
          </a:p>
          <a:p>
            <a:pPr lvl="1">
              <a:buFontTx/>
              <a:buNone/>
            </a:pPr>
            <a:r>
              <a:rPr lang="ru-RU" altLang="ru-RU" dirty="0"/>
              <a:t>60 = 3 (</a:t>
            </a:r>
            <a:r>
              <a:rPr lang="ru-RU" altLang="ru-RU" dirty="0" err="1"/>
              <a:t>удв</a:t>
            </a:r>
            <a:r>
              <a:rPr lang="ru-RU" altLang="ru-RU" dirty="0"/>
              <a:t>)</a:t>
            </a:r>
          </a:p>
          <a:p>
            <a:pPr lvl="1">
              <a:buFontTx/>
              <a:buNone/>
            </a:pPr>
            <a:r>
              <a:rPr lang="ru-RU" altLang="ru-RU" dirty="0"/>
              <a:t>71 = 4 (хор)</a:t>
            </a:r>
          </a:p>
          <a:p>
            <a:pPr lvl="1">
              <a:buFontTx/>
              <a:buNone/>
            </a:pPr>
            <a:r>
              <a:rPr lang="ru-RU" altLang="ru-RU" dirty="0"/>
              <a:t>85 = 5 (</a:t>
            </a:r>
            <a:r>
              <a:rPr lang="ru-RU" altLang="ru-RU" dirty="0" err="1"/>
              <a:t>отл</a:t>
            </a:r>
            <a:r>
              <a:rPr lang="ru-RU" altLang="ru-RU" dirty="0"/>
              <a:t>)</a:t>
            </a:r>
          </a:p>
          <a:p>
            <a:endParaRPr lang="ru-RU" altLang="ru-RU" dirty="0"/>
          </a:p>
          <a:p>
            <a:r>
              <a:rPr lang="ru-RU" altLang="ru-RU" dirty="0"/>
              <a:t>ЛР + РК + Курсовая Работа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8023B05-43C3-4F26-8E21-F758AC24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База данных (БД)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92D68C4-0052-4E40-AF07-195C71498C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Структурированные данные</a:t>
            </a:r>
          </a:p>
          <a:p>
            <a:r>
              <a:rPr lang="ru-RU" altLang="ru-RU"/>
              <a:t>Длительное (постоянное) хранение</a:t>
            </a:r>
          </a:p>
          <a:p>
            <a:r>
              <a:rPr lang="ru-RU" altLang="ru-RU"/>
              <a:t>Под управлением СУБД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1A5D81C-43A5-4746-9987-C9BE6175C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Система управления базами данных (СУБД)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09E7E30-310D-45EF-914D-52A292C72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/>
            <a:r>
              <a:rPr lang="ru-RU" altLang="ru-RU"/>
              <a:t>Язык </a:t>
            </a:r>
            <a:r>
              <a:rPr lang="en-US" altLang="ru-RU"/>
              <a:t>DDL</a:t>
            </a:r>
            <a:r>
              <a:rPr lang="ru-RU" altLang="ru-RU"/>
              <a:t> (</a:t>
            </a:r>
            <a:r>
              <a:rPr lang="en-US" altLang="ru-RU"/>
              <a:t>Data Definition Language</a:t>
            </a:r>
            <a:r>
              <a:rPr lang="ru-RU" altLang="ru-RU"/>
              <a:t>) – определяет новые базы данных(БД)  и их схемы.</a:t>
            </a:r>
          </a:p>
          <a:p>
            <a:pPr marL="990600" lvl="1" indent="-533400"/>
            <a:r>
              <a:rPr lang="ru-RU" altLang="ru-RU"/>
              <a:t>Язык</a:t>
            </a:r>
            <a:r>
              <a:rPr lang="en-US" altLang="ru-RU"/>
              <a:t> DML (Data Manipulation Language) – </a:t>
            </a:r>
            <a:r>
              <a:rPr lang="ru-RU" altLang="ru-RU"/>
              <a:t>задает</a:t>
            </a:r>
            <a:r>
              <a:rPr lang="en-US" altLang="ru-RU"/>
              <a:t> </a:t>
            </a:r>
            <a:r>
              <a:rPr lang="ru-RU" altLang="ru-RU"/>
              <a:t>запросы.</a:t>
            </a:r>
          </a:p>
          <a:p>
            <a:pPr marL="990600" lvl="1" indent="-533400"/>
            <a:r>
              <a:rPr lang="ru-RU" altLang="ru-RU"/>
              <a:t>Длительное хранение больших объемов структурированных данных.</a:t>
            </a:r>
          </a:p>
          <a:p>
            <a:pPr marL="990600" lvl="1" indent="-533400"/>
            <a:r>
              <a:rPr lang="ru-RU" altLang="ru-RU"/>
              <a:t>Многопользовательская среда.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2A15BFC-0296-43D3-BD6E-BC0F0716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Поколения СУБД (и БД)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F8BF31A-A103-4FE6-932F-EF406A1B8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altLang="ru-RU" sz="2800"/>
              <a:t>Первые БД появились в конце 60-х годов:</a:t>
            </a:r>
          </a:p>
          <a:p>
            <a:pPr marL="990600" lvl="1" indent="-533400"/>
            <a:r>
              <a:rPr lang="ru-RU" altLang="ru-RU" sz="2400"/>
              <a:t>Бронирование авиабилетов; Банковская система; Корпоративные системы.</a:t>
            </a:r>
          </a:p>
          <a:p>
            <a:pPr marL="990600" lvl="1" indent="-533400"/>
            <a:r>
              <a:rPr lang="ru-RU" altLang="ru-RU" sz="2400"/>
              <a:t>Файловая система + модель описания структуры.</a:t>
            </a:r>
          </a:p>
          <a:p>
            <a:pPr marL="990600" lvl="1" indent="-533400"/>
            <a:r>
              <a:rPr lang="ru-RU" altLang="ru-RU" sz="2400"/>
              <a:t>«иерархическая» (дерево);</a:t>
            </a:r>
            <a:r>
              <a:rPr lang="en-US" altLang="ru-RU" sz="2400"/>
              <a:t> </a:t>
            </a:r>
            <a:r>
              <a:rPr lang="ru-RU" altLang="ru-RU" sz="2400"/>
              <a:t>«сетевая» (граф).</a:t>
            </a:r>
          </a:p>
          <a:p>
            <a:pPr marL="609600" indent="-609600"/>
            <a:r>
              <a:rPr lang="ru-RU" altLang="ru-RU" sz="2800"/>
              <a:t>Реляционные БД появляются с 70-х  годов:</a:t>
            </a:r>
          </a:p>
          <a:p>
            <a:pPr marL="990600" lvl="1" indent="-533400"/>
            <a:r>
              <a:rPr lang="ru-RU" altLang="ru-RU" sz="2400"/>
              <a:t>Язык</a:t>
            </a:r>
            <a:r>
              <a:rPr lang="en-US" altLang="ru-RU" sz="2400"/>
              <a:t> SQL ( Structured Query Language)</a:t>
            </a:r>
            <a:r>
              <a:rPr lang="ru-RU" altLang="ru-RU" sz="2400"/>
              <a:t>.</a:t>
            </a:r>
          </a:p>
          <a:p>
            <a:pPr marL="990600" lvl="1" indent="-533400"/>
            <a:r>
              <a:rPr lang="ru-RU" altLang="ru-RU" sz="2400"/>
              <a:t>Отношения (таблицы).</a:t>
            </a:r>
          </a:p>
          <a:p>
            <a:pPr marL="990600" lvl="1" indent="-533400"/>
            <a:r>
              <a:rPr lang="ru-RU" altLang="ru-RU" sz="2400"/>
              <a:t>Реляционная алгебра; оптимизация запросов.</a:t>
            </a:r>
          </a:p>
          <a:p>
            <a:pPr marL="990600" lvl="1" indent="-533400"/>
            <a:r>
              <a:rPr lang="ru-RU" altLang="ru-RU" sz="2400"/>
              <a:t>Основные до 90-х</a:t>
            </a:r>
            <a:r>
              <a:rPr lang="ru-RU" altLang="ru-RU" sz="2000"/>
              <a:t>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E6AB4BA-881C-46AF-8163-37DC0B3A5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Постреляционные БД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A62BDE7-F4D3-495B-B92F-9870C76CEB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9728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Поколение 90-х – 2000-х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Объектные,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Объектно-реляционные,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Полуструктурированные (</a:t>
            </a:r>
            <a:r>
              <a:rPr lang="en-US" altLang="ru-RU"/>
              <a:t>XML</a:t>
            </a:r>
            <a:r>
              <a:rPr lang="ru-RU" altLang="ru-RU"/>
              <a:t>).</a:t>
            </a:r>
          </a:p>
          <a:p>
            <a:pPr>
              <a:lnSpc>
                <a:spcPct val="90000"/>
              </a:lnSpc>
            </a:pPr>
            <a:r>
              <a:rPr lang="en-US" altLang="ru-RU"/>
              <a:t>NoSql (c 2009)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Графовые,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Колоночные,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Документные,</a:t>
            </a:r>
          </a:p>
          <a:p>
            <a:pPr lvl="1">
              <a:lnSpc>
                <a:spcPct val="90000"/>
              </a:lnSpc>
            </a:pPr>
            <a:r>
              <a:rPr lang="ru-RU" altLang="ru-RU"/>
              <a:t>Ключ-значение.</a:t>
            </a:r>
          </a:p>
          <a:p>
            <a:pPr>
              <a:lnSpc>
                <a:spcPct val="90000"/>
              </a:lnSpc>
            </a:pPr>
            <a:r>
              <a:rPr lang="en-US" altLang="ru-RU"/>
              <a:t>NewSql</a:t>
            </a:r>
            <a:r>
              <a:rPr lang="ru-RU" altLang="ru-RU"/>
              <a:t>, пространственные, временные и т.д.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EE801A-58F2-4BA8-9221-B63DE5D1B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Вопросы создания БД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63F50BE-193F-403F-9D04-1DF781A7B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800"/>
              <a:t>Проектирование БД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Модель;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Структура; 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Типы данных; 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Связь элеметов.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/>
              <a:t>Программирование приложений БД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На стороне клиента;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На стороне сервера БД.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/>
              <a:t>Распределенная обработка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Кластеры;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altLang="ru-RU" sz="2400"/>
              <a:t>Фрагментация и репликация.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5 мгт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5 мгту" id="{CFD8A2F9-18F5-4A5E-8BA3-38A74325F965}" vid="{28A2FBBA-EBF5-44DD-B542-F156F9F4A81F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 мгту</Template>
  <TotalTime>5684</TotalTime>
  <Words>3278</Words>
  <Application>Microsoft Office PowerPoint</Application>
  <PresentationFormat>Широкоэкранный</PresentationFormat>
  <Paragraphs>506</Paragraphs>
  <Slides>38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Arial</vt:lpstr>
      <vt:lpstr>Microsoft YaHei</vt:lpstr>
      <vt:lpstr>Times New Roman</vt:lpstr>
      <vt:lpstr>Segoe UI</vt:lpstr>
      <vt:lpstr>Calibri</vt:lpstr>
      <vt:lpstr>Century Gothic</vt:lpstr>
      <vt:lpstr>lucida grande</vt:lpstr>
      <vt:lpstr>Wingdings</vt:lpstr>
      <vt:lpstr>Consolas</vt:lpstr>
      <vt:lpstr>Corbel</vt:lpstr>
      <vt:lpstr>+mn-lt</vt:lpstr>
      <vt:lpstr>Тема5 мгту</vt:lpstr>
      <vt:lpstr>1_Тема Office</vt:lpstr>
      <vt:lpstr>Презентация PowerPoint</vt:lpstr>
      <vt:lpstr>Презентация PowerPoint</vt:lpstr>
      <vt:lpstr>Преподаватели курса Базы данных</vt:lpstr>
      <vt:lpstr>Контрольные мероприятия</vt:lpstr>
      <vt:lpstr>База данных (БД)</vt:lpstr>
      <vt:lpstr>Система управления базами данных (СУБД)</vt:lpstr>
      <vt:lpstr>Поколения СУБД (и БД)</vt:lpstr>
      <vt:lpstr>Постреляционные БД</vt:lpstr>
      <vt:lpstr>Вопросы создания БД</vt:lpstr>
      <vt:lpstr>Модели данных</vt:lpstr>
      <vt:lpstr>Классификация СУБД  по типу модели данных</vt:lpstr>
      <vt:lpstr>Реляционная модель данных</vt:lpstr>
      <vt:lpstr>Структура данных реляционной модели</vt:lpstr>
      <vt:lpstr>Реляционная модель</vt:lpstr>
      <vt:lpstr>Элементы реляционной модели</vt:lpstr>
      <vt:lpstr>Реляционный способ доступа к БД</vt:lpstr>
      <vt:lpstr>SQL - Structured Query Language</vt:lpstr>
      <vt:lpstr>Презентация PowerPoint</vt:lpstr>
      <vt:lpstr>Презентация PowerPoint</vt:lpstr>
      <vt:lpstr>Классификация языка SQL</vt:lpstr>
      <vt:lpstr>Презентация PowerPoint</vt:lpstr>
      <vt:lpstr>Презентация PowerPoint</vt:lpstr>
      <vt:lpstr>Категории SQL типов данных столбцов</vt:lpstr>
      <vt:lpstr>Презентация PowerPoint</vt:lpstr>
      <vt:lpstr>Презентация PowerPoint</vt:lpstr>
      <vt:lpstr>Язык определения данных (DDL)</vt:lpstr>
      <vt:lpstr>Презентация PowerPoint</vt:lpstr>
      <vt:lpstr>CREATE TABLE – создание таблицы</vt:lpstr>
      <vt:lpstr>Ограничения</vt:lpstr>
      <vt:lpstr>Ограничения внешнего ключа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Оператор SELECT – выборка данных</vt:lpstr>
      <vt:lpstr>Примеры SQL запросов на выборку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- Structured Query Language</dc:title>
  <dc:creator>2 1</dc:creator>
  <cp:lastModifiedBy>kocta</cp:lastModifiedBy>
  <cp:revision>166</cp:revision>
  <cp:lastPrinted>1601-01-01T00:00:00Z</cp:lastPrinted>
  <dcterms:created xsi:type="dcterms:W3CDTF">2022-02-03T21:22:19Z</dcterms:created>
  <dcterms:modified xsi:type="dcterms:W3CDTF">2024-02-10T06:17:06Z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Notes">
    <vt:r8>4</vt:r8>
  </property>
  <property fmtid="{D5CDD505-2E9C-101B-9397-08002B2CF9AE}" pid="4" name="PresentationFormat">
    <vt:lpwstr>Широкоэкранный</vt:lpwstr>
  </property>
  <property fmtid="{D5CDD505-2E9C-101B-9397-08002B2CF9AE}" pid="5" name="Slides">
    <vt:r8>24</vt:r8>
  </property>
</Properties>
</file>