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1763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27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2278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528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812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9217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4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5742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4883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3334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670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4EF898-473C-4B20-B8BB-8DA6CD5B4EC2}" type="datetimeFigureOut">
              <a:rPr lang="ru-RU" smtClean="0"/>
              <a:t>30.09.2025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B3C2C-A299-4CCD-9543-F2EC6530D7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778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57619" y="616944"/>
            <a:ext cx="10598227" cy="5732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Bef>
                <a:spcPts val="1500"/>
              </a:spcBef>
              <a:spcAft>
                <a:spcPts val="1500"/>
              </a:spcAft>
            </a:pPr>
            <a:r>
              <a:rPr lang="ru-RU" sz="3200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Существуют три варианта маршрутизации между VLAN.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Старый метод маршрутизации между VLAN </a:t>
            </a:r>
            <a:r>
              <a:rPr lang="ru-RU" sz="3200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это устаревшее решение. Плохо масштабируется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dirty="0" err="1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Router</a:t>
            </a:r>
            <a:r>
              <a:rPr lang="ru-RU" sz="3200" b="1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200" b="1" dirty="0" err="1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</a:t>
            </a:r>
            <a:r>
              <a:rPr lang="ru-RU" sz="3200" b="1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-a-</a:t>
            </a:r>
            <a:r>
              <a:rPr lang="ru-RU" sz="3200" b="1" dirty="0" err="1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Stick</a:t>
            </a:r>
            <a:r>
              <a:rPr lang="ru-RU" sz="3200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- это приемлемое решение для сети малых и средних размеров.</a:t>
            </a:r>
            <a:endParaRPr lang="ru-RU" sz="3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Коммутатор уровня 3 с использованием коммутируемых виртуальных интерфейсов (SVI)</a:t>
            </a:r>
            <a:r>
              <a:rPr lang="ru-RU" sz="3200" dirty="0" smtClean="0"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это наиболее масштабируемое решение для средних и крупных организаций.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814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77117"/>
            <a:ext cx="7715249" cy="5012675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4367374"/>
              </p:ext>
            </p:extLst>
          </p:nvPr>
        </p:nvGraphicFramePr>
        <p:xfrm>
          <a:off x="7715451" y="1517915"/>
          <a:ext cx="4476549" cy="5340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98891"/>
                <a:gridCol w="2291509"/>
                <a:gridCol w="1186149"/>
              </a:tblGrid>
              <a:tr h="312813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8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Порт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MAC-адрес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VLAN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</a:tr>
              <a:tr h="88845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F0/1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R1 G0/0/0 MAC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</a:tr>
              <a:tr h="1083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F0/11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PC1 MAC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</a:tr>
              <a:tr h="1083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F0/12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R1 G0/0/1 MAC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</a:tr>
              <a:tr h="10834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F0/24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>
                          <a:effectLst/>
                        </a:rPr>
                        <a:t>PC2 MAC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00" dirty="0">
                          <a:effectLst/>
                        </a:rPr>
                        <a:t>20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201" marR="44201" marT="44201" marB="44201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7715249" y="1503303"/>
            <a:ext cx="2067297" cy="48730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MAC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Address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table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kumimoji="0" lang="ru-RU" altLang="ru-RU" sz="1200" b="1" i="0" u="none" strike="noStrike" cap="none" normalizeH="0" baseline="0" dirty="0" err="1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for</a:t>
            </a:r>
            <a:r>
              <a:rPr kumimoji="0" lang="ru-RU" altLang="ru-RU" sz="1200" b="1" i="0" u="none" strike="noStrike" cap="none" normalizeH="0" baseline="0" dirty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S1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84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812246" y="664844"/>
            <a:ext cx="10678347" cy="5912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85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333042" y="473725"/>
            <a:ext cx="9232134" cy="5662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814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5" name="Рисунок 6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3062689"/>
            <a:ext cx="5596569" cy="379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Рисунок 6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7925" y="-19050"/>
            <a:ext cx="5934075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Рисунок 6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0762"/>
            <a:ext cx="5822849" cy="3182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54236" y="617159"/>
            <a:ext cx="594911" cy="6771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38957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1371175" y="0"/>
            <a:ext cx="820825" cy="6771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B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97836" y="4086225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19489" y="3747390"/>
            <a:ext cx="627961" cy="67710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000" b="1" i="0" u="none" strike="noStrike" cap="none" normalizeH="0" baseline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</a:t>
            </a:r>
            <a:endParaRPr kumimoji="0" lang="ru-RU" altLang="ru-RU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0" y="9001396"/>
            <a:ext cx="9749928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" name="Рисунок 12"/>
          <p:cNvPicPr/>
          <p:nvPr/>
        </p:nvPicPr>
        <p:blipFill>
          <a:blip r:embed="rId5"/>
          <a:stretch>
            <a:fillRect/>
          </a:stretch>
        </p:blipFill>
        <p:spPr>
          <a:xfrm>
            <a:off x="5916057" y="3270173"/>
            <a:ext cx="5932149" cy="358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42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7513" y="0"/>
            <a:ext cx="90375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Маршрутизация между сетями VLAN с использованием метода </a:t>
            </a:r>
            <a:r>
              <a:rPr lang="ru-RU" b="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Router</a:t>
            </a:r>
            <a:r>
              <a:rPr lang="ru-RU" b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</a:t>
            </a:r>
            <a:r>
              <a:rPr lang="ru-RU" b="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on</a:t>
            </a:r>
            <a:r>
              <a:rPr lang="ru-RU" b="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-a-</a:t>
            </a:r>
            <a:r>
              <a:rPr lang="ru-RU" b="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Stick</a:t>
            </a:r>
            <a:endParaRPr lang="ru-RU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272419" y="486777"/>
            <a:ext cx="5940425" cy="4848860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205030"/>
              </p:ext>
            </p:extLst>
          </p:nvPr>
        </p:nvGraphicFramePr>
        <p:xfrm>
          <a:off x="7215541" y="1197482"/>
          <a:ext cx="4762534" cy="22838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1683"/>
                <a:gridCol w="801154"/>
                <a:gridCol w="2199697"/>
              </a:tblGrid>
              <a:tr h="467819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Подинтерфейс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VLAN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IP-адрес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4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G0/0/1.10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10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192.168.10.1/24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4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G0/0/1.20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20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192.168.20.1/24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45400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G0/0/1.99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>
                          <a:effectLst/>
                        </a:rPr>
                        <a:t>99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050" dirty="0">
                          <a:effectLst/>
                        </a:rPr>
                        <a:t>192.168.99.1/24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7191838" y="1045215"/>
            <a:ext cx="4753187" cy="62580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100" b="1" i="0" u="none" strike="noStrike" cap="none" normalizeH="0" baseline="0" dirty="0" err="1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Router</a:t>
            </a:r>
            <a:r>
              <a:rPr kumimoji="0" lang="ru-RU" altLang="ru-RU" sz="2100" b="1" i="0" u="none" strike="noStrike" cap="none" normalizeH="0" baseline="0" dirty="0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R1 </a:t>
            </a:r>
            <a:r>
              <a:rPr kumimoji="0" lang="ru-RU" altLang="ru-RU" sz="2100" b="1" i="0" u="none" strike="noStrike" cap="none" normalizeH="0" baseline="0" dirty="0" err="1" smtClean="0">
                <a:ln>
                  <a:noFill/>
                </a:ln>
                <a:solidFill>
                  <a:srgbClr val="58585B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Subinterfaces</a:t>
            </a: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rgbClr val="1F4D78"/>
              </a:solidFill>
              <a:effectLst/>
              <a:latin typeface="Calibri Light" panose="020F03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26930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187287"/>
            <a:ext cx="9144000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kern="18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Поиск и устранение неполадок маршрутизации между VLAN</a:t>
            </a:r>
            <a:endParaRPr lang="ru-RU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495805"/>
              </p:ext>
            </p:extLst>
          </p:nvPr>
        </p:nvGraphicFramePr>
        <p:xfrm>
          <a:off x="220338" y="814171"/>
          <a:ext cx="10421957" cy="54544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89679"/>
                <a:gridCol w="3731081"/>
                <a:gridCol w="4201197"/>
              </a:tblGrid>
              <a:tr h="3454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Тип проблемы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Как исправить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Как проверить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11333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Отсутствующие сети VLAN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Создайте (или повторно создайте) VLAN, если она не существует.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Убедитесь, что порт хоста назначен правильной VLAN.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000">
                          <a:effectLst/>
                        </a:rPr>
                        <a:t>show vlan [brief]</a:t>
                      </a:r>
                      <a:br>
                        <a:rPr lang="en-US" sz="1000">
                          <a:effectLst/>
                        </a:rPr>
                      </a:br>
                      <a:r>
                        <a:rPr lang="en-US" sz="1000">
                          <a:effectLst/>
                        </a:rPr>
                        <a:t>show interfaces switchport</a:t>
                      </a:r>
                      <a:br>
                        <a:rPr lang="en-US" sz="1000">
                          <a:effectLst/>
                        </a:rPr>
                      </a:br>
                      <a:r>
                        <a:rPr lang="en-US" sz="1000">
                          <a:effectLst/>
                        </a:rPr>
                        <a:t>ping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11333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Проблемы магистрального порта коммутатора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Убедитесь, что магистральные соединения настроены правильно.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Убедитесь, что порт является магистральным портом и включен.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000">
                          <a:effectLst/>
                        </a:rPr>
                        <a:t>show interfaces trunk</a:t>
                      </a:r>
                      <a:br>
                        <a:rPr lang="en-US" sz="1000">
                          <a:effectLst/>
                        </a:rPr>
                      </a:br>
                      <a:r>
                        <a:rPr lang="en-US" sz="1000">
                          <a:effectLst/>
                        </a:rPr>
                        <a:t>show running-config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170901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Неполадки в работе порта коммутатора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Назначьте порт соответствующей сети VLAN.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Убедитесь, что порт является портом доступа и включен.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Неправильно настроен узел в неправильной подсети.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000">
                          <a:effectLst/>
                        </a:rPr>
                        <a:t>show interfaces switchport</a:t>
                      </a:r>
                      <a:br>
                        <a:rPr lang="en-US" sz="1000">
                          <a:effectLst/>
                        </a:rPr>
                      </a:br>
                      <a:r>
                        <a:rPr lang="en-US" sz="1000">
                          <a:effectLst/>
                        </a:rPr>
                        <a:t>show running-config interface</a:t>
                      </a:r>
                      <a:br>
                        <a:rPr lang="en-US" sz="1000">
                          <a:effectLst/>
                        </a:rPr>
                      </a:br>
                      <a:r>
                        <a:rPr lang="en-US" sz="1000">
                          <a:effectLst/>
                        </a:rPr>
                        <a:t>ipconfig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  <a:tr h="11333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>
                          <a:effectLst/>
                        </a:rPr>
                        <a:t>Неполадки в настройках маршрутизатора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IPv4-адрес подинтерфейса маршрутизатора настроен неправильно.</a:t>
                      </a:r>
                      <a:endParaRPr lang="ru-RU" sz="1100">
                        <a:effectLst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57200" algn="l"/>
                        </a:tabLst>
                      </a:pPr>
                      <a:r>
                        <a:rPr lang="ru-RU" sz="1050">
                          <a:effectLst/>
                        </a:rPr>
                        <a:t>Подинтерфейс маршрутизатора назначается с идентификатором VLAN.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81660" algn="l"/>
                          <a:tab pos="1163320" algn="l"/>
                          <a:tab pos="1744980" algn="l"/>
                          <a:tab pos="2326640" algn="l"/>
                          <a:tab pos="2908300" algn="l"/>
                          <a:tab pos="3489960" algn="l"/>
                          <a:tab pos="4071620" algn="l"/>
                          <a:tab pos="4653280" algn="l"/>
                          <a:tab pos="5234940" algn="l"/>
                          <a:tab pos="5816600" algn="l"/>
                          <a:tab pos="6398260" algn="l"/>
                          <a:tab pos="6979920" algn="l"/>
                          <a:tab pos="7561580" algn="l"/>
                          <a:tab pos="8143240" algn="l"/>
                          <a:tab pos="8724900" algn="l"/>
                          <a:tab pos="9306560" algn="l"/>
                        </a:tabLst>
                      </a:pPr>
                      <a:r>
                        <a:rPr lang="en-US" sz="1000" dirty="0">
                          <a:effectLst/>
                        </a:rPr>
                        <a:t>show </a:t>
                      </a:r>
                      <a:r>
                        <a:rPr lang="en-US" sz="1000" dirty="0" err="1">
                          <a:effectLst/>
                        </a:rPr>
                        <a:t>ip</a:t>
                      </a:r>
                      <a:r>
                        <a:rPr lang="en-US" sz="1000" dirty="0">
                          <a:effectLst/>
                        </a:rPr>
                        <a:t> interface brief</a:t>
                      </a:r>
                      <a:br>
                        <a:rPr lang="en-US" sz="1000" dirty="0">
                          <a:effectLst/>
                        </a:rPr>
                      </a:br>
                      <a:r>
                        <a:rPr lang="en-US" sz="1000" dirty="0">
                          <a:effectLst/>
                        </a:rPr>
                        <a:t>show interfaces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625" marR="47625" marT="47625" marB="476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6878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76260" y="605928"/>
            <a:ext cx="8560105" cy="5541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386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tretch>
            <a:fillRect/>
          </a:stretch>
        </p:blipFill>
        <p:spPr>
          <a:xfrm>
            <a:off x="96148" y="-1"/>
            <a:ext cx="7902097" cy="5750806"/>
          </a:xfrm>
          <a:prstGeom prst="rect">
            <a:avLst/>
          </a:prstGeom>
        </p:spPr>
      </p:pic>
      <p:pic>
        <p:nvPicPr>
          <p:cNvPr id="5" name="Рисунок 4"/>
          <p:cNvPicPr/>
          <p:nvPr/>
        </p:nvPicPr>
        <p:blipFill>
          <a:blip r:embed="rId3"/>
          <a:stretch>
            <a:fillRect/>
          </a:stretch>
        </p:blipFill>
        <p:spPr>
          <a:xfrm>
            <a:off x="5457825" y="216091"/>
            <a:ext cx="6528527" cy="553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4536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184</Words>
  <Application>Microsoft Office PowerPoint</Application>
  <PresentationFormat>Широкоэкранный</PresentationFormat>
  <Paragraphs>58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ya@artem-antonov.ru</dc:creator>
  <cp:lastModifiedBy>ya@artem-antonov.ru</cp:lastModifiedBy>
  <cp:revision>4</cp:revision>
  <dcterms:created xsi:type="dcterms:W3CDTF">2025-09-30T06:20:34Z</dcterms:created>
  <dcterms:modified xsi:type="dcterms:W3CDTF">2025-09-30T06:44:58Z</dcterms:modified>
</cp:coreProperties>
</file>