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8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9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5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5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2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0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4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1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0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3723-4BD9-484D-9780-51D1F65E9B9A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FDB1-3F8B-4BFC-8932-E0BDB524E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5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21"/>
            <a:ext cx="59436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49" y="1613056"/>
            <a:ext cx="5934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9902"/>
            <a:ext cx="708848" cy="4770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STP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829550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020695"/>
            <a:ext cx="5940425" cy="38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6255" y="0"/>
            <a:ext cx="8284685" cy="66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9817" y="99153"/>
            <a:ext cx="8152482" cy="66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95" y="110169"/>
            <a:ext cx="8229600" cy="67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77100" y="154236"/>
            <a:ext cx="6290630" cy="67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6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38864"/>
              </p:ext>
            </p:extLst>
          </p:nvPr>
        </p:nvGraphicFramePr>
        <p:xfrm>
          <a:off x="150125" y="0"/>
          <a:ext cx="12023678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334"/>
                <a:gridCol w="10912344"/>
              </a:tblGrid>
              <a:tr h="3830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Заголовок таблицы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Варианты STP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Описание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849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STP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Это исходная версия IEEE 802.1D (802.1D-1998 и более ранних версий), которая предоставляет топологию без петли в сети с избыточными каналами. Также называется общим связующим деревом (CST), он предполагает один экземпляр связующего дерева независимо от количества сетей VLAN.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1062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PVST+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Per</a:t>
                      </a:r>
                      <a:r>
                        <a:rPr lang="ru-RU" sz="1400" dirty="0">
                          <a:effectLst/>
                        </a:rPr>
                        <a:t>-VLAN </a:t>
                      </a:r>
                      <a:r>
                        <a:rPr lang="ru-RU" sz="1400" dirty="0" err="1">
                          <a:effectLst/>
                        </a:rPr>
                        <a:t>Spanning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Tree</a:t>
                      </a:r>
                      <a:r>
                        <a:rPr lang="ru-RU" sz="1400" dirty="0">
                          <a:effectLst/>
                        </a:rPr>
                        <a:t> (PVST+) — это усовершенствованная технология STP </a:t>
                      </a:r>
                      <a:r>
                        <a:rPr lang="ru-RU" sz="1400" dirty="0" err="1">
                          <a:effectLst/>
                        </a:rPr>
                        <a:t>Cisco</a:t>
                      </a:r>
                      <a:r>
                        <a:rPr lang="ru-RU" sz="1400" dirty="0">
                          <a:effectLst/>
                        </a:rPr>
                        <a:t>, которая предоставляет отдельный экземпляр протокола </a:t>
                      </a:r>
                      <a:r>
                        <a:rPr lang="ru-RU" sz="1400" dirty="0" err="1">
                          <a:effectLst/>
                        </a:rPr>
                        <a:t>spanning-tree</a:t>
                      </a:r>
                      <a:r>
                        <a:rPr lang="ru-RU" sz="1400" dirty="0">
                          <a:effectLst/>
                        </a:rPr>
                        <a:t> 802.1D для каждой VLAN, настроенной в сети. Рассматриваемый вариант протокола </a:t>
                      </a:r>
                      <a:r>
                        <a:rPr lang="ru-RU" sz="1400" dirty="0" err="1">
                          <a:effectLst/>
                        </a:rPr>
                        <a:t>spanning-tree</a:t>
                      </a:r>
                      <a:r>
                        <a:rPr lang="ru-RU" sz="1400" dirty="0">
                          <a:effectLst/>
                        </a:rPr>
                        <a:t> поддерживает </a:t>
                      </a:r>
                      <a:r>
                        <a:rPr lang="ru-RU" sz="1400" dirty="0" err="1">
                          <a:effectLst/>
                        </a:rPr>
                        <a:t>PortFast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UplinkFast</a:t>
                      </a:r>
                      <a:r>
                        <a:rPr lang="ru-RU" sz="1400" dirty="0">
                          <a:effectLst/>
                        </a:rPr>
                        <a:t>, BPDU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, BPDU </a:t>
                      </a:r>
                      <a:r>
                        <a:rPr lang="ru-RU" sz="1400" dirty="0" err="1">
                          <a:effectLst/>
                        </a:rPr>
                        <a:t>filter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root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 и </a:t>
                      </a:r>
                      <a:r>
                        <a:rPr lang="ru-RU" sz="1400" dirty="0" err="1">
                          <a:effectLst/>
                        </a:rPr>
                        <a:t>loop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604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802.1D-2004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обновленная версия стандарта STP, в которую входит 802.1w.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595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RSTP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Протокол быстрого связующего дерева (RSTP) или IEEE 802.1w представляет собой эволюцию STP, обеспечивающий более высокую сходимость, чем STP.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849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Rapid PVST+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усовершенствованный корпорацией </a:t>
                      </a:r>
                      <a:r>
                        <a:rPr lang="ru-RU" sz="1400" dirty="0" err="1">
                          <a:effectLst/>
                        </a:rPr>
                        <a:t>Cisco</a:t>
                      </a:r>
                      <a:r>
                        <a:rPr lang="ru-RU" sz="1400" dirty="0">
                          <a:effectLst/>
                        </a:rPr>
                        <a:t> протокол RSTP, который использует PVST+, предоставляя отдельный экземпляр 802.1w для каждой сети VLAN. Каждый отдельный экземпляр поддерживает </a:t>
                      </a:r>
                      <a:r>
                        <a:rPr lang="ru-RU" sz="1400" dirty="0" err="1">
                          <a:effectLst/>
                        </a:rPr>
                        <a:t>POrtFast</a:t>
                      </a:r>
                      <a:r>
                        <a:rPr lang="ru-RU" sz="1400" dirty="0">
                          <a:effectLst/>
                        </a:rPr>
                        <a:t>, BPDU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, BPDU </a:t>
                      </a:r>
                      <a:r>
                        <a:rPr lang="ru-RU" sz="1400" dirty="0" err="1">
                          <a:effectLst/>
                        </a:rPr>
                        <a:t>filter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root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 и </a:t>
                      </a:r>
                      <a:r>
                        <a:rPr lang="ru-RU" sz="1400" dirty="0" err="1">
                          <a:effectLst/>
                        </a:rPr>
                        <a:t>loop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837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MSTP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Протокол нескольких связующих деревьев (MSTP) является стандартом IEEE, вдохновленным ранее </a:t>
                      </a:r>
                      <a:r>
                        <a:rPr lang="ru-RU" sz="1400" dirty="0" err="1">
                          <a:effectLst/>
                        </a:rPr>
                        <a:t>проприетарный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Cisco</a:t>
                      </a:r>
                      <a:r>
                        <a:rPr lang="ru-RU" sz="1400" dirty="0">
                          <a:effectLst/>
                        </a:rPr>
                        <a:t> протокол STP с несколькими экземпляром (MISTP). MSTP сопоставляет несколько сетей VLAN в пределах одного экземпляра протокола </a:t>
                      </a:r>
                      <a:r>
                        <a:rPr lang="ru-RU" sz="1400" dirty="0" err="1">
                          <a:effectLst/>
                        </a:rPr>
                        <a:t>spanning-tree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  <a:tr h="10809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MST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Multiple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Spanning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Tree</a:t>
                      </a:r>
                      <a:r>
                        <a:rPr lang="ru-RU" sz="1400" dirty="0">
                          <a:effectLst/>
                        </a:rPr>
                        <a:t> (MST) представляет собой реализацию </a:t>
                      </a:r>
                      <a:r>
                        <a:rPr lang="ru-RU" sz="1400" dirty="0" err="1">
                          <a:effectLst/>
                        </a:rPr>
                        <a:t>Cisco</a:t>
                      </a:r>
                      <a:r>
                        <a:rPr lang="ru-RU" sz="1400" dirty="0">
                          <a:effectLst/>
                        </a:rPr>
                        <a:t> MSTP, которая предоставляет до 16 экземпляров RSTP и объединяет множество VLAN с той же физической и логической топологией в общий экземпляр RSTP. Каждый рассматриваемый вариант протокола </a:t>
                      </a:r>
                      <a:r>
                        <a:rPr lang="ru-RU" sz="1400" dirty="0" err="1">
                          <a:effectLst/>
                        </a:rPr>
                        <a:t>spanning-tree</a:t>
                      </a:r>
                      <a:r>
                        <a:rPr lang="ru-RU" sz="1400" dirty="0">
                          <a:effectLst/>
                        </a:rPr>
                        <a:t> поддерживает </a:t>
                      </a:r>
                      <a:r>
                        <a:rPr lang="ru-RU" sz="1400" dirty="0" err="1">
                          <a:effectLst/>
                        </a:rPr>
                        <a:t>PortFast</a:t>
                      </a:r>
                      <a:r>
                        <a:rPr lang="ru-RU" sz="1400" dirty="0">
                          <a:effectLst/>
                        </a:rPr>
                        <a:t>, BPDU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, BPDU </a:t>
                      </a:r>
                      <a:r>
                        <a:rPr lang="ru-RU" sz="1400" dirty="0" err="1">
                          <a:effectLst/>
                        </a:rPr>
                        <a:t>filter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root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 и </a:t>
                      </a:r>
                      <a:r>
                        <a:rPr lang="ru-RU" sz="1400" dirty="0" err="1">
                          <a:effectLst/>
                        </a:rPr>
                        <a:t>loop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guard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50" marR="41150" marT="41150" marB="411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00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795" y="132645"/>
            <a:ext cx="35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5615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RSTP состояния и роли портов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190" y="132645"/>
            <a:ext cx="5940425" cy="66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8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24585" y="0"/>
            <a:ext cx="7383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7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56096" y="0"/>
            <a:ext cx="7956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68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327" y="173588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5615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Альтернативы STP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9685" y="928049"/>
            <a:ext cx="10986446" cy="55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0825" y="682388"/>
            <a:ext cx="11081532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807"/>
            <a:ext cx="6585015" cy="40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37" y="3734718"/>
            <a:ext cx="6246202" cy="38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095750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93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7104" y="614150"/>
            <a:ext cx="10399593" cy="56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7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893" y="0"/>
            <a:ext cx="6482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9538" y="18592"/>
            <a:ext cx="4501810" cy="7540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1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STP </a:t>
            </a:r>
            <a:r>
              <a:rPr lang="ru-RU" altLang="ru-RU" sz="2100" b="1" dirty="0" smtClean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устраняет неполадку в сети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86175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381875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Рисунок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6621039" cy="35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80" y="2555913"/>
            <a:ext cx="6918820" cy="43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0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54" y="0"/>
            <a:ext cx="212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5615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Петли 2-го уровня</a:t>
            </a:r>
            <a:endParaRPr lang="ru-RU" dirty="0"/>
          </a:p>
        </p:txBody>
      </p:sp>
      <p:pic>
        <p:nvPicPr>
          <p:cNvPr id="4101" name="Рисунок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9340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71" y="2300287"/>
            <a:ext cx="5934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219575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8029575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1811000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5735300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19650075"/>
            <a:ext cx="12192000" cy="0"/>
          </a:xfrm>
          <a:prstGeom prst="rect">
            <a:avLst/>
          </a:prstGeom>
          <a:solidFill>
            <a:srgbClr val="F2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7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20" y="2933700"/>
            <a:ext cx="59340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8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6" y="432297"/>
            <a:ext cx="7823920" cy="51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2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37661" y="1054777"/>
            <a:ext cx="7042782" cy="5092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610" y="258763"/>
            <a:ext cx="3983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0" dirty="0" smtClean="0">
                <a:solidFill>
                  <a:srgbClr val="05615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Широковещательный шторм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8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5408" y="0"/>
            <a:ext cx="33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0" dirty="0" smtClean="0">
                <a:solidFill>
                  <a:srgbClr val="05615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Алгоритм связующего дерева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2924" y="369332"/>
            <a:ext cx="10524112" cy="6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978" y="121186"/>
            <a:ext cx="10521108" cy="673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8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287</Words>
  <Application>Microsoft Office PowerPoint</Application>
  <PresentationFormat>Широкоэкранный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9</cp:revision>
  <dcterms:created xsi:type="dcterms:W3CDTF">2025-09-30T06:45:28Z</dcterms:created>
  <dcterms:modified xsi:type="dcterms:W3CDTF">2025-09-30T09:07:18Z</dcterms:modified>
</cp:coreProperties>
</file>