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93" r:id="rId4"/>
    <p:sldId id="258" r:id="rId5"/>
    <p:sldId id="259" r:id="rId6"/>
    <p:sldId id="394" r:id="rId7"/>
    <p:sldId id="260" r:id="rId8"/>
    <p:sldId id="261" r:id="rId9"/>
    <p:sldId id="395" r:id="rId10"/>
    <p:sldId id="262" r:id="rId11"/>
    <p:sldId id="263" r:id="rId12"/>
    <p:sldId id="266" r:id="rId13"/>
    <p:sldId id="265" r:id="rId14"/>
    <p:sldId id="269" r:id="rId15"/>
    <p:sldId id="270" r:id="rId16"/>
    <p:sldId id="267" r:id="rId17"/>
    <p:sldId id="273" r:id="rId18"/>
    <p:sldId id="272" r:id="rId19"/>
    <p:sldId id="271" r:id="rId20"/>
    <p:sldId id="362" r:id="rId21"/>
    <p:sldId id="366" r:id="rId22"/>
    <p:sldId id="396" r:id="rId23"/>
    <p:sldId id="397" r:id="rId24"/>
    <p:sldId id="367" r:id="rId25"/>
    <p:sldId id="368" r:id="rId26"/>
    <p:sldId id="369" r:id="rId27"/>
    <p:sldId id="370" r:id="rId28"/>
    <p:sldId id="365" r:id="rId29"/>
    <p:sldId id="371" r:id="rId30"/>
    <p:sldId id="364" r:id="rId31"/>
    <p:sldId id="398" r:id="rId32"/>
    <p:sldId id="372" r:id="rId33"/>
    <p:sldId id="399" r:id="rId34"/>
    <p:sldId id="373" r:id="rId35"/>
    <p:sldId id="374" r:id="rId36"/>
    <p:sldId id="376" r:id="rId37"/>
    <p:sldId id="377" r:id="rId38"/>
    <p:sldId id="378" r:id="rId39"/>
    <p:sldId id="379" r:id="rId40"/>
    <p:sldId id="375" r:id="rId41"/>
    <p:sldId id="380" r:id="rId42"/>
    <p:sldId id="381" r:id="rId43"/>
    <p:sldId id="382" r:id="rId44"/>
    <p:sldId id="383" r:id="rId45"/>
    <p:sldId id="384" r:id="rId46"/>
    <p:sldId id="385" r:id="rId47"/>
    <p:sldId id="386" r:id="rId48"/>
    <p:sldId id="387" r:id="rId49"/>
    <p:sldId id="400" r:id="rId50"/>
    <p:sldId id="388" r:id="rId51"/>
    <p:sldId id="389" r:id="rId52"/>
    <p:sldId id="390" r:id="rId53"/>
    <p:sldId id="391" r:id="rId54"/>
    <p:sldId id="392" r:id="rId5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8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1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8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3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3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8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7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3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8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45FA2-ABB9-474C-8837-E2AADB74044E}" type="datetimeFigureOut">
              <a:rPr lang="ru-RU" smtClean="0"/>
              <a:t>04.09.2023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6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ru-RU" dirty="0" smtClean="0"/>
              <a:t>Лекция 1. Современные угрозы сетевой безопасности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24936" cy="468052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Сетевые технологии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Обеспечение безопасности сети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Сетевые угрозы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4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Сетевая безопасность делится на области, а сетевые атаки классифицируются так, чтобы их легче было изучить и принять в отношении них соответствующие меры. </a:t>
            </a:r>
          </a:p>
          <a:p>
            <a:pPr algn="l"/>
            <a:r>
              <a:rPr lang="ru-RU" b="1" dirty="0" smtClean="0"/>
              <a:t>Вирусы, черви и трояны </a:t>
            </a:r>
            <a:r>
              <a:rPr lang="ru-RU" dirty="0" smtClean="0"/>
              <a:t>– все это отдельные типы сетевых атак.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12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 более общем плане сетевые атаки классифицируются как </a:t>
            </a:r>
            <a:r>
              <a:rPr lang="ru-RU" b="1" dirty="0"/>
              <a:t>разведывательные</a:t>
            </a:r>
            <a:r>
              <a:rPr lang="ru-RU" dirty="0"/>
              <a:t> атаки, атаки доступа или атаки типа </a:t>
            </a:r>
            <a:r>
              <a:rPr lang="ru-RU" b="1" dirty="0"/>
              <a:t>«отказ в обслуживании» </a:t>
            </a:r>
            <a:r>
              <a:rPr lang="ru-RU" dirty="0"/>
              <a:t>(</a:t>
            </a:r>
            <a:r>
              <a:rPr lang="ru-RU" dirty="0" err="1"/>
              <a:t>DoS</a:t>
            </a:r>
            <a:r>
              <a:rPr lang="ru-RU" dirty="0"/>
              <a:t>).</a:t>
            </a:r>
          </a:p>
          <a:p>
            <a:pPr algn="l"/>
            <a:r>
              <a:rPr lang="ru-RU" dirty="0" smtClean="0"/>
              <a:t>Нейтрализация сетевых атак и ослабление их последствий – вот задача специалиста сетевой безопасности.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25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5472608"/>
          </a:xfrm>
        </p:spPr>
        <p:txBody>
          <a:bodyPr>
            <a:normAutofit fontScale="92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dirty="0" smtClean="0"/>
              <a:t>Все сети – это цели. </a:t>
            </a:r>
          </a:p>
          <a:p>
            <a:pPr algn="l">
              <a:lnSpc>
                <a:spcPct val="120000"/>
              </a:lnSpc>
            </a:pPr>
            <a:r>
              <a:rPr lang="ru-RU" dirty="0" smtClean="0"/>
              <a:t>Основное внимание будем уделять безопасности </a:t>
            </a:r>
            <a:r>
              <a:rPr lang="ru-RU" b="1" dirty="0" smtClean="0"/>
              <a:t>Сетей комплекса зданий </a:t>
            </a:r>
            <a:r>
              <a:rPr lang="ru-RU" dirty="0" smtClean="0"/>
              <a:t>(</a:t>
            </a:r>
            <a:r>
              <a:rPr lang="ru-RU" dirty="0" err="1" smtClean="0"/>
              <a:t>Campus</a:t>
            </a:r>
            <a:r>
              <a:rPr lang="ru-RU" dirty="0" smtClean="0"/>
              <a:t> </a:t>
            </a:r>
            <a:r>
              <a:rPr lang="ru-RU" dirty="0" err="1" smtClean="0"/>
              <a:t>Area</a:t>
            </a:r>
            <a:r>
              <a:rPr lang="ru-RU" dirty="0" smtClean="0"/>
              <a:t> </a:t>
            </a:r>
            <a:r>
              <a:rPr lang="ru-RU" dirty="0" err="1" smtClean="0"/>
              <a:t>Networks</a:t>
            </a:r>
            <a:r>
              <a:rPr lang="ru-RU" dirty="0" smtClean="0"/>
              <a:t>, CAN). </a:t>
            </a:r>
          </a:p>
          <a:p>
            <a:pPr algn="l">
              <a:lnSpc>
                <a:spcPct val="120000"/>
              </a:lnSpc>
            </a:pPr>
            <a:r>
              <a:rPr lang="ru-RU" dirty="0" smtClean="0"/>
              <a:t>Сеть комплекса зданий состоит из подключенных друг к другу локальных сетей на географически ограниченной территории.</a:t>
            </a:r>
          </a:p>
          <a:p>
            <a:pPr algn="l">
              <a:lnSpc>
                <a:spcPct val="120000"/>
              </a:lnSpc>
            </a:pPr>
            <a:r>
              <a:rPr lang="ru-RU" dirty="0" smtClean="0"/>
              <a:t>Специалисты по безопасности должны внедрять разные техники безопасности сети для защиты активов организации от внешних и внутренних угроз. 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034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2623" y="260648"/>
            <a:ext cx="864096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Сет</a:t>
            </a:r>
            <a:r>
              <a:rPr lang="ru-RU" sz="3200" dirty="0"/>
              <a:t>и</a:t>
            </a:r>
            <a:r>
              <a:rPr lang="ru-RU" sz="3200" dirty="0" smtClean="0"/>
              <a:t> комплекса зданий (</a:t>
            </a:r>
            <a:r>
              <a:rPr lang="en-US" sz="3200" dirty="0" smtClean="0"/>
              <a:t>Campus Area Networks, CAN).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424936" cy="5472608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424936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07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712968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Очень важно обеспечивать безопасность сетей любого типа, независимо от их размеров. </a:t>
            </a:r>
          </a:p>
          <a:p>
            <a:pPr algn="l"/>
            <a:r>
              <a:rPr lang="ru-RU" b="1" dirty="0" smtClean="0"/>
              <a:t>Сети небольших и домашних офисов </a:t>
            </a:r>
            <a:r>
              <a:rPr lang="ru-RU" dirty="0" smtClean="0"/>
              <a:t>(</a:t>
            </a:r>
            <a:r>
              <a:rPr lang="ru-RU" dirty="0" err="1" smtClean="0"/>
              <a:t>small</a:t>
            </a:r>
            <a:r>
              <a:rPr lang="ru-RU" dirty="0" smtClean="0"/>
              <a:t> </a:t>
            </a:r>
            <a:r>
              <a:rPr lang="ru-RU" dirty="0" err="1" smtClean="0"/>
              <a:t>office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home</a:t>
            </a:r>
            <a:r>
              <a:rPr lang="ru-RU" dirty="0" smtClean="0"/>
              <a:t> </a:t>
            </a:r>
            <a:r>
              <a:rPr lang="ru-RU" dirty="0" err="1" smtClean="0"/>
              <a:t>office</a:t>
            </a:r>
            <a:r>
              <a:rPr lang="ru-RU" dirty="0" smtClean="0"/>
              <a:t>, SOHO) также представляют интерес для злоумышленников. </a:t>
            </a:r>
          </a:p>
          <a:p>
            <a:pPr algn="l"/>
            <a:r>
              <a:rPr lang="ru-RU" dirty="0" smtClean="0"/>
              <a:t>Они хотят бесплатно пользоваться каким-либо интернет-подключением, использовать это интернет-подключение для незаконной деятельности или просматривать финансовые транзакции, например покупки в Интернете.</a:t>
            </a:r>
          </a:p>
          <a:p>
            <a:pPr algn="l"/>
            <a:endParaRPr lang="ru-RU" dirty="0" smtClean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163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24936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защиты домашних сетей и сетей </a:t>
            </a:r>
            <a:r>
              <a:rPr lang="ru-RU" b="1" dirty="0" smtClean="0"/>
              <a:t>SOHO</a:t>
            </a:r>
            <a:r>
              <a:rPr lang="ru-RU" dirty="0" smtClean="0"/>
              <a:t> обычно используется какой-нибудь маршрутизатор потребительского класса, например домашний беспроводной маршрутизатор </a:t>
            </a:r>
            <a:r>
              <a:rPr lang="ru-RU" dirty="0" err="1" smtClean="0"/>
              <a:t>Linksys</a:t>
            </a:r>
            <a:r>
              <a:rPr lang="ru-RU" dirty="0" smtClean="0"/>
              <a:t>. </a:t>
            </a:r>
          </a:p>
          <a:p>
            <a:pPr algn="l"/>
            <a:r>
              <a:rPr lang="ru-RU" dirty="0" smtClean="0"/>
              <a:t>В таких маршрутизаторах для адекватной защиты внутренних активов от внешних злоумышленников используются стандартные базовые функции безопасности.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70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Сети небольших и домашних офисов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518457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8352928" cy="532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Глобальная сеть </a:t>
            </a:r>
            <a:r>
              <a:rPr lang="ru-RU" dirty="0" smtClean="0"/>
              <a:t>(</a:t>
            </a:r>
            <a:r>
              <a:rPr lang="ru-RU" dirty="0" err="1" smtClean="0"/>
              <a:t>Wide</a:t>
            </a:r>
            <a:r>
              <a:rPr lang="ru-RU" dirty="0" smtClean="0"/>
              <a:t> </a:t>
            </a:r>
            <a:r>
              <a:rPr lang="ru-RU" dirty="0" err="1" smtClean="0"/>
              <a:t>Area</a:t>
            </a:r>
            <a:r>
              <a:rPr lang="ru-RU" dirty="0" smtClean="0"/>
              <a:t> </a:t>
            </a:r>
            <a:r>
              <a:rPr lang="ru-RU" dirty="0" err="1" smtClean="0"/>
              <a:t>Network</a:t>
            </a:r>
            <a:r>
              <a:rPr lang="ru-RU" dirty="0" smtClean="0"/>
              <a:t>, WAN) охватывает большую географическую область, обычно включая общий доступ в Интернет. Организации должны обеспечить безопасную передачу данных между узлами.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73790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7200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Глобальные сети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518457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49" y="1124744"/>
            <a:ext cx="839463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77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24936" cy="51845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Специалисты по сетевой безопасности должны использовать устройства безопасности на периметре сетей. </a:t>
            </a:r>
            <a:endParaRPr lang="en-US" dirty="0" smtClean="0"/>
          </a:p>
          <a:p>
            <a:pPr algn="l"/>
            <a:r>
              <a:rPr lang="ru-RU" dirty="0" smtClean="0"/>
              <a:t>На этом рисунке основной узел защищен </a:t>
            </a:r>
            <a:r>
              <a:rPr lang="ru-RU" b="1" dirty="0" smtClean="0"/>
              <a:t>многофункциональным устройством защиты </a:t>
            </a:r>
            <a:r>
              <a:rPr lang="ru-RU" dirty="0" smtClean="0"/>
              <a:t>(</a:t>
            </a:r>
            <a:r>
              <a:rPr lang="ru-RU" dirty="0" err="1" smtClean="0"/>
              <a:t>Adaptive</a:t>
            </a:r>
            <a:r>
              <a:rPr lang="ru-RU" dirty="0" smtClean="0"/>
              <a:t> </a:t>
            </a:r>
            <a:r>
              <a:rPr lang="ru-RU" dirty="0" err="1" smtClean="0"/>
              <a:t>Security</a:t>
            </a:r>
            <a:r>
              <a:rPr lang="ru-RU" dirty="0" smtClean="0"/>
              <a:t> </a:t>
            </a:r>
            <a:r>
              <a:rPr lang="ru-RU" dirty="0" err="1" smtClean="0"/>
              <a:t>Appliance</a:t>
            </a:r>
            <a:r>
              <a:rPr lang="ru-RU" dirty="0" smtClean="0"/>
              <a:t>, ASA), которое обеспечивает функции межсетевого экрана с сохранением состояния и устанавливает безопасные туннели по </a:t>
            </a:r>
            <a:r>
              <a:rPr lang="ru-RU" b="1" dirty="0" smtClean="0"/>
              <a:t>виртуальной частной сети</a:t>
            </a:r>
            <a:r>
              <a:rPr lang="ru-RU" dirty="0" smtClean="0"/>
              <a:t> (</a:t>
            </a:r>
            <a:r>
              <a:rPr lang="ru-RU" dirty="0" err="1" smtClean="0"/>
              <a:t>Virtual</a:t>
            </a:r>
            <a:r>
              <a:rPr lang="ru-RU" dirty="0" smtClean="0"/>
              <a:t> </a:t>
            </a:r>
            <a:r>
              <a:rPr lang="ru-RU" dirty="0" err="1" smtClean="0"/>
              <a:t>Private</a:t>
            </a:r>
            <a:r>
              <a:rPr lang="ru-RU" dirty="0" smtClean="0"/>
              <a:t> </a:t>
            </a:r>
            <a:r>
              <a:rPr lang="ru-RU" dirty="0" err="1" smtClean="0"/>
              <a:t>Network</a:t>
            </a:r>
            <a:r>
              <a:rPr lang="ru-RU" dirty="0" smtClean="0"/>
              <a:t>, VPN) до разных пунктов назначения.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0197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Сетевая безопасность сегодня стала неотъемлемой частью компьютерных сетевых технологий. </a:t>
            </a:r>
          </a:p>
          <a:p>
            <a:pPr algn="l"/>
            <a:r>
              <a:rPr lang="ru-RU" dirty="0" smtClean="0"/>
              <a:t>Под сетевой безопасностью понимаются протоколы, технологии, устройства, инструменты и методики, необходимые для обеспечения безопасности данных и устранения угроз. </a:t>
            </a:r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3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24936" cy="554461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/>
              <a:t>Сети центра обработки данных</a:t>
            </a:r>
          </a:p>
          <a:p>
            <a:pPr algn="l"/>
            <a:r>
              <a:rPr lang="ru-RU" dirty="0"/>
              <a:t>Сети центры обработки данных обычно размещаются на отдельном объекте, не в комплексе зданий, чтобы обеспечить безопасное хранение конфиденциальных или </a:t>
            </a:r>
            <a:r>
              <a:rPr lang="ru-RU" dirty="0" err="1"/>
              <a:t>проприетарных</a:t>
            </a:r>
            <a:r>
              <a:rPr lang="ru-RU" dirty="0"/>
              <a:t> данных. </a:t>
            </a:r>
            <a:endParaRPr lang="ru-RU" dirty="0" smtClean="0"/>
          </a:p>
          <a:p>
            <a:pPr algn="l"/>
            <a:r>
              <a:rPr lang="ru-RU" dirty="0" smtClean="0"/>
              <a:t>Эти </a:t>
            </a:r>
            <a:r>
              <a:rPr lang="ru-RU" dirty="0"/>
              <a:t>узлы подключены к корпоративным узлам по технологии VPN с использованием устройств ASA и интегрированных коммутаторов ЦОД, например высокоскоростных коммутаторов </a:t>
            </a:r>
            <a:r>
              <a:rPr lang="ru-RU" dirty="0" err="1"/>
              <a:t>Nexus</a:t>
            </a:r>
            <a:r>
              <a:rPr lang="ru-RU" dirty="0"/>
              <a:t>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3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57606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24936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7"/>
            <a:ext cx="8640961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921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57606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24936" cy="554461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Физическую </a:t>
            </a:r>
            <a:r>
              <a:rPr lang="ru-RU" dirty="0"/>
              <a:t>безопасность ЦОД можно разделить на две области:</a:t>
            </a:r>
          </a:p>
          <a:p>
            <a:pPr algn="l"/>
            <a:r>
              <a:rPr lang="ru-RU" b="1" dirty="0" smtClean="0"/>
              <a:t>Безопасность </a:t>
            </a:r>
            <a:r>
              <a:rPr lang="ru-RU" b="1" dirty="0"/>
              <a:t>за периметром. </a:t>
            </a:r>
            <a:r>
              <a:rPr lang="ru-RU" dirty="0"/>
              <a:t>Сюда включаются охранники территории, ограждения, ворота, система непрерывного видеонаблюдения и сигналы тревоги, предупреждающие о проникновении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4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57606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24936" cy="5544616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Безопасность </a:t>
            </a:r>
            <a:r>
              <a:rPr lang="ru-RU" b="1" dirty="0"/>
              <a:t>внутри периметра. </a:t>
            </a:r>
            <a:r>
              <a:rPr lang="ru-RU" dirty="0"/>
              <a:t>Сюда включаются системы непрерывного видеонаблюдения, электронные датчики движения, тамбуры-ловушки, а также биометрические сенсоры входа и выхода.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390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5760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Сети центры обработки данных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9073008" cy="57606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smtClean="0"/>
              <a:t>1.Ограждения </a:t>
            </a:r>
            <a:r>
              <a:rPr lang="ru-RU" b="1" dirty="0"/>
              <a:t>и ворота</a:t>
            </a:r>
          </a:p>
          <a:p>
            <a:pPr algn="l"/>
            <a:r>
              <a:rPr lang="ru-RU" dirty="0"/>
              <a:t>Обеспечение защиты периметра для предотвращения проникновения злоумышленников</a:t>
            </a:r>
          </a:p>
          <a:p>
            <a:pPr algn="l"/>
            <a:r>
              <a:rPr lang="ru-RU" b="1" dirty="0" smtClean="0"/>
              <a:t>2.Электронные </a:t>
            </a:r>
            <a:r>
              <a:rPr lang="ru-RU" b="1" dirty="0"/>
              <a:t>датчики движения</a:t>
            </a:r>
          </a:p>
          <a:p>
            <a:pPr algn="l"/>
            <a:r>
              <a:rPr lang="ru-RU" dirty="0"/>
              <a:t>Обнаружение внутренних угроз</a:t>
            </a:r>
          </a:p>
          <a:p>
            <a:pPr algn="l"/>
            <a:r>
              <a:rPr lang="ru-RU" b="1" dirty="0" smtClean="0"/>
              <a:t>3.Непрерывное </a:t>
            </a:r>
            <a:r>
              <a:rPr lang="ru-RU" b="1" dirty="0"/>
              <a:t>видеонаблюдение</a:t>
            </a:r>
          </a:p>
          <a:p>
            <a:pPr algn="l"/>
            <a:r>
              <a:rPr lang="ru-RU" dirty="0"/>
              <a:t>Обеспечивает мониторинг безопасности в реальном времени</a:t>
            </a:r>
          </a:p>
          <a:p>
            <a:pPr algn="l"/>
            <a:r>
              <a:rPr lang="ru-RU" b="1" dirty="0" smtClean="0"/>
              <a:t>4.Сигналы </a:t>
            </a:r>
            <a:r>
              <a:rPr lang="ru-RU" b="1" dirty="0"/>
              <a:t>тревоги при нарушениях в системе безопасности</a:t>
            </a:r>
          </a:p>
          <a:p>
            <a:pPr algn="l"/>
            <a:r>
              <a:rPr lang="ru-RU" dirty="0"/>
              <a:t>Сигналы тревоги, генерируемые в центре управления объектом, информируют персонал центра обработки данных о несанкционированном физическом проникновении на объект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647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5760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Сети центры обработки данных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24936" cy="5544616"/>
          </a:xfrm>
        </p:spPr>
        <p:txBody>
          <a:bodyPr>
            <a:normAutofit lnSpcReduction="10000"/>
          </a:bodyPr>
          <a:lstStyle/>
          <a:p>
            <a:pPr marL="514350" indent="-514350" algn="l">
              <a:buFont typeface="+mj-lt"/>
              <a:buAutoNum type="arabicPeriod" startAt="5"/>
            </a:pPr>
            <a:r>
              <a:rPr lang="ru-RU" b="1" dirty="0" smtClean="0"/>
              <a:t>Электронные </a:t>
            </a:r>
            <a:r>
              <a:rPr lang="ru-RU" b="1" dirty="0"/>
              <a:t>датчики </a:t>
            </a:r>
            <a:r>
              <a:rPr lang="ru-RU" b="1" dirty="0" smtClean="0"/>
              <a:t>движения</a:t>
            </a:r>
            <a:endParaRPr lang="ru-RU" b="1" dirty="0"/>
          </a:p>
          <a:p>
            <a:pPr algn="l"/>
            <a:r>
              <a:rPr lang="ru-RU" dirty="0"/>
              <a:t>Обнаружение внутренних угроз</a:t>
            </a:r>
          </a:p>
          <a:p>
            <a:pPr marL="514350" indent="-514350" algn="l">
              <a:buFont typeface="+mj-lt"/>
              <a:buAutoNum type="arabicPeriod" startAt="6"/>
            </a:pPr>
            <a:r>
              <a:rPr lang="ru-RU" b="1" dirty="0" smtClean="0"/>
              <a:t>Биометрические </a:t>
            </a:r>
            <a:r>
              <a:rPr lang="ru-RU" b="1" dirty="0"/>
              <a:t>сенсоры входа и </a:t>
            </a:r>
            <a:r>
              <a:rPr lang="ru-RU" b="1" dirty="0" smtClean="0"/>
              <a:t>выхода</a:t>
            </a:r>
            <a:endParaRPr lang="ru-RU" b="1" dirty="0"/>
          </a:p>
          <a:p>
            <a:pPr algn="l"/>
            <a:r>
              <a:rPr lang="ru-RU" dirty="0"/>
              <a:t>Выполняют аутентификацию двух типов</a:t>
            </a:r>
          </a:p>
          <a:p>
            <a:pPr marL="514350" indent="-514350" algn="l">
              <a:buFont typeface="+mj-lt"/>
              <a:buAutoNum type="arabicPeriod" startAt="7"/>
            </a:pPr>
            <a:r>
              <a:rPr lang="ru-RU" b="1" dirty="0" smtClean="0"/>
              <a:t>Системы </a:t>
            </a:r>
            <a:r>
              <a:rPr lang="ru-RU" b="1" dirty="0"/>
              <a:t>газового </a:t>
            </a:r>
            <a:r>
              <a:rPr lang="ru-RU" b="1" dirty="0" smtClean="0"/>
              <a:t>пожаротушения</a:t>
            </a:r>
            <a:endParaRPr lang="ru-RU" b="1" dirty="0"/>
          </a:p>
          <a:p>
            <a:pPr algn="l"/>
            <a:r>
              <a:rPr lang="ru-RU" dirty="0"/>
              <a:t>Для защиты людей и оборудования при возникновении </a:t>
            </a:r>
            <a:r>
              <a:rPr lang="ru-RU" dirty="0" smtClean="0"/>
              <a:t>пожара</a:t>
            </a:r>
          </a:p>
          <a:p>
            <a:pPr marL="514350" indent="-514350" algn="l">
              <a:buFont typeface="+mj-lt"/>
              <a:buAutoNum type="arabicPeriod" startAt="8"/>
            </a:pPr>
            <a:r>
              <a:rPr lang="ru-RU" b="1" dirty="0" smtClean="0"/>
              <a:t>Резервные </a:t>
            </a:r>
            <a:r>
              <a:rPr lang="ru-RU" b="1" dirty="0"/>
              <a:t>генераторы </a:t>
            </a:r>
            <a:r>
              <a:rPr lang="ru-RU" b="1" dirty="0" smtClean="0"/>
              <a:t>ИБП</a:t>
            </a:r>
            <a:endParaRPr lang="ru-RU" b="1" dirty="0"/>
          </a:p>
          <a:p>
            <a:pPr algn="l"/>
            <a:r>
              <a:rPr lang="ru-RU" dirty="0"/>
              <a:t>Для защиты людей и оборудования в случае сбоя питания</a:t>
            </a:r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809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5760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Сети центры обработки данных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9505056" cy="72008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ru-RU" b="1" dirty="0" smtClean="0"/>
              <a:t>9.Противосейсмические </a:t>
            </a:r>
            <a:r>
              <a:rPr lang="ru-RU" b="1" dirty="0"/>
              <a:t>серверные стойки</a:t>
            </a:r>
          </a:p>
          <a:p>
            <a:pPr algn="l">
              <a:lnSpc>
                <a:spcPct val="110000"/>
              </a:lnSpc>
            </a:pPr>
            <a:r>
              <a:rPr lang="ru-RU" dirty="0"/>
              <a:t>Для защиты людей и оборудования при землетрясениях</a:t>
            </a:r>
          </a:p>
          <a:p>
            <a:pPr algn="l">
              <a:lnSpc>
                <a:spcPct val="110000"/>
              </a:lnSpc>
            </a:pPr>
            <a:r>
              <a:rPr lang="ru-RU" b="1" dirty="0" smtClean="0"/>
              <a:t>10.Локальные </a:t>
            </a:r>
            <a:r>
              <a:rPr lang="ru-RU" b="1" dirty="0"/>
              <a:t>сотрудники по вопросам безопасности</a:t>
            </a:r>
          </a:p>
          <a:p>
            <a:pPr algn="l">
              <a:lnSpc>
                <a:spcPct val="110000"/>
              </a:lnSpc>
            </a:pPr>
            <a:r>
              <a:rPr lang="ru-RU" dirty="0"/>
              <a:t>Контроль и обеспечение выполнения политик безопасности</a:t>
            </a:r>
          </a:p>
          <a:p>
            <a:pPr algn="l">
              <a:lnSpc>
                <a:spcPct val="110000"/>
              </a:lnSpc>
            </a:pPr>
            <a:r>
              <a:rPr lang="ru-RU" b="1" dirty="0" smtClean="0"/>
              <a:t>11.Резервная </a:t>
            </a:r>
            <a:r>
              <a:rPr lang="ru-RU" b="1" dirty="0"/>
              <a:t>контролируемая среда ОВК</a:t>
            </a:r>
          </a:p>
          <a:p>
            <a:pPr algn="l">
              <a:lnSpc>
                <a:spcPct val="110000"/>
              </a:lnSpc>
            </a:pPr>
            <a:r>
              <a:rPr lang="ru-RU" dirty="0"/>
              <a:t>Для защиты людей и оборудования в случае выхода из строя основной системы </a:t>
            </a:r>
            <a:r>
              <a:rPr lang="ru-RU" dirty="0" smtClean="0"/>
              <a:t>ОВК.</a:t>
            </a:r>
          </a:p>
          <a:p>
            <a:pPr algn="l">
              <a:lnSpc>
                <a:spcPct val="110000"/>
              </a:lnSpc>
            </a:pPr>
            <a:endParaRPr lang="ru-RU" dirty="0" smtClean="0"/>
          </a:p>
          <a:p>
            <a:pPr algn="l">
              <a:lnSpc>
                <a:spcPct val="110000"/>
              </a:lnSpc>
            </a:pPr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6989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576063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Тамбуры- ловушки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836712"/>
            <a:ext cx="9505056" cy="7200800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ru-RU" dirty="0"/>
              <a:t>Внутри системы для блокировки злоумышленника, также называются «ловушками» (</a:t>
            </a:r>
            <a:r>
              <a:rPr lang="ru-RU" dirty="0" err="1"/>
              <a:t>mantrap</a:t>
            </a:r>
            <a:r>
              <a:rPr lang="ru-RU" dirty="0"/>
              <a:t>)</a:t>
            </a:r>
            <a:endParaRPr lang="ru-RU" dirty="0" smtClean="0"/>
          </a:p>
          <a:p>
            <a:pPr algn="l">
              <a:lnSpc>
                <a:spcPct val="110000"/>
              </a:lnSpc>
            </a:pPr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7" y="2378927"/>
            <a:ext cx="8803393" cy="407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801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24936" cy="554461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Тамбуры-ловушки </a:t>
            </a:r>
            <a:r>
              <a:rPr lang="ru-RU" dirty="0"/>
              <a:t>обеспечивают доступ в залы, где хранятся данные ЦОД. </a:t>
            </a:r>
            <a:endParaRPr lang="ru-RU" dirty="0" smtClean="0"/>
          </a:p>
          <a:p>
            <a:pPr algn="l"/>
            <a:r>
              <a:rPr lang="ru-RU" dirty="0" smtClean="0"/>
              <a:t>Эти </a:t>
            </a:r>
            <a:r>
              <a:rPr lang="ru-RU" dirty="0"/>
              <a:t>ловушки похожи на тамбуры. </a:t>
            </a:r>
            <a:endParaRPr lang="ru-RU" dirty="0" smtClean="0"/>
          </a:p>
          <a:p>
            <a:pPr algn="l"/>
            <a:r>
              <a:rPr lang="ru-RU" dirty="0" smtClean="0"/>
              <a:t>Человек </a:t>
            </a:r>
            <a:r>
              <a:rPr lang="ru-RU" dirty="0"/>
              <a:t>сначала входит в этот тамбур по своему ИД бесконтактной карты (</a:t>
            </a:r>
            <a:r>
              <a:rPr lang="ru-RU" dirty="0" err="1"/>
              <a:t>бейджу</a:t>
            </a:r>
            <a:r>
              <a:rPr lang="ru-RU" dirty="0"/>
              <a:t>). </a:t>
            </a:r>
            <a:endParaRPr lang="ru-RU" dirty="0" smtClean="0"/>
          </a:p>
          <a:p>
            <a:pPr algn="l"/>
            <a:r>
              <a:rPr lang="ru-RU" dirty="0" smtClean="0"/>
              <a:t>После </a:t>
            </a:r>
            <a:r>
              <a:rPr lang="ru-RU" dirty="0"/>
              <a:t>того как он оказывается внутри этого тамбура, чтобы пройти дальше, он должен пройти процедуру идентификации по лицу, по отпечаткам пальцев или другим биометрическим данным. </a:t>
            </a:r>
            <a:endParaRPr lang="ru-RU" dirty="0" smtClean="0"/>
          </a:p>
          <a:p>
            <a:pPr algn="l"/>
            <a:r>
              <a:rPr lang="ru-RU" dirty="0" smtClean="0"/>
              <a:t>Для </a:t>
            </a:r>
            <a:r>
              <a:rPr lang="ru-RU" dirty="0"/>
              <a:t>выхода из зала пользователь должен повторить весь этот процесс.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4613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424936" cy="5544616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14285"/>
            <a:ext cx="8064896" cy="553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44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Решения по сетевой безопасности стали появляться еще в 60-х годах прошлого века, но сформироваться в полноценный набор решений для современных сетей смогли только в 2000-х годах.</a:t>
            </a:r>
          </a:p>
          <a:p>
            <a:pPr algn="l"/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8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24936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Современные </a:t>
            </a:r>
            <a:r>
              <a:rPr lang="ru-RU" dirty="0"/>
              <a:t>центры обработки данных хранят огромный объем конфиденциальной, критически важной для бизнеса информации; поэтому физическая безопасность также очень важна для их работы. </a:t>
            </a:r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7453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424936" cy="547260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Системы </a:t>
            </a:r>
            <a:r>
              <a:rPr lang="ru-RU" dirty="0"/>
              <a:t>физической безопасности не только защищают доступ на территорию, но и обеспечивают защиту людей и оборудования. Например, для защиты людей и оборудования устанавливаются пожарные сигнализации, спринклеры, сейсмически устойчивые серверные стойки и резервные системы отопления, вентиляции и кондиционирования (HVAC) и энергоснабжения (ИБП).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256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Облачные и виртуальные сети</a:t>
            </a:r>
          </a:p>
          <a:p>
            <a:pPr algn="l"/>
            <a:r>
              <a:rPr lang="ru-RU" dirty="0"/>
              <a:t>Облако играет все большую роль в корпоративных сетях. </a:t>
            </a:r>
            <a:endParaRPr lang="ru-RU" dirty="0" smtClean="0"/>
          </a:p>
          <a:p>
            <a:pPr algn="l"/>
            <a:r>
              <a:rPr lang="ru-RU" dirty="0" smtClean="0"/>
              <a:t>Облачные </a:t>
            </a:r>
            <a:r>
              <a:rPr lang="ru-RU" dirty="0"/>
              <a:t>вычисления позволяют организациям использовать такие сервисы, как хранилище данных или облачные приложения, чтобы расширять свои возможности и емкость без добавления инфраструктуры. </a:t>
            </a:r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876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 </a:t>
            </a:r>
            <a:r>
              <a:rPr lang="ru-RU" dirty="0"/>
              <a:t>своей природе облако расположено за пределами традиционного периметра сети, позволяя организациям размещать ЦОД как внутри, так и снаружи традиционного межсетевого экрана.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73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Понятия </a:t>
            </a:r>
            <a:r>
              <a:rPr lang="ru-RU" dirty="0"/>
              <a:t>«облачные вычисления» и «виртуализация» зачастую используются как взаимозаменяемые; на самом деле они означают разные вещи. </a:t>
            </a:r>
            <a:endParaRPr lang="ru-RU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b="1" dirty="0" smtClean="0"/>
              <a:t>Виртуализация </a:t>
            </a:r>
            <a:r>
              <a:rPr lang="ru-RU" dirty="0"/>
              <a:t>– это основа облачных вычислений. </a:t>
            </a:r>
            <a:endParaRPr lang="ru-RU" dirty="0" smtClean="0"/>
          </a:p>
          <a:p>
            <a:pPr algn="l"/>
            <a:r>
              <a:rPr lang="ru-RU" dirty="0" smtClean="0"/>
              <a:t>Без </a:t>
            </a:r>
            <a:r>
              <a:rPr lang="ru-RU" dirty="0"/>
              <a:t>нее облачные вычисления и их широчайшее внедрение были бы невозможны. </a:t>
            </a:r>
            <a:endParaRPr lang="ru-RU" dirty="0" smtClean="0"/>
          </a:p>
          <a:p>
            <a:pPr algn="l"/>
            <a:r>
              <a:rPr lang="ru-RU" dirty="0" smtClean="0"/>
              <a:t>Облачные </a:t>
            </a:r>
            <a:r>
              <a:rPr lang="ru-RU" dirty="0"/>
              <a:t>вычисления отделяют приложение от аппаратных средств. </a:t>
            </a:r>
            <a:endParaRPr lang="ru-RU" dirty="0" smtClean="0"/>
          </a:p>
          <a:p>
            <a:pPr algn="l"/>
            <a:r>
              <a:rPr lang="ru-RU" dirty="0" smtClean="0"/>
              <a:t>Виртуализация </a:t>
            </a:r>
            <a:r>
              <a:rPr lang="ru-RU" dirty="0"/>
              <a:t>отделяет операционную систему от аппаратного обеспечения.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2943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Фактически </a:t>
            </a:r>
            <a:r>
              <a:rPr lang="ru-RU" dirty="0"/>
              <a:t>облачная сеть состоит из физических и виртуальных серверов, которые обычно размещаются в центрах обработки данных. </a:t>
            </a:r>
            <a:endParaRPr lang="ru-RU" dirty="0" smtClean="0"/>
          </a:p>
          <a:p>
            <a:pPr algn="l"/>
            <a:r>
              <a:rPr lang="ru-RU" dirty="0" smtClean="0"/>
              <a:t>Однако </a:t>
            </a:r>
            <a:r>
              <a:rPr lang="ru-RU" dirty="0"/>
              <a:t>центры обработки данных все больше используют </a:t>
            </a:r>
            <a:r>
              <a:rPr lang="ru-RU" b="1" dirty="0"/>
              <a:t>виртуальные машины </a:t>
            </a:r>
            <a:r>
              <a:rPr lang="ru-RU" dirty="0"/>
              <a:t>(ВМ) для предоставления серверных услуг своим клиентам. </a:t>
            </a:r>
            <a:endParaRPr lang="ru-RU" dirty="0" smtClean="0"/>
          </a:p>
          <a:p>
            <a:pPr algn="l"/>
            <a:r>
              <a:rPr lang="ru-RU" dirty="0" smtClean="0"/>
              <a:t>Виртуализация </a:t>
            </a:r>
            <a:r>
              <a:rPr lang="ru-RU" dirty="0"/>
              <a:t>серверов позволяет использовать незадействованные ресурсы и объединяет несколько необходимых серверов. </a:t>
            </a:r>
          </a:p>
        </p:txBody>
      </p:sp>
    </p:spTree>
    <p:extLst>
      <p:ext uri="{BB962C8B-B14F-4D97-AF65-F5344CB8AC3E}">
        <p14:creationId xmlns:p14="http://schemas.microsoft.com/office/powerpoint/2010/main" val="1865975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Таким </a:t>
            </a:r>
            <a:r>
              <a:rPr lang="ru-RU" dirty="0"/>
              <a:t>образом также обеспечивается возможность существования разных операционных систем на одной аппаратной платформе. </a:t>
            </a:r>
            <a:endParaRPr lang="ru-RU" dirty="0" smtClean="0"/>
          </a:p>
          <a:p>
            <a:pPr algn="l"/>
            <a:r>
              <a:rPr lang="ru-RU" dirty="0" smtClean="0"/>
              <a:t>Однако</a:t>
            </a:r>
            <a:r>
              <a:rPr lang="ru-RU" dirty="0"/>
              <a:t>,</a:t>
            </a:r>
            <a:r>
              <a:rPr lang="ru-RU" b="1" dirty="0"/>
              <a:t> </a:t>
            </a:r>
            <a:r>
              <a:rPr lang="ru-RU" b="1" dirty="0" smtClean="0"/>
              <a:t>ВМ </a:t>
            </a:r>
            <a:r>
              <a:rPr lang="ru-RU" dirty="0"/>
              <a:t>также подвержены специальным целенаправленным атакам.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984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2050"/>
            <a:ext cx="8496944" cy="536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341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8" y="1052736"/>
            <a:ext cx="855742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9737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352927" cy="54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997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К одному из важнейших факторов развития сетевой безопасности можно отнести стремление опережать злонамеренных хакеров на один шаг вперед. </a:t>
            </a:r>
          </a:p>
          <a:p>
            <a:pPr algn="l"/>
            <a:r>
              <a:rPr lang="ru-RU" dirty="0" smtClean="0"/>
              <a:t>Специалисты </a:t>
            </a:r>
            <a:r>
              <a:rPr lang="ru-RU" dirty="0" smtClean="0"/>
              <a:t>по сетевой безопасности пытаются предотвратить потенциальные атаки, одновременно </a:t>
            </a:r>
            <a:r>
              <a:rPr lang="ru-RU" dirty="0" err="1" smtClean="0"/>
              <a:t>минимизируя</a:t>
            </a:r>
            <a:r>
              <a:rPr lang="ru-RU" dirty="0" smtClean="0"/>
              <a:t> последствия атак в реальном времени. </a:t>
            </a:r>
          </a:p>
          <a:p>
            <a:pPr algn="l"/>
            <a:r>
              <a:rPr lang="ru-RU" dirty="0" smtClean="0"/>
              <a:t>Еще один фактор развития сетевой безопасности – обеспечение непрерывности бизнеса.</a:t>
            </a:r>
          </a:p>
          <a:p>
            <a:endParaRPr lang="ru-RU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8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Специалистам </a:t>
            </a:r>
            <a:r>
              <a:rPr lang="ru-RU" dirty="0"/>
              <a:t>по информационной безопасности необходима простая, но при этом комплексная стратегия, которая поможет удовлетворить потребности бизнеса и защитить ЦОД. </a:t>
            </a:r>
            <a:endParaRPr lang="ru-RU" dirty="0" smtClean="0"/>
          </a:p>
          <a:p>
            <a:pPr algn="l"/>
            <a:r>
              <a:rPr lang="ru-RU" dirty="0" err="1" smtClean="0"/>
              <a:t>Cisco</a:t>
            </a:r>
            <a:r>
              <a:rPr lang="ru-RU" dirty="0" smtClean="0"/>
              <a:t> </a:t>
            </a:r>
            <a:r>
              <a:rPr lang="ru-RU" dirty="0"/>
              <a:t>разработала решение по защите ЦОД, которое позволяет эффективно действовать в условиях непредсказуемого ландшафта угроз. Решение </a:t>
            </a:r>
            <a:r>
              <a:rPr lang="ru-RU" dirty="0" err="1"/>
              <a:t>Cisco</a:t>
            </a:r>
            <a:r>
              <a:rPr lang="ru-RU" dirty="0"/>
              <a:t> по защите ЦОД блокирует внутренние и внешние угрозы на периметре ЦОД.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232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Основные </a:t>
            </a:r>
            <a:r>
              <a:rPr lang="ru-RU" dirty="0"/>
              <a:t>компоненты решения </a:t>
            </a:r>
            <a:r>
              <a:rPr lang="ru-RU" dirty="0" err="1"/>
              <a:t>Cisco</a:t>
            </a:r>
            <a:r>
              <a:rPr lang="ru-RU" dirty="0"/>
              <a:t> по защите ЦОД обеспечивают следующие возможности: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безопасная </a:t>
            </a:r>
            <a:r>
              <a:rPr lang="ru-RU" dirty="0"/>
              <a:t>сегментация;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защита от угроз;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контроль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29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513"/>
            <a:ext cx="8496944" cy="5400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9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8700"/>
            <a:ext cx="8568953" cy="556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7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81088"/>
            <a:ext cx="8208912" cy="558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4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Расширение границы сети</a:t>
            </a:r>
          </a:p>
          <a:p>
            <a:pPr algn="l"/>
            <a:r>
              <a:rPr lang="ru-RU" dirty="0"/>
              <a:t>В прошлом сотрудники и информационные ресурсы находились в пределах заранее определенного периметра, который был защищен по технологии межсетевого экрана. Сотрудники обычно работали на компьютерах компании, подключенных к корпоративной локальной сети, которые постоянно контролировались и обновлялись в соответствии с требованиями безопасности.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Сегодня </a:t>
            </a:r>
            <a:r>
              <a:rPr lang="ru-RU" dirty="0"/>
              <a:t>потребительские оконечные устройства, такие как </a:t>
            </a:r>
            <a:r>
              <a:rPr lang="ru-RU" dirty="0" err="1"/>
              <a:t>IPhone</a:t>
            </a:r>
            <a:r>
              <a:rPr lang="ru-RU" dirty="0"/>
              <a:t>, смартфоны, планшеты и тысячи других устройств, эффективно заменяют (или дополняют) традиционные ПК. </a:t>
            </a:r>
            <a:endParaRPr lang="ru-RU" dirty="0" smtClean="0"/>
          </a:p>
          <a:p>
            <a:pPr algn="l"/>
            <a:r>
              <a:rPr lang="ru-RU" dirty="0" smtClean="0"/>
              <a:t>Все </a:t>
            </a:r>
            <a:r>
              <a:rPr lang="ru-RU" dirty="0"/>
              <a:t>больше и больше людей используют эти устройства для доступа к корпоративной информации. </a:t>
            </a:r>
            <a:endParaRPr lang="ru-RU" dirty="0" smtClean="0"/>
          </a:p>
          <a:p>
            <a:pPr algn="l"/>
            <a:r>
              <a:rPr lang="ru-RU" dirty="0" smtClean="0"/>
              <a:t>Эта </a:t>
            </a:r>
            <a:r>
              <a:rPr lang="ru-RU" dirty="0"/>
              <a:t>тенденция называется «принеси на работу свое устройство» (</a:t>
            </a:r>
            <a:r>
              <a:rPr lang="ru-RU" dirty="0" err="1"/>
              <a:t>Bring</a:t>
            </a:r>
            <a:r>
              <a:rPr lang="ru-RU" dirty="0"/>
              <a:t> </a:t>
            </a:r>
            <a:r>
              <a:rPr lang="ru-RU" dirty="0" err="1"/>
              <a:t>Your</a:t>
            </a:r>
            <a:r>
              <a:rPr lang="ru-RU" dirty="0"/>
              <a:t> </a:t>
            </a:r>
            <a:r>
              <a:rPr lang="ru-RU" dirty="0" err="1"/>
              <a:t>Own</a:t>
            </a:r>
            <a:r>
              <a:rPr lang="ru-RU" dirty="0"/>
              <a:t> </a:t>
            </a:r>
            <a:r>
              <a:rPr lang="ru-RU" dirty="0" err="1"/>
              <a:t>Device</a:t>
            </a:r>
            <a:r>
              <a:rPr lang="ru-RU" dirty="0"/>
              <a:t>, BYOD).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</a:t>
            </a:r>
            <a:r>
              <a:rPr lang="ru-RU" dirty="0"/>
              <a:t>внедрения тенденции BYOD компания </a:t>
            </a:r>
            <a:r>
              <a:rPr lang="ru-RU" dirty="0" err="1"/>
              <a:t>Cisco</a:t>
            </a:r>
            <a:r>
              <a:rPr lang="ru-RU" dirty="0"/>
              <a:t> разработала концепцию «Сеть без границ».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Сети без границ доступ к ресурсам может инициироваться пользователями из разных местоположений, с разных типов оконечных устройств с использованием разных способов подключения.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5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</a:t>
            </a:r>
            <a:r>
              <a:rPr lang="ru-RU" dirty="0"/>
              <a:t>реализации такого «размытого» периметра сети устройства </a:t>
            </a:r>
            <a:r>
              <a:rPr lang="ru-RU" dirty="0" err="1"/>
              <a:t>Cisco</a:t>
            </a:r>
            <a:r>
              <a:rPr lang="ru-RU" dirty="0"/>
              <a:t> поддерживают функции </a:t>
            </a:r>
            <a:r>
              <a:rPr lang="ru-RU" b="1" dirty="0"/>
              <a:t>управления мобильными устройствами </a:t>
            </a:r>
            <a:r>
              <a:rPr lang="ru-RU" dirty="0"/>
              <a:t>(</a:t>
            </a:r>
            <a:r>
              <a:rPr lang="ru-RU" dirty="0" err="1"/>
              <a:t>Mobile</a:t>
            </a:r>
            <a:r>
              <a:rPr lang="ru-RU" dirty="0"/>
              <a:t> </a:t>
            </a:r>
            <a:r>
              <a:rPr lang="ru-RU" dirty="0" err="1"/>
              <a:t>Device</a:t>
            </a:r>
            <a:r>
              <a:rPr lang="ru-RU" dirty="0"/>
              <a:t> </a:t>
            </a:r>
            <a:r>
              <a:rPr lang="ru-RU" dirty="0" err="1"/>
              <a:t>Management</a:t>
            </a:r>
            <a:r>
              <a:rPr lang="ru-RU" dirty="0"/>
              <a:t>, MDM). </a:t>
            </a:r>
            <a:endParaRPr lang="ru-RU" dirty="0" smtClean="0"/>
          </a:p>
          <a:p>
            <a:pPr algn="l"/>
            <a:r>
              <a:rPr lang="ru-RU" dirty="0" smtClean="0"/>
              <a:t>С </a:t>
            </a:r>
            <a:r>
              <a:rPr lang="ru-RU" dirty="0"/>
              <a:t>помощью функций MDM обеспечивается безопасность, мониторинг и управление мобильными устройствами, как корпоративными, так и личными. </a:t>
            </a:r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6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 </a:t>
            </a:r>
            <a:r>
              <a:rPr lang="ru-RU" dirty="0"/>
              <a:t>устройствам с поддержкой и под управлением MDM относятся не только «карманные» устройства, такие как смартфоны или планшеты, но и ноутбуки и настольные вычислительные устройства.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4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формирования официальных сообществ специалистов по сетевой безопасности были созданы организации по сетевой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12766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96944" cy="554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6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424936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42493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99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9"/>
            <a:ext cx="842493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3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Обзор сетевых технологий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980728"/>
            <a:ext cx="8424936" cy="5616624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66800"/>
            <a:ext cx="8424935" cy="560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5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Эти </a:t>
            </a:r>
            <a:r>
              <a:rPr lang="ru-RU" dirty="0" smtClean="0"/>
              <a:t>организации устанавливают стандарты, мотивируют совместную работу и предоставляют возможности для развития специалистов в области сетевой безопасности. Специалисты по сетевой безопасности должны быть в курсе возможностей и ресурсов, предоставляемых этими организациями.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362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Сложность систем сетевой безопасности затрудняет управление всеми ее компонентами. </a:t>
            </a:r>
          </a:p>
          <a:p>
            <a:pPr algn="l"/>
            <a:r>
              <a:rPr lang="ru-RU" dirty="0" smtClean="0"/>
              <a:t>Разные организации создают разные области, чтобы разделить подразделяющие мир сетевой безопасности на составные части, которые легче контролировать. </a:t>
            </a:r>
          </a:p>
          <a:p>
            <a:pPr algn="l"/>
            <a:r>
              <a:rPr lang="ru-RU" dirty="0" smtClean="0"/>
              <a:t>Такое подразделение позволяет специалистам сфокусировать свое внимание на более узких специализациях для своего обучения, научных исследований и трудоустройства.</a:t>
            </a:r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798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Политики сетевой безопасности создаются компаниями и государственными организациями, чтобы сформировать структуру, которой должны следовать сотрудники в своей повседневной работе. </a:t>
            </a:r>
          </a:p>
        </p:txBody>
      </p:sp>
    </p:spTree>
    <p:extLst>
      <p:ext uri="{BB962C8B-B14F-4D97-AF65-F5344CB8AC3E}">
        <p14:creationId xmlns:p14="http://schemas.microsoft.com/office/powerpoint/2010/main" val="139902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93610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Современные угрозы сетевой безопасности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424936" cy="5184576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Ответственность </a:t>
            </a:r>
            <a:r>
              <a:rPr lang="ru-RU" dirty="0" smtClean="0"/>
              <a:t>за создание и ведение политики сетевой безопасности возлагается на специалистов по сетевой безопасности руководящего звена. </a:t>
            </a:r>
          </a:p>
          <a:p>
            <a:pPr algn="l"/>
            <a:r>
              <a:rPr lang="ru-RU" dirty="0" smtClean="0"/>
              <a:t>Политикой сетевой безопасности регулируется вся деятельность в сфере сетевой безопасности.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72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5315</TotalTime>
  <Words>1643</Words>
  <Application>Microsoft Office PowerPoint</Application>
  <PresentationFormat>Экран (4:3)</PresentationFormat>
  <Paragraphs>161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Тема Office</vt:lpstr>
      <vt:lpstr>Лекция 1. 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Современные угрозы сетевой безопасности</vt:lpstr>
      <vt:lpstr>Обзор сетевых технологий</vt:lpstr>
      <vt:lpstr>Сети комплекса зданий (Campus Area Networks, CAN).</vt:lpstr>
      <vt:lpstr>Обзор сетевых технологий</vt:lpstr>
      <vt:lpstr>Обзор сетевых технологий</vt:lpstr>
      <vt:lpstr>Сети небольших и домашних офисов</vt:lpstr>
      <vt:lpstr>Обзор сетевых технологий</vt:lpstr>
      <vt:lpstr>Глобальные сети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Сети центры обработки данных </vt:lpstr>
      <vt:lpstr>Сети центры обработки данных </vt:lpstr>
      <vt:lpstr>Сети центры обработки данных </vt:lpstr>
      <vt:lpstr>Тамбуры- ловушки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  <vt:lpstr>Обзор сетевых технологий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Современные угрозы сетевой безопасности</dc:title>
  <dc:creator>Пользователь Windows</dc:creator>
  <cp:lastModifiedBy>Пользователь Windows</cp:lastModifiedBy>
  <cp:revision>61</cp:revision>
  <dcterms:created xsi:type="dcterms:W3CDTF">2023-02-07T17:28:28Z</dcterms:created>
  <dcterms:modified xsi:type="dcterms:W3CDTF">2023-09-04T04:32:46Z</dcterms:modified>
</cp:coreProperties>
</file>