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7" r:id="rId2"/>
    <p:sldId id="428" r:id="rId3"/>
    <p:sldId id="488" r:id="rId4"/>
    <p:sldId id="433" r:id="rId5"/>
    <p:sldId id="434" r:id="rId6"/>
    <p:sldId id="432" r:id="rId7"/>
    <p:sldId id="429" r:id="rId8"/>
    <p:sldId id="430" r:id="rId9"/>
    <p:sldId id="436" r:id="rId10"/>
    <p:sldId id="435" r:id="rId11"/>
    <p:sldId id="437" r:id="rId12"/>
    <p:sldId id="431" r:id="rId13"/>
    <p:sldId id="440" r:id="rId14"/>
    <p:sldId id="439" r:id="rId15"/>
    <p:sldId id="441" r:id="rId16"/>
    <p:sldId id="438" r:id="rId17"/>
    <p:sldId id="489" r:id="rId18"/>
    <p:sldId id="442" r:id="rId19"/>
    <p:sldId id="444" r:id="rId20"/>
    <p:sldId id="443" r:id="rId21"/>
    <p:sldId id="446" r:id="rId22"/>
    <p:sldId id="445" r:id="rId23"/>
    <p:sldId id="447" r:id="rId24"/>
    <p:sldId id="448" r:id="rId25"/>
    <p:sldId id="450" r:id="rId26"/>
    <p:sldId id="449" r:id="rId27"/>
    <p:sldId id="451" r:id="rId28"/>
    <p:sldId id="452" r:id="rId29"/>
    <p:sldId id="457" r:id="rId30"/>
    <p:sldId id="458" r:id="rId31"/>
    <p:sldId id="456" r:id="rId32"/>
    <p:sldId id="453" r:id="rId33"/>
    <p:sldId id="490" r:id="rId34"/>
    <p:sldId id="459" r:id="rId35"/>
    <p:sldId id="454" r:id="rId36"/>
    <p:sldId id="455" r:id="rId37"/>
    <p:sldId id="461" r:id="rId38"/>
    <p:sldId id="460" r:id="rId39"/>
    <p:sldId id="463" r:id="rId40"/>
    <p:sldId id="462" r:id="rId41"/>
    <p:sldId id="465" r:id="rId42"/>
    <p:sldId id="464" r:id="rId43"/>
    <p:sldId id="466" r:id="rId44"/>
    <p:sldId id="467" r:id="rId45"/>
    <p:sldId id="468" r:id="rId46"/>
    <p:sldId id="469" r:id="rId47"/>
    <p:sldId id="471" r:id="rId48"/>
    <p:sldId id="484" r:id="rId49"/>
    <p:sldId id="476" r:id="rId50"/>
    <p:sldId id="472" r:id="rId51"/>
    <p:sldId id="474" r:id="rId52"/>
    <p:sldId id="475" r:id="rId53"/>
    <p:sldId id="473" r:id="rId54"/>
    <p:sldId id="478" r:id="rId55"/>
    <p:sldId id="479" r:id="rId56"/>
    <p:sldId id="477" r:id="rId57"/>
    <p:sldId id="480" r:id="rId58"/>
    <p:sldId id="481" r:id="rId59"/>
    <p:sldId id="485" r:id="rId60"/>
    <p:sldId id="486" r:id="rId61"/>
    <p:sldId id="487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4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32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6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0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2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4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7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9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9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2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1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718FE-9E8C-4729-A3F0-CD23AD6CF3B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0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1340768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Лекция</a:t>
            </a:r>
            <a:r>
              <a:rPr lang="en-US" sz="3200" dirty="0" smtClean="0"/>
              <a:t> </a:t>
            </a:r>
            <a:r>
              <a:rPr lang="ru-RU" sz="3200" dirty="0" smtClean="0"/>
              <a:t>10. Административные функции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8208912" cy="4392488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Назначение административных ролей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Уровень привилегий </a:t>
            </a:r>
            <a:endParaRPr lang="ru-RU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Доступ к CLI на основе </a:t>
            </a:r>
            <a:r>
              <a:rPr lang="ru-RU" dirty="0" smtClean="0"/>
              <a:t>ролей</a:t>
            </a:r>
          </a:p>
          <a:p>
            <a:pPr marL="514350" indent="-514350" algn="l">
              <a:buFont typeface="+mj-lt"/>
              <a:buAutoNum type="arabicPeriod"/>
            </a:pPr>
            <a:endParaRPr lang="ru-RU" dirty="0" smtClean="0"/>
          </a:p>
          <a:p>
            <a:pPr algn="l"/>
            <a:endParaRPr lang="ru-RU" dirty="0" smtClean="0"/>
          </a:p>
          <a:p>
            <a:pPr marL="514350" indent="-514350" algn="l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1315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Ограничение доступности команды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Чем </a:t>
            </a:r>
            <a:r>
              <a:rPr lang="ru-RU" dirty="0"/>
              <a:t>выше уровень привилегий, тем больше прав доступа к маршрутизатору есть у пользователя. </a:t>
            </a:r>
            <a:endParaRPr lang="ru-RU" dirty="0" smtClean="0"/>
          </a:p>
          <a:p>
            <a:pPr algn="l"/>
            <a:r>
              <a:rPr lang="ru-RU" dirty="0" smtClean="0"/>
              <a:t>Команды</a:t>
            </a:r>
            <a:r>
              <a:rPr lang="ru-RU" dirty="0"/>
              <a:t>, доступные на нижних уровнях привилегий, также выполняются на более высоких уровнях. </a:t>
            </a:r>
            <a:endParaRPr lang="ru-RU" dirty="0" smtClean="0"/>
          </a:p>
          <a:p>
            <a:pPr algn="l"/>
            <a:r>
              <a:rPr lang="ru-RU" dirty="0" smtClean="0"/>
              <a:t>Чтобы </a:t>
            </a:r>
            <a:r>
              <a:rPr lang="ru-RU" dirty="0"/>
              <a:t>присвоить команды индивидуальному уровню привилегий, воспользуйтесь командой </a:t>
            </a:r>
            <a:r>
              <a:rPr lang="ru-RU" b="1" dirty="0" err="1"/>
              <a:t>privilege</a:t>
            </a:r>
            <a:r>
              <a:rPr lang="ru-RU" b="1" dirty="0"/>
              <a:t> </a:t>
            </a:r>
            <a:r>
              <a:rPr lang="ru-RU" dirty="0"/>
              <a:t>в режиме глобальной конфигурации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87812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Ограничение доступности команды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712968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28991" cy="571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50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и присвоение уровней привилегий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Чтобы сконфигурировать уровень привилегий с помощью определенных команд, используйте команду </a:t>
            </a:r>
            <a:r>
              <a:rPr lang="ru-RU" b="1" dirty="0" err="1"/>
              <a:t>privilege</a:t>
            </a:r>
            <a:r>
              <a:rPr lang="ru-RU" b="1" dirty="0"/>
              <a:t> </a:t>
            </a:r>
            <a:r>
              <a:rPr lang="ru-RU" b="1" dirty="0" err="1"/>
              <a:t>exec</a:t>
            </a:r>
            <a:r>
              <a:rPr lang="ru-RU" b="1" dirty="0"/>
              <a:t> </a:t>
            </a:r>
            <a:r>
              <a:rPr lang="ru-RU" b="1" dirty="0" err="1"/>
              <a:t>level</a:t>
            </a:r>
            <a:r>
              <a:rPr lang="ru-RU" b="1" dirty="0"/>
              <a:t> </a:t>
            </a:r>
            <a:r>
              <a:rPr lang="ru-RU" b="1" dirty="0" err="1"/>
              <a:t>level</a:t>
            </a:r>
            <a:r>
              <a:rPr lang="ru-RU" b="1" dirty="0"/>
              <a:t> </a:t>
            </a:r>
            <a:r>
              <a:rPr lang="ru-RU" dirty="0"/>
              <a:t>[</a:t>
            </a:r>
            <a:r>
              <a:rPr lang="ru-RU" dirty="0" err="1"/>
              <a:t>command</a:t>
            </a:r>
            <a:r>
              <a:rPr lang="ru-RU" dirty="0"/>
              <a:t>]. </a:t>
            </a:r>
            <a:endParaRPr lang="ru-RU" dirty="0" smtClean="0"/>
          </a:p>
          <a:p>
            <a:pPr algn="l"/>
            <a:r>
              <a:rPr lang="ru-RU" dirty="0" smtClean="0"/>
              <a:t>На слайде показаны </a:t>
            </a:r>
            <a:r>
              <a:rPr lang="ru-RU" dirty="0"/>
              <a:t>примеры трех разных уровней привилегий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26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и присвоение уровней привилегий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71296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534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и присвоение уровней привилегий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Уровень </a:t>
            </a:r>
            <a:r>
              <a:rPr lang="ru-RU" b="1" dirty="0"/>
              <a:t>привилегий 5 </a:t>
            </a:r>
            <a:r>
              <a:rPr lang="ru-RU" dirty="0"/>
              <a:t>разрешает доступ ко всем командам, доступным для предварительно заданного уровня 1, и команде </a:t>
            </a:r>
            <a:r>
              <a:rPr lang="ru-RU" dirty="0" err="1"/>
              <a:t>ping</a:t>
            </a:r>
            <a:r>
              <a:rPr lang="ru-RU" dirty="0" smtClean="0"/>
              <a:t>.</a:t>
            </a:r>
          </a:p>
          <a:p>
            <a:pPr algn="l"/>
            <a:r>
              <a:rPr lang="ru-RU" b="1" dirty="0"/>
              <a:t>Уровень привилегий 10 </a:t>
            </a:r>
            <a:r>
              <a:rPr lang="ru-RU" dirty="0"/>
              <a:t>разрешает доступ ко всем командам, доступным для уровня 5, а также команде </a:t>
            </a:r>
            <a:r>
              <a:rPr lang="ru-RU" b="1" dirty="0" err="1"/>
              <a:t>reload</a:t>
            </a:r>
            <a:r>
              <a:rPr lang="ru-RU" dirty="0"/>
              <a:t>.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1592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и присвоение уровней привилегий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Уровень </a:t>
            </a:r>
            <a:r>
              <a:rPr lang="ru-RU" b="1" dirty="0"/>
              <a:t>привилегий 15 </a:t>
            </a:r>
            <a:r>
              <a:rPr lang="ru-RU" dirty="0"/>
              <a:t>предварительно задан, и его нет необходимости конфигурировать в явной форме. </a:t>
            </a:r>
            <a:endParaRPr lang="ru-RU" dirty="0" smtClean="0"/>
          </a:p>
          <a:p>
            <a:pPr algn="l"/>
            <a:r>
              <a:rPr lang="ru-RU" dirty="0" smtClean="0"/>
              <a:t>Этот </a:t>
            </a:r>
            <a:r>
              <a:rPr lang="ru-RU" dirty="0"/>
              <a:t>уровень привилегий разрешает доступ ко всем командам, включая команды просмотра и изменения конфигурации.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3142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и присвоение уровней привилегий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Для </a:t>
            </a:r>
            <a:r>
              <a:rPr lang="ru-RU" dirty="0"/>
              <a:t>присвоения паролей разным уровням привилегий используется два способа: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Для </a:t>
            </a:r>
            <a:r>
              <a:rPr lang="ru-RU" dirty="0"/>
              <a:t>пользователя, которому предоставлен специальный уровень привилегий, воспользуйтесь командой </a:t>
            </a:r>
            <a:r>
              <a:rPr lang="ru-RU" b="1" dirty="0" err="1"/>
              <a:t>username</a:t>
            </a:r>
            <a:r>
              <a:rPr lang="ru-RU" b="1" dirty="0"/>
              <a:t> </a:t>
            </a:r>
            <a:r>
              <a:rPr lang="ru-RU" b="1" dirty="0" err="1"/>
              <a:t>name</a:t>
            </a:r>
            <a:r>
              <a:rPr lang="ru-RU" b="1" dirty="0"/>
              <a:t> </a:t>
            </a:r>
            <a:r>
              <a:rPr lang="ru-RU" b="1" dirty="0" err="1"/>
              <a:t>privilege</a:t>
            </a:r>
            <a:r>
              <a:rPr lang="ru-RU" b="1" dirty="0"/>
              <a:t> </a:t>
            </a:r>
            <a:r>
              <a:rPr lang="ru-RU" b="1" dirty="0" err="1"/>
              <a:t>level</a:t>
            </a:r>
            <a:r>
              <a:rPr lang="ru-RU" b="1" dirty="0"/>
              <a:t> </a:t>
            </a:r>
            <a:r>
              <a:rPr lang="ru-RU" b="1" dirty="0" err="1"/>
              <a:t>secret</a:t>
            </a:r>
            <a:r>
              <a:rPr lang="ru-RU" b="1" dirty="0"/>
              <a:t> </a:t>
            </a:r>
            <a:r>
              <a:rPr lang="ru-RU" b="1" dirty="0" err="1"/>
              <a:t>password</a:t>
            </a:r>
            <a:r>
              <a:rPr lang="ru-RU" dirty="0"/>
              <a:t>, в режиме глобальной конфигурации.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Для уровня привилегий используйте команду </a:t>
            </a:r>
            <a:r>
              <a:rPr lang="ru-RU" b="1" dirty="0" err="1"/>
              <a:t>enable</a:t>
            </a:r>
            <a:r>
              <a:rPr lang="ru-RU" b="1" dirty="0"/>
              <a:t> </a:t>
            </a:r>
            <a:r>
              <a:rPr lang="ru-RU" b="1" dirty="0" err="1"/>
              <a:t>secret</a:t>
            </a:r>
            <a:r>
              <a:rPr lang="ru-RU" b="1" dirty="0"/>
              <a:t> </a:t>
            </a:r>
            <a:r>
              <a:rPr lang="ru-RU" b="1" dirty="0" err="1"/>
              <a:t>level</a:t>
            </a:r>
            <a:r>
              <a:rPr lang="ru-RU" b="1" dirty="0"/>
              <a:t> </a:t>
            </a:r>
            <a:r>
              <a:rPr lang="ru-RU" b="1" dirty="0" err="1"/>
              <a:t>level</a:t>
            </a:r>
            <a:r>
              <a:rPr lang="ru-RU" b="1" dirty="0"/>
              <a:t> </a:t>
            </a:r>
            <a:r>
              <a:rPr lang="ru-RU" b="1" dirty="0" err="1"/>
              <a:t>password</a:t>
            </a:r>
            <a:r>
              <a:rPr lang="ru-RU" b="1" dirty="0"/>
              <a:t> </a:t>
            </a:r>
            <a:r>
              <a:rPr lang="ru-RU" dirty="0"/>
              <a:t>в режиме глобальной конфигурации.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870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и присвоение уровней привилегий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Примечание</a:t>
            </a:r>
            <a:r>
              <a:rPr lang="ru-RU" dirty="0"/>
              <a:t>. Обе команды, </a:t>
            </a:r>
            <a:r>
              <a:rPr lang="ru-RU" b="1" dirty="0" err="1"/>
              <a:t>username</a:t>
            </a:r>
            <a:r>
              <a:rPr lang="ru-RU" b="1" dirty="0"/>
              <a:t> </a:t>
            </a:r>
            <a:r>
              <a:rPr lang="ru-RU" b="1" dirty="0" err="1"/>
              <a:t>secret</a:t>
            </a:r>
            <a:r>
              <a:rPr lang="ru-RU" b="1" dirty="0"/>
              <a:t> </a:t>
            </a:r>
            <a:r>
              <a:rPr lang="ru-RU" dirty="0"/>
              <a:t>и </a:t>
            </a:r>
            <a:r>
              <a:rPr lang="ru-RU" b="1" dirty="0" err="1"/>
              <a:t>enable</a:t>
            </a:r>
            <a:r>
              <a:rPr lang="ru-RU" b="1" dirty="0"/>
              <a:t> </a:t>
            </a:r>
            <a:r>
              <a:rPr lang="ru-RU" b="1" dirty="0" err="1"/>
              <a:t>secret</a:t>
            </a:r>
            <a:r>
              <a:rPr lang="ru-RU" dirty="0"/>
              <a:t>, сконфигурированы для шифрования типа 9.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461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и присвоение уровней привилегий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Используйте </a:t>
            </a:r>
            <a:r>
              <a:rPr lang="ru-RU" dirty="0"/>
              <a:t>команду </a:t>
            </a:r>
            <a:r>
              <a:rPr lang="ru-RU" b="1" dirty="0" err="1"/>
              <a:t>username</a:t>
            </a:r>
            <a:r>
              <a:rPr lang="ru-RU" dirty="0"/>
              <a:t>, чтобы присвоить уровень привилегий определенному пользователю. </a:t>
            </a:r>
            <a:endParaRPr lang="ru-RU" dirty="0" smtClean="0"/>
          </a:p>
          <a:p>
            <a:pPr algn="l"/>
            <a:r>
              <a:rPr lang="ru-RU" dirty="0" smtClean="0"/>
              <a:t>Используйте </a:t>
            </a:r>
            <a:r>
              <a:rPr lang="ru-RU" dirty="0"/>
              <a:t>команду </a:t>
            </a:r>
            <a:r>
              <a:rPr lang="ru-RU" b="1" dirty="0" err="1"/>
              <a:t>enable</a:t>
            </a:r>
            <a:r>
              <a:rPr lang="ru-RU" b="1" dirty="0"/>
              <a:t> </a:t>
            </a:r>
            <a:r>
              <a:rPr lang="ru-RU" b="1" dirty="0" err="1"/>
              <a:t>secret</a:t>
            </a:r>
            <a:r>
              <a:rPr lang="ru-RU" dirty="0"/>
              <a:t>, чтобы присвоить уровень привилегий определенному паролю в режиме ввода. </a:t>
            </a:r>
            <a:endParaRPr lang="ru-RU" dirty="0" smtClean="0"/>
          </a:p>
          <a:p>
            <a:pPr algn="l"/>
            <a:r>
              <a:rPr lang="ru-RU" dirty="0" smtClean="0"/>
              <a:t>Например</a:t>
            </a:r>
            <a:r>
              <a:rPr lang="ru-RU" dirty="0"/>
              <a:t>, пользователю SUPPORT присвоен уровень привилегий 5 с паролем cisco5. </a:t>
            </a:r>
            <a:endParaRPr lang="ru-RU" dirty="0" smtClean="0"/>
          </a:p>
          <a:p>
            <a:pPr algn="l"/>
            <a:r>
              <a:rPr lang="ru-RU" dirty="0" smtClean="0"/>
              <a:t>Также мы </a:t>
            </a:r>
            <a:r>
              <a:rPr lang="ru-RU" dirty="0" err="1" smtClean="0"/>
              <a:t>видем</a:t>
            </a:r>
            <a:r>
              <a:rPr lang="ru-RU" dirty="0" smtClean="0"/>
              <a:t>, </a:t>
            </a:r>
            <a:r>
              <a:rPr lang="ru-RU" dirty="0"/>
              <a:t>что с уровнем привилегий 5 нельзя перезагрузить маршрутизатор.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22555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и присвоение уровней привилегий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9"/>
            <a:ext cx="856895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1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Ограничение доступности команды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Специалисты ИТ-отдела в крупных организациях выполняют самые разные должностные обязанности. Уровень доступа для выполнения разных должностных обязанностей тоже должен быть разным </a:t>
            </a:r>
            <a:r>
              <a:rPr lang="ru-RU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4264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и присвоение уровней привилегий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На следующем слайде пользователь </a:t>
            </a:r>
            <a:r>
              <a:rPr lang="ru-RU" dirty="0"/>
              <a:t>активирует уровень привилегий 10, который предоставляет доступ к команде </a:t>
            </a:r>
            <a:r>
              <a:rPr lang="ru-RU" dirty="0" err="1"/>
              <a:t>reload</a:t>
            </a:r>
            <a:r>
              <a:rPr lang="ru-RU" dirty="0"/>
              <a:t> . Однако пользователи с уровнем привилегий 10 не могут просматривать текущую конфигурацию.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98336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и присвоение уровней привилегий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84975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349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и присвоение уровней привилегий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На слайде пользователь </a:t>
            </a:r>
            <a:r>
              <a:rPr lang="ru-RU" dirty="0"/>
              <a:t>активирует уровень </a:t>
            </a:r>
            <a:r>
              <a:rPr lang="ru-RU" b="1" dirty="0"/>
              <a:t>привилегий 15</a:t>
            </a:r>
            <a:r>
              <a:rPr lang="ru-RU" dirty="0"/>
              <a:t>, на котором предоставляется полный доступ для просмотра и изменения конфигурации, включая текущую конфигурацию.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4462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и присвоение уровней привилегий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7"/>
            <a:ext cx="903649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288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Ограничения уровней привилегий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Использование уровней привилегий имеет свои ограничения: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 smtClean="0"/>
              <a:t>Не</a:t>
            </a:r>
            <a:r>
              <a:rPr lang="ru-RU" dirty="0" smtClean="0"/>
              <a:t> </a:t>
            </a:r>
            <a:r>
              <a:rPr lang="ru-RU" b="1" dirty="0"/>
              <a:t>обеспечивается управление доступом </a:t>
            </a:r>
            <a:r>
              <a:rPr lang="ru-RU" dirty="0"/>
              <a:t>к определенным интерфейсам, портам, логическим интерфейсам и слотам на маршрутизаторе.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Команды, доступные на нижних уровнях привилегий, всегда выполняются на более высоких уровнях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987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Ограничения уровней привилегий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Команды</a:t>
            </a:r>
            <a:r>
              <a:rPr lang="ru-RU" dirty="0"/>
              <a:t>, для которых специально задан более высокий уровень привилегий, недоступны для пользователей с более низкими привилегиями.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Присвоение команды с несколькими ключевыми словами открывает доступ ко всем командам, использующим эти ключевые слова. </a:t>
            </a:r>
            <a:endParaRPr lang="ru-RU" dirty="0" smtClean="0"/>
          </a:p>
          <a:p>
            <a:pPr algn="l"/>
            <a:r>
              <a:rPr lang="ru-RU" dirty="0" smtClean="0"/>
              <a:t>Например</a:t>
            </a:r>
            <a:r>
              <a:rPr lang="ru-RU" dirty="0"/>
              <a:t>, разрешив доступ к команде </a:t>
            </a:r>
            <a:r>
              <a:rPr lang="ru-RU" b="1" dirty="0" err="1"/>
              <a:t>show</a:t>
            </a:r>
            <a:r>
              <a:rPr lang="ru-RU" b="1" dirty="0"/>
              <a:t> </a:t>
            </a:r>
            <a:r>
              <a:rPr lang="ru-RU" b="1" dirty="0" err="1"/>
              <a:t>ip</a:t>
            </a:r>
            <a:r>
              <a:rPr lang="ru-RU" b="1" dirty="0"/>
              <a:t> </a:t>
            </a:r>
            <a:r>
              <a:rPr lang="ru-RU" b="1" dirty="0" err="1"/>
              <a:t>route</a:t>
            </a:r>
            <a:r>
              <a:rPr lang="ru-RU" b="1" dirty="0"/>
              <a:t>, </a:t>
            </a:r>
            <a:r>
              <a:rPr lang="ru-RU" dirty="0"/>
              <a:t>вы открываете доступ пользователю ко всем командам </a:t>
            </a:r>
            <a:r>
              <a:rPr lang="ru-RU" b="1" dirty="0" err="1"/>
              <a:t>show</a:t>
            </a:r>
            <a:r>
              <a:rPr lang="ru-RU" b="1" dirty="0"/>
              <a:t> </a:t>
            </a:r>
            <a:r>
              <a:rPr lang="ru-RU" dirty="0"/>
              <a:t>и </a:t>
            </a:r>
            <a:r>
              <a:rPr lang="ru-RU" b="1" dirty="0" err="1"/>
              <a:t>show</a:t>
            </a:r>
            <a:r>
              <a:rPr lang="ru-RU" b="1" dirty="0"/>
              <a:t> </a:t>
            </a:r>
            <a:r>
              <a:rPr lang="ru-RU" b="1" dirty="0" err="1"/>
              <a:t>ip</a:t>
            </a:r>
            <a:r>
              <a:rPr lang="ru-RU" b="1" dirty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574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Ограничения уровней привилегий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Если </a:t>
            </a:r>
            <a:r>
              <a:rPr lang="ru-RU" dirty="0"/>
              <a:t>администратор должен создать учетную запись пользователя, который имеет доступ к большинству, но не всем командам, операторы привилегированного режима должны быть сконфигурированы для каждой команды, которая должна выполняться на уровне привилегий ниже 15-го.</a:t>
            </a:r>
          </a:p>
          <a:p>
            <a:pPr algn="l"/>
            <a:r>
              <a:rPr lang="ru-RU" dirty="0" smtClean="0"/>
              <a:t>Воспользуйтесь </a:t>
            </a:r>
            <a:r>
              <a:rPr lang="ru-RU" dirty="0"/>
              <a:t>программой проверки синтаксиса </a:t>
            </a:r>
            <a:r>
              <a:rPr lang="ru-RU" dirty="0" smtClean="0"/>
              <a:t>чтобы </a:t>
            </a:r>
            <a:r>
              <a:rPr lang="ru-RU" dirty="0"/>
              <a:t>сконфигурировать уровни привилегий на маршрутизаторе R2.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60255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Ограничения уровней привилегий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58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383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Доступ к CLI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Чтобы обеспечить больше гибкости, чем это позволяют уровни привилегий, в версии </a:t>
            </a:r>
            <a:r>
              <a:rPr lang="ru-RU" dirty="0" err="1"/>
              <a:t>Cisco</a:t>
            </a:r>
            <a:r>
              <a:rPr lang="ru-RU" dirty="0"/>
              <a:t> IOS 12.3(11)T компания </a:t>
            </a:r>
            <a:r>
              <a:rPr lang="ru-RU" dirty="0" err="1"/>
              <a:t>Cisco</a:t>
            </a:r>
            <a:r>
              <a:rPr lang="ru-RU" dirty="0"/>
              <a:t> внедрила функцию доступа </a:t>
            </a:r>
            <a:r>
              <a:rPr lang="ru-RU" b="1" dirty="0"/>
              <a:t>CLI</a:t>
            </a:r>
            <a:r>
              <a:rPr lang="ru-RU" dirty="0"/>
              <a:t>. </a:t>
            </a:r>
            <a:endParaRPr lang="ru-RU" dirty="0" smtClean="0"/>
          </a:p>
          <a:p>
            <a:pPr algn="l"/>
            <a:r>
              <a:rPr lang="ru-RU" dirty="0" smtClean="0"/>
              <a:t>Эта </a:t>
            </a:r>
            <a:r>
              <a:rPr lang="ru-RU" dirty="0"/>
              <a:t>функция обеспечивает более точный, детальный доступ за счет контроля того, какие команды доступны определенным ролям, как показано на </a:t>
            </a:r>
            <a:r>
              <a:rPr lang="ru-RU" dirty="0" smtClean="0"/>
              <a:t>слайдах. </a:t>
            </a:r>
            <a:endParaRPr lang="ru-RU" dirty="0"/>
          </a:p>
          <a:p>
            <a:pPr algn="l"/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1460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Доступ к CLI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712968" cy="5544616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3"/>
            <a:ext cx="864096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02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Ограничение доступности команды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ПО </a:t>
            </a:r>
            <a:r>
              <a:rPr lang="ru-RU" b="1" dirty="0" err="1"/>
              <a:t>Cisco</a:t>
            </a:r>
            <a:r>
              <a:rPr lang="ru-RU" b="1" dirty="0"/>
              <a:t> IOS </a:t>
            </a:r>
            <a:r>
              <a:rPr lang="ru-RU" dirty="0"/>
              <a:t>предусматривает два способа предоставления доступа к инфраструктуре: </a:t>
            </a:r>
            <a:endParaRPr lang="ru-RU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уровень привилегий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интерфейс </a:t>
            </a:r>
            <a:r>
              <a:rPr lang="ru-RU" dirty="0"/>
              <a:t>командной строки (CLI) на основе ролей. </a:t>
            </a:r>
          </a:p>
        </p:txBody>
      </p:sp>
    </p:spTree>
    <p:extLst>
      <p:ext uri="{BB962C8B-B14F-4D97-AF65-F5344CB8AC3E}">
        <p14:creationId xmlns:p14="http://schemas.microsoft.com/office/powerpoint/2010/main" val="3386969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Доступ к CLI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712968" cy="5544616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12968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640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Доступ к CLI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Доступ </a:t>
            </a:r>
            <a:r>
              <a:rPr lang="ru-RU" dirty="0"/>
              <a:t>к </a:t>
            </a:r>
            <a:r>
              <a:rPr lang="ru-RU" b="1" dirty="0"/>
              <a:t>CLI</a:t>
            </a:r>
            <a:r>
              <a:rPr lang="ru-RU" dirty="0"/>
              <a:t> на основе ролей позволяет сетевому администратору создавать разные представления конфигураций маршрутизатора для разных пользователей. </a:t>
            </a:r>
            <a:endParaRPr lang="ru-RU" dirty="0" smtClean="0"/>
          </a:p>
          <a:p>
            <a:pPr algn="l"/>
            <a:r>
              <a:rPr lang="ru-RU" dirty="0" smtClean="0"/>
              <a:t>Каждое </a:t>
            </a:r>
            <a:r>
              <a:rPr lang="ru-RU" dirty="0"/>
              <a:t>представление определяет те команды </a:t>
            </a:r>
            <a:r>
              <a:rPr lang="ru-RU" b="1" dirty="0"/>
              <a:t>CLI</a:t>
            </a:r>
            <a:r>
              <a:rPr lang="ru-RU" dirty="0"/>
              <a:t>, которые доступны для конкретного пользователя.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912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Доступ к CLI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9036496" cy="587727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Безопасность</a:t>
            </a:r>
            <a:endParaRPr lang="ru-RU" b="1" dirty="0"/>
          </a:p>
          <a:p>
            <a:pPr algn="l"/>
            <a:r>
              <a:rPr lang="ru-RU" dirty="0" smtClean="0"/>
              <a:t>Доступ </a:t>
            </a:r>
            <a:r>
              <a:rPr lang="ru-RU" dirty="0"/>
              <a:t>к CLI на основе ролей повышает безопасность устройства за счет определения набора команд CLI, доступных конкретному пользователю. </a:t>
            </a:r>
            <a:endParaRPr lang="ru-RU" dirty="0" smtClean="0"/>
          </a:p>
          <a:p>
            <a:pPr algn="l"/>
            <a:r>
              <a:rPr lang="ru-RU" dirty="0" smtClean="0"/>
              <a:t>Кроме </a:t>
            </a:r>
            <a:r>
              <a:rPr lang="ru-RU" dirty="0"/>
              <a:t>того, администраторы могут контролировать доступ пользователя к конкретным портам, логическим интерфейсам и слотам на маршрутизаторе. </a:t>
            </a:r>
            <a:endParaRPr lang="ru-RU" dirty="0" smtClean="0"/>
          </a:p>
          <a:p>
            <a:pPr algn="l"/>
            <a:endParaRPr lang="ru-RU" dirty="0"/>
          </a:p>
          <a:p>
            <a:pPr algn="l"/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8192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Доступ к CLI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9036496" cy="587727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Таким </a:t>
            </a:r>
            <a:r>
              <a:rPr lang="ru-RU" dirty="0"/>
              <a:t>образом предотвращается случайное или намеренное изменение конфигурации пользователем или сбор им информации, к которой у него не должно быть доступа.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7839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Доступ к CLI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Доступность</a:t>
            </a:r>
            <a:endParaRPr lang="ru-RU" b="1" dirty="0"/>
          </a:p>
          <a:p>
            <a:pPr algn="l"/>
            <a:r>
              <a:rPr lang="ru-RU" dirty="0" smtClean="0"/>
              <a:t>Доступ </a:t>
            </a:r>
            <a:r>
              <a:rPr lang="ru-RU" dirty="0"/>
              <a:t>к CLI на основе ролей предотвращает ненамеренное выполнение команд CLI неуполномоченным персоналом и сокращает время простоя.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032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Доступ к CLI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Операционная </a:t>
            </a:r>
            <a:r>
              <a:rPr lang="ru-RU" b="1" dirty="0"/>
              <a:t>эффективность</a:t>
            </a:r>
          </a:p>
          <a:p>
            <a:pPr algn="l"/>
            <a:r>
              <a:rPr lang="ru-RU" dirty="0" smtClean="0"/>
              <a:t>Пользователи </a:t>
            </a:r>
            <a:r>
              <a:rPr lang="ru-RU" dirty="0"/>
              <a:t>могут видеть только те команды CLI, которые доступны для портов, и интерфейс CLI, к которому у них есть доступ. </a:t>
            </a:r>
            <a:endParaRPr lang="ru-RU" dirty="0" smtClean="0"/>
          </a:p>
          <a:p>
            <a:pPr algn="l"/>
            <a:r>
              <a:rPr lang="ru-RU" dirty="0" smtClean="0"/>
              <a:t>Таким </a:t>
            </a:r>
            <a:r>
              <a:rPr lang="ru-RU" dirty="0"/>
              <a:t>образом маршрутизатор становится не таким сложным, а команды легче идентифицировать при использовании функции справки на этом устройстве.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84155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Представления команд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Интерфейс CLI на основе ролей представляет три типа представлений, определяющих доступность команд: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1" dirty="0" smtClean="0"/>
              <a:t>Корневое </a:t>
            </a:r>
            <a:r>
              <a:rPr lang="ru-RU" b="1" dirty="0"/>
              <a:t>представление</a:t>
            </a:r>
          </a:p>
          <a:p>
            <a:pPr algn="l"/>
            <a:r>
              <a:rPr lang="ru-RU" dirty="0" smtClean="0"/>
              <a:t>Чтобы </a:t>
            </a:r>
            <a:r>
              <a:rPr lang="ru-RU" dirty="0"/>
              <a:t>сконфигурировать любое представление для системы, администратор должен находиться в корневом представлении. Корневое представление имеет те же привилегии доступа, что и пользователь с уровнем привилегий 15. </a:t>
            </a:r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815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Представления команд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Однако </a:t>
            </a:r>
            <a:r>
              <a:rPr lang="ru-RU" b="1" dirty="0"/>
              <a:t>корневое представление </a:t>
            </a:r>
            <a:r>
              <a:rPr lang="ru-RU" dirty="0"/>
              <a:t>– это не то же самое, что пользователь уровня 15. </a:t>
            </a:r>
            <a:endParaRPr lang="ru-RU" dirty="0" smtClean="0"/>
          </a:p>
          <a:p>
            <a:pPr algn="l"/>
            <a:r>
              <a:rPr lang="ru-RU" dirty="0" smtClean="0"/>
              <a:t>Только </a:t>
            </a:r>
            <a:r>
              <a:rPr lang="ru-RU" dirty="0"/>
              <a:t>пользователь корневого представления может сконфигурировать новое представление и добавить или удалить команды из имеющихся представлений.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3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Представления команд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2"/>
            </a:pPr>
            <a:r>
              <a:rPr lang="ru-RU" b="1" dirty="0" smtClean="0"/>
              <a:t>Представление </a:t>
            </a:r>
            <a:r>
              <a:rPr lang="ru-RU" b="1" dirty="0"/>
              <a:t>CLI</a:t>
            </a:r>
          </a:p>
          <a:p>
            <a:pPr algn="l"/>
            <a:r>
              <a:rPr lang="ru-RU" dirty="0" smtClean="0"/>
              <a:t>В </a:t>
            </a:r>
            <a:r>
              <a:rPr lang="ru-RU" dirty="0"/>
              <a:t>представлении CLI имеется определенный набор команд. </a:t>
            </a:r>
            <a:endParaRPr lang="ru-RU" dirty="0" smtClean="0"/>
          </a:p>
          <a:p>
            <a:pPr algn="l"/>
            <a:r>
              <a:rPr lang="ru-RU" dirty="0" smtClean="0"/>
              <a:t>В </a:t>
            </a:r>
            <a:r>
              <a:rPr lang="ru-RU" dirty="0"/>
              <a:t>отличии от уровней привилегий, представление CLI не имеет иерархии команд и более высоких или более низких уровней. 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05835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Представления команд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Каждому </a:t>
            </a:r>
            <a:r>
              <a:rPr lang="ru-RU" dirty="0"/>
              <a:t>представлению должны быть присвоены все команды, связанные с этим представлением. </a:t>
            </a:r>
            <a:endParaRPr lang="ru-RU" dirty="0" smtClean="0"/>
          </a:p>
          <a:p>
            <a:pPr algn="l"/>
            <a:r>
              <a:rPr lang="ru-RU" dirty="0" smtClean="0"/>
              <a:t>Представление </a:t>
            </a:r>
            <a:r>
              <a:rPr lang="ru-RU" dirty="0"/>
              <a:t>не наследует команды ни из какого другого представления. </a:t>
            </a:r>
            <a:endParaRPr lang="ru-RU" dirty="0" smtClean="0"/>
          </a:p>
          <a:p>
            <a:pPr algn="l"/>
            <a:r>
              <a:rPr lang="ru-RU" dirty="0" smtClean="0"/>
              <a:t>Кроме </a:t>
            </a:r>
            <a:r>
              <a:rPr lang="ru-RU" dirty="0"/>
              <a:t>того, одни и те же команды могут использоваться в нескольких представлениях.</a:t>
            </a:r>
          </a:p>
          <a:p>
            <a:pPr algn="l"/>
            <a:endParaRPr lang="ru-RU" dirty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1240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Ограничение доступности команды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2038"/>
            <a:ext cx="8568951" cy="560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15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Представления команд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3"/>
            </a:pPr>
            <a:r>
              <a:rPr lang="ru-RU" b="1" dirty="0" err="1" smtClean="0"/>
              <a:t>Суперпредставление</a:t>
            </a:r>
            <a:endParaRPr lang="ru-RU" b="1" dirty="0"/>
          </a:p>
          <a:p>
            <a:pPr algn="l"/>
            <a:r>
              <a:rPr lang="ru-RU" b="1" dirty="0" err="1" smtClean="0"/>
              <a:t>Суперпредставление</a:t>
            </a:r>
            <a:r>
              <a:rPr lang="ru-RU" dirty="0" smtClean="0"/>
              <a:t> </a:t>
            </a:r>
            <a:r>
              <a:rPr lang="ru-RU" dirty="0"/>
              <a:t>состоит из одного или нескольких представлений CLI. </a:t>
            </a:r>
            <a:endParaRPr lang="ru-RU" dirty="0" smtClean="0"/>
          </a:p>
          <a:p>
            <a:pPr algn="l"/>
            <a:r>
              <a:rPr lang="ru-RU" dirty="0" smtClean="0"/>
              <a:t>Администраторы </a:t>
            </a:r>
            <a:r>
              <a:rPr lang="ru-RU" dirty="0"/>
              <a:t>могут определять, какие команды применимы и какая информация о конфигурации доступна. </a:t>
            </a:r>
          </a:p>
          <a:p>
            <a:pPr algn="l"/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53409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Представления команд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</a:t>
            </a:r>
            <a:r>
              <a:rPr lang="ru-RU" b="1" dirty="0" err="1"/>
              <a:t>суперпредставлениях</a:t>
            </a:r>
            <a:r>
              <a:rPr lang="ru-RU" b="1" dirty="0"/>
              <a:t> </a:t>
            </a:r>
            <a:r>
              <a:rPr lang="ru-RU" dirty="0"/>
              <a:t>сетевой администратор может присваивать пользователей и группы пользователей сразу нескольким представлениям CLI, вместо того чтобы присваивать по одному представлению CLI каждому пользователю со всеми командами, связанными с этим одним представлением CLI.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0775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Представления команд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b="1" dirty="0" err="1" smtClean="0"/>
              <a:t>Суперпредставления</a:t>
            </a:r>
            <a:r>
              <a:rPr lang="ru-RU" dirty="0" smtClean="0"/>
              <a:t> </a:t>
            </a:r>
            <a:r>
              <a:rPr lang="ru-RU" dirty="0"/>
              <a:t>отличаются несколькими особенностями: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Одно </a:t>
            </a:r>
            <a:r>
              <a:rPr lang="ru-RU" dirty="0"/>
              <a:t>представление CLI может совместно использоваться несколькими </a:t>
            </a:r>
            <a:r>
              <a:rPr lang="ru-RU" dirty="0" err="1"/>
              <a:t>суперпредставлениями</a:t>
            </a:r>
            <a:r>
              <a:rPr lang="ru-RU" dirty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Для </a:t>
            </a:r>
            <a:r>
              <a:rPr lang="ru-RU" dirty="0" err="1"/>
              <a:t>суперпредставления</a:t>
            </a:r>
            <a:r>
              <a:rPr lang="ru-RU" dirty="0"/>
              <a:t> нельзя конфигурировать команды.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353346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Представления команд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Администратор </a:t>
            </a:r>
            <a:r>
              <a:rPr lang="ru-RU" dirty="0"/>
              <a:t>должен добавлять команды в представление CLI, а затем добавлять это представление CLI в </a:t>
            </a:r>
            <a:r>
              <a:rPr lang="ru-RU" dirty="0" err="1"/>
              <a:t>суперпредставление</a:t>
            </a:r>
            <a:r>
              <a:rPr lang="ru-RU" dirty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Пользователи, которые вошли в </a:t>
            </a:r>
            <a:r>
              <a:rPr lang="ru-RU" dirty="0" err="1"/>
              <a:t>суперпредставление</a:t>
            </a:r>
            <a:r>
              <a:rPr lang="ru-RU" dirty="0"/>
              <a:t>, получают доступ ко всем командам, которые сконфигурированы для любого из представлений CLI, входящих в это </a:t>
            </a:r>
            <a:r>
              <a:rPr lang="ru-RU" dirty="0" err="1"/>
              <a:t>суперпредставление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2830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Представления команд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Каждое </a:t>
            </a:r>
            <a:r>
              <a:rPr lang="ru-RU" dirty="0" err="1"/>
              <a:t>суперпредставление</a:t>
            </a:r>
            <a:r>
              <a:rPr lang="ru-RU" dirty="0"/>
              <a:t> имеет пароль, который используется для переключения между </a:t>
            </a:r>
            <a:r>
              <a:rPr lang="ru-RU" dirty="0" err="1"/>
              <a:t>суперпредставлениями</a:t>
            </a:r>
            <a:r>
              <a:rPr lang="ru-RU" dirty="0"/>
              <a:t> или с представления CLI на </a:t>
            </a:r>
            <a:r>
              <a:rPr lang="ru-RU" dirty="0" err="1"/>
              <a:t>суперпредставление</a:t>
            </a:r>
            <a:r>
              <a:rPr lang="ru-RU" dirty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При удалении </a:t>
            </a:r>
            <a:r>
              <a:rPr lang="ru-RU" dirty="0" err="1"/>
              <a:t>суперпредставления</a:t>
            </a:r>
            <a:r>
              <a:rPr lang="ru-RU" dirty="0"/>
              <a:t> связанные с ним представления CLI не удаляются. Эти представления CLI по-прежнему можно присваивать другому </a:t>
            </a:r>
            <a:r>
              <a:rPr lang="ru-RU" dirty="0" err="1"/>
              <a:t>суперпредставлению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7133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Представления команд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8497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099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представлений команд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Прежде чем администратор сможет создать представление, необходимо активировать ААА с помощью команды </a:t>
            </a:r>
            <a:r>
              <a:rPr lang="ru-RU" b="1" dirty="0" err="1"/>
              <a:t>aaa</a:t>
            </a:r>
            <a:r>
              <a:rPr lang="ru-RU" b="1" dirty="0"/>
              <a:t> </a:t>
            </a:r>
            <a:r>
              <a:rPr lang="ru-RU" b="1" dirty="0" err="1"/>
              <a:t>new-model</a:t>
            </a:r>
            <a:r>
              <a:rPr lang="ru-RU" b="1" dirty="0"/>
              <a:t> </a:t>
            </a:r>
            <a:r>
              <a:rPr lang="ru-RU" dirty="0"/>
              <a:t>. </a:t>
            </a:r>
            <a:endParaRPr lang="ru-RU" dirty="0" smtClean="0"/>
          </a:p>
          <a:p>
            <a:pPr algn="l"/>
            <a:r>
              <a:rPr lang="ru-RU" dirty="0" smtClean="0"/>
              <a:t>Чтобы </a:t>
            </a:r>
            <a:r>
              <a:rPr lang="ru-RU" dirty="0"/>
              <a:t>сконфигурировать и отредактировать представления, администратор должен войти в корневое представление с помощью команды </a:t>
            </a:r>
            <a:r>
              <a:rPr lang="ru-RU" b="1" dirty="0" err="1"/>
              <a:t>enable</a:t>
            </a:r>
            <a:r>
              <a:rPr lang="ru-RU" b="1" dirty="0"/>
              <a:t> </a:t>
            </a:r>
            <a:r>
              <a:rPr lang="ru-RU" b="1" dirty="0" err="1"/>
              <a:t>view</a:t>
            </a:r>
            <a:r>
              <a:rPr lang="ru-RU" b="1" dirty="0"/>
              <a:t> </a:t>
            </a:r>
            <a:r>
              <a:rPr lang="ru-RU" dirty="0"/>
              <a:t>в привилегированном режиме. </a:t>
            </a:r>
          </a:p>
        </p:txBody>
      </p:sp>
    </p:spTree>
    <p:extLst>
      <p:ext uri="{BB962C8B-B14F-4D97-AF65-F5344CB8AC3E}">
        <p14:creationId xmlns:p14="http://schemas.microsoft.com/office/powerpoint/2010/main" val="2387298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представлений команд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Синтаксис </a:t>
            </a:r>
            <a:r>
              <a:rPr lang="ru-RU" dirty="0"/>
              <a:t>команды </a:t>
            </a:r>
            <a:r>
              <a:rPr lang="ru-RU" b="1" dirty="0" err="1"/>
              <a:t>enable</a:t>
            </a:r>
            <a:r>
              <a:rPr lang="ru-RU" b="1" dirty="0"/>
              <a:t> </a:t>
            </a:r>
            <a:r>
              <a:rPr lang="ru-RU" b="1" dirty="0" err="1"/>
              <a:t>view</a:t>
            </a:r>
            <a:r>
              <a:rPr lang="ru-RU" b="1" dirty="0"/>
              <a:t> </a:t>
            </a:r>
            <a:r>
              <a:rPr lang="ru-RU" dirty="0"/>
              <a:t>показан на </a:t>
            </a:r>
            <a:r>
              <a:rPr lang="ru-RU" dirty="0" smtClean="0"/>
              <a:t>слайде. </a:t>
            </a:r>
          </a:p>
          <a:p>
            <a:pPr algn="l"/>
            <a:r>
              <a:rPr lang="ru-RU" dirty="0" smtClean="0"/>
              <a:t>Можно </a:t>
            </a:r>
            <a:r>
              <a:rPr lang="ru-RU" dirty="0"/>
              <a:t>также использовать команду </a:t>
            </a:r>
            <a:r>
              <a:rPr lang="ru-RU" b="1" dirty="0" err="1"/>
              <a:t>enable</a:t>
            </a:r>
            <a:r>
              <a:rPr lang="ru-RU" b="1" dirty="0"/>
              <a:t> </a:t>
            </a:r>
            <a:r>
              <a:rPr lang="ru-RU" b="1" dirty="0" err="1"/>
              <a:t>view</a:t>
            </a:r>
            <a:r>
              <a:rPr lang="ru-RU" b="1" dirty="0"/>
              <a:t> </a:t>
            </a:r>
            <a:r>
              <a:rPr lang="ru-RU" b="1" dirty="0" err="1"/>
              <a:t>root</a:t>
            </a:r>
            <a:r>
              <a:rPr lang="ru-RU" b="1" dirty="0"/>
              <a:t> . </a:t>
            </a:r>
            <a:endParaRPr lang="ru-RU" b="1" dirty="0" smtClean="0"/>
          </a:p>
          <a:p>
            <a:pPr algn="l"/>
            <a:r>
              <a:rPr lang="ru-RU" dirty="0" smtClean="0"/>
              <a:t>При </a:t>
            </a:r>
            <a:r>
              <a:rPr lang="ru-RU" dirty="0"/>
              <a:t>появлении приглашения введите пароль </a:t>
            </a:r>
            <a:r>
              <a:rPr lang="ru-RU" b="1" dirty="0" err="1"/>
              <a:t>enable</a:t>
            </a:r>
            <a:r>
              <a:rPr lang="ru-RU" b="1" dirty="0"/>
              <a:t> </a:t>
            </a:r>
            <a:r>
              <a:rPr lang="ru-RU" b="1" dirty="0" err="1"/>
              <a:t>secret</a:t>
            </a:r>
            <a:r>
              <a:rPr lang="ru-RU" b="1" dirty="0"/>
              <a:t> </a:t>
            </a:r>
            <a:r>
              <a:rPr lang="ru-RU" dirty="0"/>
              <a:t>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1931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представлений команд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Для </a:t>
            </a:r>
            <a:r>
              <a:rPr lang="ru-RU" dirty="0"/>
              <a:t>создания и управления представлением необходимо выполнить </a:t>
            </a:r>
            <a:r>
              <a:rPr lang="ru-RU" b="1" dirty="0"/>
              <a:t>пять шагов</a:t>
            </a:r>
            <a:r>
              <a:rPr lang="ru-RU" dirty="0"/>
              <a:t>.</a:t>
            </a:r>
          </a:p>
          <a:p>
            <a:pPr algn="l"/>
            <a:r>
              <a:rPr lang="ru-RU" b="1" dirty="0" smtClean="0"/>
              <a:t>Шаг </a:t>
            </a:r>
            <a:r>
              <a:rPr lang="ru-RU" b="1" dirty="0"/>
              <a:t>1</a:t>
            </a:r>
            <a:r>
              <a:rPr lang="ru-RU" dirty="0"/>
              <a:t>. Включите ААА с помощью команды </a:t>
            </a:r>
            <a:r>
              <a:rPr lang="ru-RU" b="1" dirty="0" err="1"/>
              <a:t>aaa</a:t>
            </a:r>
            <a:r>
              <a:rPr lang="ru-RU" b="1" dirty="0"/>
              <a:t> </a:t>
            </a:r>
            <a:r>
              <a:rPr lang="ru-RU" b="1" dirty="0" err="1"/>
              <a:t>new-model</a:t>
            </a:r>
            <a:r>
              <a:rPr lang="ru-RU" dirty="0"/>
              <a:t> в режиме глобальной конфигурации. Выйдите из корневого представления и войдите в него с помощью команды </a:t>
            </a:r>
            <a:r>
              <a:rPr lang="ru-RU" b="1" dirty="0" err="1"/>
              <a:t>enable</a:t>
            </a:r>
            <a:r>
              <a:rPr lang="ru-RU" b="1" dirty="0"/>
              <a:t> </a:t>
            </a:r>
            <a:r>
              <a:rPr lang="ru-RU" b="1" dirty="0" err="1"/>
              <a:t>view</a:t>
            </a:r>
            <a:r>
              <a:rPr lang="ru-RU" b="1" dirty="0"/>
              <a:t> </a:t>
            </a:r>
            <a:r>
              <a:rPr lang="ru-RU" dirty="0"/>
              <a:t>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4756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представлений команд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6788"/>
            <a:ext cx="8712968" cy="555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55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Ограничение доступности команды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0613"/>
            <a:ext cx="8784975" cy="543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092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представлений команд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Шаг </a:t>
            </a:r>
            <a:r>
              <a:rPr lang="ru-RU" b="1" dirty="0"/>
              <a:t>2</a:t>
            </a:r>
            <a:r>
              <a:rPr lang="ru-RU" dirty="0"/>
              <a:t>. Создайте представление с помощью команды </a:t>
            </a:r>
            <a:r>
              <a:rPr lang="ru-RU" b="1" dirty="0" err="1"/>
              <a:t>parser</a:t>
            </a:r>
            <a:r>
              <a:rPr lang="ru-RU" b="1" dirty="0"/>
              <a:t> </a:t>
            </a:r>
            <a:r>
              <a:rPr lang="ru-RU" b="1" dirty="0" err="1"/>
              <a:t>view</a:t>
            </a:r>
            <a:r>
              <a:rPr lang="ru-RU" b="1" dirty="0"/>
              <a:t> </a:t>
            </a:r>
            <a:r>
              <a:rPr lang="ru-RU" b="1" dirty="0" err="1"/>
              <a:t>view-name</a:t>
            </a:r>
            <a:r>
              <a:rPr lang="ru-RU" b="1" dirty="0"/>
              <a:t> </a:t>
            </a:r>
            <a:r>
              <a:rPr lang="ru-RU" dirty="0"/>
              <a:t>в режиме глобальной конфигурации. </a:t>
            </a:r>
            <a:endParaRPr lang="ru-RU" dirty="0" smtClean="0"/>
          </a:p>
          <a:p>
            <a:pPr algn="l"/>
            <a:r>
              <a:rPr lang="ru-RU" dirty="0" smtClean="0"/>
              <a:t>Таким </a:t>
            </a:r>
            <a:r>
              <a:rPr lang="ru-RU" dirty="0"/>
              <a:t>образом включится режим конфигурации представлений. </a:t>
            </a:r>
            <a:endParaRPr lang="ru-RU" dirty="0" smtClean="0"/>
          </a:p>
          <a:p>
            <a:pPr algn="l"/>
            <a:r>
              <a:rPr lang="ru-RU" dirty="0" smtClean="0"/>
              <a:t>Исключая </a:t>
            </a:r>
            <a:r>
              <a:rPr lang="ru-RU" dirty="0"/>
              <a:t>корневое представление, действует максимальное ограничение – всего </a:t>
            </a:r>
            <a:r>
              <a:rPr lang="ru-RU" b="1" dirty="0"/>
              <a:t>15 представлений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974490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Синтаксис </a:t>
            </a:r>
            <a:r>
              <a:rPr lang="ru-RU" sz="3200" dirty="0"/>
              <a:t>для команд </a:t>
            </a:r>
            <a:r>
              <a:rPr lang="ru-RU" sz="3200" dirty="0" err="1"/>
              <a:t>parser</a:t>
            </a:r>
            <a:r>
              <a:rPr lang="ru-RU" sz="3200" dirty="0"/>
              <a:t> </a:t>
            </a:r>
            <a:r>
              <a:rPr lang="ru-RU" sz="3200" dirty="0" err="1"/>
              <a:t>view</a:t>
            </a:r>
            <a:r>
              <a:rPr lang="ru-RU" sz="3200" dirty="0"/>
              <a:t> и </a:t>
            </a:r>
            <a:r>
              <a:rPr lang="ru-RU" sz="3200" dirty="0" err="1"/>
              <a:t>secret</a:t>
            </a:r>
            <a:r>
              <a:rPr lang="ru-RU" sz="3200" dirty="0"/>
              <a:t> 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12968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5878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представлений команд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Шаг 3</a:t>
            </a:r>
            <a:r>
              <a:rPr lang="ru-RU" dirty="0" smtClean="0"/>
              <a:t>. Присвойте представлению секретный пароль с помощью команды </a:t>
            </a:r>
            <a:r>
              <a:rPr lang="ru-RU" b="1" dirty="0" err="1" smtClean="0"/>
              <a:t>secret</a:t>
            </a:r>
            <a:r>
              <a:rPr lang="ru-RU" b="1" dirty="0" smtClean="0"/>
              <a:t> </a:t>
            </a:r>
            <a:r>
              <a:rPr lang="ru-RU" b="1" dirty="0" err="1" smtClean="0"/>
              <a:t>encrypted-password</a:t>
            </a:r>
            <a:r>
              <a:rPr lang="ru-RU" b="1" dirty="0" smtClean="0"/>
              <a:t> </a:t>
            </a:r>
            <a:r>
              <a:rPr lang="ru-RU" dirty="0" smtClean="0"/>
              <a:t>в режиме конфигурации представлений. 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2703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представлений команд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Шаг </a:t>
            </a:r>
            <a:r>
              <a:rPr lang="ru-RU" b="1" dirty="0"/>
              <a:t>4</a:t>
            </a:r>
            <a:r>
              <a:rPr lang="ru-RU" dirty="0"/>
              <a:t>. Присвойте команды выбранному представлению с помощью команды </a:t>
            </a:r>
            <a:r>
              <a:rPr lang="ru-RU" b="1" dirty="0" err="1"/>
              <a:t>commands</a:t>
            </a:r>
            <a:r>
              <a:rPr lang="ru-RU" b="1" dirty="0"/>
              <a:t> </a:t>
            </a:r>
            <a:r>
              <a:rPr lang="ru-RU" b="1" dirty="0" err="1"/>
              <a:t>parser-mode</a:t>
            </a:r>
            <a:r>
              <a:rPr lang="ru-RU" dirty="0"/>
              <a:t> в режиме конфигурации представлений. 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9836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Синтаксис </a:t>
            </a:r>
            <a:r>
              <a:rPr lang="ru-RU" sz="3200" dirty="0"/>
              <a:t>для команд </a:t>
            </a:r>
            <a:r>
              <a:rPr lang="en-US" sz="3200" dirty="0"/>
              <a:t>command.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  <a:p>
            <a:pPr algn="l"/>
            <a:endParaRPr lang="ru-RU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9163"/>
            <a:ext cx="8856984" cy="582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4836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представлений команд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Шаг </a:t>
            </a:r>
            <a:r>
              <a:rPr lang="ru-RU" b="1" dirty="0"/>
              <a:t>5</a:t>
            </a:r>
            <a:r>
              <a:rPr lang="ru-RU" dirty="0"/>
              <a:t>. Выйдите из режима конфигурации представления, введя команду </a:t>
            </a:r>
            <a:r>
              <a:rPr lang="ru-RU" dirty="0" err="1"/>
              <a:t>exit</a:t>
            </a:r>
            <a:r>
              <a:rPr lang="ru-RU" dirty="0"/>
              <a:t> .</a:t>
            </a:r>
          </a:p>
          <a:p>
            <a:pPr algn="l"/>
            <a:r>
              <a:rPr lang="ru-RU" dirty="0" smtClean="0"/>
              <a:t>На слайде представлен </a:t>
            </a:r>
            <a:r>
              <a:rPr lang="ru-RU" dirty="0"/>
              <a:t>пример конфигурирования трех представлений. Обращаем внимание, что в примере команда </a:t>
            </a:r>
            <a:r>
              <a:rPr lang="ru-RU" b="1" dirty="0" err="1"/>
              <a:t>secret</a:t>
            </a:r>
            <a:r>
              <a:rPr lang="ru-RU" dirty="0"/>
              <a:t> поддерживает только шифрование MD5 (тип 5). </a:t>
            </a:r>
            <a:endParaRPr lang="ru-RU" dirty="0" smtClean="0"/>
          </a:p>
          <a:p>
            <a:pPr algn="l"/>
            <a:r>
              <a:rPr lang="ru-RU" dirty="0" smtClean="0"/>
              <a:t>Кроме </a:t>
            </a:r>
            <a:r>
              <a:rPr lang="ru-RU" dirty="0"/>
              <a:t>того, заметьте, что когда команда добавлялась в представление до присвоения пароля, возникала ошибка. </a:t>
            </a:r>
          </a:p>
        </p:txBody>
      </p:sp>
    </p:spTree>
    <p:extLst>
      <p:ext uri="{BB962C8B-B14F-4D97-AF65-F5344CB8AC3E}">
        <p14:creationId xmlns:p14="http://schemas.microsoft.com/office/powerpoint/2010/main" val="39393098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представлений команд на основе ролей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5363"/>
            <a:ext cx="8712968" cy="560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7412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Сконфигурированные </a:t>
            </a:r>
            <a:r>
              <a:rPr lang="ru-RU" sz="3200" dirty="0"/>
              <a:t>представления в текущей конфигурации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784975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2044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Конфигурация </a:t>
            </a:r>
            <a:r>
              <a:rPr lang="ru-RU" sz="3200" dirty="0"/>
              <a:t>представления на маршрутизаторе R2.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874846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2817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Конфигурация </a:t>
            </a:r>
            <a:r>
              <a:rPr lang="ru-RU" sz="3200" dirty="0"/>
              <a:t>представления на маршрутизаторе R2.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56895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43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Ограничение доступности команды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Оба </a:t>
            </a:r>
            <a:r>
              <a:rPr lang="ru-RU" dirty="0"/>
              <a:t>способа позволяют определить, кому разрешается подключаться к устройству и что этот специалист может делать на этом устройстве. </a:t>
            </a:r>
            <a:endParaRPr lang="ru-RU" dirty="0" smtClean="0"/>
          </a:p>
          <a:p>
            <a:pPr algn="l"/>
            <a:r>
              <a:rPr lang="ru-RU" dirty="0" smtClean="0"/>
              <a:t>Доступ </a:t>
            </a:r>
            <a:r>
              <a:rPr lang="ru-RU" dirty="0"/>
              <a:t>с использованием CLI на основе ролей обеспечивает большую точность и контроль.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1814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Конфигурация </a:t>
            </a:r>
            <a:r>
              <a:rPr lang="ru-RU" sz="3200" dirty="0"/>
              <a:t>представления на маршрутизаторе R2.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352928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8375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Конфигурация </a:t>
            </a:r>
            <a:r>
              <a:rPr lang="ru-RU" sz="3200" dirty="0"/>
              <a:t>представления на маршрутизаторе R2.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12968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64095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58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Ограничение доступности команды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86" y="980728"/>
            <a:ext cx="9114614" cy="55446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 </a:t>
            </a:r>
            <a:r>
              <a:rPr lang="ru-RU" dirty="0" smtClean="0"/>
              <a:t>умолчанию интерфейс CLI программного обеспечения </a:t>
            </a:r>
            <a:r>
              <a:rPr lang="ru-RU" dirty="0" err="1" smtClean="0"/>
              <a:t>Cisco</a:t>
            </a:r>
            <a:r>
              <a:rPr lang="ru-RU" dirty="0" smtClean="0"/>
              <a:t> IOS имеет два уровня доступа к командам: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1" dirty="0" smtClean="0"/>
              <a:t>Пользовательский режим </a:t>
            </a:r>
            <a:r>
              <a:rPr lang="ru-RU" dirty="0" smtClean="0"/>
              <a:t>(уровень </a:t>
            </a:r>
            <a:r>
              <a:rPr lang="ru-RU" dirty="0" smtClean="0"/>
              <a:t>привилегий)</a:t>
            </a:r>
          </a:p>
          <a:p>
            <a:pPr algn="l"/>
            <a:r>
              <a:rPr lang="ru-RU" dirty="0" smtClean="0"/>
              <a:t> Обеспечивает </a:t>
            </a:r>
            <a:r>
              <a:rPr lang="ru-RU" dirty="0" smtClean="0"/>
              <a:t>самые низкие привилегии режима ввода и позволяет использовать только команды пользовательского уровня в командной строке маршрутизатора </a:t>
            </a:r>
            <a:r>
              <a:rPr lang="ru-RU" b="1" dirty="0" err="1" smtClean="0"/>
              <a:t>router</a:t>
            </a:r>
            <a:r>
              <a:rPr lang="ru-RU" b="1" dirty="0" smtClean="0"/>
              <a:t>&gt;.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17273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Ограничение доступности команды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2"/>
            </a:pPr>
            <a:r>
              <a:rPr lang="ru-RU" b="1" dirty="0" smtClean="0"/>
              <a:t>Привилегированный </a:t>
            </a:r>
            <a:r>
              <a:rPr lang="ru-RU" b="1" dirty="0"/>
              <a:t>режим </a:t>
            </a:r>
            <a:r>
              <a:rPr lang="ru-RU" dirty="0"/>
              <a:t>(уровень привилегий 15). </a:t>
            </a:r>
            <a:endParaRPr lang="ru-RU" dirty="0" smtClean="0"/>
          </a:p>
          <a:p>
            <a:pPr algn="l"/>
            <a:r>
              <a:rPr lang="ru-RU" dirty="0" smtClean="0"/>
              <a:t>Включает </a:t>
            </a:r>
            <a:r>
              <a:rPr lang="ru-RU" dirty="0"/>
              <a:t>все команды уровня </a:t>
            </a:r>
            <a:r>
              <a:rPr lang="ru-RU" b="1" dirty="0" err="1"/>
              <a:t>enable</a:t>
            </a:r>
            <a:r>
              <a:rPr lang="ru-RU" dirty="0"/>
              <a:t> в командной строке маршрутизатора </a:t>
            </a:r>
            <a:r>
              <a:rPr lang="ru-RU" b="1" dirty="0" err="1"/>
              <a:t>router</a:t>
            </a:r>
            <a:r>
              <a:rPr lang="ru-RU" b="1" dirty="0"/>
              <a:t>#.</a:t>
            </a:r>
          </a:p>
          <a:p>
            <a:pPr algn="l"/>
            <a:r>
              <a:rPr lang="ru-RU" dirty="0" smtClean="0"/>
              <a:t>Всего имеется </a:t>
            </a:r>
            <a:r>
              <a:rPr lang="ru-RU" dirty="0"/>
              <a:t>16 уровней привилегий.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9847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08720"/>
          </a:xfrm>
        </p:spPr>
        <p:txBody>
          <a:bodyPr>
            <a:noAutofit/>
          </a:bodyPr>
          <a:lstStyle/>
          <a:p>
            <a:r>
              <a:rPr lang="ru-RU" sz="3200" dirty="0"/>
              <a:t>Ограничение доступности команды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712968" cy="5544616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640959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018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1656</Words>
  <Application>Microsoft Office PowerPoint</Application>
  <PresentationFormat>Экран (4:3)</PresentationFormat>
  <Paragraphs>169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Лекция 10. Административные функции</vt:lpstr>
      <vt:lpstr>Ограничение доступности команды</vt:lpstr>
      <vt:lpstr>Ограничение доступности команды</vt:lpstr>
      <vt:lpstr>Ограничение доступности команды</vt:lpstr>
      <vt:lpstr>Ограничение доступности команды</vt:lpstr>
      <vt:lpstr>Ограничение доступности команды</vt:lpstr>
      <vt:lpstr>Ограничение доступности команды</vt:lpstr>
      <vt:lpstr>Ограничение доступности команды</vt:lpstr>
      <vt:lpstr>Ограничение доступности команды</vt:lpstr>
      <vt:lpstr>Ограничение доступности команды</vt:lpstr>
      <vt:lpstr>Ограничение доступности команды</vt:lpstr>
      <vt:lpstr>Конфигурирование и присвоение уровней привилегий</vt:lpstr>
      <vt:lpstr>Конфигурирование и присвоение уровней привилегий</vt:lpstr>
      <vt:lpstr>Конфигурирование и присвоение уровней привилегий</vt:lpstr>
      <vt:lpstr>Конфигурирование и присвоение уровней привилегий</vt:lpstr>
      <vt:lpstr>Конфигурирование и присвоение уровней привилегий</vt:lpstr>
      <vt:lpstr>Конфигурирование и присвоение уровней привилегий</vt:lpstr>
      <vt:lpstr>Конфигурирование и присвоение уровней привилегий</vt:lpstr>
      <vt:lpstr>Конфигурирование и присвоение уровней привилегий</vt:lpstr>
      <vt:lpstr>Конфигурирование и присвоение уровней привилегий</vt:lpstr>
      <vt:lpstr>Конфигурирование и присвоение уровней привилегий</vt:lpstr>
      <vt:lpstr>Конфигурирование и присвоение уровней привилегий</vt:lpstr>
      <vt:lpstr>Конфигурирование и присвоение уровней привилегий</vt:lpstr>
      <vt:lpstr>Ограничения уровней привилегий</vt:lpstr>
      <vt:lpstr>Ограничения уровней привилегий</vt:lpstr>
      <vt:lpstr>Ограничения уровней привилегий</vt:lpstr>
      <vt:lpstr>Ограничения уровней привилегий</vt:lpstr>
      <vt:lpstr>Доступ к CLI на основе ролей</vt:lpstr>
      <vt:lpstr>Доступ к CLI на основе ролей</vt:lpstr>
      <vt:lpstr>Доступ к CLI на основе ролей</vt:lpstr>
      <vt:lpstr>Доступ к CLI на основе ролей</vt:lpstr>
      <vt:lpstr>Доступ к CLI на основе ролей</vt:lpstr>
      <vt:lpstr>Доступ к CLI на основе ролей</vt:lpstr>
      <vt:lpstr>Доступ к CLI на основе ролей</vt:lpstr>
      <vt:lpstr>Доступ к CLI на основе ролей</vt:lpstr>
      <vt:lpstr>Представления команд на основе ролей</vt:lpstr>
      <vt:lpstr>Представления команд на основе ролей</vt:lpstr>
      <vt:lpstr>Представления команд на основе ролей</vt:lpstr>
      <vt:lpstr>Представления команд на основе ролей</vt:lpstr>
      <vt:lpstr>Представления команд на основе ролей</vt:lpstr>
      <vt:lpstr>Представления команд на основе ролей</vt:lpstr>
      <vt:lpstr>Представления команд на основе ролей</vt:lpstr>
      <vt:lpstr>Представления команд на основе ролей</vt:lpstr>
      <vt:lpstr>Представления команд на основе ролей</vt:lpstr>
      <vt:lpstr>Представления команд на основе ролей</vt:lpstr>
      <vt:lpstr>Конфигурирование представлений команд на основе ролей</vt:lpstr>
      <vt:lpstr>Конфигурирование представлений команд на основе ролей</vt:lpstr>
      <vt:lpstr>Конфигурирование представлений команд на основе ролей</vt:lpstr>
      <vt:lpstr>Конфигурирование представлений команд на основе ролей</vt:lpstr>
      <vt:lpstr>Конфигурирование представлений команд на основе ролей</vt:lpstr>
      <vt:lpstr>Синтаксис для команд parser view и secret .</vt:lpstr>
      <vt:lpstr>Конфигурирование представлений команд на основе ролей</vt:lpstr>
      <vt:lpstr>Конфигурирование представлений команд на основе ролей</vt:lpstr>
      <vt:lpstr>Синтаксис для команд command.</vt:lpstr>
      <vt:lpstr>Конфигурирование представлений команд на основе ролей</vt:lpstr>
      <vt:lpstr>Конфигурирование представлений команд на основе ролей</vt:lpstr>
      <vt:lpstr>Сконфигурированные представления в текущей конфигурации</vt:lpstr>
      <vt:lpstr>Конфигурация представления на маршрутизаторе R2.</vt:lpstr>
      <vt:lpstr>Конфигурация представления на маршрутизаторе R2.</vt:lpstr>
      <vt:lpstr>Конфигурация представления на маршрутизаторе R2.</vt:lpstr>
      <vt:lpstr>Конфигурация представления на маршрутизаторе R2.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2. Нейтрализация угроз сетевой безопасности</dc:title>
  <dc:creator>Пользователь Windows</dc:creator>
  <cp:lastModifiedBy>Пользователь Windows</cp:lastModifiedBy>
  <cp:revision>89</cp:revision>
  <dcterms:created xsi:type="dcterms:W3CDTF">2023-02-07T20:00:02Z</dcterms:created>
  <dcterms:modified xsi:type="dcterms:W3CDTF">2023-03-13T10:28:15Z</dcterms:modified>
</cp:coreProperties>
</file>