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7" r:id="rId2"/>
    <p:sldId id="499" r:id="rId3"/>
    <p:sldId id="505" r:id="rId4"/>
    <p:sldId id="500" r:id="rId5"/>
    <p:sldId id="501" r:id="rId6"/>
    <p:sldId id="502" r:id="rId7"/>
    <p:sldId id="506" r:id="rId8"/>
    <p:sldId id="503" r:id="rId9"/>
    <p:sldId id="507" r:id="rId10"/>
    <p:sldId id="504" r:id="rId11"/>
    <p:sldId id="508" r:id="rId12"/>
    <p:sldId id="511" r:id="rId13"/>
    <p:sldId id="517" r:id="rId14"/>
    <p:sldId id="522" r:id="rId15"/>
    <p:sldId id="527" r:id="rId16"/>
    <p:sldId id="529" r:id="rId17"/>
    <p:sldId id="533" r:id="rId18"/>
    <p:sldId id="539" r:id="rId19"/>
    <p:sldId id="537" r:id="rId20"/>
    <p:sldId id="540" r:id="rId21"/>
    <p:sldId id="541" r:id="rId22"/>
    <p:sldId id="542" r:id="rId23"/>
    <p:sldId id="543" r:id="rId24"/>
    <p:sldId id="682" r:id="rId25"/>
    <p:sldId id="683" r:id="rId26"/>
    <p:sldId id="553" r:id="rId27"/>
    <p:sldId id="558" r:id="rId28"/>
    <p:sldId id="564" r:id="rId29"/>
    <p:sldId id="567" r:id="rId30"/>
    <p:sldId id="571" r:id="rId31"/>
    <p:sldId id="575" r:id="rId32"/>
    <p:sldId id="578" r:id="rId33"/>
    <p:sldId id="684" r:id="rId34"/>
    <p:sldId id="685" r:id="rId35"/>
    <p:sldId id="686" r:id="rId36"/>
    <p:sldId id="687" r:id="rId37"/>
    <p:sldId id="688" r:id="rId38"/>
    <p:sldId id="689" r:id="rId39"/>
    <p:sldId id="690" r:id="rId40"/>
    <p:sldId id="691" r:id="rId41"/>
    <p:sldId id="587" r:id="rId42"/>
    <p:sldId id="591" r:id="rId43"/>
    <p:sldId id="597" r:id="rId44"/>
    <p:sldId id="601" r:id="rId45"/>
    <p:sldId id="606" r:id="rId46"/>
    <p:sldId id="692" r:id="rId47"/>
    <p:sldId id="610" r:id="rId48"/>
    <p:sldId id="609" r:id="rId49"/>
    <p:sldId id="611" r:id="rId50"/>
    <p:sldId id="693" r:id="rId51"/>
    <p:sldId id="612" r:id="rId52"/>
    <p:sldId id="618" r:id="rId53"/>
    <p:sldId id="623" r:id="rId54"/>
    <p:sldId id="624" r:id="rId55"/>
    <p:sldId id="626" r:id="rId56"/>
    <p:sldId id="627" r:id="rId57"/>
    <p:sldId id="694" r:id="rId58"/>
    <p:sldId id="695" r:id="rId59"/>
    <p:sldId id="696" r:id="rId60"/>
    <p:sldId id="697" r:id="rId61"/>
    <p:sldId id="698" r:id="rId62"/>
    <p:sldId id="630" r:id="rId63"/>
    <p:sldId id="631" r:id="rId64"/>
    <p:sldId id="633" r:id="rId65"/>
    <p:sldId id="636" r:id="rId66"/>
    <p:sldId id="637" r:id="rId67"/>
    <p:sldId id="644" r:id="rId68"/>
    <p:sldId id="645" r:id="rId69"/>
    <p:sldId id="643" r:id="rId70"/>
    <p:sldId id="647" r:id="rId71"/>
    <p:sldId id="646" r:id="rId72"/>
    <p:sldId id="648" r:id="rId73"/>
    <p:sldId id="649" r:id="rId74"/>
    <p:sldId id="650" r:id="rId75"/>
    <p:sldId id="651" r:id="rId76"/>
    <p:sldId id="652" r:id="rId77"/>
    <p:sldId id="653" r:id="rId78"/>
    <p:sldId id="654" r:id="rId79"/>
    <p:sldId id="655" r:id="rId80"/>
    <p:sldId id="656" r:id="rId81"/>
    <p:sldId id="658" r:id="rId82"/>
    <p:sldId id="657" r:id="rId83"/>
    <p:sldId id="659" r:id="rId84"/>
    <p:sldId id="660" r:id="rId85"/>
    <p:sldId id="661" r:id="rId86"/>
    <p:sldId id="664" r:id="rId87"/>
    <p:sldId id="665" r:id="rId88"/>
    <p:sldId id="666" r:id="rId89"/>
    <p:sldId id="668" r:id="rId90"/>
    <p:sldId id="667" r:id="rId91"/>
    <p:sldId id="669" r:id="rId92"/>
    <p:sldId id="662" r:id="rId93"/>
    <p:sldId id="670" r:id="rId94"/>
    <p:sldId id="663" r:id="rId95"/>
    <p:sldId id="671" r:id="rId96"/>
    <p:sldId id="672" r:id="rId97"/>
    <p:sldId id="673" r:id="rId98"/>
    <p:sldId id="674" r:id="rId99"/>
    <p:sldId id="675" r:id="rId100"/>
    <p:sldId id="676" r:id="rId101"/>
    <p:sldId id="677" r:id="rId102"/>
    <p:sldId id="678" r:id="rId103"/>
    <p:sldId id="679" r:id="rId104"/>
    <p:sldId id="680" r:id="rId105"/>
    <p:sldId id="681" r:id="rId10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2" autoAdjust="0"/>
  </p:normalViewPr>
  <p:slideViewPr>
    <p:cSldViewPr>
      <p:cViewPr>
        <p:scale>
          <a:sx n="66" d="100"/>
          <a:sy n="66" d="100"/>
        </p:scale>
        <p:origin x="144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1340768"/>
          </a:xfrm>
        </p:spPr>
        <p:txBody>
          <a:bodyPr>
            <a:noAutofit/>
          </a:bodyPr>
          <a:lstStyle/>
          <a:p>
            <a:r>
              <a:rPr lang="ru-RU" sz="3200" dirty="0"/>
              <a:t>Лекция</a:t>
            </a:r>
            <a:r>
              <a:rPr lang="en-US" sz="3200" dirty="0"/>
              <a:t> </a:t>
            </a:r>
            <a:r>
              <a:rPr lang="ru-RU" sz="3200" dirty="0"/>
              <a:t>12. Аутентификация, авторизация и учет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439248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/>
              <a:t>Система управления доступом к </a:t>
            </a:r>
            <a:r>
              <a:rPr lang="ru-RU" dirty="0" smtClean="0"/>
              <a:t>сети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Аутентификация без </a:t>
            </a:r>
            <a:r>
              <a:rPr lang="ru-RU" dirty="0" smtClean="0"/>
              <a:t>ААА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Аутентификация </a:t>
            </a:r>
            <a:r>
              <a:rPr lang="ru-RU" dirty="0" smtClean="0"/>
              <a:t>ААА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mtClean="0"/>
              <a:t>Авторизация ААА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Конфигурация </a:t>
            </a:r>
            <a:r>
              <a:rPr lang="en-US" dirty="0" smtClean="0"/>
              <a:t>AAA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Конфигурация учета </a:t>
            </a:r>
            <a:r>
              <a:rPr lang="en-US" dirty="0"/>
              <a:t>AAA</a:t>
            </a:r>
            <a:endParaRPr lang="ru-RU" dirty="0"/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15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Доступ </a:t>
            </a:r>
            <a:r>
              <a:rPr lang="ru-RU" dirty="0"/>
              <a:t>к LAN может быть защищен с использованием протокола IEEE 802.1X. </a:t>
            </a:r>
            <a:endParaRPr lang="ru-RU" dirty="0" smtClean="0"/>
          </a:p>
          <a:p>
            <a:pPr algn="l"/>
            <a:r>
              <a:rPr lang="ru-RU" b="1" dirty="0" smtClean="0"/>
              <a:t>Протокол </a:t>
            </a:r>
            <a:r>
              <a:rPr lang="ru-RU" b="1" dirty="0"/>
              <a:t>802.1X </a:t>
            </a:r>
            <a:r>
              <a:rPr lang="ru-RU" dirty="0"/>
              <a:t>– это протокол аутентификации и контроля доступа на основе портов, который ограничивает для неавторизованных рабочих станций возможность подключаться к локальной сети через общедоступные порты коммутатора.</a:t>
            </a:r>
          </a:p>
        </p:txBody>
      </p:sp>
    </p:spTree>
    <p:extLst>
      <p:ext uri="{BB962C8B-B14F-4D97-AF65-F5344CB8AC3E}">
        <p14:creationId xmlns:p14="http://schemas.microsoft.com/office/powerpoint/2010/main" val="34487041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802.1</a:t>
            </a:r>
            <a:r>
              <a:rPr lang="en-US" sz="3200" dirty="0"/>
              <a:t>X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 </a:t>
            </a:r>
            <a:r>
              <a:rPr lang="ru-RU" b="1" dirty="0" smtClean="0"/>
              <a:t>Шаг </a:t>
            </a:r>
            <a:r>
              <a:rPr lang="ru-RU" b="1" dirty="0"/>
              <a:t>5. </a:t>
            </a:r>
            <a:r>
              <a:rPr lang="ru-RU" dirty="0"/>
              <a:t>Включите аутентификацию 802.1X в интерфейсе с помощью команды dot1x </a:t>
            </a:r>
            <a:r>
              <a:rPr lang="ru-RU" dirty="0" err="1"/>
              <a:t>pae</a:t>
            </a:r>
            <a:r>
              <a:rPr lang="ru-RU" dirty="0"/>
              <a:t> . Опция </a:t>
            </a:r>
            <a:r>
              <a:rPr lang="ru-RU" dirty="0" err="1"/>
              <a:t>authenticator</a:t>
            </a:r>
            <a:r>
              <a:rPr lang="ru-RU" dirty="0"/>
              <a:t> устанавливает тип </a:t>
            </a:r>
            <a:r>
              <a:rPr lang="ru-RU" dirty="0" err="1"/>
              <a:t>Port</a:t>
            </a:r>
            <a:r>
              <a:rPr lang="ru-RU" dirty="0"/>
              <a:t> </a:t>
            </a:r>
            <a:r>
              <a:rPr lang="ru-RU" dirty="0" err="1"/>
              <a:t>Access</a:t>
            </a:r>
            <a:r>
              <a:rPr lang="ru-RU" dirty="0"/>
              <a:t> </a:t>
            </a:r>
            <a:r>
              <a:rPr lang="ru-RU" dirty="0" err="1"/>
              <a:t>Entity</a:t>
            </a:r>
            <a:r>
              <a:rPr lang="ru-RU" dirty="0"/>
              <a:t> (PAE), чтобы интерфейс функционировал только как </a:t>
            </a:r>
            <a:r>
              <a:rPr lang="ru-RU" dirty="0" err="1"/>
              <a:t>аутентификатор</a:t>
            </a:r>
            <a:r>
              <a:rPr lang="ru-RU" dirty="0"/>
              <a:t> и не отвечал ни на какие сообщения запрашивающего устройства.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С помощью средства проверки синтаксиса, приведенного на рис. 2, настройте аутентификацию порта 802.1X на коммутаторе 2960.</a:t>
            </a:r>
          </a:p>
        </p:txBody>
      </p:sp>
    </p:spTree>
    <p:extLst>
      <p:ext uri="{BB962C8B-B14F-4D97-AF65-F5344CB8AC3E}">
        <p14:creationId xmlns:p14="http://schemas.microsoft.com/office/powerpoint/2010/main" val="32048022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Проверки </a:t>
            </a:r>
            <a:r>
              <a:rPr lang="ru-RU" sz="3200" dirty="0"/>
              <a:t>синтаксиса, </a:t>
            </a:r>
            <a:r>
              <a:rPr lang="ru-RU" sz="3200" dirty="0" smtClean="0"/>
              <a:t>настройки аутентификации </a:t>
            </a:r>
            <a:r>
              <a:rPr lang="ru-RU" sz="3200" dirty="0"/>
              <a:t>порта 802.1X на коммутаторе 2960.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</a:t>
            </a: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8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41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Проверки </a:t>
            </a:r>
            <a:r>
              <a:rPr lang="ru-RU" sz="3200" dirty="0"/>
              <a:t>синтаксиса, </a:t>
            </a:r>
            <a:r>
              <a:rPr lang="ru-RU" sz="3200" dirty="0" smtClean="0"/>
              <a:t>настройки аутентификации </a:t>
            </a:r>
            <a:r>
              <a:rPr lang="ru-RU" sz="3200" dirty="0"/>
              <a:t>порта 802.1X на коммутаторе 2960.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</a:t>
            </a:r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903649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3898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239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 </a:t>
            </a:r>
            <a:r>
              <a:rPr lang="ru-RU" dirty="0"/>
              <a:t>Использование протокола аутентификации, авторизации и учета (AAA) создает масштабируемую структуру для администрирования доступа. </a:t>
            </a:r>
            <a:endParaRPr lang="ru-RU" dirty="0" smtClean="0"/>
          </a:p>
          <a:p>
            <a:pPr algn="l"/>
            <a:r>
              <a:rPr lang="ru-RU" dirty="0" smtClean="0"/>
              <a:t>AAA </a:t>
            </a:r>
            <a:r>
              <a:rPr lang="ru-RU" dirty="0"/>
              <a:t>контролирует, кому и когда разрешено подключаться к сети, что им разрешено в ней делать, а также отслеживает записи выполненных действий.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150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Заключение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/>
              <a:t>небольших или простых сетях аутентификация AAA реализуется с использованием локальной базы данных.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в больших и сложных сетях аутентификация AAA должна реализовываться с использованием серверного механизма AAA. </a:t>
            </a:r>
          </a:p>
        </p:txBody>
      </p:sp>
    </p:spTree>
    <p:extLst>
      <p:ext uri="{BB962C8B-B14F-4D97-AF65-F5344CB8AC3E}">
        <p14:creationId xmlns:p14="http://schemas.microsoft.com/office/powerpoint/2010/main" val="30986405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Заключение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Серверы </a:t>
            </a:r>
            <a:r>
              <a:rPr lang="ru-RU" dirty="0"/>
              <a:t>AAA могут использовать протоколы RADIUS и TACACS+ для взаимодействия с маршрутизаторами клиентов. </a:t>
            </a:r>
            <a:endParaRPr lang="ru-RU" dirty="0" smtClean="0"/>
          </a:p>
          <a:p>
            <a:pPr algn="l"/>
            <a:r>
              <a:rPr lang="ru-RU" dirty="0" smtClean="0"/>
              <a:t>Система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Access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 (ACS) может использоваться для предоставления доступа к серверам AAA или для расширения функций механизма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Identity</a:t>
            </a:r>
            <a:r>
              <a:rPr lang="ru-RU" dirty="0"/>
              <a:t> </a:t>
            </a:r>
            <a:r>
              <a:rPr lang="ru-RU" dirty="0" err="1"/>
              <a:t>Services</a:t>
            </a:r>
            <a:r>
              <a:rPr lang="ru-RU" dirty="0"/>
              <a:t> </a:t>
            </a:r>
            <a:r>
              <a:rPr lang="ru-RU" dirty="0" err="1"/>
              <a:t>Engine</a:t>
            </a:r>
            <a:r>
              <a:rPr lang="ru-RU" dirty="0"/>
              <a:t> (ISE). Также для аутентификации на базе портов можно использовать протокол 802.1X.</a:t>
            </a:r>
          </a:p>
        </p:txBody>
      </p:sp>
    </p:spTree>
    <p:extLst>
      <p:ext uri="{BB962C8B-B14F-4D97-AF65-F5344CB8AC3E}">
        <p14:creationId xmlns:p14="http://schemas.microsoft.com/office/powerpoint/2010/main" val="346945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Аутентификация без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Хакеры могут получить доступ к важному сетевому оборудованию и сетевым сервисам. Система контроля доступа ограничивает, кто или как может использовать определенные ресурсы. Она также ограничивает сервисы и опции, которые доступны после предоставления доступа. </a:t>
            </a:r>
            <a:endParaRPr lang="ru-RU" dirty="0" smtClean="0"/>
          </a:p>
          <a:p>
            <a:pPr algn="l"/>
            <a:r>
              <a:rPr lang="ru-RU" dirty="0" smtClean="0"/>
              <a:t>На </a:t>
            </a:r>
            <a:r>
              <a:rPr lang="ru-RU" dirty="0"/>
              <a:t>устройствах </a:t>
            </a:r>
            <a:r>
              <a:rPr lang="ru-RU" dirty="0" err="1"/>
              <a:t>Cisco</a:t>
            </a:r>
            <a:r>
              <a:rPr lang="ru-RU" dirty="0"/>
              <a:t> может выполняться много видов аутентификации, и каждый такой метод дает свой уровень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3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Аутентификация без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896448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1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Аутентификация без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6774"/>
            <a:ext cx="9036495" cy="587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0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Компоненты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6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Режимы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885698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1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Режимы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903649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8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Авторизация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7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Учет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" y="764704"/>
            <a:ext cx="90364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2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</a:t>
            </a:r>
            <a:r>
              <a:rPr lang="ru-RU" sz="3200" dirty="0"/>
              <a:t>типы собираемой учетной информации.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3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Сеть должна быть спроектирована так, чтобы была возможность контролировать, кому и когда разрешено к ней подключаться и что им разрешено в ней делать.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спецификации дизайна сети определены в </a:t>
            </a:r>
            <a:r>
              <a:rPr lang="ru-RU" b="1" dirty="0"/>
              <a:t>политике сетевой безопасности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528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</a:t>
            </a:r>
            <a:r>
              <a:rPr lang="ru-RU" sz="3200" dirty="0"/>
              <a:t>типы собираемой учетной информации.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0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</a:t>
            </a:r>
            <a:r>
              <a:rPr lang="ru-RU" sz="3200" dirty="0"/>
              <a:t>типы собираемой учетной информации.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8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</a:t>
            </a:r>
            <a:r>
              <a:rPr lang="ru-RU" sz="3200" dirty="0"/>
              <a:t>типы собираемой учетной информации.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4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Разные </a:t>
            </a:r>
            <a:r>
              <a:rPr lang="ru-RU" sz="3200" dirty="0"/>
              <a:t>типы собираемой учетной информации.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2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1763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76" y="1196752"/>
            <a:ext cx="91675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5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Методы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896448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830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Методы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11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Точная настройка конфигурации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6448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62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Точная настройка конфигурации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</a:t>
            </a:r>
            <a:r>
              <a:rPr lang="ru-RU" dirty="0"/>
              <a:t>определяет доступ к сетевым ресурсам сетевых администраторов, корпоративных пользователей, удаленных пользователей, деловых партнеров и клиентов. </a:t>
            </a:r>
            <a:endParaRPr lang="ru-RU" dirty="0" smtClean="0"/>
          </a:p>
          <a:p>
            <a:pPr algn="l"/>
            <a:r>
              <a:rPr lang="ru-RU" dirty="0" smtClean="0"/>
              <a:t>Политика </a:t>
            </a:r>
            <a:r>
              <a:rPr lang="ru-RU" b="1" dirty="0"/>
              <a:t>сетевой безопасности </a:t>
            </a:r>
            <a:r>
              <a:rPr lang="ru-RU" dirty="0"/>
              <a:t>также может определять систему отчетности, где регистрируется, кто и когда входил в сеть и что они в ней делали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88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Точная настройка конфигурации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9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Варианты отладки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964488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460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Отладка аутентификации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8928992" cy="59046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924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02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" y="548680"/>
            <a:ext cx="9016430" cy="57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15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" y="620687"/>
            <a:ext cx="8884690" cy="55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14759"/>
            <a:ext cx="8928991" cy="54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4" y="620688"/>
            <a:ext cx="8911901" cy="56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81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6" y="692696"/>
            <a:ext cx="888369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26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1" y="548680"/>
            <a:ext cx="8930667" cy="56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" y="620688"/>
            <a:ext cx="901931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Система </a:t>
            </a:r>
            <a:r>
              <a:rPr lang="ru-RU" dirty="0"/>
              <a:t>управления доступом к сети с использованием только </a:t>
            </a:r>
            <a:r>
              <a:rPr lang="ru-RU" b="1" dirty="0"/>
              <a:t>пользовательского</a:t>
            </a:r>
            <a:r>
              <a:rPr lang="ru-RU" dirty="0"/>
              <a:t> режима или только </a:t>
            </a:r>
            <a:r>
              <a:rPr lang="ru-RU" b="1" dirty="0"/>
              <a:t>команд паролей </a:t>
            </a:r>
            <a:r>
              <a:rPr lang="ru-RU" dirty="0"/>
              <a:t>привилегированного режима ограничена и не очень хорошо масштабируется. </a:t>
            </a:r>
            <a:endParaRPr lang="ru-RU" dirty="0" smtClean="0"/>
          </a:p>
          <a:p>
            <a:pPr algn="l"/>
            <a:r>
              <a:rPr lang="ru-RU" dirty="0" smtClean="0"/>
              <a:t>Использование </a:t>
            </a:r>
            <a:r>
              <a:rPr lang="ru-RU" dirty="0"/>
              <a:t>протокола аутентификации, авторизации и учета (</a:t>
            </a:r>
            <a:r>
              <a:rPr lang="ru-RU" b="1" dirty="0"/>
              <a:t>AAA</a:t>
            </a:r>
            <a:r>
              <a:rPr lang="ru-RU" dirty="0"/>
              <a:t>) создает необходимую структуру для масштабируемой защиты доступа.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068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" y="620688"/>
            <a:ext cx="8891239" cy="5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2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/>
              <a:t>Сравнение локальной и серверной аутентификации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9036496" cy="57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46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системой управления защищенным доступом </a:t>
            </a:r>
            <a:r>
              <a:rPr lang="ru-RU" sz="3200" dirty="0" err="1"/>
              <a:t>Cisco</a:t>
            </a:r>
            <a:r>
              <a:rPr lang="ru-RU" sz="3200" dirty="0"/>
              <a:t> (</a:t>
            </a:r>
            <a:r>
              <a:rPr lang="ru-RU" sz="3200" dirty="0" err="1"/>
              <a:t>Access</a:t>
            </a:r>
            <a:r>
              <a:rPr lang="ru-RU" sz="3200" dirty="0"/>
              <a:t> </a:t>
            </a:r>
            <a:r>
              <a:rPr lang="ru-RU" sz="3200" dirty="0" err="1"/>
              <a:t>Control</a:t>
            </a:r>
            <a:r>
              <a:rPr lang="ru-RU" sz="3200" dirty="0"/>
              <a:t> </a:t>
            </a:r>
            <a:r>
              <a:rPr lang="ru-RU" sz="3200" dirty="0" err="1"/>
              <a:t>System</a:t>
            </a:r>
            <a:r>
              <a:rPr lang="ru-RU" sz="3200" dirty="0"/>
              <a:t>, </a:t>
            </a:r>
            <a:r>
              <a:rPr lang="ru-RU" sz="3200" b="1" dirty="0"/>
              <a:t>ACS</a:t>
            </a:r>
            <a:r>
              <a:rPr lang="ru-RU" sz="3200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036496" cy="56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77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протоколами TACACS+ и RADIUS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8991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03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Аутентификация </a:t>
            </a:r>
            <a:r>
              <a:rPr lang="en-US" sz="3200" dirty="0"/>
              <a:t>TACACS+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42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Аутентификация </a:t>
            </a:r>
            <a:r>
              <a:rPr lang="en-US" sz="3200" dirty="0"/>
              <a:t>RADIUS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48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3"/>
            <a:ext cx="8712968" cy="47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7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Процедура настройки серверной аутентификации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70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1" y="1052736"/>
            <a:ext cx="8846627" cy="47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68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824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Маршрутизаторы </a:t>
            </a:r>
            <a:r>
              <a:rPr lang="ru-RU" dirty="0"/>
              <a:t>и коммутаторы </a:t>
            </a:r>
            <a:r>
              <a:rPr lang="ru-RU" dirty="0" err="1"/>
              <a:t>Cisco</a:t>
            </a:r>
            <a:r>
              <a:rPr lang="ru-RU" dirty="0"/>
              <a:t> IOS можно настроить так, чтобы они использовали </a:t>
            </a:r>
            <a:r>
              <a:rPr lang="ru-RU" b="1" dirty="0"/>
              <a:t>AAA</a:t>
            </a:r>
            <a:r>
              <a:rPr lang="ru-RU" dirty="0"/>
              <a:t> для доступа к локальной базе данных имен пользователей и паролей. </a:t>
            </a:r>
            <a:endParaRPr lang="ru-RU" dirty="0" smtClean="0"/>
          </a:p>
          <a:p>
            <a:pPr algn="l"/>
            <a:r>
              <a:rPr lang="ru-RU" dirty="0" smtClean="0"/>
              <a:t>Использование </a:t>
            </a:r>
            <a:r>
              <a:rPr lang="ru-RU" dirty="0"/>
              <a:t>локальной базы данных имен пользователей и паролей обеспечивает более высокий уровень защиты, чем простой пароль. Это экономичное и легко реализуемое решение безопасности для небольших организаций.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6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" y="908720"/>
            <a:ext cx="9101807" cy="50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6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Процедура настройки серверной аутентификации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8992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51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Настройка серверов </a:t>
            </a:r>
            <a:r>
              <a:rPr lang="en-US" sz="3200" dirty="0"/>
              <a:t>RADIUS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896448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578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аутентификации с использованием сервера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036496" cy="56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13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аутентификации с использованием сервера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644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5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аутентификации с использованием сервера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73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аутентификации с использованием сервера ААА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1"/>
            <a:ext cx="9252520" cy="49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1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2128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7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2193"/>
            <a:ext cx="8784976" cy="55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5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0398"/>
            <a:ext cx="9186160" cy="5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Более </a:t>
            </a:r>
            <a:r>
              <a:rPr lang="ru-RU" dirty="0"/>
              <a:t>крупным организациям требуется более масштабируемое решение аутентификации. Маршрутизаторы и коммутаторы </a:t>
            </a:r>
            <a:r>
              <a:rPr lang="ru-RU" dirty="0" err="1"/>
              <a:t>Cisco</a:t>
            </a:r>
            <a:r>
              <a:rPr lang="ru-RU" dirty="0"/>
              <a:t> IOS можно настроить так, чтобы они использовали AAA для аутентификации в системе </a:t>
            </a:r>
            <a:r>
              <a:rPr lang="ru-RU" b="1" dirty="0" err="1"/>
              <a:t>Cisco</a:t>
            </a:r>
            <a:r>
              <a:rPr lang="ru-RU" b="1" dirty="0"/>
              <a:t> </a:t>
            </a:r>
            <a:r>
              <a:rPr lang="ru-RU" b="1" dirty="0" err="1"/>
              <a:t>Secure</a:t>
            </a:r>
            <a:r>
              <a:rPr lang="ru-RU" b="1" dirty="0"/>
              <a:t> </a:t>
            </a:r>
            <a:r>
              <a:rPr lang="ru-RU" b="1" dirty="0" err="1"/>
              <a:t>Access</a:t>
            </a:r>
            <a:r>
              <a:rPr lang="ru-RU" b="1" dirty="0"/>
              <a:t> </a:t>
            </a:r>
            <a:r>
              <a:rPr lang="ru-RU" b="1" dirty="0" err="1"/>
              <a:t>Control</a:t>
            </a:r>
            <a:r>
              <a:rPr lang="ru-RU" b="1" dirty="0"/>
              <a:t> </a:t>
            </a:r>
            <a:r>
              <a:rPr lang="ru-RU" b="1" dirty="0" err="1"/>
              <a:t>System</a:t>
            </a:r>
            <a:r>
              <a:rPr lang="ru-RU" b="1" dirty="0"/>
              <a:t> (ACS). </a:t>
            </a:r>
          </a:p>
        </p:txBody>
      </p:sp>
    </p:spTree>
    <p:extLst>
      <p:ext uri="{BB962C8B-B14F-4D97-AF65-F5344CB8AC3E}">
        <p14:creationId xmlns:p14="http://schemas.microsoft.com/office/powerpoint/2010/main" val="6217885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0477"/>
            <a:ext cx="8928992" cy="56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4958"/>
            <a:ext cx="8928992" cy="50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8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Мониторинг трафика аутентификации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849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52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Отладка протоколов TACACS+ и RADIUS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9036495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59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Отладка протоколов TACACS+ и RADIUS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878497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694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Отладка протоколов TACACS+ и RADIUS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2050"/>
            <a:ext cx="8856984" cy="550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8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Отладка протоколов TACACS+ и RADIUS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28992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1100"/>
            <a:ext cx="8928992" cy="541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96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авторизации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89248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114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авторизации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89289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0982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авторизации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Когда </a:t>
            </a:r>
            <a:r>
              <a:rPr lang="ru-RU" dirty="0"/>
              <a:t>авторизация AAA не включена, всем пользователям разрешен </a:t>
            </a:r>
            <a:r>
              <a:rPr lang="ru-RU" b="1" dirty="0"/>
              <a:t>полный доступ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/>
              <a:t>запуска аутентификации изменения по умолчанию не разрешают доступ. </a:t>
            </a:r>
            <a:endParaRPr lang="ru-RU" dirty="0" smtClean="0"/>
          </a:p>
          <a:p>
            <a:pPr algn="l"/>
            <a:r>
              <a:rPr lang="ru-RU" dirty="0" smtClean="0"/>
              <a:t>Это </a:t>
            </a:r>
            <a:r>
              <a:rPr lang="ru-RU" dirty="0"/>
              <a:t>означает, что администратор должен создать пользователя с полными правами доступа до активации </a:t>
            </a:r>
            <a:r>
              <a:rPr lang="ru-RU" dirty="0" smtClean="0"/>
              <a:t>авторизации.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/>
              <a:t>ACS хорошо масштабируется, потому что все инфраструктурные устройства имеют доступ к </a:t>
            </a:r>
            <a:r>
              <a:rPr lang="ru-RU" b="1" dirty="0"/>
              <a:t>центральному серверу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Решение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Secure</a:t>
            </a:r>
            <a:r>
              <a:rPr lang="ru-RU" dirty="0"/>
              <a:t> ACS также отличается отказоустойчивостью, потому что позволяет настраивать несколько серверов.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573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авторизации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84976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711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авторизации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Без </a:t>
            </a:r>
            <a:r>
              <a:rPr lang="ru-RU" dirty="0"/>
              <a:t>этого администратор сразу же потеряет доступ к системе после ввода команды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authorization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Восстановить </a:t>
            </a:r>
            <a:r>
              <a:rPr lang="ru-RU" dirty="0"/>
              <a:t>доступ можно будет только после </a:t>
            </a:r>
            <a:r>
              <a:rPr lang="ru-RU" b="1" dirty="0"/>
              <a:t>перезагрузки</a:t>
            </a:r>
            <a:r>
              <a:rPr lang="ru-RU" dirty="0"/>
              <a:t> маршрутизатора. </a:t>
            </a:r>
            <a:endParaRPr lang="ru-RU" dirty="0" smtClean="0"/>
          </a:p>
          <a:p>
            <a:pPr algn="l"/>
            <a:r>
              <a:rPr lang="ru-RU" dirty="0" smtClean="0"/>
              <a:t>Перезагрузка </a:t>
            </a:r>
            <a:r>
              <a:rPr lang="ru-RU" dirty="0"/>
              <a:t>используемого в работе маршрутизатора может оказаться неприемлемой. Необходимо, чтобы хотя бы у одного пользователя всегда были </a:t>
            </a:r>
            <a:r>
              <a:rPr lang="ru-RU" b="1" dirty="0"/>
              <a:t>полные права доступа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4141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серверным учетом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Компаниям часто нужно следить за тем, какие ресурсы используют отдельные пользователи или группы. </a:t>
            </a:r>
            <a:endParaRPr lang="ru-RU" dirty="0" smtClean="0"/>
          </a:p>
          <a:p>
            <a:pPr algn="l"/>
            <a:r>
              <a:rPr lang="ru-RU" dirty="0" smtClean="0"/>
              <a:t>Учет </a:t>
            </a:r>
            <a:r>
              <a:rPr lang="ru-RU" dirty="0"/>
              <a:t>AAA позволяет отслеживать использование ресурсов. </a:t>
            </a:r>
            <a:endParaRPr lang="ru-RU" dirty="0" smtClean="0"/>
          </a:p>
          <a:p>
            <a:pPr algn="l"/>
            <a:r>
              <a:rPr lang="ru-RU" b="1" dirty="0" smtClean="0"/>
              <a:t>Например</a:t>
            </a:r>
            <a:r>
              <a:rPr lang="ru-RU" dirty="0"/>
              <a:t>, это требуется, когда один отдел взимает с другого отдела плату за доступ или когда одна компания оказывает внутреннюю поддержку другой компании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939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серверным учетом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Хотя </a:t>
            </a:r>
            <a:r>
              <a:rPr lang="ru-RU" b="1" dirty="0"/>
              <a:t>учет</a:t>
            </a:r>
            <a:r>
              <a:rPr lang="ru-RU" dirty="0"/>
              <a:t> обычно считается задачей управления сетью или финансового управления, мы тоже немного расскажем о нем, потому что он тесно связан с безопасностью.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частности, система учета создает список пользователей с указанием времени их входа в систему. </a:t>
            </a:r>
            <a:endParaRPr lang="ru-RU" dirty="0" smtClean="0"/>
          </a:p>
          <a:p>
            <a:pPr algn="l"/>
            <a:r>
              <a:rPr lang="ru-RU" b="1" dirty="0" smtClean="0"/>
              <a:t>Например</a:t>
            </a:r>
            <a:r>
              <a:rPr lang="ru-RU" dirty="0"/>
              <a:t>, если администратор узнает, что сотрудник вошел в систему посреди ночи, эта информация может стать поводом для дальнейшего расследования причин такого входа.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94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серверным учетом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Еще </a:t>
            </a:r>
            <a:r>
              <a:rPr lang="ru-RU" dirty="0"/>
              <a:t>одна причина внедрения учета – </a:t>
            </a:r>
            <a:r>
              <a:rPr lang="ru-RU" b="1" dirty="0"/>
              <a:t>создание списка изменений</a:t>
            </a:r>
            <a:r>
              <a:rPr lang="ru-RU" dirty="0"/>
              <a:t> в сети с указанием пользователя, который вносит изменения, и точного характера этих изменений. </a:t>
            </a:r>
            <a:endParaRPr lang="ru-RU" dirty="0" smtClean="0"/>
          </a:p>
          <a:p>
            <a:pPr algn="l"/>
            <a:r>
              <a:rPr lang="ru-RU" dirty="0" smtClean="0"/>
              <a:t>Эта </a:t>
            </a:r>
            <a:r>
              <a:rPr lang="ru-RU" dirty="0"/>
              <a:t>информация помогает в диагностике и устранении неисправностей, если изменения влекут за собой непредвиденные результаты.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3278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серверным учетом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err="1" smtClean="0"/>
              <a:t>Cisco</a:t>
            </a:r>
            <a:r>
              <a:rPr lang="ru-RU" b="1" dirty="0" smtClean="0"/>
              <a:t> </a:t>
            </a:r>
            <a:r>
              <a:rPr lang="ru-RU" b="1" dirty="0" err="1"/>
              <a:t>Secure</a:t>
            </a:r>
            <a:r>
              <a:rPr lang="ru-RU" b="1" dirty="0"/>
              <a:t> ACS </a:t>
            </a:r>
            <a:r>
              <a:rPr lang="ru-RU" dirty="0"/>
              <a:t>выступает в качестве центрального хранилища учетной информации. Она отслеживает события в сети примерно так же, как банк отслеживает операции по кредитной карте. </a:t>
            </a:r>
            <a:endParaRPr lang="ru-RU" dirty="0" smtClean="0"/>
          </a:p>
          <a:p>
            <a:pPr algn="l"/>
            <a:r>
              <a:rPr lang="ru-RU" dirty="0" smtClean="0"/>
              <a:t>Данные </a:t>
            </a:r>
            <a:r>
              <a:rPr lang="ru-RU" dirty="0"/>
              <a:t>о каждом сеансе подключения через </a:t>
            </a:r>
            <a:r>
              <a:rPr lang="ru-RU" dirty="0" err="1"/>
              <a:t>Cisco</a:t>
            </a:r>
            <a:r>
              <a:rPr lang="ru-RU" dirty="0"/>
              <a:t> </a:t>
            </a:r>
            <a:r>
              <a:rPr lang="ru-RU" dirty="0" err="1"/>
              <a:t>Secure</a:t>
            </a:r>
            <a:r>
              <a:rPr lang="ru-RU" dirty="0"/>
              <a:t> ACS полностью фиксируются и сохраняются на сервере. </a:t>
            </a:r>
            <a:endParaRPr lang="ru-RU" dirty="0" smtClean="0"/>
          </a:p>
          <a:p>
            <a:pPr algn="l"/>
            <a:r>
              <a:rPr lang="ru-RU" dirty="0" smtClean="0"/>
              <a:t>Эта </a:t>
            </a:r>
            <a:r>
              <a:rPr lang="ru-RU" dirty="0"/>
              <a:t>сохраненная информация может оказаться очень полезной для управления, аудита безопасности, планирования емкости и биллинга за использование сети.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269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серверным учетом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 </a:t>
            </a:r>
            <a:r>
              <a:rPr lang="ru-RU" dirty="0"/>
              <a:t>и в случае аутентификации и авторизации, списки методов учета определяют конкретные </a:t>
            </a:r>
            <a:r>
              <a:rPr lang="ru-RU" b="1" dirty="0"/>
              <a:t>способы выполнения учета </a:t>
            </a:r>
            <a:r>
              <a:rPr lang="ru-RU" dirty="0"/>
              <a:t>и </a:t>
            </a:r>
            <a:r>
              <a:rPr lang="ru-RU" b="1" dirty="0"/>
              <a:t>последовательность</a:t>
            </a:r>
            <a:r>
              <a:rPr lang="ru-RU" dirty="0"/>
              <a:t> их применения. </a:t>
            </a:r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/>
              <a:t>активации список методов учета по умолчанию автоматически применяется ко всем интерфейсам, кроме тех, для которых явным образом определен пользовательский список методов учета.</a:t>
            </a:r>
          </a:p>
        </p:txBody>
      </p:sp>
    </p:spTree>
    <p:extLst>
      <p:ext uri="{BB962C8B-B14F-4D97-AF65-F5344CB8AC3E}">
        <p14:creationId xmlns:p14="http://schemas.microsoft.com/office/powerpoint/2010/main" val="2164511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Знакомство с серверным учетом ААА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7263"/>
            <a:ext cx="8784976" cy="57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323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учета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Для настройки учета AAA используйте команду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accounting</a:t>
            </a:r>
            <a:r>
              <a:rPr lang="ru-RU" b="1" dirty="0"/>
              <a:t> </a:t>
            </a:r>
            <a:endParaRPr lang="ru-RU" b="1" dirty="0" smtClean="0"/>
          </a:p>
          <a:p>
            <a:pPr algn="l"/>
            <a:endParaRPr lang="ru-RU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5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12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учета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Обычно используются следующие три параметра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accounting</a:t>
            </a:r>
            <a:r>
              <a:rPr lang="ru-RU" b="1" dirty="0"/>
              <a:t> </a:t>
            </a:r>
            <a:r>
              <a:rPr lang="ru-RU" dirty="0"/>
              <a:t>ключевые слова: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err="1" smtClean="0"/>
              <a:t>network</a:t>
            </a:r>
            <a:r>
              <a:rPr lang="ru-RU" dirty="0" smtClean="0"/>
              <a:t> </a:t>
            </a:r>
            <a:r>
              <a:rPr lang="ru-RU" dirty="0"/>
              <a:t>- Выполняет учет всех запросов сетевых услуг, включая PPP.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err="1"/>
              <a:t>exec</a:t>
            </a:r>
            <a:r>
              <a:rPr lang="ru-RU" b="1" dirty="0"/>
              <a:t> </a:t>
            </a:r>
            <a:r>
              <a:rPr lang="ru-RU" dirty="0"/>
              <a:t>- Запускает учет сеанса оболочки EXEC.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err="1"/>
              <a:t>connection</a:t>
            </a:r>
            <a:r>
              <a:rPr lang="ru-RU" dirty="0"/>
              <a:t> - Запускает учет для всех исходящих соединений, например SSH и </a:t>
            </a:r>
            <a:r>
              <a:rPr lang="ru-RU" dirty="0" err="1"/>
              <a:t>Telnet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Как и при аутентификации AAA, можно использовать ключевое слово </a:t>
            </a:r>
            <a:r>
              <a:rPr lang="ru-RU" b="1" dirty="0" err="1"/>
              <a:t>default</a:t>
            </a:r>
            <a:r>
              <a:rPr lang="ru-RU" dirty="0"/>
              <a:t> или </a:t>
            </a:r>
            <a:r>
              <a:rPr lang="ru-RU" b="1" dirty="0" err="1"/>
              <a:t>list-name</a:t>
            </a:r>
            <a:r>
              <a:rPr lang="ru-RU" b="1" dirty="0"/>
              <a:t> .</a:t>
            </a: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465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</a:t>
            </a:r>
            <a:r>
              <a:rPr lang="ru-RU" dirty="0"/>
              <a:t>обеспечить доступ к корпоративным сервисам только </a:t>
            </a:r>
            <a:r>
              <a:rPr lang="ru-RU" b="1" dirty="0"/>
              <a:t>уполномоченным</a:t>
            </a:r>
            <a:r>
              <a:rPr lang="ru-RU" dirty="0"/>
              <a:t> лицам, только с </a:t>
            </a:r>
            <a:r>
              <a:rPr lang="ru-RU" b="1" dirty="0"/>
              <a:t>разрешенных</a:t>
            </a:r>
            <a:r>
              <a:rPr lang="ru-RU" dirty="0"/>
              <a:t> устройств, </a:t>
            </a:r>
            <a:r>
              <a:rPr lang="ru-RU" dirty="0" err="1"/>
              <a:t>Cisco</a:t>
            </a:r>
            <a:r>
              <a:rPr lang="ru-RU" dirty="0"/>
              <a:t> предлагает решение </a:t>
            </a:r>
            <a:r>
              <a:rPr lang="ru-RU" b="1" dirty="0" err="1"/>
              <a:t>Cisco</a:t>
            </a:r>
            <a:r>
              <a:rPr lang="ru-RU" b="1" dirty="0"/>
              <a:t> </a:t>
            </a:r>
            <a:r>
              <a:rPr lang="ru-RU" b="1" dirty="0" err="1"/>
              <a:t>Identify</a:t>
            </a:r>
            <a:r>
              <a:rPr lang="ru-RU" b="1" dirty="0"/>
              <a:t> </a:t>
            </a:r>
            <a:r>
              <a:rPr lang="ru-RU" b="1" dirty="0" err="1"/>
              <a:t>Services</a:t>
            </a:r>
            <a:r>
              <a:rPr lang="ru-RU" b="1" dirty="0"/>
              <a:t> </a:t>
            </a:r>
            <a:r>
              <a:rPr lang="ru-RU" b="1" dirty="0" err="1"/>
              <a:t>Engine</a:t>
            </a:r>
            <a:r>
              <a:rPr lang="ru-RU" b="1" dirty="0"/>
              <a:t> (ISE)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b="1" dirty="0" smtClean="0"/>
              <a:t>ISE</a:t>
            </a:r>
            <a:r>
              <a:rPr lang="ru-RU" dirty="0" smtClean="0"/>
              <a:t> </a:t>
            </a:r>
            <a:r>
              <a:rPr lang="ru-RU" dirty="0"/>
              <a:t>предоставляет информацию о пользователях и устройствах, которые осуществляют доступ к сети. </a:t>
            </a:r>
          </a:p>
        </p:txBody>
      </p:sp>
    </p:spTree>
    <p:extLst>
      <p:ext uri="{BB962C8B-B14F-4D97-AF65-F5344CB8AC3E}">
        <p14:creationId xmlns:p14="http://schemas.microsoft.com/office/powerpoint/2010/main" val="1923497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учета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Затем </a:t>
            </a:r>
            <a:r>
              <a:rPr lang="ru-RU" dirty="0"/>
              <a:t>настраивается </a:t>
            </a:r>
            <a:r>
              <a:rPr lang="ru-RU" b="1" dirty="0"/>
              <a:t>тип записи </a:t>
            </a:r>
            <a:r>
              <a:rPr lang="ru-RU" dirty="0"/>
              <a:t>(триггер). Триггер определяет, какие действия вызывают обновление записей учета. </a:t>
            </a:r>
            <a:endParaRPr lang="ru-RU" dirty="0" smtClean="0"/>
          </a:p>
          <a:p>
            <a:pPr algn="l"/>
            <a:r>
              <a:rPr lang="ru-RU" dirty="0" smtClean="0"/>
              <a:t>Возможные </a:t>
            </a:r>
            <a:r>
              <a:rPr lang="ru-RU" dirty="0"/>
              <a:t>триггеры:</a:t>
            </a:r>
          </a:p>
          <a:p>
            <a:pPr algn="l"/>
            <a:r>
              <a:rPr lang="ru-RU" b="1" dirty="0" err="1" smtClean="0"/>
              <a:t>start-stop</a:t>
            </a:r>
            <a:r>
              <a:rPr lang="ru-RU" dirty="0" smtClean="0"/>
              <a:t> </a:t>
            </a:r>
            <a:r>
              <a:rPr lang="ru-RU" dirty="0"/>
              <a:t>- Отправляет уведомление </a:t>
            </a:r>
            <a:r>
              <a:rPr lang="ru-RU" dirty="0" err="1"/>
              <a:t>start</a:t>
            </a:r>
            <a:r>
              <a:rPr lang="ru-RU" dirty="0"/>
              <a:t> о начале процесса и уведомление </a:t>
            </a:r>
            <a:r>
              <a:rPr lang="ru-RU" dirty="0" err="1"/>
              <a:t>stop</a:t>
            </a:r>
            <a:r>
              <a:rPr lang="ru-RU" dirty="0"/>
              <a:t> по окончании процесса.</a:t>
            </a:r>
          </a:p>
          <a:p>
            <a:pPr algn="l"/>
            <a:r>
              <a:rPr lang="ru-RU" b="1" dirty="0" err="1"/>
              <a:t>stop-only</a:t>
            </a:r>
            <a:r>
              <a:rPr lang="ru-RU" dirty="0"/>
              <a:t> - Отправляет запись учета </a:t>
            </a:r>
            <a:r>
              <a:rPr lang="ru-RU" dirty="0" err="1"/>
              <a:t>stop</a:t>
            </a:r>
            <a:r>
              <a:rPr lang="ru-RU" dirty="0"/>
              <a:t> для всех случаев, включая ошибки аутентификации.</a:t>
            </a:r>
          </a:p>
          <a:p>
            <a:pPr algn="l"/>
            <a:r>
              <a:rPr lang="ru-RU" b="1" dirty="0" err="1"/>
              <a:t>none</a:t>
            </a:r>
            <a:r>
              <a:rPr lang="ru-RU" b="1" dirty="0"/>
              <a:t> </a:t>
            </a:r>
            <a:r>
              <a:rPr lang="ru-RU" dirty="0"/>
              <a:t>- Отключает учет на линии или интерфейсе.</a:t>
            </a:r>
          </a:p>
          <a:p>
            <a:pPr algn="l"/>
            <a:r>
              <a:rPr lang="ru-RU" dirty="0" smtClean="0"/>
              <a:t>показаны </a:t>
            </a:r>
            <a:r>
              <a:rPr lang="ru-RU" dirty="0"/>
              <a:t>доступные списки методов учета.</a:t>
            </a: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39225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Доступные </a:t>
            </a:r>
            <a:r>
              <a:rPr lang="ru-RU" sz="3200" dirty="0"/>
              <a:t>списки методов учета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endParaRPr lang="ru-RU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896448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443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 </a:t>
            </a:r>
            <a:r>
              <a:rPr lang="ru-RU" sz="3200" dirty="0"/>
              <a:t>учета для регистрации использования команд EXEC и сетевых соединений.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928992" cy="5688632"/>
          </a:xfrm>
        </p:spPr>
        <p:txBody>
          <a:bodyPr>
            <a:normAutofit/>
          </a:bodyPr>
          <a:lstStyle/>
          <a:p>
            <a:pPr algn="l"/>
            <a:endParaRPr lang="ru-RU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8497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32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учета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слайде приведена проверка синтаксиса</a:t>
            </a:r>
            <a:r>
              <a:rPr lang="ru-RU" dirty="0"/>
              <a:t>, </a:t>
            </a:r>
            <a:r>
              <a:rPr lang="ru-RU" dirty="0" smtClean="0"/>
              <a:t>настройки серверной авторизации </a:t>
            </a:r>
            <a:r>
              <a:rPr lang="ru-RU" dirty="0"/>
              <a:t>и </a:t>
            </a:r>
            <a:r>
              <a:rPr lang="ru-RU" dirty="0" smtClean="0"/>
              <a:t>учета </a:t>
            </a:r>
            <a:r>
              <a:rPr lang="ru-RU" dirty="0"/>
              <a:t>ААА на маршрутизаторе R1. </a:t>
            </a:r>
            <a:endParaRPr lang="ru-RU" dirty="0" smtClean="0"/>
          </a:p>
          <a:p>
            <a:pPr algn="l"/>
            <a:r>
              <a:rPr lang="ru-RU" dirty="0" smtClean="0"/>
              <a:t>Локальная </a:t>
            </a:r>
            <a:r>
              <a:rPr lang="ru-RU" dirty="0"/>
              <a:t>база данных пользователей настроена, ААА включено, аутентификация ААА настроена, в сети реализованы серверы TACACS+ и RADIUS.</a:t>
            </a:r>
          </a:p>
        </p:txBody>
      </p:sp>
    </p:spTree>
    <p:extLst>
      <p:ext uri="{BB962C8B-B14F-4D97-AF65-F5344CB8AC3E}">
        <p14:creationId xmlns:p14="http://schemas.microsoft.com/office/powerpoint/2010/main" val="42232788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Конфигурация учета </a:t>
            </a:r>
            <a:r>
              <a:rPr lang="en-US" sz="3200" dirty="0"/>
              <a:t>AAA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28992" cy="583264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4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61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Стандарт </a:t>
            </a:r>
            <a:r>
              <a:rPr lang="ru-RU" b="1" dirty="0"/>
              <a:t>IEEE 802.1X </a:t>
            </a:r>
            <a:r>
              <a:rPr lang="ru-RU" dirty="0"/>
              <a:t>определяет контроль доступа на основе портов и протокол аутентификации, который запрещает не прошедшим авторизацию рабочим станциям подключаться к LAN через общедоступные порты коммутатора. </a:t>
            </a:r>
            <a:endParaRPr lang="ru-RU" dirty="0" smtClean="0"/>
          </a:p>
          <a:p>
            <a:pPr algn="l"/>
            <a:r>
              <a:rPr lang="ru-RU" dirty="0" smtClean="0"/>
              <a:t>Сервер </a:t>
            </a:r>
            <a:r>
              <a:rPr lang="ru-RU" dirty="0"/>
              <a:t>аутентификации проводит аутентификацию каждой рабочей станции, подключаемой к порту коммутатора, прежде чем предоставлять любые сервисы коммутатора или LAN.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68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Аутентификацией </a:t>
            </a:r>
            <a:r>
              <a:rPr lang="ru-RU" sz="3200" dirty="0"/>
              <a:t>на базе портов 802.1X устройства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64488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941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Запрашивающее </a:t>
            </a:r>
            <a:r>
              <a:rPr lang="ru-RU" b="1" dirty="0"/>
              <a:t>устройство (клиент) - </a:t>
            </a:r>
            <a:r>
              <a:rPr lang="ru-RU" dirty="0"/>
              <a:t>Устройство (рабочая станция), которое запрашивает доступ к сервисам LAN и коммутатора и отвечает на запросы коммутатора. На рабочей станции должно использоваться клиентское ПО, совместимое со стандартом 802.1X. (Порт, к которому подключается клиент, является запрашивающим устройством [</a:t>
            </a:r>
            <a:r>
              <a:rPr lang="ru-RU" b="1" dirty="0"/>
              <a:t>клиентом</a:t>
            </a:r>
            <a:r>
              <a:rPr lang="ru-RU" dirty="0"/>
              <a:t>] согласно спецификации IEEE 802.1X.)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844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/>
              <a:t>Аутентификатор</a:t>
            </a:r>
            <a:r>
              <a:rPr lang="ru-RU" b="1" dirty="0" smtClean="0"/>
              <a:t> </a:t>
            </a:r>
            <a:r>
              <a:rPr lang="ru-RU" b="1" dirty="0"/>
              <a:t>(коммутатор) </a:t>
            </a:r>
            <a:r>
              <a:rPr lang="ru-RU" dirty="0"/>
              <a:t>- Контролирует физический доступ к сети, руководствуясь состоянием аутентификации узла сети. </a:t>
            </a:r>
            <a:endParaRPr lang="ru-RU" dirty="0" smtClean="0"/>
          </a:p>
          <a:p>
            <a:pPr algn="l"/>
            <a:r>
              <a:rPr lang="ru-RU" dirty="0" smtClean="0"/>
              <a:t>Коммутатор </a:t>
            </a:r>
            <a:r>
              <a:rPr lang="ru-RU" dirty="0"/>
              <a:t>выступает в роли посредника (</a:t>
            </a:r>
            <a:r>
              <a:rPr lang="ru-RU" b="1" dirty="0"/>
              <a:t>прокси-сервера</a:t>
            </a:r>
            <a:r>
              <a:rPr lang="ru-RU" dirty="0"/>
              <a:t>) между клиентом (запрашивающим устройством) и сервером аутентификации. </a:t>
            </a:r>
            <a:endParaRPr lang="ru-RU" dirty="0" smtClean="0"/>
          </a:p>
          <a:p>
            <a:pPr algn="l"/>
            <a:r>
              <a:rPr lang="ru-RU" dirty="0" smtClean="0"/>
              <a:t>Он </a:t>
            </a:r>
            <a:r>
              <a:rPr lang="ru-RU" dirty="0"/>
              <a:t>запрашивает у клиента идентификационные данные, проверяет их на сервере и ретранслирует клиенту отклик сервера. </a:t>
            </a:r>
          </a:p>
        </p:txBody>
      </p:sp>
    </p:spTree>
    <p:extLst>
      <p:ext uri="{BB962C8B-B14F-4D97-AF65-F5344CB8AC3E}">
        <p14:creationId xmlns:p14="http://schemas.microsoft.com/office/powerpoint/2010/main" val="13324228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/>
              <a:t>составе коммутатора имеется программный агент RADIUS, который отвечает за </a:t>
            </a:r>
            <a:r>
              <a:rPr lang="ru-RU" b="1" dirty="0"/>
              <a:t>инкапсуляцию</a:t>
            </a:r>
            <a:r>
              <a:rPr lang="ru-RU" dirty="0"/>
              <a:t> и </a:t>
            </a:r>
            <a:r>
              <a:rPr lang="ru-RU" b="1" dirty="0" err="1"/>
              <a:t>декапсуляцию</a:t>
            </a:r>
            <a:r>
              <a:rPr lang="ru-RU" dirty="0"/>
              <a:t> кадров </a:t>
            </a:r>
            <a:r>
              <a:rPr lang="ru-RU" b="1" dirty="0"/>
              <a:t>EAP</a:t>
            </a:r>
            <a:r>
              <a:rPr lang="ru-RU" dirty="0"/>
              <a:t> (расширяемый протокол аутентификации), а также за взаимодействие с сервером аутентификации.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7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управления доступом к сети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</a:t>
            </a:r>
            <a:r>
              <a:rPr lang="ru-RU" dirty="0"/>
              <a:t>решение нового поколения не только поддерживает модель AAA, но также принудительно вводит политики безопасности и доступа на оконечных устройствах, подключаемых к коммутаторам и маршрутизаторам организации. </a:t>
            </a:r>
            <a:endParaRPr lang="ru-RU" dirty="0" smtClean="0"/>
          </a:p>
          <a:p>
            <a:pPr algn="l"/>
            <a:r>
              <a:rPr lang="ru-RU" dirty="0" smtClean="0"/>
              <a:t>Оно </a:t>
            </a:r>
            <a:r>
              <a:rPr lang="ru-RU" dirty="0"/>
              <a:t>упрощает </a:t>
            </a:r>
            <a:r>
              <a:rPr lang="ru-RU" b="1" dirty="0"/>
              <a:t>управление</a:t>
            </a:r>
            <a:r>
              <a:rPr lang="ru-RU" dirty="0"/>
              <a:t> разнообразными устройствами и поддерживает такие функции, как профилирование устройств, оценка состояния, управление гостевым доступом и доступ к сети на базе идентификации.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1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/>
              <a:t>Сервер </a:t>
            </a:r>
            <a:r>
              <a:rPr lang="ru-RU" b="1" dirty="0"/>
              <a:t>аутентификации </a:t>
            </a:r>
            <a:r>
              <a:rPr lang="ru-RU" dirty="0"/>
              <a:t>- Непосредственно выполняет аутентификацию клиента. </a:t>
            </a:r>
            <a:endParaRPr lang="ru-RU" dirty="0" smtClean="0"/>
          </a:p>
          <a:p>
            <a:pPr algn="l"/>
            <a:r>
              <a:rPr lang="ru-RU" dirty="0" smtClean="0"/>
              <a:t>Сервер </a:t>
            </a:r>
            <a:r>
              <a:rPr lang="ru-RU" dirty="0"/>
              <a:t>аутентификации проверяет подлинность клиента и сообщает коммутатору, есть ли у клиента полномочия на доступ к сервисам LAN и коммутатора. </a:t>
            </a:r>
            <a:endParaRPr lang="ru-RU" dirty="0" smtClean="0"/>
          </a:p>
          <a:p>
            <a:pPr algn="l"/>
            <a:r>
              <a:rPr lang="ru-RU" dirty="0" smtClean="0"/>
              <a:t>Поскольку </a:t>
            </a:r>
            <a:r>
              <a:rPr lang="ru-RU" dirty="0"/>
              <a:t>коммутатор выступает в качестве прокси-сервера, служба аутентификации для клиента прозрачна. </a:t>
            </a:r>
            <a:endParaRPr lang="ru-RU" dirty="0" smtClean="0"/>
          </a:p>
          <a:p>
            <a:pPr algn="l"/>
            <a:r>
              <a:rPr lang="ru-RU" b="1" dirty="0" smtClean="0"/>
              <a:t>Система </a:t>
            </a:r>
            <a:r>
              <a:rPr lang="ru-RU" b="1" dirty="0"/>
              <a:t>безопасности RADIUS с расширениями EAP </a:t>
            </a:r>
            <a:r>
              <a:rPr lang="ru-RU" dirty="0"/>
              <a:t>– единственный поддерживаемый сервер аутентификации.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266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 </a:t>
            </a:r>
            <a:r>
              <a:rPr lang="ru-RU" dirty="0"/>
              <a:t>прохождения аутентификации рабочей станции средства контроля доступа 802.1x пропускают через порт только трафик протокола расширяемой аутентификации по LAN (</a:t>
            </a:r>
            <a:r>
              <a:rPr lang="ru-RU" b="1" dirty="0"/>
              <a:t>EAPOL</a:t>
            </a:r>
            <a:r>
              <a:rPr lang="ru-RU" dirty="0"/>
              <a:t>). После успешной аутентификации разрешается пересылка через порт обычного трафика.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536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Состояние </a:t>
            </a:r>
            <a:r>
              <a:rPr lang="ru-RU" dirty="0"/>
              <a:t>порта коммутатора определяет, предоставлен ли клиенту доступ в сеть. </a:t>
            </a:r>
            <a:endParaRPr lang="ru-RU" dirty="0" smtClean="0"/>
          </a:p>
          <a:p>
            <a:pPr algn="l"/>
            <a:r>
              <a:rPr lang="ru-RU" dirty="0" smtClean="0"/>
              <a:t>При </a:t>
            </a:r>
            <a:r>
              <a:rPr lang="ru-RU" dirty="0"/>
              <a:t>настройке для аутентификации 802.1X на базе портов начальным состоянием порта является неавторизованное состояние.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этом состоянии порт запрещает весь входящий и исходящий трафик, кроме пакетов протокола 802.1x. </a:t>
            </a:r>
          </a:p>
        </p:txBody>
      </p:sp>
    </p:spTree>
    <p:extLst>
      <p:ext uri="{BB962C8B-B14F-4D97-AF65-F5344CB8AC3E}">
        <p14:creationId xmlns:p14="http://schemas.microsoft.com/office/powerpoint/2010/main" val="28553710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После </a:t>
            </a:r>
            <a:r>
              <a:rPr lang="ru-RU" dirty="0"/>
              <a:t>успешной аутентификации клиента порт переходит в авторизованное состояние, и весь трафик клиента может пересылаться обычным образом. </a:t>
            </a:r>
            <a:endParaRPr lang="ru-RU" dirty="0" smtClean="0"/>
          </a:p>
          <a:p>
            <a:pPr algn="l"/>
            <a:r>
              <a:rPr lang="ru-RU" dirty="0" smtClean="0"/>
              <a:t>Если </a:t>
            </a:r>
            <a:r>
              <a:rPr lang="ru-RU" dirty="0"/>
              <a:t>коммутатор запрашивает идентификацию клиента (инициируется </a:t>
            </a:r>
            <a:r>
              <a:rPr lang="ru-RU" dirty="0" err="1"/>
              <a:t>аутентификатором</a:t>
            </a:r>
            <a:r>
              <a:rPr lang="ru-RU" dirty="0"/>
              <a:t>) и клиент не поддерживает 802.1X, порт остается в неавторизованном состоянии, и клиенту не предоставляется доступ к сети.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5214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</a:t>
            </a:r>
            <a:r>
              <a:rPr lang="ru-RU" dirty="0"/>
              <a:t>же клиент с поддержкой 802.1X подключается к порту и инициирует процесс аутентификации (инициируется запрашивающим устройством), отправляя кадр начального состояния EAPOL на коммутатор с протоколом 802.1X, никакой ответ не присылается, и клиент начинает отправлять кадры, как если бы порт находился в авторизованном состоянии.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9692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На слайде показан </a:t>
            </a:r>
            <a:r>
              <a:rPr lang="ru-RU" dirty="0"/>
              <a:t>полный процесс обмена сообщениями между запрашивающим устройством, </a:t>
            </a:r>
            <a:r>
              <a:rPr lang="ru-RU" dirty="0" err="1"/>
              <a:t>аутентификатором</a:t>
            </a:r>
            <a:r>
              <a:rPr lang="ru-RU" dirty="0"/>
              <a:t> и сервером аутентификации. </a:t>
            </a:r>
            <a:endParaRPr lang="ru-RU" dirty="0" smtClean="0"/>
          </a:p>
          <a:p>
            <a:pPr algn="l"/>
            <a:r>
              <a:rPr lang="ru-RU" dirty="0" smtClean="0"/>
              <a:t>Инкапсуляция </a:t>
            </a:r>
            <a:r>
              <a:rPr lang="ru-RU" dirty="0"/>
              <a:t>происходит следующим образом: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/>
              <a:t>Между </a:t>
            </a:r>
            <a:r>
              <a:rPr lang="ru-RU" b="1" dirty="0"/>
              <a:t>запрашивающим устройством и </a:t>
            </a:r>
            <a:r>
              <a:rPr lang="ru-RU" b="1" dirty="0" err="1"/>
              <a:t>аутентификатором</a:t>
            </a:r>
            <a:r>
              <a:rPr lang="ru-RU" b="1" dirty="0"/>
              <a:t> </a:t>
            </a:r>
            <a:r>
              <a:rPr lang="ru-RU" dirty="0"/>
              <a:t>- Данные EAP инкапсулируются в кадры EAPOL.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/>
              <a:t>Между </a:t>
            </a:r>
            <a:r>
              <a:rPr lang="ru-RU" b="1" dirty="0" err="1"/>
              <a:t>аутентификатором</a:t>
            </a:r>
            <a:r>
              <a:rPr lang="ru-RU" b="1" dirty="0"/>
              <a:t> и сервером аутентификации </a:t>
            </a:r>
            <a:r>
              <a:rPr lang="ru-RU" dirty="0"/>
              <a:t>- Данные EAP инкапсулируются с использованием RADIUS.</a:t>
            </a:r>
          </a:p>
        </p:txBody>
      </p:sp>
    </p:spTree>
    <p:extLst>
      <p:ext uri="{BB962C8B-B14F-4D97-AF65-F5344CB8AC3E}">
        <p14:creationId xmlns:p14="http://schemas.microsoft.com/office/powerpoint/2010/main" val="36006945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Обеспечение безопасности с использованием аутентификации 802.1X на основе портов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5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695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802.1</a:t>
            </a:r>
            <a:r>
              <a:rPr lang="en-US" sz="3200" dirty="0"/>
              <a:t>X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592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802.1</a:t>
            </a:r>
            <a:r>
              <a:rPr lang="en-US" sz="3200" dirty="0"/>
              <a:t>X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Показана </a:t>
            </a:r>
            <a:r>
              <a:rPr lang="ru-RU" dirty="0"/>
              <a:t>ситуация, когда ПК подключен к порту коммутатора F0/1 и аутентификация устройства производится через 802.1X с сервером RADIUS. Для настройки 802.1X требуется простая процедура</a:t>
            </a:r>
            <a:r>
              <a:rPr lang="ru-RU" dirty="0" smtClean="0"/>
              <a:t>:</a:t>
            </a:r>
          </a:p>
          <a:p>
            <a:pPr algn="l"/>
            <a:r>
              <a:rPr lang="ru-RU" b="1" dirty="0"/>
              <a:t>Шаг 1. </a:t>
            </a:r>
            <a:r>
              <a:rPr lang="ru-RU" dirty="0"/>
              <a:t>Включите AAA с помощью команды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new-model</a:t>
            </a:r>
            <a:r>
              <a:rPr lang="ru-RU" dirty="0"/>
              <a:t> и настройте сервер RADIUS</a:t>
            </a:r>
          </a:p>
        </p:txBody>
      </p:sp>
    </p:spTree>
    <p:extLst>
      <p:ext uri="{BB962C8B-B14F-4D97-AF65-F5344CB8AC3E}">
        <p14:creationId xmlns:p14="http://schemas.microsoft.com/office/powerpoint/2010/main" val="6016391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109" cy="980728"/>
          </a:xfrm>
        </p:spPr>
        <p:txBody>
          <a:bodyPr>
            <a:noAutofit/>
          </a:bodyPr>
          <a:lstStyle/>
          <a:p>
            <a:r>
              <a:rPr lang="ru-RU" sz="3200" dirty="0"/>
              <a:t>Конфигурирование 802.1</a:t>
            </a:r>
            <a:r>
              <a:rPr lang="en-US" sz="3200" dirty="0"/>
              <a:t>X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928992" cy="561662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b="1" dirty="0"/>
              <a:t>Шаг 2. </a:t>
            </a:r>
            <a:r>
              <a:rPr lang="ru-RU" dirty="0"/>
              <a:t>Создайте список методов аутентификации на базе портов 802.1X, используя команду </a:t>
            </a:r>
            <a:r>
              <a:rPr lang="ru-RU" b="1" dirty="0" err="1"/>
              <a:t>aaa</a:t>
            </a:r>
            <a:r>
              <a:rPr lang="ru-RU" b="1" dirty="0"/>
              <a:t> </a:t>
            </a:r>
            <a:r>
              <a:rPr lang="ru-RU" b="1" dirty="0" err="1"/>
              <a:t>authentication</a:t>
            </a:r>
            <a:r>
              <a:rPr lang="ru-RU" b="1" dirty="0"/>
              <a:t> dot1x </a:t>
            </a:r>
            <a:r>
              <a:rPr lang="ru-RU" dirty="0"/>
              <a:t>.</a:t>
            </a:r>
          </a:p>
          <a:p>
            <a:pPr algn="l"/>
            <a:r>
              <a:rPr lang="ru-RU" b="1" dirty="0" smtClean="0"/>
              <a:t>Шаг </a:t>
            </a:r>
            <a:r>
              <a:rPr lang="ru-RU" b="1" dirty="0"/>
              <a:t>3. </a:t>
            </a:r>
            <a:r>
              <a:rPr lang="ru-RU" dirty="0"/>
              <a:t>Глобально включите аутентификацию на основе порта 802.1x с помощью команды </a:t>
            </a:r>
            <a:r>
              <a:rPr lang="ru-RU" b="1" dirty="0"/>
              <a:t>dot1x </a:t>
            </a:r>
            <a:r>
              <a:rPr lang="ru-RU" b="1" dirty="0" err="1"/>
              <a:t>system-auth-control</a:t>
            </a:r>
            <a:r>
              <a:rPr lang="ru-RU" b="1" dirty="0"/>
              <a:t> .</a:t>
            </a:r>
          </a:p>
          <a:p>
            <a:pPr algn="l"/>
            <a:r>
              <a:rPr lang="ru-RU" b="1" dirty="0" smtClean="0"/>
              <a:t>Шаг </a:t>
            </a:r>
            <a:r>
              <a:rPr lang="ru-RU" b="1" dirty="0"/>
              <a:t>4. </a:t>
            </a:r>
            <a:r>
              <a:rPr lang="ru-RU" dirty="0"/>
              <a:t>Включите аутентификацию на основе порта в интерфейсе с помощью команды </a:t>
            </a:r>
            <a:r>
              <a:rPr lang="ru-RU" b="1" dirty="0" err="1"/>
              <a:t>authentication</a:t>
            </a:r>
            <a:r>
              <a:rPr lang="ru-RU" b="1" dirty="0"/>
              <a:t> </a:t>
            </a:r>
            <a:r>
              <a:rPr lang="ru-RU" b="1" dirty="0" err="1"/>
              <a:t>port-control</a:t>
            </a:r>
            <a:r>
              <a:rPr lang="ru-RU" b="1" dirty="0"/>
              <a:t> </a:t>
            </a:r>
            <a:r>
              <a:rPr lang="ru-RU" b="1" dirty="0" err="1"/>
              <a:t>auto</a:t>
            </a:r>
            <a:r>
              <a:rPr lang="ru-RU" b="1" dirty="0"/>
              <a:t> 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82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2155</Words>
  <Application>Microsoft Office PowerPoint</Application>
  <PresentationFormat>Экран (4:3)</PresentationFormat>
  <Paragraphs>185</Paragraphs>
  <Slides>105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8" baseType="lpstr">
      <vt:lpstr>Arial</vt:lpstr>
      <vt:lpstr>Calibri</vt:lpstr>
      <vt:lpstr>Тема Office</vt:lpstr>
      <vt:lpstr>Лекция 12. Аутентификация, авторизация и учет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Система управления доступом к сети</vt:lpstr>
      <vt:lpstr>Аутентификация без ААА</vt:lpstr>
      <vt:lpstr>Аутентификация без ААА</vt:lpstr>
      <vt:lpstr>Аутентификация без ААА</vt:lpstr>
      <vt:lpstr>Компоненты ААА</vt:lpstr>
      <vt:lpstr>Режимы аутентификации</vt:lpstr>
      <vt:lpstr>Режимы аутентификации</vt:lpstr>
      <vt:lpstr>Авторизация</vt:lpstr>
      <vt:lpstr>Учет</vt:lpstr>
      <vt:lpstr>Разные типы собираемой учетной информации.</vt:lpstr>
      <vt:lpstr>Разные типы собираемой учетной информации.</vt:lpstr>
      <vt:lpstr>Разные типы собираемой учетной информации.</vt:lpstr>
      <vt:lpstr>Разные типы собираемой учетной информации.</vt:lpstr>
      <vt:lpstr>Разные типы собираемой учетной информации.</vt:lpstr>
      <vt:lpstr>Презентация PowerPoint</vt:lpstr>
      <vt:lpstr>Презентация PowerPoint</vt:lpstr>
      <vt:lpstr>Методы аутентификации</vt:lpstr>
      <vt:lpstr>Методы аутентификации</vt:lpstr>
      <vt:lpstr>Точная настройка конфигурации аутентификации</vt:lpstr>
      <vt:lpstr>Точная настройка конфигурации аутентификации</vt:lpstr>
      <vt:lpstr>Точная настройка конфигурации аутентификации</vt:lpstr>
      <vt:lpstr>Варианты отладки</vt:lpstr>
      <vt:lpstr>Отладка аутентификации AAA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локальной и серверной аутентификации ААА</vt:lpstr>
      <vt:lpstr>Знакомство с системой управления защищенным доступом Cisco (Access Control System, ACS)</vt:lpstr>
      <vt:lpstr>Знакомство с протоколами TACACS+ и RADIUS</vt:lpstr>
      <vt:lpstr>Аутентификация TACACS+</vt:lpstr>
      <vt:lpstr>Аутентификация RADIUS</vt:lpstr>
      <vt:lpstr>Презентация PowerPoint</vt:lpstr>
      <vt:lpstr>Процедура настройки серверной аутентификации ААА</vt:lpstr>
      <vt:lpstr>Презентация PowerPoint</vt:lpstr>
      <vt:lpstr>Презентация PowerPoint</vt:lpstr>
      <vt:lpstr>Презентация PowerPoint</vt:lpstr>
      <vt:lpstr>Процедура настройки серверной аутентификации ААА</vt:lpstr>
      <vt:lpstr>Настройка серверов RADIUS</vt:lpstr>
      <vt:lpstr>Конфигурирование аутентификации с использованием сервера ААА</vt:lpstr>
      <vt:lpstr>Конфигурирование аутентификации с использованием сервера ААА</vt:lpstr>
      <vt:lpstr>Конфигурирование аутентификации с использованием сервера ААА</vt:lpstr>
      <vt:lpstr>Конфигурирование аутентификации с использованием сервера ААА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трафика аутентификации</vt:lpstr>
      <vt:lpstr>Отладка протоколов TACACS+ и RADIUS</vt:lpstr>
      <vt:lpstr>Отладка протоколов TACACS+ и RADIUS</vt:lpstr>
      <vt:lpstr>Отладка протоколов TACACS+ и RADIUS</vt:lpstr>
      <vt:lpstr>Отладка протоколов TACACS+ и RADIUS</vt:lpstr>
      <vt:lpstr>Конфигурация авторизации AAA</vt:lpstr>
      <vt:lpstr>Конфигурация авторизации AAA</vt:lpstr>
      <vt:lpstr>Конфигурация авторизации AAA</vt:lpstr>
      <vt:lpstr>Конфигурация авторизации AAA</vt:lpstr>
      <vt:lpstr>Конфигурация авторизации AAA</vt:lpstr>
      <vt:lpstr>Знакомство с серверным учетом ААА</vt:lpstr>
      <vt:lpstr>Знакомство с серверным учетом ААА</vt:lpstr>
      <vt:lpstr>Знакомство с серверным учетом ААА</vt:lpstr>
      <vt:lpstr>Знакомство с серверным учетом ААА</vt:lpstr>
      <vt:lpstr>Знакомство с серверным учетом ААА</vt:lpstr>
      <vt:lpstr>Знакомство с серверным учетом ААА</vt:lpstr>
      <vt:lpstr>Конфигурация учета AAA</vt:lpstr>
      <vt:lpstr>Конфигурация учета AAA</vt:lpstr>
      <vt:lpstr>Конфигурация учета AAA</vt:lpstr>
      <vt:lpstr>Доступные списки методов учета.</vt:lpstr>
      <vt:lpstr>Пример учета для регистрации использования команд EXEC и сетевых соединений.</vt:lpstr>
      <vt:lpstr>Конфигурация учета AAA</vt:lpstr>
      <vt:lpstr>Конфигурация учета AAA</vt:lpstr>
      <vt:lpstr>Обеспечение безопасности с использованием аутентификации 802.1X на основе портов</vt:lpstr>
      <vt:lpstr>Аутентификацией на базе портов 802.1X устройства 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Обеспечение безопасности с использованием аутентификации 802.1X на основе портов</vt:lpstr>
      <vt:lpstr>Конфигурирование 802.1X</vt:lpstr>
      <vt:lpstr>Конфигурирование 802.1X</vt:lpstr>
      <vt:lpstr>Конфигурирование 802.1X</vt:lpstr>
      <vt:lpstr>Конфигурирование 802.1X</vt:lpstr>
      <vt:lpstr>Проверки синтаксиса, настройки аутентификации порта 802.1X на коммутаторе 2960.</vt:lpstr>
      <vt:lpstr>Проверки синтаксиса, настройки аутентификации порта 802.1X на коммутаторе 2960.</vt:lpstr>
      <vt:lpstr>Заключение</vt:lpstr>
      <vt:lpstr>Заключение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ya@artem-antonov.ru</cp:lastModifiedBy>
  <cp:revision>164</cp:revision>
  <dcterms:created xsi:type="dcterms:W3CDTF">2023-02-07T20:00:02Z</dcterms:created>
  <dcterms:modified xsi:type="dcterms:W3CDTF">2025-10-22T10:13:34Z</dcterms:modified>
</cp:coreProperties>
</file>