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9" r:id="rId2"/>
    <p:sldId id="278" r:id="rId3"/>
    <p:sldId id="276" r:id="rId4"/>
    <p:sldId id="277" r:id="rId5"/>
    <p:sldId id="279" r:id="rId6"/>
    <p:sldId id="280" r:id="rId7"/>
    <p:sldId id="274" r:id="rId8"/>
    <p:sldId id="275" r:id="rId9"/>
    <p:sldId id="281" r:id="rId10"/>
    <p:sldId id="282" r:id="rId11"/>
    <p:sldId id="283" r:id="rId12"/>
    <p:sldId id="284" r:id="rId13"/>
    <p:sldId id="285" r:id="rId14"/>
    <p:sldId id="286" r:id="rId15"/>
    <p:sldId id="287" r:id="rId16"/>
    <p:sldId id="288" r:id="rId17"/>
    <p:sldId id="289" r:id="rId18"/>
    <p:sldId id="318" r:id="rId19"/>
    <p:sldId id="320" r:id="rId20"/>
    <p:sldId id="319" r:id="rId21"/>
    <p:sldId id="321" r:id="rId22"/>
    <p:sldId id="297" r:id="rId23"/>
    <p:sldId id="290" r:id="rId24"/>
    <p:sldId id="291" r:id="rId25"/>
    <p:sldId id="292" r:id="rId26"/>
    <p:sldId id="293" r:id="rId27"/>
    <p:sldId id="294" r:id="rId28"/>
    <p:sldId id="295" r:id="rId29"/>
    <p:sldId id="296" r:id="rId30"/>
    <p:sldId id="298" r:id="rId31"/>
    <p:sldId id="299" r:id="rId32"/>
    <p:sldId id="309" r:id="rId33"/>
    <p:sldId id="300" r:id="rId34"/>
    <p:sldId id="301" r:id="rId35"/>
    <p:sldId id="302" r:id="rId36"/>
    <p:sldId id="303" r:id="rId37"/>
    <p:sldId id="304" r:id="rId38"/>
    <p:sldId id="305" r:id="rId39"/>
    <p:sldId id="306" r:id="rId40"/>
    <p:sldId id="307" r:id="rId41"/>
    <p:sldId id="308" r:id="rId42"/>
    <p:sldId id="322" r:id="rId43"/>
    <p:sldId id="323" r:id="rId44"/>
    <p:sldId id="324" r:id="rId45"/>
    <p:sldId id="326" r:id="rId46"/>
    <p:sldId id="328" r:id="rId47"/>
    <p:sldId id="329" r:id="rId48"/>
    <p:sldId id="330" r:id="rId49"/>
    <p:sldId id="331" r:id="rId50"/>
    <p:sldId id="332" r:id="rId51"/>
    <p:sldId id="310" r:id="rId52"/>
    <p:sldId id="311" r:id="rId53"/>
    <p:sldId id="312" r:id="rId54"/>
    <p:sldId id="313" r:id="rId55"/>
    <p:sldId id="314" r:id="rId56"/>
    <p:sldId id="316" r:id="rId57"/>
    <p:sldId id="315" r:id="rId58"/>
    <p:sldId id="317" r:id="rId59"/>
    <p:sldId id="334" r:id="rId60"/>
    <p:sldId id="335" r:id="rId61"/>
    <p:sldId id="333" r:id="rId62"/>
    <p:sldId id="336" r:id="rId63"/>
    <p:sldId id="337" r:id="rId64"/>
    <p:sldId id="338" r:id="rId65"/>
    <p:sldId id="339" r:id="rId66"/>
    <p:sldId id="341" r:id="rId67"/>
    <p:sldId id="342" r:id="rId68"/>
    <p:sldId id="344" r:id="rId69"/>
    <p:sldId id="343" r:id="rId70"/>
    <p:sldId id="346" r:id="rId71"/>
    <p:sldId id="345" r:id="rId72"/>
    <p:sldId id="340" r:id="rId73"/>
    <p:sldId id="348" r:id="rId74"/>
    <p:sldId id="349" r:id="rId75"/>
    <p:sldId id="350" r:id="rId76"/>
    <p:sldId id="347" r:id="rId77"/>
    <p:sldId id="351" r:id="rId78"/>
    <p:sldId id="352" r:id="rId79"/>
    <p:sldId id="353" r:id="rId80"/>
    <p:sldId id="354" r:id="rId81"/>
    <p:sldId id="355" r:id="rId82"/>
    <p:sldId id="356" r:id="rId83"/>
    <p:sldId id="357" r:id="rId84"/>
    <p:sldId id="359" r:id="rId85"/>
    <p:sldId id="360" r:id="rId86"/>
    <p:sldId id="358" r:id="rId87"/>
    <p:sldId id="361"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343853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16014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42464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411491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283058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F45FA2-ABB9-474C-8837-E2AADB74044E}" type="datetimeFigureOut">
              <a:rPr lang="ru-RU" smtClean="0"/>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101113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F45FA2-ABB9-474C-8837-E2AADB74044E}" type="datetimeFigureOut">
              <a:rPr lang="ru-RU" smtClean="0"/>
              <a:t>15.02.2023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290273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F45FA2-ABB9-474C-8837-E2AADB74044E}" type="datetimeFigureOut">
              <a:rPr lang="ru-RU" smtClean="0"/>
              <a:t>15.02.2023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385708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F45FA2-ABB9-474C-8837-E2AADB74044E}" type="datetimeFigureOut">
              <a:rPr lang="ru-RU" smtClean="0"/>
              <a:t>15.02.2023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21430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F45FA2-ABB9-474C-8837-E2AADB74044E}" type="datetimeFigureOut">
              <a:rPr lang="ru-RU" smtClean="0"/>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378593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F45FA2-ABB9-474C-8837-E2AADB74044E}" type="datetimeFigureOut">
              <a:rPr lang="ru-RU" smtClean="0"/>
              <a:t>15.02.2023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26BF3A-85A2-42B8-83F3-5173F8973565}" type="slidenum">
              <a:rPr lang="ru-RU" smtClean="0"/>
              <a:t>‹#›</a:t>
            </a:fld>
            <a:endParaRPr lang="ru-RU"/>
          </a:p>
        </p:txBody>
      </p:sp>
    </p:spTree>
    <p:extLst>
      <p:ext uri="{BB962C8B-B14F-4D97-AF65-F5344CB8AC3E}">
        <p14:creationId xmlns:p14="http://schemas.microsoft.com/office/powerpoint/2010/main" val="423398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45FA2-ABB9-474C-8837-E2AADB74044E}" type="datetimeFigureOut">
              <a:rPr lang="ru-RU" smtClean="0"/>
              <a:t>15.02.2023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6BF3A-85A2-42B8-83F3-5173F8973565}" type="slidenum">
              <a:rPr lang="ru-RU" smtClean="0"/>
              <a:t>‹#›</a:t>
            </a:fld>
            <a:endParaRPr lang="ru-RU"/>
          </a:p>
        </p:txBody>
      </p:sp>
    </p:spTree>
    <p:extLst>
      <p:ext uri="{BB962C8B-B14F-4D97-AF65-F5344CB8AC3E}">
        <p14:creationId xmlns:p14="http://schemas.microsoft.com/office/powerpoint/2010/main" val="349086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Лекция </a:t>
            </a:r>
            <a:r>
              <a:rPr lang="ru-RU" dirty="0" smtClean="0"/>
              <a:t>2. Сетевые угрозы безопасность</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dirty="0" smtClean="0"/>
              <a:t>Хакеры</a:t>
            </a:r>
          </a:p>
          <a:p>
            <a:pPr marL="514350" indent="-514350">
              <a:buFont typeface="+mj-lt"/>
              <a:buAutoNum type="arabicPeriod"/>
            </a:pPr>
            <a:r>
              <a:rPr lang="ru-RU" dirty="0"/>
              <a:t>Инструменты тестирования </a:t>
            </a:r>
            <a:r>
              <a:rPr lang="ru-RU" dirty="0" smtClean="0"/>
              <a:t>проникновения</a:t>
            </a:r>
          </a:p>
          <a:p>
            <a:pPr marL="514350" indent="-514350">
              <a:buFont typeface="+mj-lt"/>
              <a:buAutoNum type="arabicPeriod"/>
            </a:pPr>
            <a:r>
              <a:rPr lang="ru-RU" dirty="0" smtClean="0"/>
              <a:t>Вирусы</a:t>
            </a:r>
            <a:endParaRPr lang="ru-RU" dirty="0"/>
          </a:p>
        </p:txBody>
      </p:sp>
    </p:spTree>
    <p:extLst>
      <p:ext uri="{BB962C8B-B14F-4D97-AF65-F5344CB8AC3E}">
        <p14:creationId xmlns:p14="http://schemas.microsoft.com/office/powerpoint/2010/main" val="278619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Эволюция хакеров</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В середине 80-х годов для подключения компьютеров к сетям использовались модемы коммутируемой линии передачи. </a:t>
            </a:r>
          </a:p>
          <a:p>
            <a:pPr algn="l"/>
            <a:r>
              <a:rPr lang="ru-RU" dirty="0" smtClean="0"/>
              <a:t>Хакеры писали «боевые программы набора номера», которые набирали каждый телефонный номер в заданной области для поиска компьютеров, систем доставки сообщений и факсовых машин. </a:t>
            </a:r>
            <a:endParaRPr lang="ru-RU" dirty="0"/>
          </a:p>
        </p:txBody>
      </p:sp>
    </p:spTree>
    <p:extLst>
      <p:ext uri="{BB962C8B-B14F-4D97-AF65-F5344CB8AC3E}">
        <p14:creationId xmlns:p14="http://schemas.microsoft.com/office/powerpoint/2010/main" val="227737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Эволюция хакеров</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Когда такой телефонный номер находился, для доступа к нему использовались программы взлома паролей.</a:t>
            </a:r>
          </a:p>
          <a:p>
            <a:pPr algn="l"/>
            <a:r>
              <a:rPr lang="ru-RU" dirty="0" smtClean="0"/>
              <a:t>С тех пор в общем смысле мотивы и характеристики хакеров значительно изменились</a:t>
            </a:r>
            <a:endParaRPr lang="ru-RU" dirty="0"/>
          </a:p>
        </p:txBody>
      </p:sp>
    </p:spTree>
    <p:extLst>
      <p:ext uri="{BB962C8B-B14F-4D97-AF65-F5344CB8AC3E}">
        <p14:creationId xmlns:p14="http://schemas.microsoft.com/office/powerpoint/2010/main" val="54626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Эволюция хакеров</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2493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253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Эволюция хакеров</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На рисунке показаны современные термины, относящиеся к деятельности хакеров, и приведено их краткое объяснение.</a:t>
            </a:r>
            <a:endParaRPr lang="ru-RU" dirty="0"/>
          </a:p>
        </p:txBody>
      </p:sp>
    </p:spTree>
    <p:extLst>
      <p:ext uri="{BB962C8B-B14F-4D97-AF65-F5344CB8AC3E}">
        <p14:creationId xmlns:p14="http://schemas.microsoft.com/office/powerpoint/2010/main" val="103232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err="1" smtClean="0"/>
              <a:t>Киберпреступники</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b="1" dirty="0" err="1" smtClean="0"/>
              <a:t>Киберпреступники</a:t>
            </a:r>
            <a:r>
              <a:rPr lang="ru-RU" dirty="0" smtClean="0"/>
              <a:t> – это черные хакеры, мотив которых получение денег, и для этого в ход идут любые способы. </a:t>
            </a:r>
          </a:p>
          <a:p>
            <a:pPr algn="l"/>
            <a:r>
              <a:rPr lang="ru-RU" dirty="0" smtClean="0"/>
              <a:t>Иногда это одинокие волки, работающие независимо, только на себя, но чаще всего – это преступники, финансово спонсируемые криминальными организациями. </a:t>
            </a:r>
          </a:p>
          <a:p>
            <a:pPr algn="l"/>
            <a:r>
              <a:rPr lang="ru-RU" dirty="0" smtClean="0"/>
              <a:t>Во всем мире такие </a:t>
            </a:r>
            <a:r>
              <a:rPr lang="ru-RU" dirty="0" err="1" smtClean="0"/>
              <a:t>киберпреступники</a:t>
            </a:r>
            <a:r>
              <a:rPr lang="ru-RU" dirty="0" smtClean="0"/>
              <a:t> крадут миллиарды долларов у потребителей и компаний.</a:t>
            </a:r>
          </a:p>
          <a:p>
            <a:pPr algn="l"/>
            <a:endParaRPr lang="ru-RU" dirty="0" smtClean="0"/>
          </a:p>
        </p:txBody>
      </p:sp>
    </p:spTree>
    <p:extLst>
      <p:ext uri="{BB962C8B-B14F-4D97-AF65-F5344CB8AC3E}">
        <p14:creationId xmlns:p14="http://schemas.microsoft.com/office/powerpoint/2010/main" val="332984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err="1" smtClean="0"/>
              <a:t>Киберпреступники</a:t>
            </a:r>
            <a:endParaRPr lang="ru-RU" sz="3200" dirty="0"/>
          </a:p>
        </p:txBody>
      </p:sp>
      <p:sp>
        <p:nvSpPr>
          <p:cNvPr id="3" name="Подзаголовок 2"/>
          <p:cNvSpPr>
            <a:spLocks noGrp="1"/>
          </p:cNvSpPr>
          <p:nvPr>
            <p:ph type="subTitle" idx="1"/>
          </p:nvPr>
        </p:nvSpPr>
        <p:spPr>
          <a:xfrm>
            <a:off x="467544" y="1340768"/>
            <a:ext cx="8568952" cy="5328592"/>
          </a:xfrm>
        </p:spPr>
        <p:txBody>
          <a:bodyPr>
            <a:normAutofit/>
          </a:bodyPr>
          <a:lstStyle/>
          <a:p>
            <a:pPr algn="l"/>
            <a:r>
              <a:rPr lang="ru-RU" dirty="0" err="1" smtClean="0"/>
              <a:t>Киберпреступники</a:t>
            </a:r>
            <a:r>
              <a:rPr lang="ru-RU" dirty="0" smtClean="0"/>
              <a:t> занимаются противоправной экономической деятельностью и покупают, продают и обмениваются наборами инструментов для атак, кодами </a:t>
            </a:r>
            <a:r>
              <a:rPr lang="ru-RU" dirty="0" err="1" smtClean="0"/>
              <a:t>эксплойтов</a:t>
            </a:r>
            <a:r>
              <a:rPr lang="ru-RU" dirty="0" smtClean="0"/>
              <a:t> нулевого дня, сервисами </a:t>
            </a:r>
            <a:r>
              <a:rPr lang="ru-RU" dirty="0" err="1" smtClean="0"/>
              <a:t>ботнетов</a:t>
            </a:r>
            <a:r>
              <a:rPr lang="ru-RU" dirty="0" smtClean="0"/>
              <a:t>, банковскими троянами, программами перехвата ввода данных с клавиатуры и многими другими вещами. </a:t>
            </a:r>
            <a:endParaRPr lang="ru-RU" dirty="0"/>
          </a:p>
        </p:txBody>
      </p:sp>
    </p:spTree>
    <p:extLst>
      <p:ext uri="{BB962C8B-B14F-4D97-AF65-F5344CB8AC3E}">
        <p14:creationId xmlns:p14="http://schemas.microsoft.com/office/powerpoint/2010/main" val="1166742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err="1" smtClean="0"/>
              <a:t>Киберпреступники</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Они также покупают и продают персональную информацию и интеллектуальную собственность, которую крадут у своих жертв. Целью </a:t>
            </a:r>
            <a:r>
              <a:rPr lang="ru-RU" dirty="0" err="1" smtClean="0"/>
              <a:t>киберпреступников</a:t>
            </a:r>
            <a:r>
              <a:rPr lang="ru-RU" dirty="0" smtClean="0"/>
              <a:t> являются как малые предприятия и отдельные потребители, так и крупные корпорации и отрасли.</a:t>
            </a:r>
            <a:endParaRPr lang="ru-RU" dirty="0"/>
          </a:p>
        </p:txBody>
      </p:sp>
    </p:spTree>
    <p:extLst>
      <p:ext uri="{BB962C8B-B14F-4D97-AF65-F5344CB8AC3E}">
        <p14:creationId xmlns:p14="http://schemas.microsoft.com/office/powerpoint/2010/main" val="3450850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err="1" smtClean="0"/>
              <a:t>Киберпреступники</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1"/>
            <a:ext cx="856895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839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8136904" cy="1196753"/>
          </a:xfrm>
        </p:spPr>
        <p:txBody>
          <a:bodyPr>
            <a:normAutofit/>
          </a:bodyPr>
          <a:lstStyle/>
          <a:p>
            <a:r>
              <a:rPr lang="ru-RU" sz="3200" dirty="0" smtClean="0"/>
              <a:t>Сетевые угрозы </a:t>
            </a:r>
            <a:br>
              <a:rPr lang="ru-RU" sz="3200" dirty="0" smtClean="0"/>
            </a:br>
            <a:r>
              <a:rPr lang="ru-RU" sz="3200" dirty="0" err="1" smtClean="0"/>
              <a:t>Хактивисты</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err="1" smtClean="0"/>
              <a:t>Хактивисты</a:t>
            </a:r>
            <a:r>
              <a:rPr lang="ru-RU" dirty="0" smtClean="0"/>
              <a:t> работают не для того, чтобы получить прибыль, а для того, чтобы завоевать внимание. </a:t>
            </a:r>
          </a:p>
          <a:p>
            <a:pPr algn="l"/>
            <a:r>
              <a:rPr lang="ru-RU" dirty="0" smtClean="0"/>
              <a:t>Обычно это политически или социально мотивированные </a:t>
            </a:r>
            <a:r>
              <a:rPr lang="ru-RU" dirty="0" err="1" smtClean="0"/>
              <a:t>киберпреступники</a:t>
            </a:r>
            <a:r>
              <a:rPr lang="ru-RU" dirty="0" smtClean="0"/>
              <a:t>, которые используют возможности Интернета для продвижения своих идей.</a:t>
            </a:r>
          </a:p>
        </p:txBody>
      </p:sp>
    </p:spTree>
    <p:extLst>
      <p:ext uri="{BB962C8B-B14F-4D97-AF65-F5344CB8AC3E}">
        <p14:creationId xmlns:p14="http://schemas.microsoft.com/office/powerpoint/2010/main" val="315070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8136904" cy="1196753"/>
          </a:xfrm>
        </p:spPr>
        <p:txBody>
          <a:bodyPr>
            <a:normAutofit/>
          </a:bodyPr>
          <a:lstStyle/>
          <a:p>
            <a:r>
              <a:rPr lang="ru-RU" sz="3200" dirty="0" smtClean="0"/>
              <a:t>Сетевые угрозы </a:t>
            </a:r>
            <a:br>
              <a:rPr lang="ru-RU" sz="3200" dirty="0" smtClean="0"/>
            </a:br>
            <a:r>
              <a:rPr lang="ru-RU" sz="3200" dirty="0" err="1" smtClean="0"/>
              <a:t>Хактивисты</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lnSpcReduction="10000"/>
          </a:bodyPr>
          <a:lstStyle/>
          <a:p>
            <a:pPr algn="l"/>
            <a:r>
              <a:rPr lang="ru-RU" dirty="0" smtClean="0"/>
              <a:t>В качестве примера </a:t>
            </a:r>
            <a:r>
              <a:rPr lang="ru-RU" dirty="0" err="1" smtClean="0"/>
              <a:t>хактивистов</a:t>
            </a:r>
            <a:r>
              <a:rPr lang="ru-RU" dirty="0" smtClean="0"/>
              <a:t> можно привести две группы – Анонимы (</a:t>
            </a:r>
            <a:r>
              <a:rPr lang="ru-RU" dirty="0" err="1" smtClean="0"/>
              <a:t>Anonymous</a:t>
            </a:r>
            <a:r>
              <a:rPr lang="ru-RU" dirty="0" smtClean="0"/>
              <a:t>) и Сирийская электронная армия (</a:t>
            </a:r>
            <a:r>
              <a:rPr lang="ru-RU" dirty="0" err="1" smtClean="0"/>
              <a:t>Syrian</a:t>
            </a:r>
            <a:r>
              <a:rPr lang="ru-RU" dirty="0" smtClean="0"/>
              <a:t> </a:t>
            </a:r>
            <a:r>
              <a:rPr lang="ru-RU" dirty="0" err="1" smtClean="0"/>
              <a:t>Electronic</a:t>
            </a:r>
            <a:r>
              <a:rPr lang="ru-RU" dirty="0" smtClean="0"/>
              <a:t> </a:t>
            </a:r>
            <a:r>
              <a:rPr lang="ru-RU" dirty="0" err="1" smtClean="0"/>
              <a:t>Army</a:t>
            </a:r>
            <a:r>
              <a:rPr lang="ru-RU" dirty="0" smtClean="0"/>
              <a:t>, SEA). </a:t>
            </a:r>
          </a:p>
          <a:p>
            <a:pPr algn="l"/>
            <a:r>
              <a:rPr lang="ru-RU" dirty="0" smtClean="0"/>
              <a:t>Хотя в большинстве своем группы </a:t>
            </a:r>
            <a:r>
              <a:rPr lang="ru-RU" dirty="0" err="1" smtClean="0"/>
              <a:t>хактивистов</a:t>
            </a:r>
            <a:r>
              <a:rPr lang="ru-RU" dirty="0" smtClean="0"/>
              <a:t> не отличаются хорошей организацией, они создают значительные проблемы для правительств и бизнеса.</a:t>
            </a:r>
          </a:p>
          <a:p>
            <a:pPr algn="l"/>
            <a:r>
              <a:rPr lang="ru-RU" dirty="0" smtClean="0"/>
              <a:t>В арсенале </a:t>
            </a:r>
            <a:r>
              <a:rPr lang="ru-RU" dirty="0" err="1" smtClean="0"/>
              <a:t>хактивистов</a:t>
            </a:r>
            <a:r>
              <a:rPr lang="ru-RU" dirty="0" smtClean="0"/>
              <a:t> в основном преобладают базовые инструменты, имеющиеся в свободном доступе.</a:t>
            </a:r>
            <a:endParaRPr lang="ru-RU" dirty="0"/>
          </a:p>
        </p:txBody>
      </p:sp>
    </p:spTree>
    <p:extLst>
      <p:ext uri="{BB962C8B-B14F-4D97-AF65-F5344CB8AC3E}">
        <p14:creationId xmlns:p14="http://schemas.microsoft.com/office/powerpoint/2010/main" val="245555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b="1" dirty="0" smtClean="0"/>
              <a:t>Хакер</a:t>
            </a:r>
            <a:r>
              <a:rPr lang="ru-RU" dirty="0" smtClean="0"/>
              <a:t> – это общий термин, используемый для обозначения злоумышленника, атакующего сеть. </a:t>
            </a:r>
          </a:p>
          <a:p>
            <a:pPr algn="l"/>
            <a:r>
              <a:rPr lang="ru-RU" dirty="0" smtClean="0"/>
              <a:t>В этом курсе термины «хакер» и «злоумышленник» часто используются как </a:t>
            </a:r>
            <a:r>
              <a:rPr lang="ru-RU" dirty="0" err="1" smtClean="0"/>
              <a:t>взаимозаменяющие</a:t>
            </a:r>
            <a:r>
              <a:rPr lang="ru-RU" dirty="0" smtClean="0"/>
              <a:t>. </a:t>
            </a:r>
          </a:p>
          <a:p>
            <a:pPr algn="l"/>
            <a:r>
              <a:rPr lang="ru-RU" dirty="0" smtClean="0"/>
              <a:t>Однако у термина «хакер» есть разные значения:</a:t>
            </a:r>
          </a:p>
          <a:p>
            <a:pPr algn="l"/>
            <a:endParaRPr lang="ru-RU" dirty="0" smtClean="0"/>
          </a:p>
        </p:txBody>
      </p:sp>
    </p:spTree>
    <p:extLst>
      <p:ext uri="{BB962C8B-B14F-4D97-AF65-F5344CB8AC3E}">
        <p14:creationId xmlns:p14="http://schemas.microsoft.com/office/powerpoint/2010/main" val="3736796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8136904" cy="1196753"/>
          </a:xfrm>
        </p:spPr>
        <p:txBody>
          <a:bodyPr>
            <a:normAutofit/>
          </a:bodyPr>
          <a:lstStyle/>
          <a:p>
            <a:r>
              <a:rPr lang="ru-RU" sz="3200" dirty="0" smtClean="0"/>
              <a:t>Сетевые угрозы </a:t>
            </a:r>
            <a:br>
              <a:rPr lang="ru-RU" sz="3200" dirty="0" smtClean="0"/>
            </a:br>
            <a:r>
              <a:rPr lang="ru-RU" sz="3200" dirty="0" smtClean="0"/>
              <a:t>Хакеры, спонсируемые государствами</a:t>
            </a:r>
          </a:p>
        </p:txBody>
      </p:sp>
      <p:sp>
        <p:nvSpPr>
          <p:cNvPr id="3" name="Подзаголовок 2"/>
          <p:cNvSpPr>
            <a:spLocks noGrp="1"/>
          </p:cNvSpPr>
          <p:nvPr>
            <p:ph type="subTitle" idx="1"/>
          </p:nvPr>
        </p:nvSpPr>
        <p:spPr>
          <a:xfrm>
            <a:off x="467544" y="1340768"/>
            <a:ext cx="8424936" cy="5328592"/>
          </a:xfrm>
        </p:spPr>
        <p:txBody>
          <a:bodyPr>
            <a:normAutofit fontScale="92500" lnSpcReduction="10000"/>
          </a:bodyPr>
          <a:lstStyle/>
          <a:p>
            <a:pPr algn="l"/>
            <a:r>
              <a:rPr lang="ru-RU" dirty="0" err="1" smtClean="0"/>
              <a:t>Киберпреступники</a:t>
            </a:r>
            <a:r>
              <a:rPr lang="ru-RU" dirty="0" smtClean="0"/>
              <a:t>, </a:t>
            </a:r>
            <a:r>
              <a:rPr lang="ru-RU" dirty="0" err="1" smtClean="0"/>
              <a:t>спонсирумые</a:t>
            </a:r>
            <a:r>
              <a:rPr lang="ru-RU" dirty="0" smtClean="0"/>
              <a:t> государствами, – это самый новый тип хакеров. </a:t>
            </a:r>
          </a:p>
          <a:p>
            <a:pPr algn="l"/>
            <a:r>
              <a:rPr lang="ru-RU" dirty="0" smtClean="0"/>
              <a:t>Эти злоумышленники финансируются правительствами и под их руководством организуют различные операции – от </a:t>
            </a:r>
            <a:r>
              <a:rPr lang="ru-RU" dirty="0" err="1" smtClean="0"/>
              <a:t>кибершпионажа</a:t>
            </a:r>
            <a:r>
              <a:rPr lang="ru-RU" dirty="0" smtClean="0"/>
              <a:t> до кражи интеллектуальной собственности.</a:t>
            </a:r>
          </a:p>
          <a:p>
            <a:pPr algn="l"/>
            <a:r>
              <a:rPr lang="ru-RU" dirty="0" smtClean="0"/>
              <a:t> Этих хакеров спонсируют многие страны, но очень мало кто признается в этом публично. Правительства нанимают самых талантливых хакеров для создания самых совершенных и скрытых угроз.</a:t>
            </a:r>
          </a:p>
          <a:p>
            <a:pPr algn="l"/>
            <a:endParaRPr lang="ru-RU" dirty="0" smtClean="0"/>
          </a:p>
        </p:txBody>
      </p:sp>
    </p:spTree>
    <p:extLst>
      <p:ext uri="{BB962C8B-B14F-4D97-AF65-F5344CB8AC3E}">
        <p14:creationId xmlns:p14="http://schemas.microsoft.com/office/powerpoint/2010/main" val="2921029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8136904" cy="1196753"/>
          </a:xfrm>
        </p:spPr>
        <p:txBody>
          <a:bodyPr>
            <a:normAutofit/>
          </a:bodyPr>
          <a:lstStyle/>
          <a:p>
            <a:r>
              <a:rPr lang="ru-RU" sz="3200" dirty="0" smtClean="0"/>
              <a:t>Сетевые угрозы </a:t>
            </a:r>
            <a:br>
              <a:rPr lang="ru-RU" sz="3200" dirty="0" smtClean="0"/>
            </a:br>
            <a:r>
              <a:rPr lang="ru-RU" sz="3200" dirty="0" smtClean="0"/>
              <a:t>Хакеры, спонсируемые государствами</a:t>
            </a:r>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Хакеры, спонсируемые государством, способны создать усовершенствованный, персонализированный код атаки, часто используя для этого ранее необнаруженные уязвимости ПО.</a:t>
            </a:r>
          </a:p>
          <a:p>
            <a:pPr algn="l"/>
            <a:r>
              <a:rPr lang="ru-RU" dirty="0" smtClean="0"/>
              <a:t>В качестве примера атаки, спонсируемой государством, можно привести вредоносное ПО </a:t>
            </a:r>
            <a:r>
              <a:rPr lang="ru-RU" dirty="0" err="1" smtClean="0"/>
              <a:t>Стакснет</a:t>
            </a:r>
            <a:r>
              <a:rPr lang="ru-RU" dirty="0" smtClean="0"/>
              <a:t> (</a:t>
            </a:r>
            <a:r>
              <a:rPr lang="ru-RU" dirty="0" err="1" smtClean="0"/>
              <a:t>Stuxnet</a:t>
            </a:r>
            <a:r>
              <a:rPr lang="ru-RU" dirty="0" smtClean="0"/>
              <a:t>), которое было произведено для нанесения ущерба ядерной обогатительной установке Ирана.</a:t>
            </a:r>
            <a:endParaRPr lang="ru-RU" dirty="0"/>
          </a:p>
        </p:txBody>
      </p:sp>
    </p:spTree>
    <p:extLst>
      <p:ext uri="{BB962C8B-B14F-4D97-AF65-F5344CB8AC3E}">
        <p14:creationId xmlns:p14="http://schemas.microsoft.com/office/powerpoint/2010/main" val="229495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Чтобы воспользоваться уязвимостью, злоумышленник должен обладать соответствующей техникой или инструментом. В течение многих лет инструменты проведения атак становились все сложнее и все более автоматизированными, при этом технических знаний для их использования требовалось намного меньше, чем раньше.</a:t>
            </a:r>
          </a:p>
          <a:p>
            <a:pPr algn="l"/>
            <a:endParaRPr lang="ru-RU" dirty="0" smtClean="0"/>
          </a:p>
          <a:p>
            <a:pPr algn="l"/>
            <a:r>
              <a:rPr lang="ru-RU" dirty="0" smtClean="0"/>
              <a:t>.</a:t>
            </a:r>
            <a:endParaRPr lang="ru-RU" dirty="0"/>
          </a:p>
        </p:txBody>
      </p:sp>
    </p:spTree>
    <p:extLst>
      <p:ext uri="{BB962C8B-B14F-4D97-AF65-F5344CB8AC3E}">
        <p14:creationId xmlns:p14="http://schemas.microsoft.com/office/powerpoint/2010/main" val="2578113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30" y="1196752"/>
            <a:ext cx="8461811" cy="545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88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24936" cy="544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86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9"/>
            <a:ext cx="834116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100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352928" cy="532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262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42329"/>
            <a:ext cx="8538091" cy="535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175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4249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579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Краткая информация об инструментах проведения атак</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352928" cy="538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944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Умный программист, который может разрабатывать новые программы и кодировать изменения в существующих программах, чтобы сделать их более эффективными.</a:t>
            </a:r>
          </a:p>
        </p:txBody>
      </p:sp>
    </p:spTree>
    <p:extLst>
      <p:ext uri="{BB962C8B-B14F-4D97-AF65-F5344CB8AC3E}">
        <p14:creationId xmlns:p14="http://schemas.microsoft.com/office/powerpoint/2010/main" val="4108913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a:bodyPr>
          <a:lstStyle/>
          <a:p>
            <a:r>
              <a:rPr lang="ru-RU" sz="3200" dirty="0" smtClean="0"/>
              <a:t>Эволюция инструментов безопасности</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Так называемые этические хакеры используют множество разных типов инструментов для тестирования и обеспечения безопасности сети и ее данных. </a:t>
            </a:r>
          </a:p>
          <a:p>
            <a:pPr algn="l"/>
            <a:r>
              <a:rPr lang="ru-RU" dirty="0" smtClean="0"/>
              <a:t>Для проверки безопасности сети и ее систем разработано множество инструментов тестирования проникновения в сеть. </a:t>
            </a:r>
          </a:p>
          <a:p>
            <a:pPr algn="l"/>
            <a:r>
              <a:rPr lang="ru-RU" dirty="0" smtClean="0"/>
              <a:t>Однако большинство этих инструментов могут также использоваться и черными хакерами.</a:t>
            </a:r>
          </a:p>
          <a:p>
            <a:pPr algn="l"/>
            <a:endParaRPr lang="ru-RU" dirty="0" smtClean="0"/>
          </a:p>
        </p:txBody>
      </p:sp>
    </p:spTree>
    <p:extLst>
      <p:ext uri="{BB962C8B-B14F-4D97-AF65-F5344CB8AC3E}">
        <p14:creationId xmlns:p14="http://schemas.microsoft.com/office/powerpoint/2010/main" val="1337532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a:bodyPr>
          <a:lstStyle/>
          <a:p>
            <a:r>
              <a:rPr lang="ru-RU" sz="3200" dirty="0" smtClean="0"/>
              <a:t>Эволюция инструментов безопасности</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Черные хакеры также создают различные инструменты. </a:t>
            </a:r>
          </a:p>
          <a:p>
            <a:pPr algn="l"/>
            <a:r>
              <a:rPr lang="ru-RU" dirty="0" smtClean="0"/>
              <a:t>И очевидно, что эти инструменты пишутся со злым умыслом. </a:t>
            </a:r>
          </a:p>
          <a:p>
            <a:pPr algn="l"/>
            <a:r>
              <a:rPr lang="ru-RU" dirty="0" smtClean="0"/>
              <a:t>Белые хакеры также должны знать, как использовать эти инструменты при выполнении тестов на проникновение в сеть.</a:t>
            </a:r>
          </a:p>
          <a:p>
            <a:pPr algn="l"/>
            <a:r>
              <a:rPr lang="ru-RU" dirty="0" smtClean="0"/>
              <a:t>.</a:t>
            </a:r>
            <a:endParaRPr lang="ru-RU" dirty="0"/>
          </a:p>
        </p:txBody>
      </p:sp>
    </p:spTree>
    <p:extLst>
      <p:ext uri="{BB962C8B-B14F-4D97-AF65-F5344CB8AC3E}">
        <p14:creationId xmlns:p14="http://schemas.microsoft.com/office/powerpoint/2010/main" val="386871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a:bodyPr>
          <a:lstStyle/>
          <a:p>
            <a:r>
              <a:rPr lang="ru-RU" sz="3200" dirty="0"/>
              <a:t>И</a:t>
            </a:r>
            <a:r>
              <a:rPr lang="ru-RU" sz="3200" dirty="0" smtClean="0"/>
              <a:t>нструменты тестирования проникновения</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r>
              <a:rPr lang="ru-RU" dirty="0" smtClean="0"/>
              <a:t>Рассмотрим категории популярных инструментов тестирования проникновения. Обратите внимание, как некоторые инструменты используются и белыми, и черными хакерами. </a:t>
            </a:r>
          </a:p>
          <a:p>
            <a:pPr algn="l"/>
            <a:r>
              <a:rPr lang="ru-RU" dirty="0" smtClean="0"/>
              <a:t>Помните, что этот список далеко не исчерпывающий, так как новые инструменты разрабатываются постоянно.</a:t>
            </a:r>
            <a:endParaRPr lang="ru-RU" dirty="0"/>
          </a:p>
        </p:txBody>
      </p:sp>
    </p:spTree>
    <p:extLst>
      <p:ext uri="{BB962C8B-B14F-4D97-AF65-F5344CB8AC3E}">
        <p14:creationId xmlns:p14="http://schemas.microsoft.com/office/powerpoint/2010/main" val="319806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a:bodyPr>
          <a:lstStyle/>
          <a:p>
            <a:r>
              <a:rPr lang="ru-RU" sz="3200" dirty="0" smtClean="0"/>
              <a:t>Инструменты тестирования проникновения</a:t>
            </a:r>
            <a:endParaRPr lang="ru-RU" sz="3200" dirty="0"/>
          </a:p>
        </p:txBody>
      </p:sp>
      <p:sp>
        <p:nvSpPr>
          <p:cNvPr id="3" name="Подзаголовок 2"/>
          <p:cNvSpPr>
            <a:spLocks noGrp="1"/>
          </p:cNvSpPr>
          <p:nvPr>
            <p:ph type="subTitle" idx="1"/>
          </p:nvPr>
        </p:nvSpPr>
        <p:spPr>
          <a:xfrm>
            <a:off x="467544" y="1340768"/>
            <a:ext cx="8424936" cy="5328592"/>
          </a:xfrm>
        </p:spPr>
        <p:txBody>
          <a:bodyPr>
            <a:normAutofit/>
          </a:bodyPr>
          <a:lstStyle/>
          <a:p>
            <a:pPr algn="l"/>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39919"/>
            <a:ext cx="835292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49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Взломщик паролей</a:t>
            </a:r>
            <a:endParaRPr lang="ru-RU" sz="3200" dirty="0"/>
          </a:p>
        </p:txBody>
      </p:sp>
      <p:sp>
        <p:nvSpPr>
          <p:cNvPr id="3" name="Подзаголовок 2"/>
          <p:cNvSpPr>
            <a:spLocks noGrp="1"/>
          </p:cNvSpPr>
          <p:nvPr>
            <p:ph type="subTitle" idx="1"/>
          </p:nvPr>
        </p:nvSpPr>
        <p:spPr>
          <a:xfrm>
            <a:off x="179512" y="908720"/>
            <a:ext cx="8856984" cy="5760640"/>
          </a:xfrm>
        </p:spPr>
        <p:txBody>
          <a:bodyPr>
            <a:normAutofit fontScale="85000" lnSpcReduction="20000"/>
          </a:bodyPr>
          <a:lstStyle/>
          <a:p>
            <a:pPr algn="l"/>
            <a:r>
              <a:rPr lang="ru-RU" dirty="0" smtClean="0"/>
              <a:t>Пароли представляют собой наиболее серьезную уязвимость и угрозу безопасности. </a:t>
            </a:r>
          </a:p>
          <a:p>
            <a:pPr algn="l"/>
            <a:r>
              <a:rPr lang="ru-RU" dirty="0" smtClean="0"/>
              <a:t>Инструменты взлома паролей часто называются инструментами восстановления паролей и могут использоваться как для взлома, так и для восстановления пароля. </a:t>
            </a:r>
          </a:p>
          <a:p>
            <a:pPr algn="l"/>
            <a:r>
              <a:rPr lang="ru-RU" dirty="0" smtClean="0"/>
              <a:t>Это выполняется путем либо удаления исходного пароля после обхода шифрования данных, либо непосредственного обнаружения пароля. </a:t>
            </a:r>
          </a:p>
          <a:p>
            <a:pPr algn="l"/>
            <a:r>
              <a:rPr lang="ru-RU" dirty="0" smtClean="0"/>
              <a:t>Взломщики паролей неоднократно пытаются подобрать комбинацию символов, чтобы взломать пароль и получить доступ к системе. </a:t>
            </a:r>
          </a:p>
          <a:p>
            <a:pPr algn="l"/>
            <a:r>
              <a:rPr lang="ru-RU" dirty="0" smtClean="0"/>
              <a:t>Приведем несколько примеров инструментов для взлома пароля: </a:t>
            </a:r>
            <a:r>
              <a:rPr lang="ru-RU" dirty="0" err="1" smtClean="0"/>
              <a:t>Ophcrack</a:t>
            </a:r>
            <a:r>
              <a:rPr lang="ru-RU" dirty="0" smtClean="0"/>
              <a:t>, </a:t>
            </a:r>
            <a:r>
              <a:rPr lang="ru-RU" dirty="0" err="1" smtClean="0"/>
              <a:t>LOphtCrack</a:t>
            </a:r>
            <a:r>
              <a:rPr lang="ru-RU" dirty="0" smtClean="0"/>
              <a:t>, ТНС </a:t>
            </a:r>
            <a:r>
              <a:rPr lang="ru-RU" dirty="0" err="1" smtClean="0"/>
              <a:t>Hydra</a:t>
            </a:r>
            <a:r>
              <a:rPr lang="ru-RU" dirty="0" smtClean="0"/>
              <a:t>, </a:t>
            </a:r>
            <a:r>
              <a:rPr lang="ru-RU" dirty="0" err="1" smtClean="0"/>
              <a:t>RainbowCrack</a:t>
            </a:r>
            <a:r>
              <a:rPr lang="ru-RU" dirty="0" smtClean="0"/>
              <a:t> и </a:t>
            </a:r>
            <a:r>
              <a:rPr lang="ru-RU" dirty="0" err="1" smtClean="0"/>
              <a:t>Medusa</a:t>
            </a:r>
            <a:r>
              <a:rPr lang="ru-RU" dirty="0" smtClean="0"/>
              <a:t>.</a:t>
            </a:r>
            <a:endParaRPr lang="ru-RU" dirty="0"/>
          </a:p>
        </p:txBody>
      </p:sp>
    </p:spTree>
    <p:extLst>
      <p:ext uri="{BB962C8B-B14F-4D97-AF65-F5344CB8AC3E}">
        <p14:creationId xmlns:p14="http://schemas.microsoft.com/office/powerpoint/2010/main" val="3296712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взлома беспроводных сетей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Беспроводные сети наиболее уязвимы при угрозах безопасности. </a:t>
            </a:r>
          </a:p>
          <a:p>
            <a:pPr algn="l"/>
            <a:r>
              <a:rPr lang="ru-RU" dirty="0" smtClean="0"/>
              <a:t>Инструменты взлома беспроводных сетей используются для преднамеренного проникновения в беспроводную сеть с целью обнаружения уязвимостей безопасности. Приведем несколько примеров инструментов взлома беспроводных сетей: </a:t>
            </a:r>
            <a:r>
              <a:rPr lang="ru-RU" dirty="0" err="1" smtClean="0"/>
              <a:t>Aircrack-ng</a:t>
            </a:r>
            <a:r>
              <a:rPr lang="ru-RU" dirty="0" smtClean="0"/>
              <a:t>, </a:t>
            </a:r>
            <a:r>
              <a:rPr lang="ru-RU" dirty="0" err="1" smtClean="0"/>
              <a:t>Kismet</a:t>
            </a:r>
            <a:r>
              <a:rPr lang="ru-RU" dirty="0" smtClean="0"/>
              <a:t>, </a:t>
            </a:r>
            <a:r>
              <a:rPr lang="ru-RU" dirty="0" err="1" smtClean="0"/>
              <a:t>InSSIDer</a:t>
            </a:r>
            <a:r>
              <a:rPr lang="ru-RU" dirty="0" smtClean="0"/>
              <a:t>, </a:t>
            </a:r>
            <a:r>
              <a:rPr lang="ru-RU" dirty="0" err="1" smtClean="0"/>
              <a:t>KisMAC</a:t>
            </a:r>
            <a:r>
              <a:rPr lang="ru-RU" dirty="0" smtClean="0"/>
              <a:t>, </a:t>
            </a:r>
            <a:r>
              <a:rPr lang="ru-RU" dirty="0" err="1" smtClean="0"/>
              <a:t>Firesheep</a:t>
            </a:r>
            <a:r>
              <a:rPr lang="ru-RU" dirty="0" smtClean="0"/>
              <a:t> и </a:t>
            </a:r>
            <a:r>
              <a:rPr lang="ru-RU" dirty="0" err="1" smtClean="0"/>
              <a:t>NetStumbler</a:t>
            </a:r>
            <a:r>
              <a:rPr lang="ru-RU" dirty="0" smtClean="0"/>
              <a:t>.</a:t>
            </a:r>
          </a:p>
          <a:p>
            <a:pPr algn="l"/>
            <a:endParaRPr lang="ru-RU" dirty="0"/>
          </a:p>
        </p:txBody>
      </p:sp>
    </p:spTree>
    <p:extLst>
      <p:ext uri="{BB962C8B-B14F-4D97-AF65-F5344CB8AC3E}">
        <p14:creationId xmlns:p14="http://schemas.microsoft.com/office/powerpoint/2010/main" val="14537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Сетевые сканеры и инструменты взлома</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Сетевые сканеры используются для проверки наличия TCP- или UDP-портов на сетевых устройствах, серверах и узлах. </a:t>
            </a:r>
          </a:p>
          <a:p>
            <a:pPr algn="l"/>
            <a:r>
              <a:rPr lang="ru-RU" dirty="0" smtClean="0"/>
              <a:t>Приведем несколько примеров сканеров: </a:t>
            </a:r>
            <a:r>
              <a:rPr lang="ru-RU" dirty="0" err="1" smtClean="0"/>
              <a:t>Nmap</a:t>
            </a:r>
            <a:r>
              <a:rPr lang="ru-RU" dirty="0" smtClean="0"/>
              <a:t>, </a:t>
            </a:r>
            <a:r>
              <a:rPr lang="ru-RU" dirty="0" err="1" smtClean="0"/>
              <a:t>SuperScan</a:t>
            </a:r>
            <a:r>
              <a:rPr lang="ru-RU" dirty="0" smtClean="0"/>
              <a:t>, </a:t>
            </a:r>
            <a:r>
              <a:rPr lang="ru-RU" dirty="0" err="1" smtClean="0"/>
              <a:t>Angry</a:t>
            </a:r>
            <a:r>
              <a:rPr lang="ru-RU" dirty="0" smtClean="0"/>
              <a:t> IP </a:t>
            </a:r>
            <a:r>
              <a:rPr lang="ru-RU" dirty="0" err="1" smtClean="0"/>
              <a:t>Scanner</a:t>
            </a:r>
            <a:r>
              <a:rPr lang="ru-RU" dirty="0" smtClean="0"/>
              <a:t> и </a:t>
            </a:r>
            <a:r>
              <a:rPr lang="ru-RU" dirty="0" err="1" smtClean="0"/>
              <a:t>NetScanTools</a:t>
            </a:r>
            <a:r>
              <a:rPr lang="ru-RU" dirty="0" smtClean="0"/>
              <a:t>.</a:t>
            </a:r>
          </a:p>
          <a:p>
            <a:pPr algn="l"/>
            <a:endParaRPr lang="ru-RU" dirty="0"/>
          </a:p>
        </p:txBody>
      </p:sp>
    </p:spTree>
    <p:extLst>
      <p:ext uri="{BB962C8B-B14F-4D97-AF65-F5344CB8AC3E}">
        <p14:creationId xmlns:p14="http://schemas.microsoft.com/office/powerpoint/2010/main" val="2327594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создания пакетов</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Эти инструменты используются для зондирования и тестирования устойчивости межсетевого экрана с помощью специальных поддельных пакетов. </a:t>
            </a:r>
          </a:p>
          <a:p>
            <a:pPr algn="l"/>
            <a:r>
              <a:rPr lang="ru-RU" dirty="0" smtClean="0"/>
              <a:t>Приведем несколько примеров таких инструментов: </a:t>
            </a:r>
            <a:r>
              <a:rPr lang="ru-RU" dirty="0" err="1" smtClean="0"/>
              <a:t>Hping</a:t>
            </a:r>
            <a:r>
              <a:rPr lang="ru-RU" dirty="0" smtClean="0"/>
              <a:t>, </a:t>
            </a:r>
            <a:r>
              <a:rPr lang="ru-RU" dirty="0" err="1" smtClean="0"/>
              <a:t>Scapy</a:t>
            </a:r>
            <a:r>
              <a:rPr lang="ru-RU" dirty="0" smtClean="0"/>
              <a:t>, </a:t>
            </a:r>
            <a:r>
              <a:rPr lang="ru-RU" dirty="0" err="1" smtClean="0"/>
              <a:t>Socat</a:t>
            </a:r>
            <a:r>
              <a:rPr lang="ru-RU" dirty="0" smtClean="0"/>
              <a:t>, </a:t>
            </a:r>
            <a:r>
              <a:rPr lang="ru-RU" dirty="0" err="1" smtClean="0"/>
              <a:t>Yersinia</a:t>
            </a:r>
            <a:r>
              <a:rPr lang="ru-RU" dirty="0" smtClean="0"/>
              <a:t>, </a:t>
            </a:r>
            <a:r>
              <a:rPr lang="ru-RU" dirty="0" err="1" smtClean="0"/>
              <a:t>Netcat</a:t>
            </a:r>
            <a:r>
              <a:rPr lang="ru-RU" dirty="0" smtClean="0"/>
              <a:t>, </a:t>
            </a:r>
            <a:r>
              <a:rPr lang="ru-RU" dirty="0" err="1" smtClean="0"/>
              <a:t>Nping</a:t>
            </a:r>
            <a:r>
              <a:rPr lang="ru-RU" dirty="0" smtClean="0"/>
              <a:t> и </a:t>
            </a:r>
            <a:r>
              <a:rPr lang="ru-RU" dirty="0" err="1" smtClean="0"/>
              <a:t>Nemesis</a:t>
            </a:r>
            <a:r>
              <a:rPr lang="ru-RU" dirty="0" smtClean="0"/>
              <a:t>.</a:t>
            </a:r>
          </a:p>
          <a:p>
            <a:pPr algn="l"/>
            <a:endParaRPr lang="ru-RU" dirty="0"/>
          </a:p>
        </p:txBody>
      </p:sp>
    </p:spTree>
    <p:extLst>
      <p:ext uri="{BB962C8B-B14F-4D97-AF65-F5344CB8AC3E}">
        <p14:creationId xmlns:p14="http://schemas.microsoft.com/office/powerpoint/2010/main" val="857587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Анализаторы пакетов</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Эти инструменты используются для сбора и анализа пакетов внутри традиционных локальных сетей </a:t>
            </a:r>
            <a:r>
              <a:rPr lang="en-US" dirty="0" smtClean="0"/>
              <a:t>Ethernet </a:t>
            </a:r>
            <a:r>
              <a:rPr lang="ru-RU" dirty="0" smtClean="0"/>
              <a:t>или </a:t>
            </a:r>
            <a:r>
              <a:rPr lang="en-US" dirty="0" smtClean="0"/>
              <a:t>WLAN. </a:t>
            </a:r>
            <a:endParaRPr lang="ru-RU" dirty="0" smtClean="0"/>
          </a:p>
          <a:p>
            <a:pPr algn="l"/>
            <a:r>
              <a:rPr lang="ru-RU" dirty="0" smtClean="0"/>
              <a:t>Приведем несколько примеров таких инструментов: </a:t>
            </a:r>
            <a:r>
              <a:rPr lang="en-US" dirty="0" smtClean="0"/>
              <a:t>Wireshark, </a:t>
            </a:r>
            <a:r>
              <a:rPr lang="en-US" dirty="0" err="1" smtClean="0"/>
              <a:t>Tcpdump</a:t>
            </a:r>
            <a:r>
              <a:rPr lang="en-US" dirty="0" smtClean="0"/>
              <a:t>, Ettercap, </a:t>
            </a:r>
            <a:r>
              <a:rPr lang="en-US" dirty="0" err="1" smtClean="0"/>
              <a:t>Dsniff</a:t>
            </a:r>
            <a:r>
              <a:rPr lang="en-US" dirty="0" smtClean="0"/>
              <a:t>, </a:t>
            </a:r>
            <a:r>
              <a:rPr lang="en-US" dirty="0" err="1" smtClean="0"/>
              <a:t>EtherApe</a:t>
            </a:r>
            <a:r>
              <a:rPr lang="en-US" dirty="0" smtClean="0"/>
              <a:t>. Paros, Fiddler, </a:t>
            </a:r>
            <a:r>
              <a:rPr lang="en-US" dirty="0" err="1" smtClean="0"/>
              <a:t>Ratproxy</a:t>
            </a:r>
            <a:r>
              <a:rPr lang="en-US" dirty="0" smtClean="0"/>
              <a:t> </a:t>
            </a:r>
            <a:r>
              <a:rPr lang="ru-RU" dirty="0" smtClean="0"/>
              <a:t>и </a:t>
            </a:r>
            <a:r>
              <a:rPr lang="en-US" dirty="0" err="1" smtClean="0"/>
              <a:t>SSLstrip</a:t>
            </a:r>
            <a:r>
              <a:rPr lang="en-US" dirty="0" smtClean="0"/>
              <a:t>.</a:t>
            </a:r>
          </a:p>
          <a:p>
            <a:pPr algn="l"/>
            <a:endParaRPr lang="ru-RU" dirty="0"/>
          </a:p>
        </p:txBody>
      </p:sp>
    </p:spTree>
    <p:extLst>
      <p:ext uri="{BB962C8B-B14F-4D97-AF65-F5344CB8AC3E}">
        <p14:creationId xmlns:p14="http://schemas.microsoft.com/office/powerpoint/2010/main" val="2004061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Детекторы </a:t>
            </a:r>
            <a:r>
              <a:rPr lang="ru-RU" sz="3200" dirty="0" err="1" smtClean="0"/>
              <a:t>руткитов</a:t>
            </a:r>
            <a:endParaRPr lang="ru-RU" sz="3200" dirty="0" smtClean="0"/>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Это инструмент проверки целостности каталогов и файлов, используемый белыми хакерами для обнаружения установленных </a:t>
            </a:r>
            <a:r>
              <a:rPr lang="ru-RU" dirty="0" err="1" smtClean="0"/>
              <a:t>руткитов</a:t>
            </a:r>
            <a:r>
              <a:rPr lang="ru-RU" dirty="0" smtClean="0"/>
              <a:t> (</a:t>
            </a:r>
            <a:r>
              <a:rPr lang="ru-RU" dirty="0" err="1" smtClean="0"/>
              <a:t>root</a:t>
            </a:r>
            <a:r>
              <a:rPr lang="ru-RU" dirty="0" smtClean="0"/>
              <a:t> </a:t>
            </a:r>
            <a:r>
              <a:rPr lang="ru-RU" dirty="0" err="1" smtClean="0"/>
              <a:t>kit</a:t>
            </a:r>
            <a:r>
              <a:rPr lang="ru-RU" dirty="0" smtClean="0"/>
              <a:t>). Приведем несколько примеров таких инструментов: AIDE, </a:t>
            </a:r>
            <a:r>
              <a:rPr lang="ru-RU" dirty="0" err="1" smtClean="0"/>
              <a:t>Netfilter</a:t>
            </a:r>
            <a:r>
              <a:rPr lang="ru-RU" dirty="0" smtClean="0"/>
              <a:t> и PF (фильтр пакетов </a:t>
            </a:r>
            <a:r>
              <a:rPr lang="ru-RU" dirty="0" err="1" smtClean="0"/>
              <a:t>OpenBSD</a:t>
            </a:r>
            <a:r>
              <a:rPr lang="ru-RU" dirty="0" smtClean="0"/>
              <a:t>).</a:t>
            </a:r>
          </a:p>
          <a:p>
            <a:pPr algn="l"/>
            <a:endParaRPr lang="ru-RU" dirty="0"/>
          </a:p>
        </p:txBody>
      </p:sp>
    </p:spTree>
    <p:extLst>
      <p:ext uri="{BB962C8B-B14F-4D97-AF65-F5344CB8AC3E}">
        <p14:creationId xmlns:p14="http://schemas.microsoft.com/office/powerpoint/2010/main" val="242183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Сетевой специалист, который использует продвинутые навыки программирования, чтобы сделать сети неуязвимыми перед атаками.</a:t>
            </a:r>
          </a:p>
        </p:txBody>
      </p:sp>
    </p:spTree>
    <p:extLst>
      <p:ext uri="{BB962C8B-B14F-4D97-AF65-F5344CB8AC3E}">
        <p14:creationId xmlns:p14="http://schemas.microsoft.com/office/powerpoint/2010/main" val="1454935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err="1" smtClean="0"/>
              <a:t>Фаззеры</a:t>
            </a:r>
            <a:r>
              <a:rPr lang="ru-RU" sz="3200" dirty="0" smtClean="0"/>
              <a:t> для поиска уязвимостей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err="1" smtClean="0"/>
              <a:t>Фаззеры</a:t>
            </a:r>
            <a:r>
              <a:rPr lang="ru-RU" dirty="0" smtClean="0"/>
              <a:t> (</a:t>
            </a:r>
            <a:r>
              <a:rPr lang="ru-RU" dirty="0" err="1" smtClean="0"/>
              <a:t>Fuzzer</a:t>
            </a:r>
            <a:r>
              <a:rPr lang="ru-RU" dirty="0" smtClean="0"/>
              <a:t>) - это инструменты, используемыми хакерами для обнаружения уязвимостей безопасности компьютерной системы. </a:t>
            </a:r>
          </a:p>
          <a:p>
            <a:pPr algn="l"/>
            <a:r>
              <a:rPr lang="ru-RU" dirty="0" smtClean="0"/>
              <a:t>Приведем несколько примеров таких инструментов: </a:t>
            </a:r>
            <a:r>
              <a:rPr lang="ru-RU" dirty="0" err="1" smtClean="0"/>
              <a:t>Skipfish</a:t>
            </a:r>
            <a:r>
              <a:rPr lang="ru-RU" dirty="0" smtClean="0"/>
              <a:t>, </a:t>
            </a:r>
            <a:r>
              <a:rPr lang="ru-RU" dirty="0" err="1" smtClean="0"/>
              <a:t>Wapiti</a:t>
            </a:r>
            <a:r>
              <a:rPr lang="ru-RU" dirty="0" smtClean="0"/>
              <a:t> и W3af.</a:t>
            </a:r>
          </a:p>
          <a:p>
            <a:pPr algn="l"/>
            <a:endParaRPr lang="ru-RU" dirty="0"/>
          </a:p>
        </p:txBody>
      </p:sp>
    </p:spTree>
    <p:extLst>
      <p:ext uri="{BB962C8B-B14F-4D97-AF65-F5344CB8AC3E}">
        <p14:creationId xmlns:p14="http://schemas.microsoft.com/office/powerpoint/2010/main" val="3693905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Большинство из этих инструментов работают под управлением UNIX или </a:t>
            </a:r>
            <a:r>
              <a:rPr lang="ru-RU" dirty="0" err="1" smtClean="0"/>
              <a:t>Linux</a:t>
            </a:r>
            <a:r>
              <a:rPr lang="ru-RU" dirty="0" smtClean="0"/>
              <a:t>; поэтому специалисты по безопасности должны быть хорошо знакомы с системами UNIX и </a:t>
            </a:r>
            <a:r>
              <a:rPr lang="ru-RU" dirty="0" err="1" smtClean="0"/>
              <a:t>Linux</a:t>
            </a:r>
            <a:r>
              <a:rPr lang="ru-RU" dirty="0" smtClean="0"/>
              <a:t>.</a:t>
            </a:r>
            <a:endParaRPr lang="ru-RU" dirty="0"/>
          </a:p>
        </p:txBody>
      </p:sp>
    </p:spTree>
    <p:extLst>
      <p:ext uri="{BB962C8B-B14F-4D97-AF65-F5344CB8AC3E}">
        <p14:creationId xmlns:p14="http://schemas.microsoft.com/office/powerpoint/2010/main" val="225229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Категории инструментов проведения атак</a:t>
            </a:r>
          </a:p>
        </p:txBody>
      </p:sp>
      <p:sp>
        <p:nvSpPr>
          <p:cNvPr id="3" name="Подзаголовок 2"/>
          <p:cNvSpPr>
            <a:spLocks noGrp="1"/>
          </p:cNvSpPr>
          <p:nvPr>
            <p:ph type="subTitle" idx="1"/>
          </p:nvPr>
        </p:nvSpPr>
        <p:spPr>
          <a:xfrm>
            <a:off x="15993" y="836712"/>
            <a:ext cx="8856984" cy="5760640"/>
          </a:xfrm>
        </p:spPr>
        <p:txBody>
          <a:bodyPr>
            <a:normAutofit/>
          </a:bodyPr>
          <a:lstStyle/>
          <a:p>
            <a:pPr algn="l"/>
            <a:r>
              <a:rPr lang="ru-RU" dirty="0" smtClean="0"/>
              <a:t>Для создания разных атак хакеры могут использовать упомянутые ранее инструменты или сочетание разных инструментов атак. На рисунке представлены самые распространенные типы хакерских атак. Однако список этих атак далеко не исчерпывающий, так как новые уязвимости обнаруживаются постоянно.</a:t>
            </a:r>
          </a:p>
          <a:p>
            <a:pPr algn="l"/>
            <a:r>
              <a:rPr lang="ru-RU" dirty="0" smtClean="0"/>
              <a:t>Важно помнить, что для проведения атак хакеры используют самые разные инструменты обеспечения безопасности.</a:t>
            </a:r>
            <a:endParaRPr lang="ru-RU" dirty="0"/>
          </a:p>
        </p:txBody>
      </p:sp>
    </p:spTree>
    <p:extLst>
      <p:ext uri="{BB962C8B-B14F-4D97-AF65-F5344CB8AC3E}">
        <p14:creationId xmlns:p14="http://schemas.microsoft.com/office/powerpoint/2010/main" val="1815224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04888"/>
            <a:ext cx="8208911" cy="559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478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496944" cy="556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3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70" y="938213"/>
            <a:ext cx="8542102" cy="573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626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2500"/>
            <a:ext cx="8424935" cy="564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737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85" y="990600"/>
            <a:ext cx="8431687" cy="560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991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52500"/>
            <a:ext cx="8424936" cy="564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3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00" y="995363"/>
            <a:ext cx="8289655" cy="560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50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Человек, который стремится получить несанкционированный доступ к устройствам через Интернет.</a:t>
            </a:r>
          </a:p>
        </p:txBody>
      </p:sp>
    </p:spTree>
    <p:extLst>
      <p:ext uri="{BB962C8B-B14F-4D97-AF65-F5344CB8AC3E}">
        <p14:creationId xmlns:p14="http://schemas.microsoft.com/office/powerpoint/2010/main" val="3762608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Инструменты тестирования проникновения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22" y="1004888"/>
            <a:ext cx="8227725" cy="56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60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Вредоносное ПО</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Вредоносное ПО </a:t>
            </a:r>
            <a:r>
              <a:rPr lang="ru-RU" dirty="0" err="1" smtClean="0"/>
              <a:t>являеться</a:t>
            </a:r>
            <a:r>
              <a:rPr lang="ru-RU" dirty="0" smtClean="0"/>
              <a:t> угрозой для оконечных устройств. </a:t>
            </a:r>
          </a:p>
          <a:p>
            <a:pPr algn="l"/>
            <a:r>
              <a:rPr lang="ru-RU" dirty="0" smtClean="0"/>
              <a:t>Оконечные устройства особенно подвержены атакам вредоносного ПО. </a:t>
            </a:r>
          </a:p>
          <a:p>
            <a:pPr algn="l"/>
            <a:r>
              <a:rPr lang="ru-RU" dirty="0" smtClean="0"/>
              <a:t>О вредоносном ПО важно знать, так как хакеры и онлайн-преступники рассчитывают на то, что пользователи установят это ПО или помогут им узнать о брешах в системе безопасности.</a:t>
            </a:r>
            <a:endParaRPr lang="ru-RU" dirty="0"/>
          </a:p>
        </p:txBody>
      </p:sp>
    </p:spTree>
    <p:extLst>
      <p:ext uri="{BB962C8B-B14F-4D97-AF65-F5344CB8AC3E}">
        <p14:creationId xmlns:p14="http://schemas.microsoft.com/office/powerpoint/2010/main" val="2665009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Вирусы</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Вирус – это вредоносный исполняемый код, который прикрепляется к другим выполняемым файлам, часто к легитимным программам. Большинство вирусов должны быть активированы конечным пользователем и могут долго оставаться неактивными, а затем активироваться в назначенное время или день.</a:t>
            </a:r>
          </a:p>
          <a:p>
            <a:pPr algn="l"/>
            <a:endParaRPr lang="ru-RU" dirty="0" smtClean="0"/>
          </a:p>
        </p:txBody>
      </p:sp>
    </p:spTree>
    <p:extLst>
      <p:ext uri="{BB962C8B-B14F-4D97-AF65-F5344CB8AC3E}">
        <p14:creationId xmlns:p14="http://schemas.microsoft.com/office/powerpoint/2010/main" val="3096520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Вирусы</a:t>
            </a:r>
          </a:p>
        </p:txBody>
      </p:sp>
      <p:sp>
        <p:nvSpPr>
          <p:cNvPr id="3" name="Подзаголовок 2"/>
          <p:cNvSpPr>
            <a:spLocks noGrp="1"/>
          </p:cNvSpPr>
          <p:nvPr>
            <p:ph type="subTitle" idx="1"/>
          </p:nvPr>
        </p:nvSpPr>
        <p:spPr>
          <a:xfrm>
            <a:off x="0" y="908720"/>
            <a:ext cx="9036496" cy="5760640"/>
          </a:xfrm>
        </p:spPr>
        <p:txBody>
          <a:bodyPr>
            <a:normAutofit/>
          </a:bodyPr>
          <a:lstStyle/>
          <a:p>
            <a:pPr algn="l"/>
            <a:r>
              <a:rPr lang="ru-RU" dirty="0" smtClean="0"/>
              <a:t>Простой вирус может </a:t>
            </a:r>
            <a:r>
              <a:rPr lang="ru-RU" dirty="0" err="1" smtClean="0"/>
              <a:t>самоустанавливаться</a:t>
            </a:r>
            <a:r>
              <a:rPr lang="ru-RU" dirty="0" smtClean="0"/>
              <a:t> в первой строке программы выполняемого файла. </a:t>
            </a:r>
          </a:p>
          <a:p>
            <a:pPr algn="l"/>
            <a:r>
              <a:rPr lang="ru-RU" dirty="0" smtClean="0"/>
              <a:t>При активации такой вирус может проверять диск на предмет наличия других выполняемых вирусов, чтобы инфицировать все остальные файлы, которые еще не были заражены. </a:t>
            </a:r>
          </a:p>
          <a:p>
            <a:pPr algn="l"/>
            <a:r>
              <a:rPr lang="ru-RU" dirty="0" smtClean="0"/>
              <a:t>Вирусы могут быть безвредными (например, выводить какую-нибудь картинку на экран) или могут иметь разрушительные последствия (например, изменять или удалять файлы на жестком диске). </a:t>
            </a:r>
          </a:p>
        </p:txBody>
      </p:sp>
    </p:spTree>
    <p:extLst>
      <p:ext uri="{BB962C8B-B14F-4D97-AF65-F5344CB8AC3E}">
        <p14:creationId xmlns:p14="http://schemas.microsoft.com/office/powerpoint/2010/main" val="879329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Вирусы</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Кроме того, может быть запрограммирована мутация вирусов, чтобы их нельзя было обнаружить.</a:t>
            </a:r>
          </a:p>
          <a:p>
            <a:pPr algn="l"/>
            <a:r>
              <a:rPr lang="ru-RU" dirty="0" smtClean="0"/>
              <a:t>Большинство вирусов сейчас распространяются через USB-накопители, CD-, DVD-диски, сетевые папки или электронную почту. </a:t>
            </a:r>
          </a:p>
          <a:p>
            <a:pPr algn="l"/>
            <a:r>
              <a:rPr lang="ru-RU" dirty="0" smtClean="0"/>
              <a:t>Вирусы по электронной почте стали сегодня самым распространенным типом.</a:t>
            </a:r>
            <a:endParaRPr lang="ru-RU" dirty="0"/>
          </a:p>
        </p:txBody>
      </p:sp>
    </p:spTree>
    <p:extLst>
      <p:ext uri="{BB962C8B-B14F-4D97-AF65-F5344CB8AC3E}">
        <p14:creationId xmlns:p14="http://schemas.microsoft.com/office/powerpoint/2010/main" val="2481862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Троянский конь</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Термин «троянский конь» произошел из греческой мифологии. </a:t>
            </a:r>
          </a:p>
          <a:p>
            <a:pPr algn="l"/>
            <a:r>
              <a:rPr lang="ru-RU" dirty="0" smtClean="0"/>
              <a:t>Греческие воины подарили жителям Трои (троянцам) гигантского коня (как на рисунке). Троянцы занесли этого коня в свой укрепленный город, не подозревая о том, что внутри этого коня спрятались вооруженные греки. </a:t>
            </a:r>
          </a:p>
          <a:p>
            <a:pPr algn="l"/>
            <a:r>
              <a:rPr lang="ru-RU" dirty="0" smtClean="0"/>
              <a:t>Ночью, когда троянцы уснули, греки вылезли из коня и захватили город.</a:t>
            </a:r>
          </a:p>
          <a:p>
            <a:pPr algn="l"/>
            <a:endParaRPr lang="ru-RU" dirty="0" smtClean="0"/>
          </a:p>
        </p:txBody>
      </p:sp>
    </p:spTree>
    <p:extLst>
      <p:ext uri="{BB962C8B-B14F-4D97-AF65-F5344CB8AC3E}">
        <p14:creationId xmlns:p14="http://schemas.microsoft.com/office/powerpoint/2010/main" val="3201860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Троянский конь</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23913"/>
            <a:ext cx="8712967" cy="591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82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Троянский конь</a:t>
            </a:r>
          </a:p>
        </p:txBody>
      </p:sp>
      <p:sp>
        <p:nvSpPr>
          <p:cNvPr id="3" name="Подзаголовок 2"/>
          <p:cNvSpPr>
            <a:spLocks noGrp="1"/>
          </p:cNvSpPr>
          <p:nvPr>
            <p:ph type="subTitle" idx="1"/>
          </p:nvPr>
        </p:nvSpPr>
        <p:spPr>
          <a:xfrm>
            <a:off x="179512" y="908720"/>
            <a:ext cx="8856984" cy="5760640"/>
          </a:xfrm>
        </p:spPr>
        <p:txBody>
          <a:bodyPr>
            <a:normAutofit fontScale="92500" lnSpcReduction="20000"/>
          </a:bodyPr>
          <a:lstStyle/>
          <a:p>
            <a:pPr algn="l"/>
            <a:r>
              <a:rPr lang="ru-RU" dirty="0" smtClean="0"/>
              <a:t>Троянский конь – это вредоносное ПО, которое выполняет вредоносные операции, маскируясь под нужную функцию. </a:t>
            </a:r>
          </a:p>
          <a:p>
            <a:pPr algn="l"/>
            <a:r>
              <a:rPr lang="ru-RU" dirty="0" smtClean="0"/>
              <a:t>Внутри троянского коня спрятан вредоносный код. Этот вредоносный код использует привилегии пользователя, который его запустил. </a:t>
            </a:r>
          </a:p>
          <a:p>
            <a:pPr algn="l"/>
            <a:r>
              <a:rPr lang="ru-RU" dirty="0" smtClean="0"/>
              <a:t>Очень часто трояны прикрепляются к онлайн-играм.</a:t>
            </a:r>
          </a:p>
          <a:p>
            <a:pPr algn="l"/>
            <a:r>
              <a:rPr lang="ru-RU" dirty="0" smtClean="0"/>
              <a:t>Играя в игру, пользователь не заметит никаких проблем. </a:t>
            </a:r>
          </a:p>
          <a:p>
            <a:pPr algn="l"/>
            <a:r>
              <a:rPr lang="ru-RU" dirty="0" smtClean="0"/>
              <a:t>А троянский конь тем временем в фоновом режиме уже будет установлен в системе пользователя. Вредоносный код из троянского коня продолжает свою работу даже после окончания игры.</a:t>
            </a:r>
          </a:p>
          <a:p>
            <a:pPr algn="l"/>
            <a:endParaRPr lang="ru-RU" dirty="0" smtClean="0"/>
          </a:p>
        </p:txBody>
      </p:sp>
    </p:spTree>
    <p:extLst>
      <p:ext uri="{BB962C8B-B14F-4D97-AF65-F5344CB8AC3E}">
        <p14:creationId xmlns:p14="http://schemas.microsoft.com/office/powerpoint/2010/main" val="2100653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Троянский конь</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Концепция троянского коня очень гибкая. </a:t>
            </a:r>
          </a:p>
          <a:p>
            <a:pPr algn="l"/>
            <a:r>
              <a:rPr lang="ru-RU" dirty="0" smtClean="0"/>
              <a:t>Он может нанести ущерб немедленно, обеспечив удаленный доступ к системе, или оставить закладку (</a:t>
            </a:r>
            <a:r>
              <a:rPr lang="ru-RU" dirty="0" err="1" smtClean="0"/>
              <a:t>бэкдор</a:t>
            </a:r>
            <a:r>
              <a:rPr lang="ru-RU" dirty="0" smtClean="0"/>
              <a:t>). </a:t>
            </a:r>
          </a:p>
          <a:p>
            <a:pPr algn="l"/>
            <a:r>
              <a:rPr lang="ru-RU" dirty="0" smtClean="0"/>
              <a:t>Он может также выполнять действия под удаленным руководством, например «отправлять файл с паролями раз в неделю».</a:t>
            </a:r>
          </a:p>
          <a:p>
            <a:pPr algn="l"/>
            <a:r>
              <a:rPr lang="ru-RU" dirty="0" smtClean="0"/>
              <a:t>Троянских коней, написанных под конкретного пользователя, для конкретных целей, обнаружить очень трудно.</a:t>
            </a:r>
            <a:endParaRPr lang="ru-RU" dirty="0"/>
          </a:p>
        </p:txBody>
      </p:sp>
    </p:spTree>
    <p:extLst>
      <p:ext uri="{BB962C8B-B14F-4D97-AF65-F5344CB8AC3E}">
        <p14:creationId xmlns:p14="http://schemas.microsoft.com/office/powerpoint/2010/main" val="2127508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Классификация троянских коней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Троянские кони обычно классифицируются по тому, какой ущерб они способны нанести, или по способу проникновения в систему</a:t>
            </a:r>
          </a:p>
        </p:txBody>
      </p:sp>
    </p:spTree>
    <p:extLst>
      <p:ext uri="{BB962C8B-B14F-4D97-AF65-F5344CB8AC3E}">
        <p14:creationId xmlns:p14="http://schemas.microsoft.com/office/powerpoint/2010/main" val="3552198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Отдельные лица, которые запускают программы для замедления работы сети или предотвращения доступа к ней большого числа пользователей или повреждения или уничтожения данных на серверах.</a:t>
            </a:r>
            <a:endParaRPr lang="ru-RU" dirty="0"/>
          </a:p>
        </p:txBody>
      </p:sp>
    </p:spTree>
    <p:extLst>
      <p:ext uri="{BB962C8B-B14F-4D97-AF65-F5344CB8AC3E}">
        <p14:creationId xmlns:p14="http://schemas.microsoft.com/office/powerpoint/2010/main" val="1505380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Классификация троянских коней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74" y="985838"/>
            <a:ext cx="8591689" cy="568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4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Классификация троянских коней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marL="457200" indent="-457200" algn="l">
              <a:buFont typeface="Arial" panose="020B0604020202020204" pitchFamily="34" charset="0"/>
              <a:buChar char="•"/>
            </a:pPr>
            <a:r>
              <a:rPr lang="ru-RU" dirty="0" smtClean="0"/>
              <a:t>Троянский конь для удаленного доступа. Обеспечивает несанкционированный удаленный доступ.</a:t>
            </a:r>
          </a:p>
          <a:p>
            <a:pPr marL="457200" indent="-457200" algn="l">
              <a:buFont typeface="Arial" panose="020B0604020202020204" pitchFamily="34" charset="0"/>
              <a:buChar char="•"/>
            </a:pPr>
            <a:r>
              <a:rPr lang="ru-RU" dirty="0" smtClean="0"/>
              <a:t>Троянский конь для отправки данных. Предоставляет злоумышленнику конфиденциальные данные, например пароли.</a:t>
            </a:r>
          </a:p>
          <a:p>
            <a:pPr algn="l"/>
            <a:r>
              <a:rPr lang="ru-RU" dirty="0" smtClean="0"/>
              <a:t>.</a:t>
            </a:r>
            <a:endParaRPr lang="ru-RU" dirty="0"/>
          </a:p>
        </p:txBody>
      </p:sp>
    </p:spTree>
    <p:extLst>
      <p:ext uri="{BB962C8B-B14F-4D97-AF65-F5344CB8AC3E}">
        <p14:creationId xmlns:p14="http://schemas.microsoft.com/office/powerpoint/2010/main" val="2236840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Классификация троянских коней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marL="457200" indent="-457200" algn="l">
              <a:buFont typeface="Arial" panose="020B0604020202020204" pitchFamily="34" charset="0"/>
              <a:buChar char="•"/>
            </a:pPr>
            <a:r>
              <a:rPr lang="ru-RU" dirty="0" smtClean="0"/>
              <a:t>Троянский конь для разрушения. Повреждает или удаляет файлы.</a:t>
            </a:r>
          </a:p>
          <a:p>
            <a:pPr marL="457200" indent="-457200" algn="l">
              <a:buFont typeface="Arial" panose="020B0604020202020204" pitchFamily="34" charset="0"/>
              <a:buChar char="•"/>
            </a:pPr>
            <a:r>
              <a:rPr lang="ru-RU" dirty="0" smtClean="0"/>
              <a:t>Троянский конь – посредник. Использует компьютер жертвы как устройство-источник для запуска атак и выполнения других неправомерных действий.</a:t>
            </a:r>
          </a:p>
          <a:p>
            <a:pPr marL="457200" indent="-457200" algn="l">
              <a:buFont typeface="Arial" panose="020B0604020202020204" pitchFamily="34" charset="0"/>
              <a:buChar char="•"/>
            </a:pPr>
            <a:r>
              <a:rPr lang="ru-RU" dirty="0" smtClean="0"/>
              <a:t>Троянский конь для FTP. Обеспечивает предоставление </a:t>
            </a:r>
            <a:r>
              <a:rPr lang="ru-RU" dirty="0" err="1" smtClean="0"/>
              <a:t>несанционированных</a:t>
            </a:r>
            <a:r>
              <a:rPr lang="ru-RU" dirty="0" smtClean="0"/>
              <a:t> сервисов передачи данных на оконечных устройствах.</a:t>
            </a:r>
          </a:p>
        </p:txBody>
      </p:sp>
    </p:spTree>
    <p:extLst>
      <p:ext uri="{BB962C8B-B14F-4D97-AF65-F5344CB8AC3E}">
        <p14:creationId xmlns:p14="http://schemas.microsoft.com/office/powerpoint/2010/main" val="3241140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Классификация троянских коней</a:t>
            </a:r>
          </a:p>
        </p:txBody>
      </p:sp>
      <p:sp>
        <p:nvSpPr>
          <p:cNvPr id="3" name="Подзаголовок 2"/>
          <p:cNvSpPr>
            <a:spLocks noGrp="1"/>
          </p:cNvSpPr>
          <p:nvPr>
            <p:ph type="subTitle" idx="1"/>
          </p:nvPr>
        </p:nvSpPr>
        <p:spPr>
          <a:xfrm>
            <a:off x="179512" y="908720"/>
            <a:ext cx="8856984" cy="5760640"/>
          </a:xfrm>
        </p:spPr>
        <p:txBody>
          <a:bodyPr>
            <a:normAutofit/>
          </a:bodyPr>
          <a:lstStyle/>
          <a:p>
            <a:pPr marL="457200" indent="-457200" algn="l">
              <a:buFont typeface="Arial" panose="020B0604020202020204" pitchFamily="34" charset="0"/>
              <a:buChar char="•"/>
            </a:pPr>
            <a:r>
              <a:rPr lang="ru-RU" dirty="0" smtClean="0"/>
              <a:t>Троянский конь для вывода из строя программных систем безопасности. Останавливает работу антивирусных программ или межсетевых экранов.</a:t>
            </a:r>
          </a:p>
          <a:p>
            <a:pPr marL="457200" indent="-457200" algn="l">
              <a:buFont typeface="Arial" panose="020B0604020202020204" pitchFamily="34" charset="0"/>
              <a:buChar char="•"/>
            </a:pPr>
            <a:r>
              <a:rPr lang="ru-RU" dirty="0" smtClean="0"/>
              <a:t>Троянский конь – </a:t>
            </a:r>
            <a:r>
              <a:rPr lang="ru-RU" dirty="0" err="1" smtClean="0"/>
              <a:t>DoS</a:t>
            </a:r>
            <a:r>
              <a:rPr lang="ru-RU" dirty="0" smtClean="0"/>
              <a:t>. Замедляет или останавливает работу сети.</a:t>
            </a:r>
            <a:endParaRPr lang="ru-RU" dirty="0"/>
          </a:p>
        </p:txBody>
      </p:sp>
    </p:spTree>
    <p:extLst>
      <p:ext uri="{BB962C8B-B14F-4D97-AF65-F5344CB8AC3E}">
        <p14:creationId xmlns:p14="http://schemas.microsoft.com/office/powerpoint/2010/main" val="3399428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Черви реплицируют себя независимо, используя уязвимости в сетях. </a:t>
            </a:r>
          </a:p>
          <a:p>
            <a:pPr algn="l"/>
            <a:r>
              <a:rPr lang="ru-RU" dirty="0" smtClean="0"/>
              <a:t>Черви обычно замедляют работу сетей.</a:t>
            </a:r>
          </a:p>
          <a:p>
            <a:pPr algn="l"/>
            <a:r>
              <a:rPr lang="ru-RU" dirty="0" smtClean="0"/>
              <a:t>Если для запуска вируса требуется основная программа, то черви могут запускаться самостоятельно. </a:t>
            </a:r>
          </a:p>
          <a:p>
            <a:pPr algn="l"/>
            <a:r>
              <a:rPr lang="ru-RU" dirty="0" smtClean="0"/>
              <a:t>После заражения для дальнейшего воздействия им уже не нужно участие пользователя.</a:t>
            </a:r>
          </a:p>
          <a:p>
            <a:pPr algn="l"/>
            <a:r>
              <a:rPr lang="ru-RU" dirty="0" smtClean="0"/>
              <a:t>Заразив основной компьютер, червь способен очень быстро распространиться по всей сети.</a:t>
            </a:r>
          </a:p>
          <a:p>
            <a:pPr algn="l"/>
            <a:endParaRPr lang="ru-RU" dirty="0" smtClean="0"/>
          </a:p>
        </p:txBody>
      </p:sp>
    </p:spTree>
    <p:extLst>
      <p:ext uri="{BB962C8B-B14F-4D97-AF65-F5344CB8AC3E}">
        <p14:creationId xmlns:p14="http://schemas.microsoft.com/office/powerpoint/2010/main" val="3229307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Именно с червями связаны наиболее разрушительные атаки в Интернете. </a:t>
            </a:r>
          </a:p>
          <a:p>
            <a:pPr algn="l"/>
            <a:r>
              <a:rPr lang="ru-RU" dirty="0"/>
              <a:t>В</a:t>
            </a:r>
            <a:r>
              <a:rPr lang="ru-RU" dirty="0" smtClean="0"/>
              <a:t> 2001 году червь </a:t>
            </a:r>
            <a:r>
              <a:rPr lang="ru-RU" dirty="0" err="1" smtClean="0"/>
              <a:t>Code</a:t>
            </a:r>
            <a:r>
              <a:rPr lang="ru-RU" dirty="0" smtClean="0"/>
              <a:t> </a:t>
            </a:r>
            <a:r>
              <a:rPr lang="ru-RU" dirty="0" err="1" smtClean="0"/>
              <a:t>Red</a:t>
            </a:r>
            <a:r>
              <a:rPr lang="ru-RU" dirty="0" smtClean="0"/>
              <a:t> инфицировал 658 серверов. </a:t>
            </a:r>
          </a:p>
          <a:p>
            <a:pPr algn="l"/>
            <a:r>
              <a:rPr lang="ru-RU" dirty="0" smtClean="0"/>
              <a:t>Всего за 19 часов червь поразил свыше 300 000 серверов</a:t>
            </a:r>
          </a:p>
          <a:p>
            <a:pPr algn="l"/>
            <a:endParaRPr lang="ru-RU" dirty="0"/>
          </a:p>
        </p:txBody>
      </p:sp>
    </p:spTree>
    <p:extLst>
      <p:ext uri="{BB962C8B-B14F-4D97-AF65-F5344CB8AC3E}">
        <p14:creationId xmlns:p14="http://schemas.microsoft.com/office/powerpoint/2010/main" val="26529685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98" y="1071563"/>
            <a:ext cx="8398749" cy="559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6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9" y="1047750"/>
            <a:ext cx="7969413" cy="547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889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Первоначальное заражение червем SQL </a:t>
            </a:r>
            <a:r>
              <a:rPr lang="ru-RU" dirty="0" err="1" smtClean="0"/>
              <a:t>Slammer</a:t>
            </a:r>
            <a:r>
              <a:rPr lang="ru-RU" dirty="0" smtClean="0"/>
              <a:t>, которого еще называют червем, съевшим Интернет.</a:t>
            </a:r>
          </a:p>
          <a:p>
            <a:pPr algn="l"/>
            <a:r>
              <a:rPr lang="ru-RU" dirty="0" smtClean="0"/>
              <a:t> Червь SQL </a:t>
            </a:r>
            <a:r>
              <a:rPr lang="ru-RU" dirty="0" err="1" smtClean="0"/>
              <a:t>Slammer</a:t>
            </a:r>
            <a:r>
              <a:rPr lang="ru-RU" dirty="0" smtClean="0"/>
              <a:t> представлял собой </a:t>
            </a:r>
            <a:r>
              <a:rPr lang="ru-RU" dirty="0" err="1" smtClean="0"/>
              <a:t>DoS</a:t>
            </a:r>
            <a:r>
              <a:rPr lang="ru-RU" dirty="0" smtClean="0"/>
              <a:t>-атаку, использующую дефект переполнения буфера в сервере </a:t>
            </a:r>
            <a:r>
              <a:rPr lang="ru-RU" dirty="0" err="1" smtClean="0"/>
              <a:t>Microsoft's</a:t>
            </a:r>
            <a:r>
              <a:rPr lang="ru-RU" dirty="0" smtClean="0"/>
              <a:t> SQL </a:t>
            </a:r>
            <a:r>
              <a:rPr lang="ru-RU" dirty="0" err="1" smtClean="0"/>
              <a:t>Server</a:t>
            </a:r>
            <a:r>
              <a:rPr lang="ru-RU" dirty="0" smtClean="0"/>
              <a:t>. </a:t>
            </a:r>
          </a:p>
          <a:p>
            <a:pPr algn="l"/>
            <a:r>
              <a:rPr lang="ru-RU" dirty="0" smtClean="0"/>
              <a:t>В пиковой фазе его размер увеличивался в два раза каждые 8,5 секунд. Вот почему он смог заразить более 250 000 хостов в течение 30 минут. </a:t>
            </a:r>
            <a:endParaRPr lang="ru-RU" dirty="0"/>
          </a:p>
        </p:txBody>
      </p:sp>
    </p:spTree>
    <p:extLst>
      <p:ext uri="{BB962C8B-B14F-4D97-AF65-F5344CB8AC3E}">
        <p14:creationId xmlns:p14="http://schemas.microsoft.com/office/powerpoint/2010/main" val="39901392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66" y="990600"/>
            <a:ext cx="8225789" cy="560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740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28092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16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10" y="1023938"/>
            <a:ext cx="7819213" cy="557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3106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lnSpcReduction="10000"/>
          </a:bodyPr>
          <a:lstStyle/>
          <a:p>
            <a:pPr algn="l"/>
            <a:r>
              <a:rPr lang="ru-RU" dirty="0" smtClean="0"/>
              <a:t>Когда он был запущен в выходной день 25 января 2003 года, он просто подорвал работу Интернета, финансовых учреждений, банкоматов и т. д. </a:t>
            </a:r>
          </a:p>
          <a:p>
            <a:pPr algn="l"/>
            <a:r>
              <a:rPr lang="ru-RU" dirty="0" smtClean="0"/>
              <a:t>По иронии судьбы, исправление для этой уязвимости было выпущено на полгода раньше. Но это исправление не было применено на пораженных серверах. </a:t>
            </a:r>
          </a:p>
          <a:p>
            <a:pPr algn="l"/>
            <a:r>
              <a:rPr lang="ru-RU" dirty="0" smtClean="0"/>
              <a:t>Это стало звонком для большинства организаций внедрить политики безопасности, которые бы требовали своевременного применения обновлений и исправлений.</a:t>
            </a:r>
          </a:p>
          <a:p>
            <a:pPr algn="l"/>
            <a:endParaRPr lang="ru-RU" dirty="0"/>
          </a:p>
        </p:txBody>
      </p:sp>
    </p:spTree>
    <p:extLst>
      <p:ext uri="{BB962C8B-B14F-4D97-AF65-F5344CB8AC3E}">
        <p14:creationId xmlns:p14="http://schemas.microsoft.com/office/powerpoint/2010/main" val="1734706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В 2004 году червь </a:t>
            </a:r>
            <a:r>
              <a:rPr lang="ru-RU" dirty="0" err="1" smtClean="0"/>
              <a:t>MyDoom</a:t>
            </a:r>
            <a:r>
              <a:rPr lang="ru-RU" dirty="0" smtClean="0"/>
              <a:t> будет активирован ничего не подозревающим пользователем (назовем его Пользователь 1) – он просто откроет вложение к электронному письму. </a:t>
            </a:r>
          </a:p>
          <a:p>
            <a:pPr algn="l"/>
            <a:r>
              <a:rPr lang="ru-RU" dirty="0" smtClean="0"/>
              <a:t>Это вложение активирует червя, который сможет узнать все электронные адреса, имеющиеся в системе. </a:t>
            </a:r>
          </a:p>
        </p:txBody>
      </p:sp>
    </p:spTree>
    <p:extLst>
      <p:ext uri="{BB962C8B-B14F-4D97-AF65-F5344CB8AC3E}">
        <p14:creationId xmlns:p14="http://schemas.microsoft.com/office/powerpoint/2010/main" val="779170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Червь будет рассылать спам по электронной почте всем получателям, чьи адреса он обнаружил. </a:t>
            </a:r>
          </a:p>
          <a:p>
            <a:pPr algn="l"/>
            <a:r>
              <a:rPr lang="ru-RU" dirty="0" smtClean="0"/>
              <a:t>Это очень сильно скажется на работе Интернета. Другие пользователи (Пользователь 2) откроют вложения из письма Пользователя 1, и цикл будет повторяться.</a:t>
            </a:r>
          </a:p>
          <a:p>
            <a:pPr algn="l"/>
            <a:endParaRPr lang="ru-RU" dirty="0" smtClean="0"/>
          </a:p>
        </p:txBody>
      </p:sp>
    </p:spTree>
    <p:extLst>
      <p:ext uri="{BB962C8B-B14F-4D97-AF65-F5344CB8AC3E}">
        <p14:creationId xmlns:p14="http://schemas.microsoft.com/office/powerpoint/2010/main" val="8005124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Червь будет рассылать спам по электронной почте всем получателям, чьи адреса он обнаружил. </a:t>
            </a:r>
          </a:p>
          <a:p>
            <a:pPr algn="l"/>
            <a:r>
              <a:rPr lang="ru-RU" dirty="0" smtClean="0"/>
              <a:t>Это очень сильно скажется на работе Интернета. Другие пользователи (Пользователь 2) откроют вложения из письма Пользователя 1, и цикл будет повторяться.</a:t>
            </a:r>
          </a:p>
          <a:p>
            <a:pPr algn="l"/>
            <a:endParaRPr lang="ru-RU" dirty="0" smtClean="0"/>
          </a:p>
        </p:txBody>
      </p:sp>
    </p:spTree>
    <p:extLst>
      <p:ext uri="{BB962C8B-B14F-4D97-AF65-F5344CB8AC3E}">
        <p14:creationId xmlns:p14="http://schemas.microsoft.com/office/powerpoint/2010/main" val="31018852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Несмотря на разрабатываемые в течение многих лет способы нейтрализации червей, черви продолжают расползаться по Интернету и все еще представляют собой угрозу. Хотя черви со временем становятся все сложнее, в их основе все также лежит использование уязвимостей в программных приложениях.</a:t>
            </a:r>
          </a:p>
          <a:p>
            <a:pPr algn="l"/>
            <a:r>
              <a:rPr lang="ru-RU" dirty="0" smtClean="0"/>
              <a:t>Большинство атак с применением червей состоит из трех компонентов.</a:t>
            </a:r>
          </a:p>
          <a:p>
            <a:pPr algn="l"/>
            <a:endParaRPr lang="ru-RU" dirty="0" smtClean="0"/>
          </a:p>
        </p:txBody>
      </p:sp>
    </p:spTree>
    <p:extLst>
      <p:ext uri="{BB962C8B-B14F-4D97-AF65-F5344CB8AC3E}">
        <p14:creationId xmlns:p14="http://schemas.microsoft.com/office/powerpoint/2010/main" val="2405411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Черви</a:t>
            </a:r>
          </a:p>
        </p:txBody>
      </p:sp>
      <p:sp>
        <p:nvSpPr>
          <p:cNvPr id="3" name="Подзаголовок 2"/>
          <p:cNvSpPr>
            <a:spLocks noGrp="1"/>
          </p:cNvSpPr>
          <p:nvPr>
            <p:ph type="subTitle" idx="1"/>
          </p:nvPr>
        </p:nvSpPr>
        <p:spPr>
          <a:xfrm>
            <a:off x="286419" y="908720"/>
            <a:ext cx="8856984" cy="5760640"/>
          </a:xfrm>
        </p:spPr>
        <p:txBody>
          <a:bodyPr>
            <a:normAutofit/>
          </a:bodyPr>
          <a:lstStyle/>
          <a:p>
            <a:pPr algn="l"/>
            <a:endParaRPr lang="ru-RU"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23" y="1114424"/>
            <a:ext cx="8548949" cy="541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545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Использование уязвимости. </a:t>
            </a:r>
          </a:p>
          <a:p>
            <a:pPr algn="l"/>
            <a:r>
              <a:rPr lang="ru-RU" dirty="0" smtClean="0"/>
              <a:t>Червь самостоятельно устанавливается на уязвимую систему при помощи механизма </a:t>
            </a:r>
            <a:r>
              <a:rPr lang="ru-RU" dirty="0" err="1" smtClean="0"/>
              <a:t>эксплойтов</a:t>
            </a:r>
            <a:r>
              <a:rPr lang="ru-RU" dirty="0" smtClean="0"/>
              <a:t>, например приложения к электронному письму, выполняемого файла или трояна.</a:t>
            </a:r>
          </a:p>
        </p:txBody>
      </p:sp>
    </p:spTree>
    <p:extLst>
      <p:ext uri="{BB962C8B-B14F-4D97-AF65-F5344CB8AC3E}">
        <p14:creationId xmlns:p14="http://schemas.microsoft.com/office/powerpoint/2010/main" val="39133431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Механизм распространения. </a:t>
            </a:r>
          </a:p>
          <a:p>
            <a:pPr algn="l"/>
            <a:r>
              <a:rPr lang="ru-RU" dirty="0" smtClean="0"/>
              <a:t>Получив доступ к устройству, червь реплицирует себя и обнаруживает новые цели.</a:t>
            </a:r>
          </a:p>
        </p:txBody>
      </p:sp>
    </p:spTree>
    <p:extLst>
      <p:ext uri="{BB962C8B-B14F-4D97-AF65-F5344CB8AC3E}">
        <p14:creationId xmlns:p14="http://schemas.microsoft.com/office/powerpoint/2010/main" val="10393657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Нагрузка. </a:t>
            </a:r>
          </a:p>
          <a:p>
            <a:pPr algn="l"/>
            <a:r>
              <a:rPr lang="ru-RU" dirty="0" smtClean="0"/>
              <a:t>Любой вредоносный код, результатом которого является некое действие, представляет собой нагрузку. </a:t>
            </a:r>
          </a:p>
          <a:p>
            <a:pPr algn="l"/>
            <a:r>
              <a:rPr lang="ru-RU" dirty="0" smtClean="0"/>
              <a:t>Чаще всего эта нагрузка используется для создания </a:t>
            </a:r>
            <a:r>
              <a:rPr lang="ru-RU" dirty="0" err="1" smtClean="0"/>
              <a:t>бэкдор</a:t>
            </a:r>
            <a:r>
              <a:rPr lang="ru-RU" dirty="0" smtClean="0"/>
              <a:t> и заражения хоста или проведения </a:t>
            </a:r>
            <a:r>
              <a:rPr lang="ru-RU" dirty="0" err="1" smtClean="0"/>
              <a:t>DoS</a:t>
            </a:r>
            <a:r>
              <a:rPr lang="ru-RU" dirty="0" smtClean="0"/>
              <a:t>-атаки.</a:t>
            </a:r>
          </a:p>
          <a:p>
            <a:pPr algn="l"/>
            <a:r>
              <a:rPr lang="ru-RU" dirty="0" smtClean="0"/>
              <a:t>.</a:t>
            </a:r>
          </a:p>
        </p:txBody>
      </p:sp>
    </p:spTree>
    <p:extLst>
      <p:ext uri="{BB962C8B-B14F-4D97-AF65-F5344CB8AC3E}">
        <p14:creationId xmlns:p14="http://schemas.microsoft.com/office/powerpoint/2010/main" val="2991411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Хакер</a:t>
            </a:r>
            <a:endParaRPr lang="ru-RU" sz="3200" dirty="0"/>
          </a:p>
        </p:txBody>
      </p:sp>
      <p:sp>
        <p:nvSpPr>
          <p:cNvPr id="3" name="Подзаголовок 2"/>
          <p:cNvSpPr>
            <a:spLocks noGrp="1"/>
          </p:cNvSpPr>
          <p:nvPr>
            <p:ph type="subTitle" idx="1"/>
          </p:nvPr>
        </p:nvSpPr>
        <p:spPr>
          <a:xfrm>
            <a:off x="467544" y="1484784"/>
            <a:ext cx="8424936" cy="5184576"/>
          </a:xfrm>
        </p:spPr>
        <p:txBody>
          <a:bodyPr>
            <a:normAutofit/>
          </a:bodyPr>
          <a:lstStyle/>
          <a:p>
            <a:pPr algn="l"/>
            <a:r>
              <a:rPr lang="ru-RU" dirty="0" smtClean="0"/>
              <a:t>Как показано на рисунке, для описания хакеров часто используются термины «белый хакер», «серый хакер» и «черный хакер».</a:t>
            </a:r>
          </a:p>
          <a:p>
            <a:pPr algn="l"/>
            <a:r>
              <a:rPr lang="ru-RU" dirty="0" smtClean="0"/>
              <a:t>Хорошо это или плохо, но работа хакера – это важный аспект сетевой безопасности.</a:t>
            </a:r>
            <a:endParaRPr lang="ru-RU" dirty="0"/>
          </a:p>
        </p:txBody>
      </p:sp>
    </p:spTree>
    <p:extLst>
      <p:ext uri="{BB962C8B-B14F-4D97-AF65-F5344CB8AC3E}">
        <p14:creationId xmlns:p14="http://schemas.microsoft.com/office/powerpoint/2010/main" val="39159909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Черви – это автономные программы, атакующие систему для использования известной уязвимости. </a:t>
            </a:r>
          </a:p>
          <a:p>
            <a:pPr algn="l"/>
            <a:r>
              <a:rPr lang="ru-RU" dirty="0" smtClean="0"/>
              <a:t>Проникнув в систему, червь копирует себя с атакующего хоста на только что пораженную систему, и цикл начинается заново. Распространение червей обнаружить обычно очень сложно.</a:t>
            </a:r>
          </a:p>
          <a:p>
            <a:pPr algn="l"/>
            <a:endParaRPr lang="ru-RU" dirty="0" smtClean="0"/>
          </a:p>
        </p:txBody>
      </p:sp>
    </p:spTree>
    <p:extLst>
      <p:ext uri="{BB962C8B-B14F-4D97-AF65-F5344CB8AC3E}">
        <p14:creationId xmlns:p14="http://schemas.microsoft.com/office/powerpoint/2010/main" val="2742174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fontScale="90000"/>
          </a:bodyPr>
          <a:lstStyle/>
          <a:p>
            <a:r>
              <a:rPr lang="ru-RU" sz="3200" dirty="0"/>
              <a:t>С</a:t>
            </a:r>
            <a:r>
              <a:rPr lang="ru-RU" sz="3200" dirty="0" smtClean="0"/>
              <a:t>пособ распространения, использованный червем </a:t>
            </a:r>
            <a:r>
              <a:rPr lang="ru-RU" sz="3200" dirty="0" err="1" smtClean="0"/>
              <a:t>Code</a:t>
            </a:r>
            <a:r>
              <a:rPr lang="ru-RU" sz="3200" dirty="0" smtClean="0"/>
              <a:t> </a:t>
            </a:r>
            <a:r>
              <a:rPr lang="ru-RU" sz="3200" dirty="0" err="1" smtClean="0"/>
              <a:t>Red</a:t>
            </a:r>
            <a:r>
              <a:rPr lang="ru-RU" sz="3200" dirty="0" smtClean="0"/>
              <a:t>.</a:t>
            </a:r>
          </a:p>
        </p:txBody>
      </p:sp>
      <p:sp>
        <p:nvSpPr>
          <p:cNvPr id="3" name="Подзаголовок 2"/>
          <p:cNvSpPr>
            <a:spLocks noGrp="1"/>
          </p:cNvSpPr>
          <p:nvPr>
            <p:ph type="subTitle" idx="1"/>
          </p:nvPr>
        </p:nvSpPr>
        <p:spPr>
          <a:xfrm>
            <a:off x="179512" y="1340768"/>
            <a:ext cx="8856984" cy="5328592"/>
          </a:xfrm>
        </p:spPr>
        <p:txBody>
          <a:bodyPr>
            <a:normAutofit/>
          </a:bodyPr>
          <a:lstStyle/>
          <a:p>
            <a:pPr algn="l"/>
            <a:endParaRPr lang="ru-RU" dirty="0" smtClean="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12879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5358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Компоненты червя</a:t>
            </a:r>
          </a:p>
        </p:txBody>
      </p:sp>
      <p:sp>
        <p:nvSpPr>
          <p:cNvPr id="3" name="Подзаголовок 2"/>
          <p:cNvSpPr>
            <a:spLocks noGrp="1"/>
          </p:cNvSpPr>
          <p:nvPr>
            <p:ph type="subTitle" idx="1"/>
          </p:nvPr>
        </p:nvSpPr>
        <p:spPr>
          <a:xfrm>
            <a:off x="179512" y="908720"/>
            <a:ext cx="8856984" cy="5760640"/>
          </a:xfrm>
        </p:spPr>
        <p:txBody>
          <a:bodyPr>
            <a:normAutofit/>
          </a:bodyPr>
          <a:lstStyle/>
          <a:p>
            <a:pPr algn="l"/>
            <a:r>
              <a:rPr lang="ru-RU" dirty="0" smtClean="0"/>
              <a:t>Фактически, черви в Интернете никогда не заканчиваются. </a:t>
            </a:r>
          </a:p>
          <a:p>
            <a:pPr algn="l"/>
            <a:r>
              <a:rPr lang="ru-RU" dirty="0" smtClean="0"/>
              <a:t>После выпуска нового червя он продолжает распространятся до тех пор, пока все возможные источники заражения не будут соответствующим образом исправлены.</a:t>
            </a:r>
          </a:p>
        </p:txBody>
      </p:sp>
    </p:spTree>
    <p:extLst>
      <p:ext uri="{BB962C8B-B14F-4D97-AF65-F5344CB8AC3E}">
        <p14:creationId xmlns:p14="http://schemas.microsoft.com/office/powerpoint/2010/main" val="1869452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Другое вредоносное ПО</a:t>
            </a:r>
          </a:p>
        </p:txBody>
      </p:sp>
      <p:sp>
        <p:nvSpPr>
          <p:cNvPr id="3" name="Подзаголовок 2"/>
          <p:cNvSpPr>
            <a:spLocks noGrp="1"/>
          </p:cNvSpPr>
          <p:nvPr>
            <p:ph type="subTitle" idx="1"/>
          </p:nvPr>
        </p:nvSpPr>
        <p:spPr>
          <a:xfrm>
            <a:off x="107504" y="908720"/>
            <a:ext cx="8856984" cy="5760640"/>
          </a:xfrm>
        </p:spPr>
        <p:txBody>
          <a:bodyPr>
            <a:normAutofit/>
          </a:bodyPr>
          <a:lstStyle/>
          <a:p>
            <a:pPr algn="l"/>
            <a:r>
              <a:rPr lang="ru-RU" dirty="0" smtClean="0"/>
              <a:t>Хакеры используют вирусы, черви и трояны для выполнения нагрузок и в других злонамеренных целях. </a:t>
            </a:r>
          </a:p>
          <a:p>
            <a:pPr algn="l"/>
            <a:r>
              <a:rPr lang="ru-RU" dirty="0" smtClean="0"/>
              <a:t>Вредоносное ПО продолжает развиваться.</a:t>
            </a:r>
          </a:p>
          <a:p>
            <a:pPr algn="l"/>
            <a:r>
              <a:rPr lang="ru-RU" dirty="0" smtClean="0"/>
              <a:t>Ниже представлены некоторые примеры разных типов современного вредоносного ПО</a:t>
            </a:r>
          </a:p>
          <a:p>
            <a:pPr algn="l"/>
            <a:endParaRPr lang="ru-RU" dirty="0" smtClean="0"/>
          </a:p>
        </p:txBody>
      </p:sp>
    </p:spTree>
    <p:extLst>
      <p:ext uri="{BB962C8B-B14F-4D97-AF65-F5344CB8AC3E}">
        <p14:creationId xmlns:p14="http://schemas.microsoft.com/office/powerpoint/2010/main" val="18853085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Другое вредоносное ПО</a:t>
            </a:r>
          </a:p>
        </p:txBody>
      </p:sp>
      <p:sp>
        <p:nvSpPr>
          <p:cNvPr id="3" name="Подзаголовок 2"/>
          <p:cNvSpPr>
            <a:spLocks noGrp="1"/>
          </p:cNvSpPr>
          <p:nvPr>
            <p:ph type="subTitle" idx="1"/>
          </p:nvPr>
        </p:nvSpPr>
        <p:spPr>
          <a:xfrm>
            <a:off x="107504" y="908720"/>
            <a:ext cx="8856984" cy="5760640"/>
          </a:xfrm>
        </p:spPr>
        <p:txBody>
          <a:bodyPr>
            <a:normAutofit fontScale="92500" lnSpcReduction="10000"/>
          </a:bodyPr>
          <a:lstStyle/>
          <a:p>
            <a:pPr marL="457200" indent="-457200" algn="l">
              <a:buFont typeface="Arial" panose="020B0604020202020204" pitchFamily="34" charset="0"/>
              <a:buChar char="•"/>
            </a:pPr>
            <a:r>
              <a:rPr lang="ru-RU" dirty="0" smtClean="0"/>
              <a:t>Программы-вымогатели. Это вредоносное ПО блокирует доступ к инфицированной компьютерной системе. Затем программа-вымогатель требует заплатить выкуп, чтобы снять блокировку.</a:t>
            </a:r>
          </a:p>
          <a:p>
            <a:pPr marL="457200" indent="-457200" algn="l">
              <a:buFont typeface="Arial" panose="020B0604020202020204" pitchFamily="34" charset="0"/>
              <a:buChar char="•"/>
            </a:pPr>
            <a:r>
              <a:rPr lang="ru-RU" dirty="0" smtClean="0"/>
              <a:t>Шпионское ПО. Это вредоносное ПО используется для сбора информации о пользователе и отправки этой информации другому лицу без ведома этого пользователя. Шпионское ПО делится на программы мониторинга систем, троянских коней, рекламное ПО, отслеживание </a:t>
            </a:r>
            <a:r>
              <a:rPr lang="ru-RU" dirty="0" err="1" smtClean="0"/>
              <a:t>cookies</a:t>
            </a:r>
            <a:r>
              <a:rPr lang="ru-RU" dirty="0" smtClean="0"/>
              <a:t>-файлов и программы для перехвата ввода данных с клавиатуры.</a:t>
            </a:r>
          </a:p>
        </p:txBody>
      </p:sp>
    </p:spTree>
    <p:extLst>
      <p:ext uri="{BB962C8B-B14F-4D97-AF65-F5344CB8AC3E}">
        <p14:creationId xmlns:p14="http://schemas.microsoft.com/office/powerpoint/2010/main" val="5652767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Другое вредоносное ПО</a:t>
            </a:r>
          </a:p>
        </p:txBody>
      </p:sp>
      <p:sp>
        <p:nvSpPr>
          <p:cNvPr id="3" name="Подзаголовок 2"/>
          <p:cNvSpPr>
            <a:spLocks noGrp="1"/>
          </p:cNvSpPr>
          <p:nvPr>
            <p:ph type="subTitle" idx="1"/>
          </p:nvPr>
        </p:nvSpPr>
        <p:spPr>
          <a:xfrm>
            <a:off x="107504" y="908720"/>
            <a:ext cx="8856984" cy="5760640"/>
          </a:xfrm>
        </p:spPr>
        <p:txBody>
          <a:bodyPr>
            <a:normAutofit/>
          </a:bodyPr>
          <a:lstStyle/>
          <a:p>
            <a:pPr marL="457200" indent="-457200" algn="l">
              <a:buFont typeface="Arial" panose="020B0604020202020204" pitchFamily="34" charset="0"/>
              <a:buChar char="•"/>
            </a:pPr>
            <a:r>
              <a:rPr lang="ru-RU" dirty="0" smtClean="0"/>
              <a:t>Рекламное ПО. Это вредоносное ПО обычно выводит на экран всплывающие окна с целью получения прибыли их автором. Такой тип вредоносного ПО может анализировать интересы пользователя, отслеживая посещаемые им веб-сайты. Затем оно может отправлять всплывающую рекламу, связанную с этими сайтами.</a:t>
            </a:r>
          </a:p>
        </p:txBody>
      </p:sp>
    </p:spTree>
    <p:extLst>
      <p:ext uri="{BB962C8B-B14F-4D97-AF65-F5344CB8AC3E}">
        <p14:creationId xmlns:p14="http://schemas.microsoft.com/office/powerpoint/2010/main" val="3456211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Другое вредоносное ПО</a:t>
            </a:r>
          </a:p>
        </p:txBody>
      </p:sp>
      <p:sp>
        <p:nvSpPr>
          <p:cNvPr id="3" name="Подзаголовок 2"/>
          <p:cNvSpPr>
            <a:spLocks noGrp="1"/>
          </p:cNvSpPr>
          <p:nvPr>
            <p:ph type="subTitle" idx="1"/>
          </p:nvPr>
        </p:nvSpPr>
        <p:spPr>
          <a:xfrm>
            <a:off x="107504" y="908720"/>
            <a:ext cx="8856984" cy="5760640"/>
          </a:xfrm>
        </p:spPr>
        <p:txBody>
          <a:bodyPr>
            <a:normAutofit fontScale="92500"/>
          </a:bodyPr>
          <a:lstStyle/>
          <a:p>
            <a:pPr marL="457200" indent="-457200" algn="l">
              <a:buFont typeface="Arial" panose="020B0604020202020204" pitchFamily="34" charset="0"/>
              <a:buChar char="•"/>
            </a:pPr>
            <a:r>
              <a:rPr lang="ru-RU" dirty="0" smtClean="0"/>
              <a:t>Поддельный антивирус. Такое вредоносное ПО включает поддельное ПО, которое использует методы социальной инженерии, чтобы вызвать у пользователя чувство тревоги и опасности. Обычно оно рассчитано на ничего не подозревающего пользователя.</a:t>
            </a:r>
          </a:p>
          <a:p>
            <a:pPr marL="457200" indent="-457200" algn="l">
              <a:buFont typeface="Arial" panose="020B0604020202020204" pitchFamily="34" charset="0"/>
              <a:buChar char="•"/>
            </a:pPr>
            <a:r>
              <a:rPr lang="ru-RU" dirty="0" err="1" smtClean="0"/>
              <a:t>Фишинг</a:t>
            </a:r>
            <a:r>
              <a:rPr lang="ru-RU" dirty="0" smtClean="0"/>
              <a:t>. Цель такого вредоносного ПО – убедить человека раскрыть конфиденциальную информацию. В качестве примера можно привести рассылку электронных писем от имени банка пользователя с просьбой предоставить информацию о своем счете и PIN-коде.</a:t>
            </a:r>
          </a:p>
        </p:txBody>
      </p:sp>
    </p:spTree>
    <p:extLst>
      <p:ext uri="{BB962C8B-B14F-4D97-AF65-F5344CB8AC3E}">
        <p14:creationId xmlns:p14="http://schemas.microsoft.com/office/powerpoint/2010/main" val="31544384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648071"/>
          </a:xfrm>
        </p:spPr>
        <p:txBody>
          <a:bodyPr>
            <a:normAutofit/>
          </a:bodyPr>
          <a:lstStyle/>
          <a:p>
            <a:r>
              <a:rPr lang="ru-RU" sz="3200" dirty="0" smtClean="0"/>
              <a:t>Другое вредоносное ПО</a:t>
            </a:r>
          </a:p>
        </p:txBody>
      </p:sp>
      <p:sp>
        <p:nvSpPr>
          <p:cNvPr id="3" name="Подзаголовок 2"/>
          <p:cNvSpPr>
            <a:spLocks noGrp="1"/>
          </p:cNvSpPr>
          <p:nvPr>
            <p:ph type="subTitle" idx="1"/>
          </p:nvPr>
        </p:nvSpPr>
        <p:spPr>
          <a:xfrm>
            <a:off x="107504" y="908720"/>
            <a:ext cx="8856984" cy="5760640"/>
          </a:xfrm>
        </p:spPr>
        <p:txBody>
          <a:bodyPr>
            <a:normAutofit/>
          </a:bodyPr>
          <a:lstStyle/>
          <a:p>
            <a:pPr marL="457200" indent="-457200" algn="l">
              <a:buFont typeface="Arial" panose="020B0604020202020204" pitchFamily="34" charset="0"/>
              <a:buChar char="•"/>
            </a:pPr>
            <a:r>
              <a:rPr lang="ru-RU" dirty="0" err="1" smtClean="0"/>
              <a:t>Руткиты</a:t>
            </a:r>
            <a:r>
              <a:rPr lang="ru-RU" dirty="0" smtClean="0"/>
              <a:t>. Это вредоносное ПО устанавливается на скомпрометированную систему. После установки оно продолжает скрывать свое вторжение и обеспечивает хакеру привилегированный доступ.</a:t>
            </a:r>
          </a:p>
          <a:p>
            <a:pPr algn="l"/>
            <a:r>
              <a:rPr lang="ru-RU" dirty="0" smtClean="0"/>
              <a:t>С развитием Интернета этот список будет продолжать расти. </a:t>
            </a:r>
          </a:p>
          <a:p>
            <a:pPr algn="l"/>
            <a:r>
              <a:rPr lang="ru-RU" dirty="0" smtClean="0"/>
              <a:t>Новое вредоносное ПО будет появляться всегда. Основная задача белого хакера – знать о новых вредоносных программах как можно больше и уметь бороться с ними.</a:t>
            </a:r>
          </a:p>
        </p:txBody>
      </p:sp>
    </p:spTree>
    <p:extLst>
      <p:ext uri="{BB962C8B-B14F-4D97-AF65-F5344CB8AC3E}">
        <p14:creationId xmlns:p14="http://schemas.microsoft.com/office/powerpoint/2010/main" val="3202156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9"/>
            <a:ext cx="8136904" cy="936104"/>
          </a:xfrm>
        </p:spPr>
        <p:txBody>
          <a:bodyPr>
            <a:normAutofit fontScale="90000"/>
          </a:bodyPr>
          <a:lstStyle/>
          <a:p>
            <a:r>
              <a:rPr lang="ru-RU" sz="3200" dirty="0" smtClean="0"/>
              <a:t>Сетевые угрозы </a:t>
            </a:r>
            <a:br>
              <a:rPr lang="ru-RU" sz="3200" dirty="0" smtClean="0"/>
            </a:br>
            <a:r>
              <a:rPr lang="ru-RU" sz="3200" dirty="0" smtClean="0"/>
              <a:t>Эволюция хакеров</a:t>
            </a:r>
            <a:endParaRPr lang="ru-RU" sz="3200" dirty="0"/>
          </a:p>
        </p:txBody>
      </p:sp>
      <p:sp>
        <p:nvSpPr>
          <p:cNvPr id="3" name="Подзаголовок 2"/>
          <p:cNvSpPr>
            <a:spLocks noGrp="1"/>
          </p:cNvSpPr>
          <p:nvPr>
            <p:ph type="subTitle" idx="1"/>
          </p:nvPr>
        </p:nvSpPr>
        <p:spPr>
          <a:xfrm>
            <a:off x="251520" y="1484784"/>
            <a:ext cx="8712968" cy="5184576"/>
          </a:xfrm>
        </p:spPr>
        <p:txBody>
          <a:bodyPr>
            <a:normAutofit fontScale="92500" lnSpcReduction="20000"/>
          </a:bodyPr>
          <a:lstStyle/>
          <a:p>
            <a:pPr algn="l"/>
            <a:r>
              <a:rPr lang="ru-RU" dirty="0" smtClean="0"/>
              <a:t>Хакеры начали свою деятельность еще в 60-х годах прошлого века с телефонного хулиганства, или телефонного </a:t>
            </a:r>
            <a:r>
              <a:rPr lang="ru-RU" dirty="0" err="1" smtClean="0"/>
              <a:t>хакинга</a:t>
            </a:r>
            <a:r>
              <a:rPr lang="ru-RU" dirty="0" smtClean="0"/>
              <a:t>, когда для манипуляциями телефонными системами использовались разные </a:t>
            </a:r>
            <a:r>
              <a:rPr lang="ru-RU" dirty="0" err="1" smtClean="0"/>
              <a:t>аудиочастоты</a:t>
            </a:r>
            <a:r>
              <a:rPr lang="ru-RU" dirty="0" smtClean="0"/>
              <a:t>. </a:t>
            </a:r>
          </a:p>
          <a:p>
            <a:pPr algn="l"/>
            <a:r>
              <a:rPr lang="ru-RU" dirty="0" smtClean="0"/>
              <a:t>В то время телефонные коммутаторы использовали разные тональные сигналы, или тональные наборы, для выполнения разных функций. </a:t>
            </a:r>
          </a:p>
          <a:p>
            <a:pPr algn="l"/>
            <a:r>
              <a:rPr lang="ru-RU" dirty="0" smtClean="0"/>
              <a:t>Первые хакеры поняли, что подделав тональные сигналы с помощью гудка, они могут использовать телефонные коммутаторы для совершения бесплатных междугородных звонков.</a:t>
            </a:r>
          </a:p>
          <a:p>
            <a:pPr algn="l"/>
            <a:endParaRPr lang="ru-RU" dirty="0" smtClean="0"/>
          </a:p>
        </p:txBody>
      </p:sp>
    </p:spTree>
    <p:extLst>
      <p:ext uri="{BB962C8B-B14F-4D97-AF65-F5344CB8AC3E}">
        <p14:creationId xmlns:p14="http://schemas.microsoft.com/office/powerpoint/2010/main" val="177472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4783</TotalTime>
  <Words>2742</Words>
  <Application>Microsoft Office PowerPoint</Application>
  <PresentationFormat>Экран (4:3)</PresentationFormat>
  <Paragraphs>229</Paragraphs>
  <Slides>87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Тема Office</vt:lpstr>
      <vt:lpstr>Лекция 2. Сетевые угрозы безопасность</vt:lpstr>
      <vt:lpstr>Сетевые угрозы  Хакер</vt:lpstr>
      <vt:lpstr>Сетевые угрозы  Хакер</vt:lpstr>
      <vt:lpstr>Сетевые угрозы  Хакер</vt:lpstr>
      <vt:lpstr>Сетевые угрозы  Хакер</vt:lpstr>
      <vt:lpstr>Сетевые угрозы  Хакер</vt:lpstr>
      <vt:lpstr>Сетевые угрозы  Хакер</vt:lpstr>
      <vt:lpstr>Сетевые угрозы  Хакер</vt:lpstr>
      <vt:lpstr>Сетевые угрозы  Эволюция хакеров</vt:lpstr>
      <vt:lpstr>Сетевые угрозы  Эволюция хакеров</vt:lpstr>
      <vt:lpstr>Сетевые угрозы  Эволюция хакеров</vt:lpstr>
      <vt:lpstr>Сетевые угрозы  Эволюция хакеров</vt:lpstr>
      <vt:lpstr>Сетевые угрозы  Эволюция хакеров</vt:lpstr>
      <vt:lpstr>Сетевые угрозы  Киберпреступники</vt:lpstr>
      <vt:lpstr>Сетевые угрозы  Киберпреступники</vt:lpstr>
      <vt:lpstr>Сетевые угрозы  Киберпреступники</vt:lpstr>
      <vt:lpstr>Сетевые угрозы  Киберпреступники</vt:lpstr>
      <vt:lpstr>Сетевые угрозы  Хактивисты</vt:lpstr>
      <vt:lpstr>Сетевые угрозы  Хактивисты</vt:lpstr>
      <vt:lpstr>Сетевые угрозы  Хакеры, спонсируемые государствами</vt:lpstr>
      <vt:lpstr>Сетевые угрозы  Хакеры, спонсируемые государствами</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Краткая информация об инструментах проведения атак</vt:lpstr>
      <vt:lpstr>Эволюция инструментов безопасности</vt:lpstr>
      <vt:lpstr>Эволюция инструментов безопасности</vt:lpstr>
      <vt:lpstr>Инструменты тестирования проникновения</vt:lpstr>
      <vt:lpstr>Инструменты тестирования проникновения</vt:lpstr>
      <vt:lpstr>Взломщик паролей</vt:lpstr>
      <vt:lpstr>Инструменты взлома беспроводных сетей</vt:lpstr>
      <vt:lpstr>Сетевые сканеры и инструменты взлома</vt:lpstr>
      <vt:lpstr>Инструменты создания пакетов</vt:lpstr>
      <vt:lpstr>Анализаторы пакетов</vt:lpstr>
      <vt:lpstr>Детекторы руткитов</vt:lpstr>
      <vt:lpstr>Фаззеры для поиска уязвимостей</vt:lpstr>
      <vt:lpstr>Инструменты тестирования проникновения</vt:lpstr>
      <vt:lpstr>Категории инструментов проведения атак</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Инструменты тестирования проникновения</vt:lpstr>
      <vt:lpstr>Вредоносное ПО</vt:lpstr>
      <vt:lpstr>Вирусы</vt:lpstr>
      <vt:lpstr>Вирусы</vt:lpstr>
      <vt:lpstr>Вирусы</vt:lpstr>
      <vt:lpstr>Троянский конь</vt:lpstr>
      <vt:lpstr>Троянский конь</vt:lpstr>
      <vt:lpstr>Троянский конь</vt:lpstr>
      <vt:lpstr>Троянский конь</vt:lpstr>
      <vt:lpstr>Классификация троянских коней</vt:lpstr>
      <vt:lpstr>Классификация троянских коней</vt:lpstr>
      <vt:lpstr>Классификация троянских коней</vt:lpstr>
      <vt:lpstr>Классификация троянских коней</vt:lpstr>
      <vt:lpstr>Классификация троянских коней</vt:lpstr>
      <vt:lpstr>Черви</vt:lpstr>
      <vt:lpstr>Черви</vt:lpstr>
      <vt:lpstr>Черви</vt:lpstr>
      <vt:lpstr>Черви</vt:lpstr>
      <vt:lpstr>Черви</vt:lpstr>
      <vt:lpstr>Черви</vt:lpstr>
      <vt:lpstr>Черви</vt:lpstr>
      <vt:lpstr>Черви</vt:lpstr>
      <vt:lpstr>Черви</vt:lpstr>
      <vt:lpstr>Черви</vt:lpstr>
      <vt:lpstr>Черви</vt:lpstr>
      <vt:lpstr>Компоненты червя</vt:lpstr>
      <vt:lpstr>Черви</vt:lpstr>
      <vt:lpstr>Компоненты червя</vt:lpstr>
      <vt:lpstr>Компоненты червя</vt:lpstr>
      <vt:lpstr>Компоненты червя</vt:lpstr>
      <vt:lpstr>Компоненты червя</vt:lpstr>
      <vt:lpstr>Способ распространения, использованный червем Code Red.</vt:lpstr>
      <vt:lpstr>Компоненты червя</vt:lpstr>
      <vt:lpstr>Другое вредоносное ПО</vt:lpstr>
      <vt:lpstr>Другое вредоносное ПО</vt:lpstr>
      <vt:lpstr>Другое вредоносное ПО</vt:lpstr>
      <vt:lpstr>Другое вредоносное ПО</vt:lpstr>
      <vt:lpstr>Другое вредоносное ПО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Современные угрозы сетевой безопасности</dc:title>
  <dc:creator>Пользователь Windows</dc:creator>
  <cp:lastModifiedBy>Пользователь Windows</cp:lastModifiedBy>
  <cp:revision>53</cp:revision>
  <dcterms:created xsi:type="dcterms:W3CDTF">2023-02-07T17:28:28Z</dcterms:created>
  <dcterms:modified xsi:type="dcterms:W3CDTF">2023-02-15T19:31:52Z</dcterms:modified>
</cp:coreProperties>
</file>