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3" r:id="rId2"/>
    <p:sldId id="438" r:id="rId3"/>
    <p:sldId id="394" r:id="rId4"/>
    <p:sldId id="395" r:id="rId5"/>
    <p:sldId id="439" r:id="rId6"/>
    <p:sldId id="441" r:id="rId7"/>
    <p:sldId id="396" r:id="rId8"/>
    <p:sldId id="397" r:id="rId9"/>
    <p:sldId id="398" r:id="rId10"/>
    <p:sldId id="442" r:id="rId11"/>
    <p:sldId id="440" r:id="rId12"/>
    <p:sldId id="443" r:id="rId13"/>
    <p:sldId id="399" r:id="rId14"/>
    <p:sldId id="444" r:id="rId15"/>
    <p:sldId id="400" r:id="rId16"/>
    <p:sldId id="401" r:id="rId17"/>
    <p:sldId id="403" r:id="rId18"/>
    <p:sldId id="445" r:id="rId19"/>
    <p:sldId id="404" r:id="rId20"/>
    <p:sldId id="405" r:id="rId21"/>
    <p:sldId id="408" r:id="rId22"/>
    <p:sldId id="407" r:id="rId23"/>
    <p:sldId id="406" r:id="rId24"/>
    <p:sldId id="409" r:id="rId25"/>
    <p:sldId id="413" r:id="rId26"/>
    <p:sldId id="410" r:id="rId27"/>
    <p:sldId id="414" r:id="rId28"/>
    <p:sldId id="415" r:id="rId29"/>
    <p:sldId id="416" r:id="rId30"/>
    <p:sldId id="417" r:id="rId31"/>
    <p:sldId id="411" r:id="rId32"/>
    <p:sldId id="418" r:id="rId33"/>
    <p:sldId id="412" r:id="rId34"/>
    <p:sldId id="419" r:id="rId35"/>
    <p:sldId id="420" r:id="rId36"/>
    <p:sldId id="422" r:id="rId37"/>
    <p:sldId id="421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435" r:id="rId51"/>
    <p:sldId id="436" r:id="rId52"/>
    <p:sldId id="437" r:id="rId53"/>
    <p:sldId id="446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53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4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48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9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58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13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36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086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0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3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986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45FA2-ABB9-474C-8837-E2AADB74044E}" type="datetimeFigureOut">
              <a:rPr lang="ru-RU" smtClean="0"/>
              <a:t>20.02.2023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6BF3A-85A2-42B8-83F3-5173F8973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86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1656183"/>
          </a:xfrm>
        </p:spPr>
        <p:txBody>
          <a:bodyPr>
            <a:normAutofit/>
          </a:bodyPr>
          <a:lstStyle/>
          <a:p>
            <a:r>
              <a:rPr lang="ru-RU" sz="4000" dirty="0"/>
              <a:t>Лекция </a:t>
            </a:r>
            <a:r>
              <a:rPr lang="ru-RU" sz="4000" dirty="0" smtClean="0"/>
              <a:t>3. </a:t>
            </a:r>
            <a:r>
              <a:rPr lang="ru-RU" sz="4000" dirty="0"/>
              <a:t>Современные угрозы сетевой безопасности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132856"/>
            <a:ext cx="8856984" cy="4536504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ru-RU" dirty="0"/>
              <a:t>Типы сетевых </a:t>
            </a:r>
            <a:r>
              <a:rPr lang="ru-RU" dirty="0" smtClean="0"/>
              <a:t>атак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Атаки </a:t>
            </a:r>
            <a:r>
              <a:rPr lang="ru-RU" dirty="0"/>
              <a:t>для получения </a:t>
            </a:r>
            <a:r>
              <a:rPr lang="ru-RU" dirty="0" smtClean="0"/>
              <a:t>доступа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/>
              <a:t>Социальная инженерия</a:t>
            </a: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 smtClean="0"/>
          </a:p>
          <a:p>
            <a:pPr marL="514350" indent="-514350" algn="l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08721"/>
            <a:ext cx="8568951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Инициация </a:t>
            </a:r>
            <a:r>
              <a:rPr lang="ru-RU" dirty="0">
                <a:solidFill>
                  <a:srgbClr val="FF0000"/>
                </a:solidFill>
              </a:rPr>
              <a:t>эхо-тестирования целевой сети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На </a:t>
            </a:r>
            <a:r>
              <a:rPr lang="ru-RU" dirty="0"/>
              <a:t>этапе сбора информации злоумышленник обычно получает сетевой адрес жертвы. </a:t>
            </a:r>
            <a:endParaRPr lang="ru-RU" dirty="0" smtClean="0"/>
          </a:p>
          <a:p>
            <a:pPr algn="l"/>
            <a:r>
              <a:rPr lang="ru-RU" dirty="0" smtClean="0"/>
              <a:t>Теперь </a:t>
            </a:r>
            <a:r>
              <a:rPr lang="ru-RU" dirty="0"/>
              <a:t>он может инициировать эхо-тестирование, чтобы определить активные IP-адреса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71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28" y="908720"/>
            <a:ext cx="865405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7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Инициация </a:t>
            </a:r>
            <a:r>
              <a:rPr lang="ru-RU" dirty="0">
                <a:solidFill>
                  <a:srgbClr val="FF0000"/>
                </a:solidFill>
              </a:rPr>
              <a:t>сканирования портов активных IP-адресов. 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Используется </a:t>
            </a:r>
            <a:r>
              <a:rPr lang="ru-RU" dirty="0"/>
              <a:t>для определения доступных портов или сервисов. </a:t>
            </a:r>
            <a:endParaRPr lang="ru-RU" dirty="0" smtClean="0"/>
          </a:p>
          <a:p>
            <a:pPr algn="l"/>
            <a:r>
              <a:rPr lang="ru-RU" dirty="0" smtClean="0"/>
              <a:t>Примеры </a:t>
            </a:r>
            <a:r>
              <a:rPr lang="ru-RU" dirty="0"/>
              <a:t>сканеров портов: инструменты </a:t>
            </a:r>
            <a:r>
              <a:rPr lang="ru-RU" dirty="0" err="1"/>
              <a:t>Nmap</a:t>
            </a:r>
            <a:r>
              <a:rPr lang="ru-RU" dirty="0"/>
              <a:t>, </a:t>
            </a:r>
            <a:r>
              <a:rPr lang="ru-RU" dirty="0" err="1"/>
              <a:t>SuperScan</a:t>
            </a:r>
            <a:r>
              <a:rPr lang="ru-RU" dirty="0"/>
              <a:t>, </a:t>
            </a:r>
            <a:r>
              <a:rPr lang="ru-RU" dirty="0" err="1"/>
              <a:t>Angry</a:t>
            </a:r>
            <a:r>
              <a:rPr lang="ru-RU" dirty="0"/>
              <a:t> IP </a:t>
            </a:r>
            <a:r>
              <a:rPr lang="ru-RU" dirty="0" err="1"/>
              <a:t>Scanner</a:t>
            </a:r>
            <a:r>
              <a:rPr lang="ru-RU" dirty="0"/>
              <a:t> и </a:t>
            </a:r>
            <a:r>
              <a:rPr lang="ru-RU" dirty="0" err="1"/>
              <a:t>NetScan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97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84976" cy="5688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379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Запуск </a:t>
            </a:r>
            <a:r>
              <a:rPr lang="ru-RU" dirty="0">
                <a:solidFill>
                  <a:srgbClr val="FF0000"/>
                </a:solidFill>
              </a:rPr>
              <a:t>сканеров уязвимостей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Выполняется </a:t>
            </a:r>
            <a:r>
              <a:rPr lang="ru-RU" dirty="0"/>
              <a:t>для опроса идентифицированных портов и определения типа и версии приложений и операционной системы, запущенной на целевом хосте. </a:t>
            </a:r>
            <a:endParaRPr lang="ru-RU" dirty="0" smtClean="0"/>
          </a:p>
          <a:p>
            <a:pPr algn="l"/>
            <a:r>
              <a:rPr lang="ru-RU" dirty="0" smtClean="0"/>
              <a:t>Примеры </a:t>
            </a:r>
            <a:r>
              <a:rPr lang="ru-RU" dirty="0"/>
              <a:t>таких инструментов: </a:t>
            </a:r>
            <a:r>
              <a:rPr lang="ru-RU" dirty="0" err="1"/>
              <a:t>Nipper</a:t>
            </a:r>
            <a:r>
              <a:rPr lang="ru-RU" dirty="0"/>
              <a:t>, </a:t>
            </a:r>
            <a:r>
              <a:rPr lang="ru-RU" dirty="0" err="1"/>
              <a:t>Secuna</a:t>
            </a:r>
            <a:r>
              <a:rPr lang="ru-RU" dirty="0"/>
              <a:t> PSI, </a:t>
            </a:r>
            <a:r>
              <a:rPr lang="ru-RU" dirty="0" err="1"/>
              <a:t>Core</a:t>
            </a:r>
            <a:r>
              <a:rPr lang="ru-RU" dirty="0"/>
              <a:t> </a:t>
            </a:r>
            <a:r>
              <a:rPr lang="ru-RU" dirty="0" err="1"/>
              <a:t>Impact</a:t>
            </a:r>
            <a:r>
              <a:rPr lang="ru-RU" dirty="0"/>
              <a:t>, </a:t>
            </a:r>
            <a:r>
              <a:rPr lang="ru-RU" dirty="0" err="1"/>
              <a:t>Nessus</a:t>
            </a:r>
            <a:r>
              <a:rPr lang="ru-RU" dirty="0"/>
              <a:t> v6, SAINT и </a:t>
            </a:r>
            <a:r>
              <a:rPr lang="ru-RU" dirty="0" err="1"/>
              <a:t>Open</a:t>
            </a:r>
            <a:r>
              <a:rPr lang="ru-RU" dirty="0"/>
              <a:t> VAS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751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Запуск </a:t>
            </a:r>
            <a:r>
              <a:rPr lang="ru-RU" dirty="0" err="1">
                <a:solidFill>
                  <a:srgbClr val="FF0000"/>
                </a:solidFill>
              </a:rPr>
              <a:t>эксплойтов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Теперь </a:t>
            </a:r>
            <a:r>
              <a:rPr lang="ru-RU" dirty="0"/>
              <a:t>хакер пытается обнаружить уязвимые сервисы, которые можно использовать. </a:t>
            </a:r>
            <a:endParaRPr lang="ru-RU" dirty="0" smtClean="0"/>
          </a:p>
          <a:p>
            <a:pPr algn="l"/>
            <a:r>
              <a:rPr lang="ru-RU" dirty="0" smtClean="0"/>
              <a:t>Существует </a:t>
            </a:r>
            <a:r>
              <a:rPr lang="ru-RU" dirty="0"/>
              <a:t>целый ряд инструментов для использования уязвимостей, среди них: </a:t>
            </a:r>
            <a:r>
              <a:rPr lang="ru-RU" dirty="0" err="1"/>
              <a:t>Metasploit</a:t>
            </a:r>
            <a:r>
              <a:rPr lang="ru-RU" dirty="0"/>
              <a:t>, </a:t>
            </a:r>
            <a:r>
              <a:rPr lang="ru-RU" dirty="0" err="1"/>
              <a:t>Core</a:t>
            </a:r>
            <a:r>
              <a:rPr lang="ru-RU" dirty="0"/>
              <a:t> </a:t>
            </a:r>
            <a:r>
              <a:rPr lang="ru-RU" dirty="0" err="1"/>
              <a:t>Impact</a:t>
            </a:r>
            <a:r>
              <a:rPr lang="ru-RU" dirty="0"/>
              <a:t>, </a:t>
            </a:r>
            <a:r>
              <a:rPr lang="ru-RU" dirty="0" err="1"/>
              <a:t>Sqlmap</a:t>
            </a:r>
            <a:r>
              <a:rPr lang="ru-RU" dirty="0"/>
              <a:t>, 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Engineer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 и </a:t>
            </a:r>
            <a:r>
              <a:rPr lang="ru-RU" dirty="0" err="1"/>
              <a:t>Netsparker</a:t>
            </a:r>
            <a:r>
              <a:rPr lang="ru-RU" dirty="0"/>
              <a:t>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080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>
                <a:solidFill>
                  <a:srgbClr val="FF0000"/>
                </a:solidFill>
              </a:rPr>
              <a:t>Атаки доступа </a:t>
            </a:r>
            <a:r>
              <a:rPr lang="ru-RU" dirty="0"/>
              <a:t>используют известные уязвимости в сервисах аутентификации, FTP-сервисах и веб-сервисах для входа в учетные онлайн-записи, получения доступа к конфиденциальным базам данных и другой конфиденциальной информации.</a:t>
            </a:r>
          </a:p>
          <a:p>
            <a:pPr algn="l"/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203567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14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Существует </a:t>
            </a:r>
            <a:r>
              <a:rPr lang="ru-RU" dirty="0"/>
              <a:t>как минимум три причины, по которым хакеры будут использовать атаки доступа в сетях или системах: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для </a:t>
            </a:r>
            <a:r>
              <a:rPr lang="ru-RU" dirty="0"/>
              <a:t>получения данных;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для получения доступа;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для эскалации привилегий доступа.</a:t>
            </a:r>
          </a:p>
          <a:p>
            <a:pPr algn="l"/>
            <a:r>
              <a:rPr lang="ru-RU" dirty="0" smtClean="0"/>
              <a:t>.</a:t>
            </a:r>
            <a:endParaRPr lang="ru-RU" dirty="0"/>
          </a:p>
          <a:p>
            <a:pPr algn="l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52700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сетевых атак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Вредоносное ПО – это способ доставки нагрузки. Когда эта нагрузка доставлена и установлена, она может быть использована для проведения разного типа сетевых атак.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/>
              <a:t>Существует пять распространенных типов атак для получения доступа: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Атака </a:t>
            </a:r>
            <a:r>
              <a:rPr lang="ru-RU" b="1" dirty="0"/>
              <a:t>со взломом паролей</a:t>
            </a:r>
            <a:r>
              <a:rPr lang="ru-RU" dirty="0"/>
              <a:t>. Хакеры стараются раскрыть пароли критически важных систем, используя разные методы, такие как социальная инженерия, словарные атаки, атаки методом грубой силы (или подбора пароля) или прослушивание сети. Атаки методом грубой силы – это повторяемые действия для подбора пароля с использованием таких инструментов, как </a:t>
            </a:r>
            <a:r>
              <a:rPr lang="ru-RU" dirty="0" err="1"/>
              <a:t>Ophcrack</a:t>
            </a:r>
            <a:r>
              <a:rPr lang="ru-RU" dirty="0"/>
              <a:t>, L0phtCrack, THC </a:t>
            </a:r>
            <a:r>
              <a:rPr lang="ru-RU" dirty="0" err="1"/>
              <a:t>Hydra</a:t>
            </a:r>
            <a:r>
              <a:rPr lang="ru-RU" dirty="0"/>
              <a:t>, </a:t>
            </a:r>
            <a:r>
              <a:rPr lang="ru-RU" dirty="0" err="1"/>
              <a:t>RainbowCrack</a:t>
            </a:r>
            <a:r>
              <a:rPr lang="ru-RU" dirty="0"/>
              <a:t> и </a:t>
            </a:r>
            <a:r>
              <a:rPr lang="ru-RU" dirty="0" err="1"/>
              <a:t>Medusa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172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/>
              <a:t>Существует пять распространенных типов атак для получения доступа: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Атака </a:t>
            </a:r>
            <a:r>
              <a:rPr lang="ru-RU" b="1" dirty="0"/>
              <a:t>со взломом паролей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Хакеры </a:t>
            </a:r>
            <a:r>
              <a:rPr lang="ru-RU" dirty="0"/>
              <a:t>стараются раскрыть пароли критически важных систем, используя разные методы, такие как социальная инженерия, словарные атаки, атаки методом грубой силы (или подбора пароля) или прослушивание сети. </a:t>
            </a:r>
            <a:endParaRPr lang="ru-RU" dirty="0" smtClean="0"/>
          </a:p>
          <a:p>
            <a:pPr algn="l"/>
            <a:r>
              <a:rPr lang="ru-RU" dirty="0" smtClean="0"/>
              <a:t>Атаки </a:t>
            </a:r>
            <a:r>
              <a:rPr lang="ru-RU" dirty="0"/>
              <a:t>методом грубой силы – это повторяемые действия для подбора пароля с использованием таких инструментов, как </a:t>
            </a:r>
            <a:r>
              <a:rPr lang="ru-RU" dirty="0" err="1"/>
              <a:t>Ophcrack</a:t>
            </a:r>
            <a:r>
              <a:rPr lang="ru-RU" dirty="0"/>
              <a:t>, L0phtCrack, THC </a:t>
            </a:r>
            <a:r>
              <a:rPr lang="ru-RU" dirty="0" err="1"/>
              <a:t>Hydra</a:t>
            </a:r>
            <a:r>
              <a:rPr lang="ru-RU" dirty="0"/>
              <a:t>, </a:t>
            </a:r>
            <a:r>
              <a:rPr lang="ru-RU" dirty="0" err="1"/>
              <a:t>RainbowCrack</a:t>
            </a:r>
            <a:r>
              <a:rPr lang="ru-RU" dirty="0"/>
              <a:t> и </a:t>
            </a:r>
            <a:r>
              <a:rPr lang="ru-RU" dirty="0" err="1"/>
              <a:t>Medusa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5454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b="1" dirty="0" smtClean="0"/>
              <a:t>Злоупотребление </a:t>
            </a:r>
            <a:r>
              <a:rPr lang="ru-RU" b="1" dirty="0"/>
              <a:t>доверием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Хакер</a:t>
            </a:r>
            <a:r>
              <a:rPr lang="ru-RU" dirty="0"/>
              <a:t>, использующий несанкционированные привилегии для получения доступа в систему, возможно для компрометации цели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659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293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3"/>
            </a:pPr>
            <a:r>
              <a:rPr lang="ru-RU" b="1" dirty="0"/>
              <a:t>Перенаправление портов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Хакер </a:t>
            </a:r>
            <a:r>
              <a:rPr lang="ru-RU" dirty="0"/>
              <a:t>использует скомпрометированную систему как основу для проведения атак против других целей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7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1296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3496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4"/>
            </a:pPr>
            <a:r>
              <a:rPr lang="ru-RU" b="1" dirty="0" smtClean="0"/>
              <a:t>Атака </a:t>
            </a:r>
            <a:r>
              <a:rPr lang="ru-RU" b="1" dirty="0"/>
              <a:t>«человек посередине». </a:t>
            </a:r>
            <a:endParaRPr lang="ru-RU" b="1" dirty="0" smtClean="0"/>
          </a:p>
          <a:p>
            <a:pPr algn="l"/>
            <a:r>
              <a:rPr lang="ru-RU" dirty="0" smtClean="0"/>
              <a:t>Хакер </a:t>
            </a:r>
            <a:r>
              <a:rPr lang="ru-RU" dirty="0"/>
              <a:t>располагается между двумя легитимными сущностями, чтобы считывать или изменять данные, которые проходят между двумя сторонами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60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25285"/>
            <a:ext cx="8640960" cy="572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0118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7263"/>
            <a:ext cx="8712968" cy="5712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1565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8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сетевых атак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Зачем </a:t>
            </a:r>
            <a:r>
              <a:rPr lang="ru-RU" dirty="0"/>
              <a:t>хакерам атаковать сети? </a:t>
            </a:r>
            <a:endParaRPr lang="ru-RU" dirty="0" smtClean="0"/>
          </a:p>
          <a:p>
            <a:pPr algn="l"/>
            <a:r>
              <a:rPr lang="ru-RU" dirty="0" smtClean="0"/>
              <a:t>Мотивов </a:t>
            </a:r>
            <a:r>
              <a:rPr lang="ru-RU" dirty="0"/>
              <a:t>к этому множество: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деньги</a:t>
            </a:r>
            <a:r>
              <a:rPr lang="ru-RU" dirty="0"/>
              <a:t>,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алчность</a:t>
            </a:r>
            <a:r>
              <a:rPr lang="ru-RU" dirty="0"/>
              <a:t>, </a:t>
            </a:r>
            <a:endParaRPr lang="ru-RU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/>
              <a:t>м</a:t>
            </a:r>
            <a:r>
              <a:rPr lang="ru-RU" dirty="0" smtClean="0"/>
              <a:t>есть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dirty="0" smtClean="0"/>
              <a:t>политические</a:t>
            </a:r>
            <a:r>
              <a:rPr lang="ru-RU" dirty="0"/>
              <a:t>, религиозные или социологические убеждения. </a:t>
            </a:r>
            <a:endParaRPr lang="ru-RU" dirty="0" smtClean="0"/>
          </a:p>
          <a:p>
            <a:pPr algn="l"/>
            <a:r>
              <a:rPr lang="ru-RU" dirty="0" smtClean="0"/>
              <a:t>Специалисты </a:t>
            </a:r>
            <a:r>
              <a:rPr lang="ru-RU" dirty="0"/>
              <a:t>по сетевой безопасности должны понимать используемые типы атак для борьбы с ними и защиты локальной сети.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698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2024"/>
            <a:ext cx="8712968" cy="5707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20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5"/>
            </a:pPr>
            <a:r>
              <a:rPr lang="ru-RU" b="1" dirty="0" smtClean="0"/>
              <a:t>Переполнение </a:t>
            </a:r>
            <a:r>
              <a:rPr lang="ru-RU" b="1" dirty="0"/>
              <a:t>буфера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Происходит</a:t>
            </a:r>
            <a:r>
              <a:rPr lang="ru-RU" dirty="0"/>
              <a:t>, когда хакер использует память буфера и переполняет ее непредусмотренными значениями. </a:t>
            </a:r>
            <a:endParaRPr lang="ru-RU" dirty="0" smtClean="0"/>
          </a:p>
          <a:p>
            <a:pPr algn="l"/>
            <a:r>
              <a:rPr lang="ru-RU" dirty="0" smtClean="0"/>
              <a:t>Обычно </a:t>
            </a:r>
            <a:r>
              <a:rPr lang="ru-RU" dirty="0"/>
              <a:t>это приводит к прекращению работы системы (происходит </a:t>
            </a:r>
            <a:r>
              <a:rPr lang="ru-RU" dirty="0" err="1"/>
              <a:t>DoS</a:t>
            </a:r>
            <a:r>
              <a:rPr lang="ru-RU" dirty="0"/>
              <a:t>-атака). </a:t>
            </a:r>
            <a:endParaRPr lang="ru-RU" dirty="0" smtClean="0"/>
          </a:p>
          <a:p>
            <a:pPr algn="l"/>
            <a:r>
              <a:rPr lang="ru-RU" dirty="0" smtClean="0"/>
              <a:t>По </a:t>
            </a:r>
            <a:r>
              <a:rPr lang="ru-RU" dirty="0"/>
              <a:t>оценкам, около трети вредоносных атак происходят в результате переполнения буфера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8767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928992" cy="5862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4849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атак для получения доступа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IP-, MAC-, DHCP-</a:t>
            </a:r>
            <a:r>
              <a:rPr lang="ru-RU" b="1" dirty="0" err="1" smtClean="0"/>
              <a:t>спуфинг</a:t>
            </a:r>
            <a:r>
              <a:rPr lang="ru-RU" dirty="0" smtClean="0"/>
              <a:t>. </a:t>
            </a:r>
            <a:r>
              <a:rPr lang="ru-RU" dirty="0" err="1" smtClean="0"/>
              <a:t>Спуфинг</a:t>
            </a:r>
            <a:r>
              <a:rPr lang="ru-RU" dirty="0" smtClean="0"/>
              <a:t>-атаки – это атаки, в ходе которых одно устройство пытается выдать себя за другое путем фальсификации данных. Существует множество типов </a:t>
            </a:r>
            <a:r>
              <a:rPr lang="ru-RU" dirty="0" err="1" smtClean="0"/>
              <a:t>спуфинг</a:t>
            </a:r>
            <a:r>
              <a:rPr lang="ru-RU" dirty="0" smtClean="0"/>
              <a:t>-атак. </a:t>
            </a:r>
          </a:p>
          <a:p>
            <a:pPr algn="l"/>
            <a:r>
              <a:rPr lang="ru-RU" dirty="0" smtClean="0"/>
              <a:t>Например, </a:t>
            </a:r>
            <a:r>
              <a:rPr lang="ru-RU" dirty="0" err="1" smtClean="0"/>
              <a:t>спуфинг</a:t>
            </a:r>
            <a:r>
              <a:rPr lang="ru-RU" dirty="0" smtClean="0"/>
              <a:t> МАС-адресов происходит, когда один компьютер принимает пакеты данных по МАС-адресам другого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35306352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9036496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/>
              <a:t>Социальная инженерия </a:t>
            </a:r>
            <a:r>
              <a:rPr lang="ru-RU" dirty="0"/>
              <a:t>– это атака, которая пытается заставить человека выполнить определенные действия или раскрыть конфиденциальную информацию.</a:t>
            </a:r>
          </a:p>
          <a:p>
            <a:pPr algn="l"/>
            <a:r>
              <a:rPr lang="ru-RU" dirty="0" smtClean="0"/>
              <a:t>Социальные </a:t>
            </a:r>
            <a:r>
              <a:rPr lang="ru-RU" dirty="0"/>
              <a:t>инженеры рассчитывают на готовность людей помогать, а также на человеческие слабости. Например, злоумышленник может позвонить уполномоченному сотруднику и сообщить о чрезвычайной проблеме, требующей немедленного доступа в сеть. </a:t>
            </a:r>
            <a:endParaRPr lang="ru-RU" dirty="0" smtClean="0"/>
          </a:p>
          <a:p>
            <a:pPr algn="l"/>
            <a:r>
              <a:rPr lang="ru-RU" dirty="0" smtClean="0"/>
              <a:t>Злоумышленник </a:t>
            </a:r>
            <a:r>
              <a:rPr lang="ru-RU" dirty="0"/>
              <a:t>может играть на тщеславии сотрудника, ссылаться на чей-либо авторитет и хвастаться связями или просто рассчитывать на человеческую алчность.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98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Существует </a:t>
            </a:r>
            <a:r>
              <a:rPr lang="ru-RU" dirty="0"/>
              <a:t>масса примеров инструментов социальной инженерии. </a:t>
            </a:r>
            <a:endParaRPr lang="ru-RU" dirty="0" smtClean="0"/>
          </a:p>
          <a:p>
            <a:pPr algn="l"/>
            <a:r>
              <a:rPr lang="ru-RU" dirty="0" smtClean="0"/>
              <a:t>Среди </a:t>
            </a:r>
            <a:r>
              <a:rPr lang="ru-RU" dirty="0"/>
              <a:t>них:</a:t>
            </a:r>
          </a:p>
          <a:p>
            <a:pPr algn="l"/>
            <a:r>
              <a:rPr lang="ru-RU" b="1" dirty="0" err="1" smtClean="0"/>
              <a:t>Претекстинг</a:t>
            </a:r>
            <a:r>
              <a:rPr lang="ru-RU" dirty="0" smtClean="0"/>
              <a:t> </a:t>
            </a:r>
            <a:r>
              <a:rPr lang="ru-RU" dirty="0"/>
              <a:t>Злоумышленник связывается с человеком, пытается ввести его в заблуждение, чтобы получить доступ к конфиденциальным данным. В качестве примера можно привести злоумышленника, который объясняет необходимость получения персональных или финансовых данных для подтверждения идентификации личности получателя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0823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err="1" smtClean="0"/>
              <a:t>Фишинг</a:t>
            </a:r>
            <a:r>
              <a:rPr lang="ru-RU" dirty="0" smtClean="0"/>
              <a:t> </a:t>
            </a:r>
          </a:p>
          <a:p>
            <a:pPr algn="l"/>
            <a:r>
              <a:rPr lang="ru-RU" dirty="0" err="1" smtClean="0"/>
              <a:t>Фишинг</a:t>
            </a:r>
            <a:r>
              <a:rPr lang="ru-RU" dirty="0" smtClean="0"/>
              <a:t> </a:t>
            </a:r>
            <a:r>
              <a:rPr lang="ru-RU" dirty="0"/>
              <a:t>– атака, при которой злоумышленник отправляет поддельное электронное письмо, замаскированное под письмо из легитимного, доверенного источника. </a:t>
            </a:r>
            <a:endParaRPr lang="ru-RU" dirty="0" smtClean="0"/>
          </a:p>
          <a:p>
            <a:pPr algn="l"/>
            <a:r>
              <a:rPr lang="ru-RU" dirty="0" smtClean="0"/>
              <a:t>Цель </a:t>
            </a:r>
            <a:r>
              <a:rPr lang="ru-RU" dirty="0"/>
              <a:t>этого сообщения – заставить получателя установить вредоносное ПО на свое устройство или раскрыть персональную или финансовую информацию.</a:t>
            </a:r>
          </a:p>
          <a:p>
            <a:pPr algn="l"/>
            <a:r>
              <a:rPr lang="ru-RU" dirty="0"/>
              <a:t>Направленный </a:t>
            </a:r>
            <a:r>
              <a:rPr lang="ru-RU" dirty="0" err="1"/>
              <a:t>фишинг</a:t>
            </a:r>
            <a:r>
              <a:rPr lang="ru-RU" dirty="0"/>
              <a:t> Это целенаправленная </a:t>
            </a:r>
            <a:r>
              <a:rPr lang="ru-RU" dirty="0" err="1"/>
              <a:t>фишинговая</a:t>
            </a:r>
            <a:r>
              <a:rPr lang="ru-RU" dirty="0"/>
              <a:t> атака, специально созданная под конкретного человека или организацию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573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Спам</a:t>
            </a:r>
            <a:r>
              <a:rPr lang="ru-RU" dirty="0" smtClean="0"/>
              <a:t> </a:t>
            </a:r>
            <a:r>
              <a:rPr lang="ru-RU" dirty="0"/>
              <a:t>Хакеры могут отправлять спам по электронной почте, чтобы заставить пользователя щелкнуть на зараженную ссылку или загрузить зараженный файл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1286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Несанкционированный </a:t>
            </a:r>
            <a:r>
              <a:rPr lang="ru-RU" b="1" dirty="0"/>
              <a:t>проход по одному удостоверению </a:t>
            </a:r>
            <a:endParaRPr lang="ru-RU" b="1" dirty="0" smtClean="0"/>
          </a:p>
          <a:p>
            <a:pPr algn="l"/>
            <a:r>
              <a:rPr lang="ru-RU" dirty="0" smtClean="0"/>
              <a:t>Злоумышленник </a:t>
            </a:r>
            <a:r>
              <a:rPr lang="ru-RU" dirty="0"/>
              <a:t>быстро проскальзывает за уполномоченным лицом в охраняемое место. Затем злоумышленник получает доступ в охраняемое помещение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69057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Услуга </a:t>
            </a:r>
            <a:r>
              <a:rPr lang="ru-RU" b="1" dirty="0"/>
              <a:t>за услугу </a:t>
            </a:r>
            <a:r>
              <a:rPr lang="ru-RU" dirty="0"/>
              <a:t>(</a:t>
            </a:r>
            <a:r>
              <a:rPr lang="ru-RU" dirty="0" err="1"/>
              <a:t>Quid</a:t>
            </a:r>
            <a:r>
              <a:rPr lang="ru-RU" dirty="0"/>
              <a:t> </a:t>
            </a:r>
            <a:r>
              <a:rPr lang="ru-RU" dirty="0" err="1"/>
              <a:t>pro</a:t>
            </a:r>
            <a:r>
              <a:rPr lang="ru-RU" dirty="0"/>
              <a:t> </a:t>
            </a:r>
            <a:r>
              <a:rPr lang="ru-RU" dirty="0" err="1"/>
              <a:t>quo</a:t>
            </a:r>
            <a:r>
              <a:rPr lang="ru-RU" dirty="0"/>
              <a:t>) </a:t>
            </a:r>
            <a:endParaRPr lang="ru-RU" dirty="0" smtClean="0"/>
          </a:p>
          <a:p>
            <a:pPr algn="l"/>
            <a:r>
              <a:rPr lang="ru-RU" dirty="0" smtClean="0"/>
              <a:t>Злоумышленник </a:t>
            </a:r>
            <a:r>
              <a:rPr lang="ru-RU" dirty="0"/>
              <a:t>просит предоставить ему персональные данные какой-либо стороны в обмен на что-то, например безвозмездный дар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00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сетевых атак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Для </a:t>
            </a:r>
            <a:r>
              <a:rPr lang="ru-RU" dirty="0"/>
              <a:t>минимизации последствий атак рекомендуется сначала </a:t>
            </a:r>
            <a:r>
              <a:rPr lang="ru-RU" dirty="0" smtClean="0"/>
              <a:t>категорировать </a:t>
            </a:r>
            <a:r>
              <a:rPr lang="ru-RU" dirty="0"/>
              <a:t>атаки по разным типам. </a:t>
            </a:r>
            <a:endParaRPr lang="ru-RU" dirty="0" smtClean="0"/>
          </a:p>
          <a:p>
            <a:pPr algn="l"/>
            <a:r>
              <a:rPr lang="ru-RU" dirty="0" smtClean="0"/>
              <a:t>Разнеся </a:t>
            </a:r>
            <a:r>
              <a:rPr lang="ru-RU" dirty="0"/>
              <a:t>сетевые атаки по категориям, вы сможете работать с типами атак, а не с отдельными атаками. </a:t>
            </a:r>
            <a:endParaRPr lang="ru-RU" dirty="0" smtClean="0"/>
          </a:p>
          <a:p>
            <a:pPr algn="l"/>
            <a:r>
              <a:rPr lang="ru-RU" dirty="0" smtClean="0"/>
              <a:t>Стандартного </a:t>
            </a:r>
            <a:r>
              <a:rPr lang="ru-RU" dirty="0"/>
              <a:t>способа категоризации атак не существует.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5764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Ловля </a:t>
            </a:r>
            <a:r>
              <a:rPr lang="ru-RU" b="1" dirty="0"/>
              <a:t>на живца </a:t>
            </a:r>
            <a:endParaRPr lang="ru-RU" b="1" dirty="0" smtClean="0"/>
          </a:p>
          <a:p>
            <a:pPr algn="l"/>
            <a:r>
              <a:rPr lang="ru-RU" dirty="0" smtClean="0"/>
              <a:t>Хакер </a:t>
            </a:r>
            <a:r>
              <a:rPr lang="ru-RU" dirty="0"/>
              <a:t>оставляет зараженное вредоносным ПО физическое устройство, например USB-диск, в общественном помещении, например в туалете. Нашедший это устройство вставляет его в компьютер, и на его компьютер устанавливается вредоносное ПО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237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Социальная инженерия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Набор </a:t>
            </a:r>
            <a:r>
              <a:rPr lang="ru-RU" b="1" dirty="0"/>
              <a:t>для атак социальной инженерии </a:t>
            </a:r>
            <a:r>
              <a:rPr lang="ru-RU" dirty="0"/>
              <a:t>(</a:t>
            </a:r>
            <a:r>
              <a:rPr lang="ru-RU" dirty="0" err="1"/>
              <a:t>Social</a:t>
            </a:r>
            <a:r>
              <a:rPr lang="ru-RU" dirty="0"/>
              <a:t> </a:t>
            </a:r>
            <a:r>
              <a:rPr lang="ru-RU" dirty="0" err="1"/>
              <a:t>Engineering</a:t>
            </a:r>
            <a:r>
              <a:rPr lang="ru-RU" dirty="0"/>
              <a:t> </a:t>
            </a:r>
            <a:r>
              <a:rPr lang="ru-RU" dirty="0" err="1"/>
              <a:t>Toolkit</a:t>
            </a:r>
            <a:r>
              <a:rPr lang="ru-RU" dirty="0"/>
              <a:t>, SET) был разработан, чтобы помочь белым хакерам и другим специалистам по сетевой безопасности проводить атаки социальной инженерии для тестирования собственных сетей.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4486355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«отказ в обслуживании»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Атака «отказ в обслуживании» </a:t>
            </a:r>
            <a:r>
              <a:rPr lang="ru-RU" dirty="0"/>
              <a:t>(</a:t>
            </a:r>
            <a:r>
              <a:rPr lang="ru-RU" dirty="0" err="1"/>
              <a:t>Denial-of-Service</a:t>
            </a:r>
            <a:r>
              <a:rPr lang="ru-RU" dirty="0"/>
              <a:t>, </a:t>
            </a:r>
            <a:r>
              <a:rPr lang="ru-RU" dirty="0" err="1"/>
              <a:t>DoS</a:t>
            </a:r>
            <a:r>
              <a:rPr lang="ru-RU" dirty="0"/>
              <a:t>) относится к типу сетевых атак. </a:t>
            </a:r>
            <a:endParaRPr lang="ru-RU" dirty="0" smtClean="0"/>
          </a:p>
          <a:p>
            <a:pPr algn="l"/>
            <a:r>
              <a:rPr lang="ru-RU" dirty="0" err="1" smtClean="0"/>
              <a:t>DoS</a:t>
            </a:r>
            <a:r>
              <a:rPr lang="ru-RU" dirty="0" smtClean="0"/>
              <a:t>-атака </a:t>
            </a:r>
            <a:r>
              <a:rPr lang="ru-RU" dirty="0"/>
              <a:t>приводит к прерыванию работы сетевых сервисов для пользователей, устройств или приложений.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5116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«отказ в обслуживании»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Существует </a:t>
            </a:r>
            <a:r>
              <a:rPr lang="ru-RU" dirty="0"/>
              <a:t>два основных типа </a:t>
            </a:r>
            <a:r>
              <a:rPr lang="ru-RU" dirty="0" err="1"/>
              <a:t>DoS</a:t>
            </a:r>
            <a:r>
              <a:rPr lang="ru-RU" dirty="0"/>
              <a:t>-атак: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b="1" dirty="0" smtClean="0"/>
              <a:t>Злонамеренно </a:t>
            </a:r>
            <a:r>
              <a:rPr lang="ru-RU" b="1" dirty="0"/>
              <a:t>форматированные пакеты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Злонамеренно </a:t>
            </a:r>
            <a:r>
              <a:rPr lang="ru-RU" dirty="0"/>
              <a:t>форматированные пакеты отправляются на основной компьютер или приложение, и приемное устройство не может справиться с нестандартной ситуацией. </a:t>
            </a:r>
            <a:endParaRPr lang="ru-RU" dirty="0" smtClean="0"/>
          </a:p>
          <a:p>
            <a:pPr algn="l"/>
            <a:r>
              <a:rPr lang="ru-RU" dirty="0" smtClean="0"/>
              <a:t>Например</a:t>
            </a:r>
            <a:r>
              <a:rPr lang="ru-RU" dirty="0"/>
              <a:t>, злоумышленник передает пакеты, содержащие ошибки, которые не могут быть идентифицированы приложением, или отправляет неправильно отформатированные пакеты. </a:t>
            </a:r>
            <a:endParaRPr lang="ru-RU" dirty="0" smtClean="0"/>
          </a:p>
          <a:p>
            <a:pPr algn="l"/>
            <a:r>
              <a:rPr lang="ru-RU" dirty="0" smtClean="0"/>
              <a:t>Это </a:t>
            </a:r>
            <a:r>
              <a:rPr lang="ru-RU" dirty="0"/>
              <a:t>приводит к тому, что приемное устройство начинает работать очень медленно или выходит из строя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22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«отказ в обслуживании»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marL="514350" indent="-514350" algn="l">
              <a:buFont typeface="+mj-lt"/>
              <a:buAutoNum type="arabicPeriod" startAt="2"/>
            </a:pPr>
            <a:r>
              <a:rPr lang="ru-RU" b="1" dirty="0" smtClean="0"/>
              <a:t>Переполнение </a:t>
            </a:r>
            <a:r>
              <a:rPr lang="ru-RU" b="1" dirty="0"/>
              <a:t>трафиком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Происходит</a:t>
            </a:r>
            <a:r>
              <a:rPr lang="ru-RU" dirty="0"/>
              <a:t>, когда сеть, хост или приложение не способны обработать огромный объем данных, что приводит к выходу системы из строя или замедлению ее работы.</a:t>
            </a:r>
          </a:p>
          <a:p>
            <a:pPr algn="l"/>
            <a:r>
              <a:rPr lang="ru-RU" dirty="0" err="1" smtClean="0"/>
              <a:t>DoS</a:t>
            </a:r>
            <a:r>
              <a:rPr lang="ru-RU" dirty="0" smtClean="0"/>
              <a:t>-атаки </a:t>
            </a:r>
            <a:r>
              <a:rPr lang="ru-RU" dirty="0"/>
              <a:t>представляют собой значительный риск, так как они легко могут прервать любой бизнес-процесс и привести к значительным потерям. Эти атаки сравнительно легко проводить, даже силами начинающих хакеров.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067612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Атаки «отказ в обслуживании»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1"/>
            <a:ext cx="8856984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0867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</a:t>
            </a:r>
            <a:r>
              <a:rPr lang="en-US" sz="3200" dirty="0" err="1"/>
              <a:t>DoS</a:t>
            </a:r>
            <a:r>
              <a:rPr lang="en-US" sz="3200" dirty="0"/>
              <a:t>-</a:t>
            </a:r>
            <a:r>
              <a:rPr lang="ru-RU" sz="3200" dirty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/>
              <a:t>Несмотря на то что для инициирования </a:t>
            </a:r>
            <a:r>
              <a:rPr lang="ru-RU" dirty="0" err="1"/>
              <a:t>DoS</a:t>
            </a:r>
            <a:r>
              <a:rPr lang="ru-RU" dirty="0"/>
              <a:t>-атаки существует множество способов, изначально наиболее популярными были следующие три типа атак.</a:t>
            </a:r>
          </a:p>
          <a:p>
            <a:pPr algn="l"/>
            <a:r>
              <a:rPr lang="ru-RU" dirty="0" smtClean="0"/>
              <a:t>Первые </a:t>
            </a:r>
            <a:r>
              <a:rPr lang="ru-RU" dirty="0"/>
              <a:t>три типа </a:t>
            </a:r>
            <a:r>
              <a:rPr lang="ru-RU" dirty="0" err="1"/>
              <a:t>DoS</a:t>
            </a:r>
            <a:r>
              <a:rPr lang="ru-RU" dirty="0"/>
              <a:t>-атак.</a:t>
            </a:r>
          </a:p>
          <a:p>
            <a:pPr algn="l"/>
            <a:r>
              <a:rPr lang="ru-RU" b="1" dirty="0" err="1" smtClean="0"/>
              <a:t>Пинг</a:t>
            </a:r>
            <a:r>
              <a:rPr lang="ru-RU" b="1" dirty="0" smtClean="0"/>
              <a:t> </a:t>
            </a:r>
            <a:r>
              <a:rPr lang="ru-RU" b="1" dirty="0"/>
              <a:t>смерти. </a:t>
            </a:r>
            <a:endParaRPr lang="ru-RU" b="1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ходе этой традиционной атаки злоумышленник отправлял так называемый «</a:t>
            </a:r>
            <a:r>
              <a:rPr lang="ru-RU" dirty="0" err="1"/>
              <a:t>пинг</a:t>
            </a:r>
            <a:r>
              <a:rPr lang="ru-RU" dirty="0"/>
              <a:t> смерти», представлявший собой эхо-запрос в IP-пакете, размер которого превышал максимальный размер в 65 535 битов. </a:t>
            </a:r>
            <a:endParaRPr lang="ru-RU" dirty="0" smtClean="0"/>
          </a:p>
          <a:p>
            <a:pPr algn="l"/>
            <a:r>
              <a:rPr lang="ru-RU" dirty="0" smtClean="0"/>
              <a:t>Хост</a:t>
            </a:r>
            <a:r>
              <a:rPr lang="ru-RU" dirty="0"/>
              <a:t>, получающий пакет такого размера, был не в состоянии его обработать и выходил из строя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96416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</a:t>
            </a:r>
            <a:r>
              <a:rPr lang="en-US" sz="3200" dirty="0" err="1"/>
              <a:t>DoS</a:t>
            </a:r>
            <a:r>
              <a:rPr lang="en-US" sz="3200" dirty="0"/>
              <a:t>-</a:t>
            </a:r>
            <a:r>
              <a:rPr lang="ru-RU" sz="3200" dirty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 err="1" smtClean="0"/>
              <a:t>Smurf</a:t>
            </a:r>
            <a:r>
              <a:rPr lang="ru-RU" b="1" dirty="0" smtClean="0"/>
              <a:t>-атака</a:t>
            </a:r>
            <a:r>
              <a:rPr lang="ru-RU" dirty="0" smtClean="0"/>
              <a:t> </a:t>
            </a:r>
            <a:r>
              <a:rPr lang="ru-RU" dirty="0"/>
              <a:t>В ходе этой атаки злоумышленник отправлял большое число ICMP-запросов разным получателям. Использование множества разных получателей усиливало атаку. </a:t>
            </a:r>
            <a:endParaRPr lang="ru-RU" dirty="0" smtClean="0"/>
          </a:p>
          <a:p>
            <a:pPr algn="l"/>
            <a:r>
              <a:rPr lang="ru-RU" dirty="0" smtClean="0"/>
              <a:t>Кроме </a:t>
            </a:r>
            <a:r>
              <a:rPr lang="ru-RU" dirty="0"/>
              <a:t>того, исходный адрес пакета содержал поддельный IP-адрес намеченной жертвы. </a:t>
            </a:r>
            <a:endParaRPr lang="ru-RU" dirty="0" smtClean="0"/>
          </a:p>
          <a:p>
            <a:pPr algn="l"/>
            <a:r>
              <a:rPr lang="ru-RU" dirty="0" smtClean="0"/>
              <a:t>Этот </a:t>
            </a:r>
            <a:r>
              <a:rPr lang="ru-RU" dirty="0"/>
              <a:t>тип атаки относился к атаке отражением, так как все эхо-ответы отражались обратно на целевой хост для того, чтобы вызвать его переполнение.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нейтрализации </a:t>
            </a:r>
            <a:r>
              <a:rPr lang="ru-RU" dirty="0" err="1"/>
              <a:t>Smurf</a:t>
            </a:r>
            <a:r>
              <a:rPr lang="ru-RU" dirty="0"/>
              <a:t>-атак используется команда </a:t>
            </a:r>
            <a:r>
              <a:rPr lang="ru-RU" dirty="0" err="1"/>
              <a:t>no</a:t>
            </a:r>
            <a:r>
              <a:rPr lang="ru-RU" dirty="0"/>
              <a:t> </a:t>
            </a:r>
            <a:r>
              <a:rPr lang="ru-RU" dirty="0" err="1"/>
              <a:t>ip</a:t>
            </a:r>
            <a:r>
              <a:rPr lang="ru-RU" dirty="0"/>
              <a:t> </a:t>
            </a:r>
            <a:r>
              <a:rPr lang="ru-RU" dirty="0" err="1"/>
              <a:t>directed-broadcast</a:t>
            </a:r>
            <a:r>
              <a:rPr lang="ru-RU" dirty="0"/>
              <a:t>, которая, начиная с операционной системы </a:t>
            </a:r>
            <a:r>
              <a:rPr lang="ru-RU" dirty="0" err="1"/>
              <a:t>Cisco</a:t>
            </a:r>
            <a:r>
              <a:rPr lang="ru-RU" dirty="0"/>
              <a:t> IOS версии 12.0, является стандартным параметром интерфейса. </a:t>
            </a:r>
            <a:endParaRPr lang="ru-RU" dirty="0" smtClean="0"/>
          </a:p>
          <a:p>
            <a:pPr algn="l"/>
            <a:r>
              <a:rPr lang="ru-RU" dirty="0" smtClean="0"/>
              <a:t>Способ </a:t>
            </a:r>
            <a:r>
              <a:rPr lang="ru-RU" dirty="0"/>
              <a:t>отражения и усиления продолжает использоваться и в новых формах атак. Например, нажмите здесь, чтобы узнать об атаках отражения и усиления на основе DNS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01062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</a:t>
            </a:r>
            <a:r>
              <a:rPr lang="en-US" sz="3200" dirty="0" err="1"/>
              <a:t>DoS</a:t>
            </a:r>
            <a:r>
              <a:rPr lang="en-US" sz="3200" dirty="0"/>
              <a:t>-</a:t>
            </a:r>
            <a:r>
              <a:rPr lang="ru-RU" sz="3200" dirty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 err="1" smtClean="0"/>
              <a:t>Flood</a:t>
            </a:r>
            <a:r>
              <a:rPr lang="ru-RU" b="1" dirty="0" smtClean="0"/>
              <a:t>-атака </a:t>
            </a:r>
            <a:r>
              <a:rPr lang="ru-RU" b="1" dirty="0"/>
              <a:t>TCP SYN</a:t>
            </a:r>
            <a:r>
              <a:rPr lang="ru-RU" dirty="0"/>
              <a:t>. </a:t>
            </a:r>
            <a:endParaRPr lang="ru-RU" dirty="0" smtClean="0"/>
          </a:p>
          <a:p>
            <a:pPr algn="l"/>
            <a:r>
              <a:rPr lang="ru-RU" dirty="0" smtClean="0"/>
              <a:t>В </a:t>
            </a:r>
            <a:r>
              <a:rPr lang="ru-RU" dirty="0"/>
              <a:t>ходе атаки такого типа злоумышленник отправляет намеченной цели множество пакетов запросов сессий TCP SYN с поддельным исходным IP-адресом. </a:t>
            </a:r>
            <a:endParaRPr lang="ru-RU" dirty="0" smtClean="0"/>
          </a:p>
          <a:p>
            <a:pPr algn="l"/>
            <a:r>
              <a:rPr lang="ru-RU" dirty="0" smtClean="0"/>
              <a:t>Целевое </a:t>
            </a:r>
            <a:r>
              <a:rPr lang="ru-RU" dirty="0"/>
              <a:t>устройство отвечает отправкой пакета TCP SYN-ACK на поддельный IP-адрес и ждет получения пакета TCP ACK. </a:t>
            </a:r>
            <a:endParaRPr lang="ru-RU" dirty="0" smtClean="0"/>
          </a:p>
          <a:p>
            <a:pPr algn="l"/>
            <a:r>
              <a:rPr lang="ru-RU" dirty="0" smtClean="0"/>
              <a:t>Однако </a:t>
            </a:r>
            <a:r>
              <a:rPr lang="ru-RU" dirty="0"/>
              <a:t>ответы так и не поступают, а целевые хосты переполняются наполовину открытыми подключениями ТСР.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980122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</a:t>
            </a:r>
            <a:r>
              <a:rPr lang="en-US" sz="3200" dirty="0" err="1"/>
              <a:t>DoS</a:t>
            </a:r>
            <a:r>
              <a:rPr lang="en-US" sz="3200" dirty="0"/>
              <a:t>-</a:t>
            </a:r>
            <a:r>
              <a:rPr lang="ru-RU" sz="3200" dirty="0"/>
              <a:t>атак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8928991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5480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сетевых атак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Мы </a:t>
            </a:r>
            <a:r>
              <a:rPr lang="ru-RU" dirty="0" smtClean="0"/>
              <a:t>будет </a:t>
            </a:r>
            <a:r>
              <a:rPr lang="ru-RU" dirty="0"/>
              <a:t>классифицировать атаки по трем основным категориям.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Разведывательные </a:t>
            </a:r>
            <a:r>
              <a:rPr lang="ru-RU" dirty="0"/>
              <a:t>атаки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Атаки для получения доступа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err="1"/>
              <a:t>DoS</a:t>
            </a:r>
            <a:r>
              <a:rPr lang="ru-RU" dirty="0"/>
              <a:t>-атаки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917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en-US" sz="3200" dirty="0"/>
              <a:t>DDoS-</a:t>
            </a:r>
            <a:r>
              <a:rPr lang="ru-RU" sz="3200" dirty="0"/>
              <a:t>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975" y="980728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Распределенная атака «отказ в обслуживании» </a:t>
            </a:r>
            <a:r>
              <a:rPr lang="ru-RU" dirty="0"/>
              <a:t>(</a:t>
            </a:r>
            <a:r>
              <a:rPr lang="ru-RU" dirty="0" err="1"/>
              <a:t>Distributed</a:t>
            </a:r>
            <a:r>
              <a:rPr lang="ru-RU" dirty="0"/>
              <a:t> </a:t>
            </a:r>
            <a:r>
              <a:rPr lang="ru-RU" dirty="0" err="1"/>
              <a:t>DoS</a:t>
            </a:r>
            <a:r>
              <a:rPr lang="ru-RU" dirty="0"/>
              <a:t> </a:t>
            </a:r>
            <a:r>
              <a:rPr lang="ru-RU" dirty="0" err="1"/>
              <a:t>Attack</a:t>
            </a:r>
            <a:r>
              <a:rPr lang="ru-RU" dirty="0"/>
              <a:t>, </a:t>
            </a:r>
            <a:r>
              <a:rPr lang="ru-RU" dirty="0" err="1"/>
              <a:t>DDoS</a:t>
            </a:r>
            <a:r>
              <a:rPr lang="ru-RU" dirty="0"/>
              <a:t>) аналогична в своих намерениях </a:t>
            </a:r>
            <a:r>
              <a:rPr lang="ru-RU" dirty="0" err="1"/>
              <a:t>DoS</a:t>
            </a:r>
            <a:r>
              <a:rPr lang="ru-RU" dirty="0"/>
              <a:t>-атаке, за исключением того, что </a:t>
            </a:r>
            <a:r>
              <a:rPr lang="ru-RU" dirty="0" err="1"/>
              <a:t>DDoS</a:t>
            </a:r>
            <a:r>
              <a:rPr lang="ru-RU" dirty="0"/>
              <a:t>-атака увеличивается в размере за счет того, что исходит из множества скоординированных источников. </a:t>
            </a:r>
            <a:endParaRPr lang="ru-RU" dirty="0" smtClean="0"/>
          </a:p>
          <a:p>
            <a:pPr algn="l"/>
            <a:r>
              <a:rPr lang="ru-RU" dirty="0" err="1" smtClean="0"/>
              <a:t>DDoS</a:t>
            </a:r>
            <a:r>
              <a:rPr lang="ru-RU" dirty="0" smtClean="0"/>
              <a:t>-атаки </a:t>
            </a:r>
            <a:r>
              <a:rPr lang="ru-RU" dirty="0"/>
              <a:t>также используют новые термины, такие как </a:t>
            </a:r>
            <a:r>
              <a:rPr lang="ru-RU" dirty="0" err="1"/>
              <a:t>ботнет</a:t>
            </a:r>
            <a:r>
              <a:rPr lang="ru-RU" dirty="0"/>
              <a:t>, системы-обработчики и зомби-компьютеры.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6056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en-US" sz="3200" dirty="0"/>
              <a:t>DDoS-</a:t>
            </a:r>
            <a:r>
              <a:rPr lang="ru-RU" sz="3200" dirty="0"/>
              <a:t>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Например</a:t>
            </a:r>
            <a:r>
              <a:rPr lang="ru-RU" dirty="0"/>
              <a:t>, </a:t>
            </a:r>
            <a:r>
              <a:rPr lang="ru-RU" dirty="0" err="1"/>
              <a:t>DDoS</a:t>
            </a:r>
            <a:r>
              <a:rPr lang="ru-RU" dirty="0"/>
              <a:t>-атака может происходить следующим образом: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 smtClean="0"/>
              <a:t>Злоумышленник </a:t>
            </a:r>
            <a:r>
              <a:rPr lang="ru-RU" dirty="0"/>
              <a:t>строит сеть зараженных машин. Сеть из зараженных хостов называется </a:t>
            </a:r>
            <a:r>
              <a:rPr lang="ru-RU" dirty="0" err="1"/>
              <a:t>ботнет</a:t>
            </a:r>
            <a:r>
              <a:rPr lang="ru-RU" dirty="0"/>
              <a:t>. Скомпрометированные компьютеры называются зомби-компьютерами и контролируются системами-обработчиками.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Зомби-компьютеры постоянно сканируют и заражают множество целей, создавая еще больше зомби.</a:t>
            </a:r>
          </a:p>
          <a:p>
            <a:pPr marL="514350" indent="-514350" algn="l">
              <a:buFont typeface="+mj-lt"/>
              <a:buAutoNum type="arabicPeriod"/>
            </a:pPr>
            <a:r>
              <a:rPr lang="ru-RU" dirty="0"/>
              <a:t>Когда все готово, хакеры дают системам-обработчикам команду на выполнение </a:t>
            </a:r>
            <a:r>
              <a:rPr lang="ru-RU" dirty="0" err="1"/>
              <a:t>ботнетом</a:t>
            </a:r>
            <a:r>
              <a:rPr lang="ru-RU" dirty="0"/>
              <a:t> зомби </a:t>
            </a:r>
            <a:r>
              <a:rPr lang="ru-RU" dirty="0" err="1"/>
              <a:t>DDoS</a:t>
            </a:r>
            <a:r>
              <a:rPr lang="ru-RU" dirty="0"/>
              <a:t>-атаки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30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en-US" sz="3200" dirty="0"/>
              <a:t>DDoS-</a:t>
            </a:r>
            <a:r>
              <a:rPr lang="ru-RU" sz="3200" dirty="0"/>
              <a:t>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В </a:t>
            </a:r>
            <a:r>
              <a:rPr lang="ru-RU" dirty="0"/>
              <a:t>теневом бизнесе </a:t>
            </a:r>
            <a:r>
              <a:rPr lang="ru-RU" dirty="0" err="1"/>
              <a:t>ботнеты</a:t>
            </a:r>
            <a:r>
              <a:rPr lang="ru-RU" dirty="0"/>
              <a:t> могут покупаться (и продаваться) по номинальной стоимости, за счет чего злоумышленники получают в свое распоряжение целый арсенал зараженных хостов, готовых к запуску </a:t>
            </a:r>
            <a:r>
              <a:rPr lang="ru-RU" dirty="0" err="1"/>
              <a:t>DDoS</a:t>
            </a:r>
            <a:r>
              <a:rPr lang="ru-RU" dirty="0"/>
              <a:t>-атаки.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4263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en-US" sz="3200" dirty="0"/>
              <a:t>DDoS-</a:t>
            </a:r>
            <a:r>
              <a:rPr lang="ru-RU" sz="3200" dirty="0"/>
              <a:t>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/>
          </a:p>
          <a:p>
            <a:pPr algn="l"/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8568952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587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Типы сетевых атак</a:t>
            </a:r>
            <a:endParaRPr lang="ru-RU" sz="32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704856" cy="561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35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Разведывательные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Разведка </a:t>
            </a:r>
            <a:r>
              <a:rPr lang="ru-RU" dirty="0"/>
              <a:t>– это по сути сбор информации. </a:t>
            </a:r>
            <a:endParaRPr lang="ru-RU" dirty="0" smtClean="0"/>
          </a:p>
          <a:p>
            <a:pPr algn="l"/>
            <a:r>
              <a:rPr lang="ru-RU" dirty="0" smtClean="0"/>
              <a:t>Можно </a:t>
            </a:r>
            <a:r>
              <a:rPr lang="ru-RU" dirty="0"/>
              <a:t>провести аналогию с вором, осматривающим окрестности, который ходит по домам под предлогом продажи чего-либо. </a:t>
            </a:r>
            <a:endParaRPr lang="ru-RU" dirty="0" smtClean="0"/>
          </a:p>
          <a:p>
            <a:pPr algn="l"/>
            <a:r>
              <a:rPr lang="ru-RU" dirty="0" smtClean="0"/>
              <a:t>На </a:t>
            </a:r>
            <a:r>
              <a:rPr lang="ru-RU" dirty="0"/>
              <a:t>самом же деле вора интересуют плохо защищенные дома, в которые можно залезть, например дома, хозяева которых в отъезде, дома, в которых легко открываются окна или двери или дома без охранных систем сигнализации или камер наблюдения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Разведывательные атаки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Хакеры </a:t>
            </a:r>
            <a:r>
              <a:rPr lang="ru-RU" dirty="0"/>
              <a:t>используют разведывательные атаки (</a:t>
            </a:r>
            <a:r>
              <a:rPr lang="ru-RU" dirty="0">
                <a:solidFill>
                  <a:srgbClr val="FF0000"/>
                </a:solidFill>
              </a:rPr>
              <a:t>атаки рекогносцировки</a:t>
            </a:r>
            <a:r>
              <a:rPr lang="ru-RU" dirty="0"/>
              <a:t>) для несанкционированного обнаружения и составления планов систем, сервисов или уязвимостей</a:t>
            </a:r>
            <a:r>
              <a:rPr lang="ru-RU" dirty="0" smtClean="0"/>
              <a:t>.</a:t>
            </a:r>
          </a:p>
          <a:p>
            <a:pPr algn="l"/>
            <a:r>
              <a:rPr lang="ru-RU" dirty="0" smtClean="0"/>
              <a:t>Разведывательные </a:t>
            </a:r>
            <a:r>
              <a:rPr lang="ru-RU" dirty="0"/>
              <a:t>атаки обычно предшествуют атакам для получения доступа или </a:t>
            </a:r>
            <a:r>
              <a:rPr lang="ru-RU" dirty="0" err="1"/>
              <a:t>DoS</a:t>
            </a:r>
            <a:r>
              <a:rPr lang="ru-RU" dirty="0"/>
              <a:t>-атакам и часто используют широко доступные инструменты.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3440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136904" cy="648071"/>
          </a:xfrm>
        </p:spPr>
        <p:txBody>
          <a:bodyPr>
            <a:normAutofit/>
          </a:bodyPr>
          <a:lstStyle/>
          <a:p>
            <a:r>
              <a:rPr lang="ru-RU" sz="3200" dirty="0"/>
              <a:t>Пример разведывательной атаки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908720"/>
            <a:ext cx="8856984" cy="5760640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Злоумышленники, проводящие разведывательные атаки, используют некоторые из следующих техник.</a:t>
            </a:r>
          </a:p>
          <a:p>
            <a:pPr algn="l"/>
            <a:r>
              <a:rPr lang="ru-RU" dirty="0" smtClean="0">
                <a:solidFill>
                  <a:srgbClr val="FF0000"/>
                </a:solidFill>
              </a:rPr>
              <a:t>Сбор </a:t>
            </a:r>
            <a:r>
              <a:rPr lang="ru-RU" dirty="0">
                <a:solidFill>
                  <a:srgbClr val="FF0000"/>
                </a:solidFill>
              </a:rPr>
              <a:t>информации о жертве </a:t>
            </a:r>
            <a:endParaRPr lang="ru-RU" dirty="0" smtClean="0">
              <a:solidFill>
                <a:srgbClr val="FF0000"/>
              </a:solidFill>
            </a:endParaRPr>
          </a:p>
          <a:p>
            <a:pPr algn="l"/>
            <a:r>
              <a:rPr lang="ru-RU" dirty="0" smtClean="0"/>
              <a:t>Хакер </a:t>
            </a:r>
            <a:r>
              <a:rPr lang="ru-RU" dirty="0"/>
              <a:t>собирает первоначальную информацию о жертве. </a:t>
            </a:r>
            <a:endParaRPr lang="ru-RU" dirty="0" smtClean="0"/>
          </a:p>
          <a:p>
            <a:pPr algn="l"/>
            <a:r>
              <a:rPr lang="ru-RU" dirty="0" smtClean="0"/>
              <a:t>Для </a:t>
            </a:r>
            <a:r>
              <a:rPr lang="ru-RU" dirty="0"/>
              <a:t>этого используются разные инструменты, включая поиск </a:t>
            </a:r>
            <a:r>
              <a:rPr lang="ru-RU" dirty="0" err="1"/>
              <a:t>Google</a:t>
            </a:r>
            <a:r>
              <a:rPr lang="ru-RU" dirty="0"/>
              <a:t>, веб-сайт организации, </a:t>
            </a:r>
            <a:r>
              <a:rPr lang="ru-RU" dirty="0" err="1"/>
              <a:t>whois</a:t>
            </a:r>
            <a:r>
              <a:rPr lang="ru-RU" dirty="0"/>
              <a:t> и т. 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7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4808</TotalTime>
  <Words>1830</Words>
  <Application>Microsoft Office PowerPoint</Application>
  <PresentationFormat>Экран (4:3)</PresentationFormat>
  <Paragraphs>172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4" baseType="lpstr">
      <vt:lpstr>Тема Office</vt:lpstr>
      <vt:lpstr>Лекция 3. Современные угрозы сетевой безопасности</vt:lpstr>
      <vt:lpstr>Типы сетевых атак</vt:lpstr>
      <vt:lpstr>Типы сетевых атак</vt:lpstr>
      <vt:lpstr>Типы сетевых атак</vt:lpstr>
      <vt:lpstr>Типы сетевых атак</vt:lpstr>
      <vt:lpstr>Типы сетевых атак</vt:lpstr>
      <vt:lpstr>Разведывательные атаки</vt:lpstr>
      <vt:lpstr>Разведывательные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Пример разведывательной атаки</vt:lpstr>
      <vt:lpstr>Атаки для получения доступа</vt:lpstr>
      <vt:lpstr>Атаки для получения доступа</vt:lpstr>
      <vt:lpstr>Атаки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Типы атак для получения доступа</vt:lpstr>
      <vt:lpstr>Социальная инженерия</vt:lpstr>
      <vt:lpstr>Социальная инженерия</vt:lpstr>
      <vt:lpstr>Социальная инженерия</vt:lpstr>
      <vt:lpstr>Социальная инженерия</vt:lpstr>
      <vt:lpstr>Социальная инженерия</vt:lpstr>
      <vt:lpstr>Социальная инженерия</vt:lpstr>
      <vt:lpstr>Социальная инженерия</vt:lpstr>
      <vt:lpstr>Социальная инженерия</vt:lpstr>
      <vt:lpstr>Атаки «отказ в обслуживании»</vt:lpstr>
      <vt:lpstr>Атаки «отказ в обслуживании»</vt:lpstr>
      <vt:lpstr>Атаки «отказ в обслуживании»</vt:lpstr>
      <vt:lpstr>Атаки «отказ в обслуживании»</vt:lpstr>
      <vt:lpstr>Типы DoS-атак</vt:lpstr>
      <vt:lpstr>Типы DoS-атак</vt:lpstr>
      <vt:lpstr>Типы DoS-атак</vt:lpstr>
      <vt:lpstr>Типы DoS-атак</vt:lpstr>
      <vt:lpstr>DDoS-атаки</vt:lpstr>
      <vt:lpstr>DDoS-атаки</vt:lpstr>
      <vt:lpstr>DDoS-атаки</vt:lpstr>
      <vt:lpstr>DDoS-атаки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1. Современные угрозы сетевой безопасности</dc:title>
  <dc:creator>Пользователь Windows</dc:creator>
  <cp:lastModifiedBy>Пользователь Windows</cp:lastModifiedBy>
  <cp:revision>62</cp:revision>
  <dcterms:created xsi:type="dcterms:W3CDTF">2023-02-07T17:28:28Z</dcterms:created>
  <dcterms:modified xsi:type="dcterms:W3CDTF">2023-02-20T08:21:27Z</dcterms:modified>
</cp:coreProperties>
</file>