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314" r:id="rId3"/>
    <p:sldId id="315" r:id="rId4"/>
    <p:sldId id="423" r:id="rId5"/>
    <p:sldId id="316" r:id="rId6"/>
    <p:sldId id="317" r:id="rId7"/>
    <p:sldId id="318" r:id="rId8"/>
    <p:sldId id="424" r:id="rId9"/>
    <p:sldId id="319" r:id="rId10"/>
    <p:sldId id="320" r:id="rId11"/>
    <p:sldId id="425" r:id="rId12"/>
    <p:sldId id="321" r:id="rId13"/>
    <p:sldId id="322" r:id="rId14"/>
    <p:sldId id="323" r:id="rId15"/>
    <p:sldId id="402" r:id="rId16"/>
    <p:sldId id="404" r:id="rId17"/>
    <p:sldId id="403" r:id="rId18"/>
    <p:sldId id="405" r:id="rId19"/>
    <p:sldId id="406" r:id="rId20"/>
    <p:sldId id="407" r:id="rId21"/>
    <p:sldId id="408" r:id="rId22"/>
    <p:sldId id="409" r:id="rId23"/>
    <p:sldId id="410" r:id="rId24"/>
    <p:sldId id="412" r:id="rId25"/>
    <p:sldId id="411" r:id="rId26"/>
    <p:sldId id="413" r:id="rId27"/>
    <p:sldId id="414" r:id="rId28"/>
    <p:sldId id="415" r:id="rId29"/>
    <p:sldId id="417" r:id="rId30"/>
    <p:sldId id="416" r:id="rId31"/>
    <p:sldId id="419" r:id="rId32"/>
    <p:sldId id="420" r:id="rId33"/>
    <p:sldId id="418" r:id="rId34"/>
    <p:sldId id="421" r:id="rId35"/>
    <p:sldId id="426" r:id="rId36"/>
    <p:sldId id="42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152128"/>
          </a:xfrm>
        </p:spPr>
        <p:txBody>
          <a:bodyPr/>
          <a:lstStyle/>
          <a:p>
            <a:r>
              <a:rPr lang="ru-RU" sz="3200" dirty="0" smtClean="0"/>
              <a:t>Лекция 5</a:t>
            </a:r>
            <a:r>
              <a:rPr lang="ru-RU" sz="3200" dirty="0"/>
              <a:t>. Продукты </a:t>
            </a:r>
            <a:r>
              <a:rPr lang="en-US" sz="3200" dirty="0" err="1"/>
              <a:t>SecureX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415401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Архитектура </a:t>
            </a:r>
            <a:r>
              <a:rPr lang="en-US" dirty="0" smtClean="0"/>
              <a:t>Cisco </a:t>
            </a:r>
            <a:r>
              <a:rPr lang="en-US" dirty="0" err="1" smtClean="0"/>
              <a:t>SecureX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Устранение типичных сетевых атак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Структура защиты сетевой платформы </a:t>
            </a:r>
            <a:r>
              <a:rPr lang="en-US" dirty="0" smtClean="0"/>
              <a:t>Cisco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1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мобильности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по защищенному мобильному доступу обеспечивают надежную мобильную связь с помощью VPN, защиту беспроводных сетей и безопасность для удаленных сотрудников. </a:t>
            </a:r>
          </a:p>
          <a:p>
            <a:pPr algn="l"/>
            <a:r>
              <a:rPr lang="ru-RU" dirty="0" smtClean="0"/>
              <a:t>Такие решения предоставляют надежный и простой сетевой доступ различным пользователям и устройствам.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557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мобильности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защиты мобильного доступа предоставляют наиболее комплексные и универсальные варианты подключения и обеспечивают возможности удовлетворения оконечными устройствами и платформами постоянно меняющихся требований организаций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6984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Технологии защищенного доступа предназначены для принудительного применения политик безопасности сети, надежных средств контроля доступа для пользователей и узлов и контроля сетевого доступа на основе динамических условий. </a:t>
            </a:r>
          </a:p>
          <a:p>
            <a:pPr algn="l"/>
            <a:r>
              <a:rPr lang="ru-RU" dirty="0" smtClean="0"/>
              <a:t>Для выполнения таких задач могут применяться </a:t>
            </a:r>
            <a:r>
              <a:rPr lang="ru-RU" b="1" dirty="0" err="1" smtClean="0"/>
              <a:t>Cisco</a:t>
            </a:r>
            <a:r>
              <a:rPr lang="ru-RU" b="1" dirty="0" smtClean="0"/>
              <a:t> </a:t>
            </a:r>
            <a:r>
              <a:rPr lang="ru-RU" b="1" dirty="0" err="1" smtClean="0"/>
              <a:t>Identity</a:t>
            </a:r>
            <a:r>
              <a:rPr lang="ru-RU" b="1" dirty="0" smtClean="0"/>
              <a:t> </a:t>
            </a:r>
            <a:r>
              <a:rPr lang="ru-RU" b="1" dirty="0" err="1" smtClean="0"/>
              <a:t>Service</a:t>
            </a:r>
            <a:r>
              <a:rPr lang="ru-RU" b="1" dirty="0" smtClean="0"/>
              <a:t> </a:t>
            </a:r>
            <a:r>
              <a:rPr lang="ru-RU" b="1" dirty="0" err="1" smtClean="0"/>
              <a:t>Engine</a:t>
            </a:r>
            <a:r>
              <a:rPr lang="ru-RU" b="1" dirty="0" smtClean="0"/>
              <a:t> (ISE), </a:t>
            </a:r>
            <a:r>
              <a:rPr lang="ru-RU" b="1" dirty="0" err="1" smtClean="0"/>
              <a:t>Cisco</a:t>
            </a:r>
            <a:r>
              <a:rPr lang="ru-RU" b="1" dirty="0" smtClean="0"/>
              <a:t> </a:t>
            </a:r>
            <a:r>
              <a:rPr lang="ru-RU" b="1" dirty="0" err="1" smtClean="0"/>
              <a:t>TrustSec</a:t>
            </a:r>
            <a:r>
              <a:rPr lang="ru-RU" dirty="0" smtClean="0"/>
              <a:t>, службы безопасного мобильного доступа </a:t>
            </a:r>
            <a:r>
              <a:rPr lang="ru-RU" b="1" dirty="0" err="1" smtClean="0"/>
              <a:t>Cisco</a:t>
            </a:r>
            <a:r>
              <a:rPr lang="ru-RU" b="1" dirty="0" smtClean="0"/>
              <a:t> </a:t>
            </a:r>
            <a:r>
              <a:rPr lang="ru-RU" b="1" dirty="0" err="1" smtClean="0"/>
              <a:t>AnyConnect</a:t>
            </a:r>
            <a:r>
              <a:rPr lang="ru-RU" dirty="0" smtClean="0"/>
              <a:t> и удаленный доступ </a:t>
            </a:r>
            <a:r>
              <a:rPr lang="ru-RU" dirty="0" err="1" smtClean="0"/>
              <a:t>Cisco</a:t>
            </a:r>
            <a:r>
              <a:rPr lang="ru-RU" dirty="0" smtClean="0"/>
              <a:t> для ASA.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151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188640"/>
            <a:ext cx="9150109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центра обработки данных и виртуализации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en-US" dirty="0" smtClean="0"/>
              <a:t>Cisco </a:t>
            </a:r>
            <a:r>
              <a:rPr lang="ru-RU" dirty="0" smtClean="0"/>
              <a:t>по защите центра обработки данных и виртуализации обеспечивают защиту критически важных данных и ресурсов центров обработки данных благодаря функциям защиты от угроз, защищенной виртуализации, сегментации и контроля политик. </a:t>
            </a:r>
          </a:p>
          <a:p>
            <a:pPr algn="l"/>
            <a:r>
              <a:rPr lang="ru-RU" dirty="0" smtClean="0"/>
              <a:t>Они включают в себя виртуальное многофункциональное устройство защиты </a:t>
            </a:r>
            <a:r>
              <a:rPr lang="ru-RU" b="1" dirty="0" err="1" smtClean="0"/>
              <a:t>Cisco</a:t>
            </a:r>
            <a:r>
              <a:rPr lang="ru-RU" b="1" dirty="0" smtClean="0"/>
              <a:t> (</a:t>
            </a:r>
            <a:r>
              <a:rPr lang="ru-RU" b="1" dirty="0" err="1" smtClean="0"/>
              <a:t>ASAv</a:t>
            </a:r>
            <a:r>
              <a:rPr lang="ru-RU" b="1" dirty="0" smtClean="0"/>
              <a:t>)</a:t>
            </a:r>
            <a:r>
              <a:rPr lang="ru-RU" dirty="0" smtClean="0"/>
              <a:t>, </a:t>
            </a:r>
            <a:r>
              <a:rPr lang="ru-RU" b="1" dirty="0" smtClean="0"/>
              <a:t>5585-Х </a:t>
            </a:r>
            <a:r>
              <a:rPr lang="ru-RU" b="1" dirty="0" err="1" smtClean="0"/>
              <a:t>Cisco</a:t>
            </a:r>
            <a:r>
              <a:rPr lang="ru-RU" dirty="0" smtClean="0"/>
              <a:t>, виртуальный шлюз </a:t>
            </a:r>
            <a:r>
              <a:rPr lang="ru-RU" dirty="0" err="1" smtClean="0"/>
              <a:t>Cisco</a:t>
            </a:r>
            <a:r>
              <a:rPr lang="ru-RU" dirty="0" smtClean="0"/>
              <a:t> и проч.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572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Устранение типичных сетевых атак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эффективной защиты сети от атак необходимо всегда быть начеку и постоянно учиться. </a:t>
            </a:r>
          </a:p>
          <a:p>
            <a:pPr algn="l"/>
            <a:r>
              <a:rPr lang="ru-RU" dirty="0"/>
              <a:t>П</a:t>
            </a:r>
            <a:r>
              <a:rPr lang="ru-RU" dirty="0" smtClean="0"/>
              <a:t>риводим рекомендации по обеспечению безопасности сети.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4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Архитектура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SecureX</a:t>
            </a:r>
            <a:r>
              <a:rPr lang="ru-RU" dirty="0"/>
              <a:t> призвана обеспечить эффективную защиту любого пользователя, использующего любое устройство, из любого местоположения, в любое время.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этой новой архитектуре безопасности используется высокоуровневый язык политики, который учитывает весь контекст ситуации – кто, что, где, когда и как. </a:t>
            </a:r>
          </a:p>
        </p:txBody>
      </p:sp>
    </p:spTree>
    <p:extLst>
      <p:ext uri="{BB962C8B-B14F-4D97-AF65-F5344CB8AC3E}">
        <p14:creationId xmlns:p14="http://schemas.microsoft.com/office/powerpoint/2010/main" val="156161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748464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 </a:t>
            </a:r>
            <a:r>
              <a:rPr lang="ru-RU" dirty="0" err="1"/>
              <a:t>высокораспределенном</a:t>
            </a:r>
            <a:r>
              <a:rPr lang="ru-RU" dirty="0"/>
              <a:t> внедрении политик безопасности, безопасность становится ближе к конечному пользователю, к тому, где он работает.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5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Такая </a:t>
            </a:r>
            <a:r>
              <a:rPr lang="ru-RU" dirty="0"/>
              <a:t>архитектура включает следующие пять основных компонентов: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инструменты </a:t>
            </a:r>
            <a:r>
              <a:rPr lang="ru-RU" dirty="0"/>
              <a:t>сканирования;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механизмы доставки;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 </a:t>
            </a:r>
            <a:r>
              <a:rPr lang="ru-RU" dirty="0" err="1"/>
              <a:t>Operations</a:t>
            </a:r>
            <a:r>
              <a:rPr lang="ru-RU" dirty="0"/>
              <a:t> (</a:t>
            </a:r>
            <a:r>
              <a:rPr lang="ru-RU" b="1" dirty="0"/>
              <a:t>SIO</a:t>
            </a:r>
            <a:r>
              <a:rPr lang="ru-RU" dirty="0"/>
              <a:t>);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консоли управления политиками;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оконечные устройства нового поколения.</a:t>
            </a:r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17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2050"/>
            <a:ext cx="8640960" cy="55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2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9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гарантировать согласованную работу всех устройств безопасности, </a:t>
            </a:r>
            <a:r>
              <a:rPr lang="ru-RU" dirty="0" err="1" smtClean="0"/>
              <a:t>Cisco</a:t>
            </a:r>
            <a:r>
              <a:rPr lang="ru-RU" dirty="0" smtClean="0"/>
              <a:t> разработала линейку технологических решений </a:t>
            </a:r>
            <a:r>
              <a:rPr lang="ru-RU" b="1" dirty="0" err="1" smtClean="0"/>
              <a:t>SecureX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89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2" y="836712"/>
            <a:ext cx="835622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6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529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4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Технологии безопасности </a:t>
            </a:r>
            <a:r>
              <a:rPr lang="en-US" sz="3200" dirty="0" err="1"/>
              <a:t>SecureX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7288"/>
            <a:ext cx="8280920" cy="54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7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Элемент централизованного сканирования сети с учетом </a:t>
            </a:r>
            <a:r>
              <a:rPr lang="ru-RU" sz="3200" dirty="0" smtClean="0"/>
              <a:t>контекста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Архитектура </a:t>
            </a:r>
            <a:r>
              <a:rPr lang="ru-RU" dirty="0" err="1"/>
              <a:t>SecureX</a:t>
            </a:r>
            <a:r>
              <a:rPr lang="ru-RU" dirty="0"/>
              <a:t> может значительно повысить эффективность и гибкость бизнеса.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гибкость вместе с тем создает сложности для ИТ-инфраструктуры и любых попыток обеспечения безопасности этой инфраструктуры.</a:t>
            </a:r>
          </a:p>
          <a:p>
            <a:pPr algn="l"/>
            <a:r>
              <a:rPr lang="ru-RU" dirty="0" smtClean="0"/>
              <a:t>Для </a:t>
            </a:r>
            <a:r>
              <a:rPr lang="ru-RU" dirty="0"/>
              <a:t>масштабирования этой новой вычислительной модели и обеспечения безопасности можно развернуть элемент </a:t>
            </a:r>
            <a:r>
              <a:rPr lang="ru-RU" b="1" dirty="0"/>
              <a:t>сканирования сети с учетом контекста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02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Элемент централизованного сканирования сети с учетом </a:t>
            </a:r>
            <a:r>
              <a:rPr lang="ru-RU" sz="3200" dirty="0" smtClean="0"/>
              <a:t>контекста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Элемент </a:t>
            </a:r>
            <a:r>
              <a:rPr lang="ru-RU" b="1" dirty="0"/>
              <a:t>сканирования с учетом контекста </a:t>
            </a:r>
            <a:r>
              <a:rPr lang="ru-RU" dirty="0"/>
              <a:t>– это устройство сетевой безопасности, которое проверяет передающиеся пакеты, а также контролирует внешнюю информацию, чтобы быть в курсе всего контекста ситуации.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учета контекста сканер должен ответить по этому пакету на вопросы «кто, что, где, когда и как», связанные с безопасностью.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5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Элемент централизованного сканирования сети с учетом </a:t>
            </a:r>
            <a:r>
              <a:rPr lang="ru-RU" sz="3200" dirty="0" smtClean="0"/>
              <a:t>контекста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Эти </a:t>
            </a:r>
            <a:r>
              <a:rPr lang="ru-RU" dirty="0"/>
              <a:t>элементы сканирования доступны в виде автономных устройств, программных модулей, запущенных на маршрутизаторах, или образов в облаке. </a:t>
            </a:r>
            <a:endParaRPr lang="ru-RU" dirty="0" smtClean="0"/>
          </a:p>
          <a:p>
            <a:pPr algn="l"/>
            <a:r>
              <a:rPr lang="ru-RU" dirty="0" smtClean="0"/>
              <a:t>Управление </a:t>
            </a:r>
            <a:r>
              <a:rPr lang="ru-RU" dirty="0"/>
              <a:t>ими осуществляется с центральной консоли политик, которая использует высокоуровневый язык, отражающий бизнес-язык организации и понимание контекста ситуации.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8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Элемент централизованного сканирования сети с учетом </a:t>
            </a:r>
            <a:r>
              <a:rPr lang="ru-RU" sz="3200" dirty="0" smtClean="0"/>
              <a:t>контекста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</a:t>
            </a:r>
            <a:r>
              <a:rPr lang="ru-RU" dirty="0"/>
              <a:t>с учетом контекста использует упрощенный описательный бизнес-язык для определения политик безопасности на основе следующих пяти параметров: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идентификация </a:t>
            </a:r>
            <a:r>
              <a:rPr lang="ru-RU" dirty="0"/>
              <a:t>пользователя;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используемое приложение;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тип устройства, используемого для доступа;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местоположение;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время доступа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97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Элемент централизованного сканирования сети с учетом </a:t>
            </a:r>
            <a:r>
              <a:rPr lang="ru-RU" sz="3200" dirty="0" smtClean="0"/>
              <a:t>контекста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Такая </a:t>
            </a:r>
            <a:r>
              <a:rPr lang="ru-RU" dirty="0"/>
              <a:t>централизованная политика внедряется по всей сетевой среде распределенным образом. Распределенное внедрение гарантирует согласованное применение политики безопасности для всех зон сети, офисов филиалов, удаленных сотрудников, виртуальных устройств и облачных сервисов.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339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защиты устройств </a:t>
            </a:r>
            <a:r>
              <a:rPr lang="ru-RU" dirty="0" smtClean="0"/>
              <a:t>используется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истемы </a:t>
            </a:r>
            <a:r>
              <a:rPr lang="ru-RU" dirty="0"/>
              <a:t>предотвращения вторжений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Intrusion</a:t>
            </a:r>
            <a:r>
              <a:rPr lang="ru-RU" dirty="0"/>
              <a:t> </a:t>
            </a:r>
            <a:r>
              <a:rPr lang="ru-RU" dirty="0" err="1"/>
              <a:t>Prevention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 (</a:t>
            </a:r>
            <a:r>
              <a:rPr lang="ru-RU" b="1" dirty="0"/>
              <a:t>IPS</a:t>
            </a:r>
            <a:r>
              <a:rPr lang="ru-RU" dirty="0"/>
              <a:t>),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Многофункциональные устройства </a:t>
            </a:r>
            <a:r>
              <a:rPr lang="ru-RU" dirty="0"/>
              <a:t>защиты </a:t>
            </a:r>
            <a:r>
              <a:rPr lang="ru-RU" dirty="0" err="1"/>
              <a:t>Adaptive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Appliance</a:t>
            </a:r>
            <a:r>
              <a:rPr lang="ru-RU" dirty="0"/>
              <a:t> (</a:t>
            </a:r>
            <a:r>
              <a:rPr lang="ru-RU" b="1" dirty="0"/>
              <a:t>ASA</a:t>
            </a:r>
            <a:r>
              <a:rPr lang="ru-RU" dirty="0"/>
              <a:t>),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Устройства </a:t>
            </a:r>
            <a:r>
              <a:rPr lang="ru-RU" dirty="0"/>
              <a:t>защиты электронной почты </a:t>
            </a:r>
            <a:r>
              <a:rPr lang="ru-RU" dirty="0" err="1"/>
              <a:t>Email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Appliance</a:t>
            </a:r>
            <a:r>
              <a:rPr lang="ru-RU" dirty="0"/>
              <a:t> (</a:t>
            </a:r>
            <a:r>
              <a:rPr lang="ru-RU" b="1" dirty="0"/>
              <a:t>ESA</a:t>
            </a:r>
            <a:r>
              <a:rPr lang="ru-RU" dirty="0"/>
              <a:t>)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Устройства  </a:t>
            </a:r>
            <a:r>
              <a:rPr lang="ru-RU" dirty="0"/>
              <a:t>защиты веб-трафика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Appliance</a:t>
            </a:r>
            <a:r>
              <a:rPr lang="ru-RU" dirty="0"/>
              <a:t> (</a:t>
            </a:r>
            <a:r>
              <a:rPr lang="ru-RU" b="1" dirty="0"/>
              <a:t>WSA</a:t>
            </a:r>
            <a:r>
              <a:rPr lang="ru-RU" dirty="0"/>
              <a:t>)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0963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Cisco </a:t>
            </a:r>
            <a:r>
              <a:rPr lang="ru-RU" dirty="0" smtClean="0"/>
              <a:t>создало решение </a:t>
            </a:r>
            <a:r>
              <a:rPr lang="en-US" dirty="0"/>
              <a:t>Security Intelligence Operations (</a:t>
            </a:r>
            <a:r>
              <a:rPr lang="en-US" b="1" dirty="0"/>
              <a:t>SIO</a:t>
            </a:r>
            <a:r>
              <a:rPr lang="en-US" dirty="0"/>
              <a:t>). </a:t>
            </a:r>
          </a:p>
          <a:p>
            <a:pPr algn="l"/>
            <a:r>
              <a:rPr lang="ru-RU" b="1" dirty="0" smtClean="0"/>
              <a:t>SIO</a:t>
            </a:r>
            <a:r>
              <a:rPr lang="ru-RU" dirty="0" smtClean="0"/>
              <a:t> </a:t>
            </a:r>
            <a:r>
              <a:rPr lang="ru-RU" dirty="0"/>
              <a:t>– это облачный сервис, с помощью которого на устройства обеспечения безопасности </a:t>
            </a:r>
            <a:r>
              <a:rPr lang="ru-RU" dirty="0" err="1"/>
              <a:t>Cisco</a:t>
            </a:r>
            <a:r>
              <a:rPr lang="ru-RU" dirty="0"/>
              <a:t> передается информация о глобальных угрозах, подключаются сервисы на основе репутации и сложные инструменты анализа.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6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Увеличение мобильности пользователей, рост числа потребительских устройств и перемещение информации в нетрадиционные местоположения создают сложности для процесса обеспечения безопасности ИТ-инфраструктуры.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5435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err="1"/>
              <a:t>Cisco</a:t>
            </a:r>
            <a:r>
              <a:rPr lang="ru-RU" b="1" dirty="0"/>
              <a:t> SIO </a:t>
            </a:r>
            <a:r>
              <a:rPr lang="ru-RU" dirty="0"/>
              <a:t>– это крупнейшая в мире облачная экосистема безопасности, использующая в реальном времени почти миллион каналов данных из решений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b="1" dirty="0"/>
              <a:t>ESA</a:t>
            </a:r>
            <a:r>
              <a:rPr lang="ru-RU" dirty="0"/>
              <a:t>, </a:t>
            </a:r>
            <a:r>
              <a:rPr lang="ru-RU" b="1" dirty="0"/>
              <a:t>WSA</a:t>
            </a:r>
            <a:r>
              <a:rPr lang="ru-RU" dirty="0"/>
              <a:t>, </a:t>
            </a:r>
            <a:r>
              <a:rPr lang="ru-RU" b="1" dirty="0"/>
              <a:t>ASA</a:t>
            </a:r>
            <a:r>
              <a:rPr lang="ru-RU" dirty="0"/>
              <a:t> и </a:t>
            </a:r>
            <a:r>
              <a:rPr lang="ru-RU" b="1" dirty="0"/>
              <a:t>IPS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006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Исследователи</a:t>
            </a:r>
            <a:r>
              <a:rPr lang="ru-RU" dirty="0"/>
              <a:t>, аналитики и разработчики в SIO </a:t>
            </a:r>
            <a:r>
              <a:rPr lang="ru-RU" dirty="0" smtClean="0"/>
              <a:t>взвешивают </a:t>
            </a:r>
            <a:r>
              <a:rPr lang="ru-RU" dirty="0"/>
              <a:t>и обрабатывают данные, автоматически разнося угрозы по категории и создавая правила, использующие более </a:t>
            </a:r>
            <a:r>
              <a:rPr lang="ru-RU" b="1" dirty="0"/>
              <a:t>200</a:t>
            </a:r>
            <a:r>
              <a:rPr lang="ru-RU" dirty="0"/>
              <a:t> параметров. </a:t>
            </a:r>
            <a:endParaRPr lang="ru-RU" dirty="0" smtClean="0"/>
          </a:p>
          <a:p>
            <a:pPr algn="l"/>
            <a:r>
              <a:rPr lang="ru-RU" dirty="0" smtClean="0"/>
              <a:t>Правила </a:t>
            </a:r>
            <a:r>
              <a:rPr lang="ru-RU" dirty="0"/>
              <a:t>применяются динамически к развернутым устройствами защиты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SecureX</a:t>
            </a:r>
            <a:r>
              <a:rPr lang="ru-RU" dirty="0"/>
              <a:t> IPS, ESA, WSA и ASA каждые </a:t>
            </a:r>
            <a:r>
              <a:rPr lang="ru-RU" b="1" dirty="0"/>
              <a:t>три-пять</a:t>
            </a:r>
            <a:r>
              <a:rPr lang="ru-RU" dirty="0"/>
              <a:t> минут.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28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0600"/>
            <a:ext cx="8856984" cy="56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6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SIO</a:t>
            </a:r>
            <a:r>
              <a:rPr lang="ru-RU" dirty="0" smtClean="0"/>
              <a:t> </a:t>
            </a:r>
            <a:r>
              <a:rPr lang="ru-RU" dirty="0"/>
              <a:t>может аутентифицировать допустимый трафик электронной почты, фильтровать вредоносные веб-сайты и идентифицировать злонамеренные действия и вредоносный контент на оконечных устройствах.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2680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определения и категоризации устройств </a:t>
            </a:r>
            <a:r>
              <a:rPr lang="ru-RU" b="1" dirty="0"/>
              <a:t>SIO</a:t>
            </a:r>
            <a:r>
              <a:rPr lang="ru-RU" dirty="0"/>
              <a:t> </a:t>
            </a:r>
            <a:r>
              <a:rPr lang="ru-RU" dirty="0" smtClean="0"/>
              <a:t>используется информация целого ряда </a:t>
            </a:r>
            <a:r>
              <a:rPr lang="ru-RU" dirty="0"/>
              <a:t>источников: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черные </a:t>
            </a:r>
            <a:r>
              <a:rPr lang="ru-RU" dirty="0"/>
              <a:t>списки и </a:t>
            </a:r>
            <a:r>
              <a:rPr lang="ru-RU" dirty="0" smtClean="0"/>
              <a:t>репетиционные </a:t>
            </a:r>
            <a:r>
              <a:rPr lang="ru-RU" dirty="0"/>
              <a:t>фильтры;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информация, собираемая ловушками спама, ловушками для хакеров и поисковыми ботами;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определение и регистрация доменов допустимых сайтов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3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en-US" sz="3200" dirty="0" err="1" smtClean="0"/>
              <a:t>isco</a:t>
            </a:r>
            <a:r>
              <a:rPr lang="en-US" sz="3200" dirty="0" smtClean="0"/>
              <a:t>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известные </a:t>
            </a:r>
            <a:r>
              <a:rPr lang="ru-RU" dirty="0"/>
              <a:t>базы данных сигнатур атак;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выполнение проверки контента;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сотрудничество с третьими сторонами;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команда исследователей угроз, которая состоит из профессиональных белых хакеров, работающих на условиях полной занятости.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3287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5760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isco </a:t>
            </a:r>
            <a:r>
              <a:rPr lang="en-US" sz="3200" dirty="0"/>
              <a:t>Security Intelligence Operations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47260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8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Постепенное </a:t>
            </a:r>
            <a:r>
              <a:rPr lang="ru-RU" dirty="0" smtClean="0"/>
              <a:t>развертывание решений по безопасности может привести к несогласованности политик доступа и к лишним действиям, а также требует увеличения интеграции и привлечения большего числа сотрудников для поддержки.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754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Продукты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 работают вместе для обеспечения эффективной защиты любого пользователя, использующего любое устройство, из любого местоположения, в любое время. </a:t>
            </a:r>
          </a:p>
          <a:p>
            <a:pPr algn="l"/>
            <a:r>
              <a:rPr lang="ru-RU" dirty="0" smtClean="0"/>
              <a:t>Это одна из основных причин, по которой стоит воспользоваться архитектурой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, чтобы сформировать политику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74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24"/>
            <a:ext cx="7920880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3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периметра и филиала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Целю решений </a:t>
            </a:r>
            <a:r>
              <a:rPr lang="en-US" dirty="0" smtClean="0"/>
              <a:t>Cisco </a:t>
            </a:r>
            <a:r>
              <a:rPr lang="ru-RU" dirty="0" smtClean="0"/>
              <a:t>обеспечивающее защиту периметра и филиала, является развертывание устройств и систем, которые обнаруживают и блокируют как атаки, так и </a:t>
            </a:r>
            <a:r>
              <a:rPr lang="ru-RU" dirty="0" err="1" smtClean="0"/>
              <a:t>эксплойты</a:t>
            </a:r>
            <a:r>
              <a:rPr lang="ru-RU" dirty="0" smtClean="0"/>
              <a:t>, а также предотвращают доступ злоумышленников.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185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периметра и филиала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Благодаря </a:t>
            </a:r>
            <a:r>
              <a:rPr lang="ru-RU" dirty="0" smtClean="0"/>
              <a:t>применению межсетевого экрана и предотвращению вторжений в автономном и интегрированном вариантах развертывания организации могут предотвращать атаки и обеспечивать соответствие нормативным требованиям. </a:t>
            </a:r>
          </a:p>
          <a:p>
            <a:pPr algn="l"/>
            <a:r>
              <a:rPr lang="ru-RU" dirty="0" smtClean="0"/>
              <a:t>Данное решение включает в себя </a:t>
            </a:r>
            <a:r>
              <a:rPr lang="ru-RU" b="1" dirty="0" err="1" smtClean="0"/>
              <a:t>Cisco</a:t>
            </a:r>
            <a:r>
              <a:rPr lang="ru-RU" b="1" dirty="0" smtClean="0"/>
              <a:t> ISR G2</a:t>
            </a:r>
            <a:r>
              <a:rPr lang="ru-RU" dirty="0" smtClean="0"/>
              <a:t>, </a:t>
            </a:r>
            <a:r>
              <a:rPr lang="ru-RU" b="1" dirty="0" smtClean="0"/>
              <a:t>ASA 5500</a:t>
            </a:r>
            <a:r>
              <a:rPr lang="ru-RU" dirty="0" smtClean="0"/>
              <a:t>, </a:t>
            </a:r>
            <a:r>
              <a:rPr lang="ru-RU" b="1" dirty="0" err="1" smtClean="0"/>
              <a:t>FirePOWER</a:t>
            </a:r>
            <a:r>
              <a:rPr lang="ru-RU" b="1" dirty="0" smtClean="0"/>
              <a:t> 8000 </a:t>
            </a:r>
            <a:r>
              <a:rPr lang="ru-RU" dirty="0" smtClean="0"/>
              <a:t>и </a:t>
            </a:r>
            <a:r>
              <a:rPr lang="ru-RU" b="1" dirty="0" smtClean="0"/>
              <a:t>IPS 4500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10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электронной почты и веб-службы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обеспечения защиты электронной почты и веб-служб предназначены для защиты организаций от растущих угроз для электронной почты и веб-служб. </a:t>
            </a:r>
          </a:p>
          <a:p>
            <a:pPr algn="l"/>
            <a:r>
              <a:rPr lang="ru-RU" dirty="0" smtClean="0"/>
              <a:t>Они позволяют сократить дорогостоящие простои, связанные со спамом в виде электронной почты, вирусами и угрозами для веб-служб.</a:t>
            </a:r>
          </a:p>
          <a:p>
            <a:pPr algn="l"/>
            <a:r>
              <a:rPr lang="ru-RU" dirty="0" smtClean="0"/>
              <a:t>В таких решениях применяются устройства </a:t>
            </a:r>
            <a:r>
              <a:rPr lang="ru-RU" b="1" dirty="0" err="1" smtClean="0"/>
              <a:t>Cisco</a:t>
            </a:r>
            <a:r>
              <a:rPr lang="ru-RU" b="1" dirty="0" smtClean="0"/>
              <a:t> ESA </a:t>
            </a:r>
            <a:r>
              <a:rPr lang="ru-RU" dirty="0" smtClean="0"/>
              <a:t>и </a:t>
            </a:r>
            <a:r>
              <a:rPr lang="ru-RU" b="1" dirty="0" smtClean="0"/>
              <a:t>WSA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5940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1153</Words>
  <Application>Microsoft Office PowerPoint</Application>
  <PresentationFormat>Экран (4:3)</PresentationFormat>
  <Paragraphs>106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Лекция 5. Продукты SecureX</vt:lpstr>
      <vt:lpstr>Эволюция инструментов сетевой безопасности</vt:lpstr>
      <vt:lpstr>Продукты SecureX</vt:lpstr>
      <vt:lpstr>Продукты SecureX</vt:lpstr>
      <vt:lpstr>Продукты SecureX</vt:lpstr>
      <vt:lpstr>Продукты SecureX</vt:lpstr>
      <vt:lpstr>Защита периметра и филиала</vt:lpstr>
      <vt:lpstr>Защита периметра и филиала</vt:lpstr>
      <vt:lpstr>Защита электронной почты и веб-службы</vt:lpstr>
      <vt:lpstr>Защита мобильности</vt:lpstr>
      <vt:lpstr>Защита мобильности</vt:lpstr>
      <vt:lpstr>Защита доступа</vt:lpstr>
      <vt:lpstr>Защита центра обработки данных и виртуализации</vt:lpstr>
      <vt:lpstr>Устранение типичных сетевых атак </vt:lpstr>
      <vt:lpstr>Технологии безопасности SecureX </vt:lpstr>
      <vt:lpstr>Технологии безопасности SecureX </vt:lpstr>
      <vt:lpstr>Технологии безопасности SecureX </vt:lpstr>
      <vt:lpstr>Технологии безопасности SecureX </vt:lpstr>
      <vt:lpstr>Технологии безопасности SecureX </vt:lpstr>
      <vt:lpstr>Технологии безопасности SecureX </vt:lpstr>
      <vt:lpstr>Технологии безопасности SecureX </vt:lpstr>
      <vt:lpstr>Технологии безопасности SecureX </vt:lpstr>
      <vt:lpstr>Элемент централизованного сканирования сети с учетом контекста</vt:lpstr>
      <vt:lpstr>Элемент централизованного сканирования сети с учетом контекста</vt:lpstr>
      <vt:lpstr>Элемент централизованного сканирования сети с учетом контекста</vt:lpstr>
      <vt:lpstr>Элемент централизованного сканирования сети с учетом контекста</vt:lpstr>
      <vt:lpstr>Элемент централизованного сканирования сети с учетом контекста</vt:lpstr>
      <vt:lpstr>Сisco Security Intelligence Operations</vt:lpstr>
      <vt:lpstr>Сisco Security Intelligence Operations</vt:lpstr>
      <vt:lpstr>Сisco Security Intelligence Operations</vt:lpstr>
      <vt:lpstr>Сisco Security Intelligence Operations</vt:lpstr>
      <vt:lpstr>Сisco Security Intelligence Operations</vt:lpstr>
      <vt:lpstr>Сisco Security Intelligence Operations</vt:lpstr>
      <vt:lpstr>Сisco Security Intelligence Operations</vt:lpstr>
      <vt:lpstr>Сisco Security Intelligence Operations</vt:lpstr>
      <vt:lpstr>Cisco Security Intelligence Operations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57</cp:revision>
  <dcterms:created xsi:type="dcterms:W3CDTF">2023-02-07T20:00:02Z</dcterms:created>
  <dcterms:modified xsi:type="dcterms:W3CDTF">2023-02-27T08:42:15Z</dcterms:modified>
</cp:coreProperties>
</file>