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424" r:id="rId3"/>
    <p:sldId id="425" r:id="rId4"/>
    <p:sldId id="426" r:id="rId5"/>
    <p:sldId id="423" r:id="rId6"/>
    <p:sldId id="328" r:id="rId7"/>
    <p:sldId id="427" r:id="rId8"/>
    <p:sldId id="329" r:id="rId9"/>
    <p:sldId id="428" r:id="rId10"/>
    <p:sldId id="330" r:id="rId11"/>
    <p:sldId id="331" r:id="rId12"/>
    <p:sldId id="332" r:id="rId13"/>
    <p:sldId id="429" r:id="rId14"/>
    <p:sldId id="333" r:id="rId15"/>
    <p:sldId id="334" r:id="rId16"/>
    <p:sldId id="430" r:id="rId17"/>
    <p:sldId id="335" r:id="rId18"/>
    <p:sldId id="336" r:id="rId19"/>
    <p:sldId id="337" r:id="rId20"/>
    <p:sldId id="431" r:id="rId21"/>
    <p:sldId id="338" r:id="rId22"/>
    <p:sldId id="432" r:id="rId23"/>
    <p:sldId id="340" r:id="rId24"/>
    <p:sldId id="339" r:id="rId25"/>
    <p:sldId id="342" r:id="rId26"/>
    <p:sldId id="433" r:id="rId27"/>
    <p:sldId id="341" r:id="rId28"/>
    <p:sldId id="344" r:id="rId29"/>
    <p:sldId id="343" r:id="rId30"/>
    <p:sldId id="345" r:id="rId31"/>
    <p:sldId id="346" r:id="rId32"/>
    <p:sldId id="347" r:id="rId33"/>
    <p:sldId id="348" r:id="rId34"/>
    <p:sldId id="350" r:id="rId35"/>
    <p:sldId id="349" r:id="rId36"/>
    <p:sldId id="434" r:id="rId37"/>
    <p:sldId id="351" r:id="rId38"/>
    <p:sldId id="435" r:id="rId39"/>
    <p:sldId id="353" r:id="rId40"/>
    <p:sldId id="354" r:id="rId41"/>
    <p:sldId id="355" r:id="rId42"/>
    <p:sldId id="356" r:id="rId43"/>
    <p:sldId id="352" r:id="rId44"/>
    <p:sldId id="357" r:id="rId45"/>
    <p:sldId id="358" r:id="rId46"/>
    <p:sldId id="359" r:id="rId47"/>
    <p:sldId id="360" r:id="rId48"/>
    <p:sldId id="361" r:id="rId49"/>
    <p:sldId id="362" r:id="rId50"/>
    <p:sldId id="363" r:id="rId51"/>
    <p:sldId id="365" r:id="rId52"/>
    <p:sldId id="364" r:id="rId53"/>
    <p:sldId id="367" r:id="rId54"/>
    <p:sldId id="366" r:id="rId55"/>
    <p:sldId id="368" r:id="rId56"/>
    <p:sldId id="370" r:id="rId57"/>
    <p:sldId id="371" r:id="rId58"/>
    <p:sldId id="369" r:id="rId59"/>
    <p:sldId id="372" r:id="rId60"/>
    <p:sldId id="373" r:id="rId61"/>
    <p:sldId id="374" r:id="rId62"/>
    <p:sldId id="378" r:id="rId63"/>
    <p:sldId id="375" r:id="rId64"/>
    <p:sldId id="376" r:id="rId65"/>
    <p:sldId id="379" r:id="rId66"/>
    <p:sldId id="377" r:id="rId67"/>
    <p:sldId id="381" r:id="rId68"/>
    <p:sldId id="382" r:id="rId69"/>
    <p:sldId id="383" r:id="rId70"/>
    <p:sldId id="380" r:id="rId71"/>
    <p:sldId id="385" r:id="rId72"/>
    <p:sldId id="384" r:id="rId73"/>
    <p:sldId id="386" r:id="rId74"/>
    <p:sldId id="387" r:id="rId75"/>
    <p:sldId id="388" r:id="rId76"/>
    <p:sldId id="389" r:id="rId77"/>
    <p:sldId id="390" r:id="rId78"/>
    <p:sldId id="391" r:id="rId7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32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486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7807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72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44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9274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79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99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92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814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718FE-9E8C-4729-A3F0-CD23AD6CF3B3}" type="datetimeFigureOut">
              <a:rPr lang="ru-RU" smtClean="0"/>
              <a:t>27.02.2023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A7F69-40D6-42CA-ABA9-D6437AE90C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0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Лекция 6. Нейтрализация сетевых угроз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7704856" cy="5256584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ru-RU" dirty="0"/>
              <a:t>Определение сети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Нейтрализация </a:t>
            </a:r>
            <a:r>
              <a:rPr lang="ru-RU" dirty="0"/>
              <a:t>вредоносного </a:t>
            </a:r>
            <a:r>
              <a:rPr lang="ru-RU" dirty="0" smtClean="0"/>
              <a:t>ПО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Нейтрализация разведывательных </a:t>
            </a:r>
            <a:r>
              <a:rPr lang="ru-RU" dirty="0" smtClean="0"/>
              <a:t>атак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Нейтрализация атак для получения </a:t>
            </a:r>
            <a:r>
              <a:rPr lang="ru-RU" dirty="0" smtClean="0"/>
              <a:t>доступа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/>
              <a:t>Нейтрализация </a:t>
            </a:r>
            <a:r>
              <a:rPr lang="en-US" dirty="0" err="1"/>
              <a:t>DoS</a:t>
            </a:r>
            <a:r>
              <a:rPr lang="en-US" dirty="0"/>
              <a:t>-</a:t>
            </a:r>
            <a:r>
              <a:rPr lang="ru-RU" dirty="0"/>
              <a:t>атак</a:t>
            </a:r>
            <a:endParaRPr lang="ru-RU" dirty="0" smtClean="0"/>
          </a:p>
          <a:p>
            <a:pPr marL="514350" indent="-514350" algn="l">
              <a:buFont typeface="+mj-lt"/>
              <a:buAutoNum type="arabicPeriod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46018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антивирусных продуктах имеются возможности автоматического обновления, поэтому определения новых вирусов и новые программные обновления могут загружаться автоматически или по требованию. </a:t>
            </a:r>
          </a:p>
          <a:p>
            <a:pPr algn="l"/>
            <a:r>
              <a:rPr lang="ru-RU" dirty="0" smtClean="0"/>
              <a:t>Это критически важное требование для защиты сети от вирусов, которое необходимо обязательно отразить в политике сетевой безопасности.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84778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Антивирусные продукты размещаются на хосте. Эти продукты устанавливаются на компьютерах и серверах, чтобы обнаруживать и устранять вирусы.</a:t>
            </a:r>
          </a:p>
          <a:p>
            <a:pPr algn="l"/>
            <a:r>
              <a:rPr lang="ru-RU" dirty="0" smtClean="0"/>
              <a:t> Однако они не предотвращают проникновение вирусов в сеть, поэтому специалисты по сетевой безопасности должны знать об основных вирусах и следить за обновлениями систем безопасности, связанными с появляющимися вирусами.</a:t>
            </a:r>
          </a:p>
        </p:txBody>
      </p:sp>
    </p:spTree>
    <p:extLst>
      <p:ext uri="{BB962C8B-B14F-4D97-AF65-F5344CB8AC3E}">
        <p14:creationId xmlns:p14="http://schemas.microsoft.com/office/powerpoint/2010/main" val="1361311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червей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Черви гораздо лучше проникают в сеть, чем вирусы. </a:t>
            </a:r>
          </a:p>
          <a:p>
            <a:pPr algn="l"/>
            <a:r>
              <a:rPr lang="ru-RU" dirty="0" smtClean="0"/>
              <a:t>Нейтрализация червей требует усердия и скоординированных действий со стороны специалистов по безопасности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5869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червей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Процесс </a:t>
            </a:r>
            <a:r>
              <a:rPr lang="ru-RU" dirty="0" smtClean="0"/>
              <a:t>нейтрализации атаки червя можно разбить на четыре фазы: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Сдерживание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Инокуляция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Карантин</a:t>
            </a:r>
          </a:p>
          <a:p>
            <a:pPr marL="514350" indent="-514350" algn="l">
              <a:buFont typeface="+mj-lt"/>
              <a:buAutoNum type="arabicPeriod"/>
            </a:pPr>
            <a:r>
              <a:rPr lang="ru-RU" dirty="0" smtClean="0"/>
              <a:t>Лечение</a:t>
            </a:r>
          </a:p>
        </p:txBody>
      </p:sp>
    </p:spTree>
    <p:extLst>
      <p:ext uri="{BB962C8B-B14F-4D97-AF65-F5344CB8AC3E}">
        <p14:creationId xmlns:p14="http://schemas.microsoft.com/office/powerpoint/2010/main" val="37710926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червей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88" y="1052736"/>
            <a:ext cx="897507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58762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Сдерживание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Этап сдерживания позволяет ограничить зону распространения заражения червем теми областями сети, которые уже заражены. </a:t>
            </a:r>
          </a:p>
          <a:p>
            <a:pPr algn="l"/>
            <a:r>
              <a:rPr lang="ru-RU" dirty="0" smtClean="0"/>
              <a:t>Для этого требуется разделить и сегментировать сеть, чтобы замедлить или остановить распространение червя и не допустить, чтобы текущие инфицированные узлы нацелились и инфицировали другие системы. 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389928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Сдерживание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42493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Для </a:t>
            </a:r>
            <a:r>
              <a:rPr lang="ru-RU" dirty="0" smtClean="0"/>
              <a:t>изоляции необходимо использовать исходящие и входящие списки </a:t>
            </a:r>
            <a:r>
              <a:rPr lang="ru-RU" b="1" dirty="0" smtClean="0"/>
              <a:t>ACL</a:t>
            </a:r>
            <a:r>
              <a:rPr lang="ru-RU" dirty="0" smtClean="0"/>
              <a:t> на маршрутизаторах и межсетевых экранах в точках управления внутри сети.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44138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Инокуляция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Этап </a:t>
            </a:r>
            <a:r>
              <a:rPr lang="ru-RU" b="1" dirty="0" smtClean="0"/>
              <a:t>инокуляции</a:t>
            </a:r>
            <a:r>
              <a:rPr lang="ru-RU" dirty="0" smtClean="0"/>
              <a:t> выполняется одновременно с фазой изоляции или сразу после нее. </a:t>
            </a:r>
          </a:p>
          <a:p>
            <a:pPr algn="l"/>
            <a:r>
              <a:rPr lang="ru-RU" dirty="0" smtClean="0"/>
              <a:t>Во время этапа инокуляции на все неинфицированные системы устанавливается соответствующее исправление поставщика. </a:t>
            </a:r>
          </a:p>
          <a:p>
            <a:pPr algn="l"/>
            <a:r>
              <a:rPr lang="ru-RU" dirty="0" smtClean="0"/>
              <a:t>Затем процесс инокуляции не позволяет червю попадать ни на какие доступные целевые объекты.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94534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Карантин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На этапе карантина выполняются поиск и идентификация инфицированных машин в пределах областей сдерживания, а также их отключение, блокировка или удаление. </a:t>
            </a:r>
          </a:p>
          <a:p>
            <a:pPr algn="l"/>
            <a:r>
              <a:rPr lang="ru-RU" dirty="0" smtClean="0"/>
              <a:t>Это позволяет изолировать такие системы соответствующим образом для этапа лечения.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71428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Лечение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На этапе лечения выполняется активная дезинфекция инфицированных систем. </a:t>
            </a:r>
          </a:p>
          <a:p>
            <a:pPr algn="l"/>
            <a:r>
              <a:rPr lang="ru-RU" dirty="0" smtClean="0"/>
              <a:t>Для этого могут применяться такие операции, </a:t>
            </a:r>
            <a:r>
              <a:rPr lang="ru-RU" dirty="0" smtClean="0"/>
              <a:t>как</a:t>
            </a:r>
            <a:r>
              <a:rPr lang="en-US" dirty="0" smtClean="0"/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прерывание </a:t>
            </a:r>
            <a:r>
              <a:rPr lang="ru-RU" dirty="0" smtClean="0"/>
              <a:t>процесса червя, 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удаление </a:t>
            </a:r>
            <a:r>
              <a:rPr lang="ru-RU" dirty="0" smtClean="0"/>
              <a:t>модифицированных файлов или параметров системы, созданных червем, 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установка </a:t>
            </a:r>
            <a:r>
              <a:rPr lang="ru-RU" dirty="0" smtClean="0"/>
              <a:t>исправления для устранения уязвимости, которую использовал червь для эксплуатации системы.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1780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/>
              <a:t>Определение сети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928992" cy="5904656"/>
          </a:xfrm>
        </p:spPr>
        <p:txBody>
          <a:bodyPr>
            <a:normAutofit fontScale="92500"/>
          </a:bodyPr>
          <a:lstStyle/>
          <a:p>
            <a:pPr algn="l"/>
            <a:r>
              <a:rPr lang="ru-RU" dirty="0" smtClean="0"/>
              <a:t>Для </a:t>
            </a:r>
            <a:r>
              <a:rPr lang="ru-RU" dirty="0"/>
              <a:t>эффективной защиты сети от атак необходимо всегда быть начеку и постоянно учиться. </a:t>
            </a:r>
            <a:endParaRPr lang="ru-RU" dirty="0" smtClean="0"/>
          </a:p>
          <a:p>
            <a:pPr algn="l"/>
            <a:r>
              <a:rPr lang="ru-RU" dirty="0" smtClean="0"/>
              <a:t>Рекомендации </a:t>
            </a:r>
            <a:r>
              <a:rPr lang="ru-RU" dirty="0"/>
              <a:t>по обеспечению безопасности сети: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Сформулируйте </a:t>
            </a:r>
            <a:r>
              <a:rPr lang="ru-RU" dirty="0"/>
              <a:t>политику безопасности компании в письменном виде.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/>
              <a:t>Информируйте сотрудников о рисках, связанных с социальной инженерией, и разрабатывайте стратегии для проверки идентификационных данных по телефону, электронной почте или лично.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/>
              <a:t>Контролируйте физический доступ в системы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65029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Лечение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</a:t>
            </a:r>
            <a:r>
              <a:rPr lang="ru-RU" dirty="0" smtClean="0"/>
              <a:t>качестве альтернативы в более серьезных случаях может потребоваться переустановка системы, чтобы убедиться, что червь и его побочные продукты удалены.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5510969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836712"/>
            <a:ext cx="8496944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Разведывательные атаки обычно являются предшественниками дополнительных атак, их цель – получить несанкционированный доступ к сети или нарушить работу сети. </a:t>
            </a:r>
          </a:p>
        </p:txBody>
      </p:sp>
    </p:spTree>
    <p:extLst>
      <p:ext uri="{BB962C8B-B14F-4D97-AF65-F5344CB8AC3E}">
        <p14:creationId xmlns:p14="http://schemas.microsoft.com/office/powerpoint/2010/main" val="1332243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Специалист </a:t>
            </a:r>
            <a:r>
              <a:rPr lang="ru-RU" dirty="0" smtClean="0"/>
              <a:t>по сетевой безопасности может обнаружить разведывательную атаку, если получит уведомление от предварительно сконфигурированных сигналов тревоги. </a:t>
            </a:r>
          </a:p>
          <a:p>
            <a:pPr algn="l"/>
            <a:r>
              <a:rPr lang="ru-RU" dirty="0" smtClean="0"/>
              <a:t>Эти сигналы инициируются в случае превышения определенных параметров, например числа ICMP-запросов в секунду. </a:t>
            </a:r>
          </a:p>
        </p:txBody>
      </p:sp>
    </p:spTree>
    <p:extLst>
      <p:ext uri="{BB962C8B-B14F-4D97-AF65-F5344CB8AC3E}">
        <p14:creationId xmlns:p14="http://schemas.microsoft.com/office/powerpoint/2010/main" val="40744902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Для мониторинга этого типа атак и инициирования сигнала тревоги используются различные технологии и устройства. Многофункциональное устройство защиты </a:t>
            </a:r>
            <a:r>
              <a:rPr lang="ru-RU" b="1" dirty="0" err="1" smtClean="0"/>
              <a:t>Cisco</a:t>
            </a:r>
            <a:r>
              <a:rPr lang="ru-RU" b="1" dirty="0" smtClean="0"/>
              <a:t> </a:t>
            </a:r>
            <a:r>
              <a:rPr lang="ru-RU" b="1" dirty="0" err="1" smtClean="0"/>
              <a:t>Adaptive</a:t>
            </a:r>
            <a:r>
              <a:rPr lang="ru-RU" b="1" dirty="0" smtClean="0"/>
              <a:t> </a:t>
            </a:r>
            <a:r>
              <a:rPr lang="ru-RU" b="1" dirty="0" err="1" smtClean="0"/>
              <a:t>Security</a:t>
            </a:r>
            <a:r>
              <a:rPr lang="ru-RU" b="1" dirty="0" smtClean="0"/>
              <a:t> </a:t>
            </a:r>
            <a:r>
              <a:rPr lang="ru-RU" b="1" dirty="0" err="1" smtClean="0"/>
              <a:t>Appliance</a:t>
            </a:r>
            <a:r>
              <a:rPr lang="ru-RU" b="1" dirty="0" smtClean="0"/>
              <a:t> (ASA) </a:t>
            </a:r>
            <a:r>
              <a:rPr lang="ru-RU" dirty="0" smtClean="0"/>
              <a:t>– отдельное устройство, обеспечивающее предотвращение вторжений. </a:t>
            </a:r>
          </a:p>
          <a:p>
            <a:pPr algn="l"/>
            <a:r>
              <a:rPr lang="ru-RU" dirty="0" smtClean="0"/>
              <a:t>Кроме того, устройство </a:t>
            </a:r>
            <a:r>
              <a:rPr lang="ru-RU" b="1" dirty="0" err="1" smtClean="0"/>
              <a:t>Cisco</a:t>
            </a:r>
            <a:r>
              <a:rPr lang="ru-RU" b="1" dirty="0" smtClean="0"/>
              <a:t> ISR </a:t>
            </a:r>
            <a:r>
              <a:rPr lang="ru-RU" dirty="0" smtClean="0"/>
              <a:t>обеспечивает предотвращение вторжений в сеть посредством образа безопасности </a:t>
            </a:r>
            <a:r>
              <a:rPr lang="ru-RU" b="1" dirty="0" err="1" smtClean="0"/>
              <a:t>Cisco</a:t>
            </a:r>
            <a:r>
              <a:rPr lang="ru-RU" b="1" dirty="0" smtClean="0"/>
              <a:t> IOS</a:t>
            </a:r>
            <a:r>
              <a:rPr lang="ru-RU" dirty="0" smtClean="0"/>
              <a:t>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79231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8971999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61039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Существуют следующие способы нейтрализации разведывательных атак:</a:t>
            </a:r>
          </a:p>
          <a:p>
            <a:pPr algn="l"/>
            <a:r>
              <a:rPr lang="ru-RU" dirty="0" smtClean="0"/>
              <a:t>•	Выполнение аутентификации для обеспечения соответствующего доступа.</a:t>
            </a:r>
          </a:p>
          <a:p>
            <a:pPr algn="l"/>
            <a:r>
              <a:rPr lang="ru-RU" dirty="0" smtClean="0"/>
              <a:t>•	Применение шифрования, чтобы сделать бесполезными атаки, при которых используются анализаторы пакетов (</a:t>
            </a:r>
            <a:r>
              <a:rPr lang="ru-RU" b="1" dirty="0" err="1" smtClean="0"/>
              <a:t>снифферы</a:t>
            </a:r>
            <a:r>
              <a:rPr lang="ru-RU" dirty="0" smtClean="0"/>
              <a:t>).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87819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•	Применение </a:t>
            </a:r>
            <a:r>
              <a:rPr lang="ru-RU" dirty="0" smtClean="0"/>
              <a:t>таких инструментов, как «</a:t>
            </a:r>
            <a:r>
              <a:rPr lang="ru-RU" dirty="0" err="1" smtClean="0"/>
              <a:t>антианализаторы</a:t>
            </a:r>
            <a:r>
              <a:rPr lang="ru-RU" dirty="0" smtClean="0"/>
              <a:t>», для обнаружения атак, выполняемых с помощью анализатора пакетов.</a:t>
            </a:r>
          </a:p>
          <a:p>
            <a:pPr algn="l"/>
            <a:r>
              <a:rPr lang="ru-RU" dirty="0" smtClean="0"/>
              <a:t>•	Внедрение коммутируемой инфраструктуры.</a:t>
            </a:r>
          </a:p>
          <a:p>
            <a:pPr algn="l"/>
            <a:r>
              <a:rPr lang="ru-RU" dirty="0" smtClean="0"/>
              <a:t>•	Применение межсетевого экрана и IPS.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5484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Программные и аппаратные инструменты для борьбы со </a:t>
            </a:r>
            <a:r>
              <a:rPr lang="ru-RU" b="1" dirty="0" err="1" smtClean="0"/>
              <a:t>снифферами</a:t>
            </a:r>
            <a:r>
              <a:rPr lang="ru-RU" dirty="0" smtClean="0"/>
              <a:t> (анализаторами) позволяют обнаруживать изменения времени реакции хостов и определять, обрабатывают ли эти хосты больше трафика, чем показывает их собственная интенсивность трафика. </a:t>
            </a:r>
          </a:p>
          <a:p>
            <a:pPr algn="l"/>
            <a:r>
              <a:rPr lang="ru-RU" dirty="0" smtClean="0"/>
              <a:t>Таким образом нельзя полностью нейтрализовать угрозу, но, будучи частью общей системы нейтрализации угроз, такой способ может уменьшить число экземпляров угроз.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86371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Шифрование</a:t>
            </a:r>
            <a:r>
              <a:rPr lang="ru-RU" dirty="0" smtClean="0"/>
              <a:t> также эффективно для нейтрализации атак </a:t>
            </a:r>
            <a:r>
              <a:rPr lang="ru-RU" dirty="0" err="1" smtClean="0"/>
              <a:t>снифферов</a:t>
            </a:r>
            <a:r>
              <a:rPr lang="ru-RU" dirty="0" smtClean="0"/>
              <a:t> (анализаторов) пакетов. </a:t>
            </a:r>
          </a:p>
          <a:p>
            <a:pPr algn="l"/>
            <a:r>
              <a:rPr lang="ru-RU" dirty="0" smtClean="0"/>
              <a:t>Если трафик зашифрован, использование анализатора пакетов не имеет большого смысла, так как перехватываемые данные все равно нельзя прочесть.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953902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Предотвратить сканирование портов невозможно, но использование системы предотвращения вторжений (</a:t>
            </a:r>
            <a:r>
              <a:rPr lang="ru-RU" b="1" dirty="0" smtClean="0"/>
              <a:t>IPS</a:t>
            </a:r>
            <a:r>
              <a:rPr lang="ru-RU" dirty="0" smtClean="0"/>
              <a:t>) и межсетевого экрана может ограничить ту информацию, которую может обнаруживать сканер портов. </a:t>
            </a:r>
          </a:p>
          <a:p>
            <a:pPr algn="l"/>
            <a:r>
              <a:rPr lang="ru-RU" b="1" dirty="0" smtClean="0"/>
              <a:t>Эхо-тестирование</a:t>
            </a:r>
            <a:r>
              <a:rPr lang="ru-RU" dirty="0" smtClean="0"/>
              <a:t> может быть остановлено, если эхо-запрос и эхо-ответ ICMP выключены на граничных маршрутизаторах; однако когда эти сервисы выключены, данные диагностики сети теряются. </a:t>
            </a:r>
          </a:p>
        </p:txBody>
      </p:sp>
    </p:spTree>
    <p:extLst>
      <p:ext uri="{BB962C8B-B14F-4D97-AF65-F5344CB8AC3E}">
        <p14:creationId xmlns:p14="http://schemas.microsoft.com/office/powerpoint/2010/main" val="93060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/>
              <a:t>Определение сети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980728"/>
            <a:ext cx="8784976" cy="5688632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Используйте надежные пароли и часто их меняйте.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Шифруйте конфиденциальные данные и защищайте их паролем.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Внедряйте аппаратные и программные средства безопасности, такие как межсетевые экраны, IPS, устройства виртуальной частной сети (VPN), антивирусное ПО и фильтрацию контента.</a:t>
            </a:r>
          </a:p>
        </p:txBody>
      </p:sp>
    </p:spTree>
    <p:extLst>
      <p:ext uri="{BB962C8B-B14F-4D97-AF65-F5344CB8AC3E}">
        <p14:creationId xmlns:p14="http://schemas.microsoft.com/office/powerpoint/2010/main" val="3220859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разведывательных 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Кроме того, сканирование портов может быть запущено без полного эхо-тестирования. </a:t>
            </a:r>
          </a:p>
          <a:p>
            <a:pPr algn="l"/>
            <a:r>
              <a:rPr lang="ru-RU" dirty="0" smtClean="0"/>
              <a:t>Такое сканирование просто занимает больше времени, так как неактивные IP-адреса также сканируются.</a:t>
            </a:r>
          </a:p>
        </p:txBody>
      </p:sp>
    </p:spTree>
    <p:extLst>
      <p:ext uri="{BB962C8B-B14F-4D97-AF65-F5344CB8AC3E}">
        <p14:creationId xmlns:p14="http://schemas.microsoft.com/office/powerpoint/2010/main" val="23237175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атак для получения доступа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64704"/>
            <a:ext cx="8064896" cy="5877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70270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атак для получения доступа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Удивительно, но огромное число атак доступа проводится путем обычного подбора пароля или путем организации словарных атак для подбора пароля методом грубой силы. </a:t>
            </a:r>
          </a:p>
          <a:p>
            <a:pPr algn="l"/>
            <a:r>
              <a:rPr lang="ru-RU" dirty="0" smtClean="0"/>
              <a:t>Для защиты от этого необходимо создать и внедрить надежную политику аутентификации, включающую следующее: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1158549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Использование надежных паролей.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617" y="908720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Надежные пароли должны состоять как минимум из восьми символов и содержать заглавные буквы, строчные буквы, цифры и специальные символы.</a:t>
            </a:r>
          </a:p>
          <a:p>
            <a:pPr algn="l"/>
            <a:r>
              <a:rPr lang="ru-RU" dirty="0" smtClean="0"/>
              <a:t>Деактивация учетной записи в случае фиксации определенного числа неудавшихся попыток входа. </a:t>
            </a:r>
          </a:p>
          <a:p>
            <a:pPr algn="l"/>
            <a:r>
              <a:rPr lang="ru-RU" dirty="0" smtClean="0"/>
              <a:t>Таким образом можно предотвратить постоянные попытки ввода паролей.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425850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/>
              <a:t>П</a:t>
            </a:r>
            <a:r>
              <a:rPr lang="ru-RU" sz="3200" dirty="0" smtClean="0"/>
              <a:t>ринцип минимального доверия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При проектировании сети необходимо использовать принцип </a:t>
            </a:r>
            <a:r>
              <a:rPr lang="ru-RU" b="1" dirty="0" smtClean="0"/>
              <a:t>минимального доверия</a:t>
            </a:r>
            <a:r>
              <a:rPr lang="ru-RU" dirty="0" smtClean="0"/>
              <a:t>. Это значит, что системы не должны использовать друг друга без необходимости. </a:t>
            </a:r>
          </a:p>
          <a:p>
            <a:pPr algn="l"/>
            <a:r>
              <a:rPr lang="ru-RU" dirty="0" smtClean="0"/>
              <a:t>Т. е. если у организации есть доверенный сервер, используемый </a:t>
            </a:r>
            <a:r>
              <a:rPr lang="ru-RU" dirty="0" smtClean="0"/>
              <a:t>не доверенными </a:t>
            </a:r>
            <a:r>
              <a:rPr lang="ru-RU" dirty="0" smtClean="0"/>
              <a:t>устройствами, например веб-серверами, доверенный сервер не должен безусловно доверять </a:t>
            </a:r>
            <a:r>
              <a:rPr lang="ru-RU" dirty="0" smtClean="0"/>
              <a:t>не доверенным </a:t>
            </a:r>
            <a:r>
              <a:rPr lang="ru-RU" dirty="0" smtClean="0"/>
              <a:t>устройствам.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8157529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Криптография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Криптография</a:t>
            </a:r>
            <a:r>
              <a:rPr lang="ru-RU" dirty="0" smtClean="0"/>
              <a:t> – это критически важный компонент любой современной защищенной сети. </a:t>
            </a:r>
            <a:endParaRPr lang="en-US" dirty="0" smtClean="0"/>
          </a:p>
          <a:p>
            <a:pPr algn="l"/>
            <a:r>
              <a:rPr lang="ru-RU" dirty="0" smtClean="0"/>
              <a:t>Рекомендуется </a:t>
            </a:r>
            <a:r>
              <a:rPr lang="ru-RU" dirty="0" smtClean="0"/>
              <a:t>использовать шифрование для удаленного доступа к сети. </a:t>
            </a:r>
          </a:p>
          <a:p>
            <a:pPr algn="l"/>
            <a:r>
              <a:rPr lang="ru-RU" dirty="0" smtClean="0"/>
              <a:t>Трафик протокола маршрутизации также должен быть зашифрован. 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574420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Криптография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Чем </a:t>
            </a:r>
            <a:r>
              <a:rPr lang="ru-RU" dirty="0" smtClean="0"/>
              <a:t>лучше зашифрован трафик, тем меньше возможностей есть у хакеров для перехвата данных в случае атаки «человек посередине».</a:t>
            </a:r>
          </a:p>
          <a:p>
            <a:pPr algn="l"/>
            <a:r>
              <a:rPr lang="ru-RU" dirty="0" smtClean="0"/>
              <a:t>Использование зашифрованных или хешированных протоколов аутентификации вместе с политикой надежных паролей значительно снижает вероятность успешной реализации атак доступа.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9819439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атак для получения доступа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И, наконец, информируйте сотрудников о рисках, связанных с социальной инженерией, и разрабатывайте стратегии для проверки идентификационных данных по телефону, электронной почте или лично.</a:t>
            </a:r>
          </a:p>
          <a:p>
            <a:pPr algn="l"/>
            <a:r>
              <a:rPr lang="ru-RU" dirty="0" smtClean="0"/>
              <a:t>В целом, атаки доступа можно обнаружить, просматривая журналы, контролируя использование полосы пропускания и обработку нагрузок. </a:t>
            </a:r>
          </a:p>
        </p:txBody>
      </p:sp>
    </p:spTree>
    <p:extLst>
      <p:ext uri="{BB962C8B-B14F-4D97-AF65-F5344CB8AC3E}">
        <p14:creationId xmlns:p14="http://schemas.microsoft.com/office/powerpoint/2010/main" val="19181332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атак для получения доступа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</a:t>
            </a:r>
            <a:r>
              <a:rPr lang="ru-RU" dirty="0" smtClean="0"/>
              <a:t>политике сетевой безопасности должно быть прописано обязательное требование ведения журналов для всех сетевых устройств и серверов. Просматривая эти журналы, сетевые специалисты могут заметить необычное увеличение числа неудавшихся попыток входа в систему.</a:t>
            </a:r>
          </a:p>
        </p:txBody>
      </p:sp>
    </p:spTree>
    <p:extLst>
      <p:ext uri="{BB962C8B-B14F-4D97-AF65-F5344CB8AC3E}">
        <p14:creationId xmlns:p14="http://schemas.microsoft.com/office/powerpoint/2010/main" val="387891270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Один из первых признаков </a:t>
            </a:r>
            <a:r>
              <a:rPr lang="ru-RU" b="1" dirty="0" err="1" smtClean="0"/>
              <a:t>DoS</a:t>
            </a:r>
            <a:r>
              <a:rPr lang="ru-RU" b="1" dirty="0" smtClean="0"/>
              <a:t>-атаки</a:t>
            </a:r>
            <a:r>
              <a:rPr lang="ru-RU" dirty="0" smtClean="0"/>
              <a:t> – увеличение числа жалоб пользователей на недоступность ресурсов. </a:t>
            </a:r>
          </a:p>
          <a:p>
            <a:pPr algn="l"/>
            <a:r>
              <a:rPr lang="ru-RU" dirty="0" smtClean="0"/>
              <a:t>Для минимизации числа атак необходимо, чтобы всегда был запущен программный пакет мониторинга использования сети. </a:t>
            </a:r>
          </a:p>
          <a:p>
            <a:pPr algn="l"/>
            <a:r>
              <a:rPr lang="ru-RU" dirty="0" smtClean="0"/>
              <a:t>Это требование должно быть обозначено в политике сетевой безопасности.</a:t>
            </a:r>
          </a:p>
          <a:p>
            <a:pPr algn="l"/>
            <a:r>
              <a:rPr lang="ru-RU" dirty="0" smtClean="0"/>
              <a:t> График использования сети, отражающий необычную активность, также свидетельствует о </a:t>
            </a:r>
            <a:r>
              <a:rPr lang="ru-RU" dirty="0" err="1" smtClean="0"/>
              <a:t>DoS</a:t>
            </a:r>
            <a:r>
              <a:rPr lang="ru-RU" dirty="0" smtClean="0"/>
              <a:t>-атаке.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560296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/>
              <a:t>Определение сети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980728"/>
            <a:ext cx="8784976" cy="5688632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Выполняйте резервное копирование и тестирование файлов резервных копий на регулярной основе.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Отключайте неиспользуемые сервисы и порты.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Поддерживайте актуальность исправлений, устанавливая их еженедельно или ежедневно, при возможности, для предотвращения атак переполнения буфера и эскалации привилегий.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Выполняйте аудит безопасности для тестирования сети.</a:t>
            </a:r>
          </a:p>
        </p:txBody>
      </p:sp>
    </p:spTree>
    <p:extLst>
      <p:ext uri="{BB962C8B-B14F-4D97-AF65-F5344CB8AC3E}">
        <p14:creationId xmlns:p14="http://schemas.microsoft.com/office/powerpoint/2010/main" val="21934044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err="1" smtClean="0"/>
              <a:t>DoS</a:t>
            </a:r>
            <a:r>
              <a:rPr lang="ru-RU" dirty="0" smtClean="0"/>
              <a:t>-атаки могут быть компонентом более крупной угрозы. </a:t>
            </a:r>
          </a:p>
          <a:p>
            <a:pPr algn="l"/>
            <a:r>
              <a:rPr lang="ru-RU" dirty="0" smtClean="0"/>
              <a:t>Они могут привести к проблемам в сетевых сегментах атакованных компьютеров. </a:t>
            </a:r>
          </a:p>
          <a:p>
            <a:pPr algn="l"/>
            <a:r>
              <a:rPr lang="ru-RU" dirty="0" smtClean="0"/>
              <a:t>Например, во время атаки пропускная способность обмена пакетами в секунду маршрутизатора между Интернетом и локальной сетью может быть значительно превышена, что приведет к компрометации не только целевой системы, но и всей сети. </a:t>
            </a:r>
          </a:p>
        </p:txBody>
      </p:sp>
    </p:spTree>
    <p:extLst>
      <p:ext uri="{BB962C8B-B14F-4D97-AF65-F5344CB8AC3E}">
        <p14:creationId xmlns:p14="http://schemas.microsoft.com/office/powerpoint/2010/main" val="1904760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Если атака проводится в очень большом масштабе, могут быть скомпрометированы целые географические области подключения к Интернету.</a:t>
            </a:r>
          </a:p>
          <a:p>
            <a:pPr algn="l"/>
            <a:r>
              <a:rPr lang="ru-RU" dirty="0" smtClean="0"/>
              <a:t>Исторически сложилось, что большинство </a:t>
            </a:r>
            <a:r>
              <a:rPr lang="ru-RU" dirty="0" err="1" smtClean="0"/>
              <a:t>DoS</a:t>
            </a:r>
            <a:r>
              <a:rPr lang="ru-RU" dirty="0" smtClean="0"/>
              <a:t>-атак совершались с ложных адресов. </a:t>
            </a:r>
          </a:p>
        </p:txBody>
      </p:sp>
    </p:spTree>
    <p:extLst>
      <p:ext uri="{BB962C8B-B14F-4D97-AF65-F5344CB8AC3E}">
        <p14:creationId xmlns:p14="http://schemas.microsoft.com/office/powerpoint/2010/main" val="3901329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 lnSpcReduction="10000"/>
          </a:bodyPr>
          <a:lstStyle/>
          <a:p>
            <a:pPr algn="l"/>
            <a:r>
              <a:rPr lang="ru-RU" dirty="0" smtClean="0"/>
              <a:t>Маршрутизаторы и коммутаторы </a:t>
            </a:r>
            <a:r>
              <a:rPr lang="ru-RU" dirty="0" err="1" smtClean="0"/>
              <a:t>Cisco</a:t>
            </a:r>
            <a:r>
              <a:rPr lang="ru-RU" dirty="0" smtClean="0"/>
              <a:t> поддерживают целый ряд технологий защиты от </a:t>
            </a:r>
            <a:r>
              <a:rPr lang="ru-RU" b="1" dirty="0" err="1" smtClean="0"/>
              <a:t>спуфинг</a:t>
            </a:r>
            <a:r>
              <a:rPr lang="ru-RU" b="1" dirty="0" smtClean="0"/>
              <a:t>-атак</a:t>
            </a:r>
            <a:r>
              <a:rPr lang="ru-RU" dirty="0" smtClean="0"/>
              <a:t>, таких </a:t>
            </a:r>
            <a:r>
              <a:rPr lang="ru-RU" dirty="0" smtClean="0"/>
              <a:t>как</a:t>
            </a:r>
            <a:r>
              <a:rPr lang="en-US" dirty="0" smtClean="0"/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защита </a:t>
            </a:r>
            <a:r>
              <a:rPr lang="ru-RU" dirty="0" smtClean="0"/>
              <a:t>портов, 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анализ </a:t>
            </a:r>
            <a:r>
              <a:rPr lang="ru-RU" dirty="0" smtClean="0"/>
              <a:t>трафика протокола динамической конфигурации хостов (</a:t>
            </a:r>
            <a:r>
              <a:rPr lang="ru-RU" dirty="0" err="1" smtClean="0"/>
              <a:t>Dynamic</a:t>
            </a:r>
            <a:r>
              <a:rPr lang="ru-RU" dirty="0" smtClean="0"/>
              <a:t> </a:t>
            </a:r>
            <a:r>
              <a:rPr lang="ru-RU" dirty="0" err="1" smtClean="0"/>
              <a:t>Host</a:t>
            </a:r>
            <a:r>
              <a:rPr lang="ru-RU" dirty="0" smtClean="0"/>
              <a:t> </a:t>
            </a:r>
            <a:r>
              <a:rPr lang="ru-RU" dirty="0" err="1" smtClean="0"/>
              <a:t>Configuration</a:t>
            </a:r>
            <a:r>
              <a:rPr lang="ru-RU" dirty="0" smtClean="0"/>
              <a:t> </a:t>
            </a:r>
            <a:r>
              <a:rPr lang="ru-RU" dirty="0" err="1" smtClean="0"/>
              <a:t>Protocol</a:t>
            </a:r>
            <a:r>
              <a:rPr lang="ru-RU" dirty="0" smtClean="0"/>
              <a:t>, DHCP), 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защита </a:t>
            </a:r>
            <a:r>
              <a:rPr lang="ru-RU" dirty="0" smtClean="0"/>
              <a:t>IP-адресов источника, динамический контроль протокола разрешения адресов (</a:t>
            </a:r>
            <a:r>
              <a:rPr lang="ru-RU" dirty="0" err="1" smtClean="0"/>
              <a:t>Address</a:t>
            </a:r>
            <a:r>
              <a:rPr lang="ru-RU" dirty="0" smtClean="0"/>
              <a:t> </a:t>
            </a:r>
            <a:r>
              <a:rPr lang="ru-RU" dirty="0" err="1" smtClean="0"/>
              <a:t>Resolution</a:t>
            </a:r>
            <a:r>
              <a:rPr lang="ru-RU" dirty="0" smtClean="0"/>
              <a:t> </a:t>
            </a:r>
            <a:r>
              <a:rPr lang="ru-RU" dirty="0" err="1" smtClean="0"/>
              <a:t>Protocol</a:t>
            </a:r>
            <a:r>
              <a:rPr lang="ru-RU" dirty="0" smtClean="0"/>
              <a:t>, ARP</a:t>
            </a:r>
            <a:r>
              <a:rPr lang="ru-RU" dirty="0" smtClean="0"/>
              <a:t>)</a:t>
            </a: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 smtClean="0"/>
              <a:t>списки </a:t>
            </a:r>
            <a:r>
              <a:rPr lang="ru-RU" dirty="0" smtClean="0"/>
              <a:t>контроля доступа (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 </a:t>
            </a:r>
            <a:r>
              <a:rPr lang="ru-RU" dirty="0" err="1" smtClean="0"/>
              <a:t>list</a:t>
            </a:r>
            <a:r>
              <a:rPr lang="ru-RU" dirty="0" smtClean="0"/>
              <a:t>, ACL).</a:t>
            </a:r>
          </a:p>
        </p:txBody>
      </p:sp>
    </p:spTree>
    <p:extLst>
      <p:ext uri="{BB962C8B-B14F-4D97-AF65-F5344CB8AC3E}">
        <p14:creationId xmlns:p14="http://schemas.microsoft.com/office/powerpoint/2010/main" val="5616412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атак для получения доступа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14400"/>
            <a:ext cx="809803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40602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за</a:t>
            </a:r>
            <a:r>
              <a:rPr lang="ru-RU" sz="3200" dirty="0"/>
              <a:t>щ</a:t>
            </a:r>
            <a:r>
              <a:rPr lang="ru-RU" sz="3200" dirty="0" smtClean="0"/>
              <a:t>иты сетевой платформы </a:t>
            </a:r>
            <a:r>
              <a:rPr lang="en-US" sz="3200" dirty="0" smtClean="0"/>
              <a:t>Cisco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88" y="923924"/>
            <a:ext cx="8591676" cy="5673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658911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Структура </a:t>
            </a:r>
            <a:r>
              <a:rPr lang="ru-RU" b="1" dirty="0" err="1" smtClean="0"/>
              <a:t>Cisco</a:t>
            </a:r>
            <a:r>
              <a:rPr lang="ru-RU" b="1" dirty="0" smtClean="0"/>
              <a:t> </a:t>
            </a:r>
            <a:r>
              <a:rPr lang="ru-RU" b="1" dirty="0" err="1" smtClean="0"/>
              <a:t>Network</a:t>
            </a:r>
            <a:r>
              <a:rPr lang="ru-RU" b="1" dirty="0" smtClean="0"/>
              <a:t> </a:t>
            </a:r>
            <a:r>
              <a:rPr lang="ru-RU" b="1" dirty="0" err="1" smtClean="0"/>
              <a:t>Foundation</a:t>
            </a:r>
            <a:r>
              <a:rPr lang="ru-RU" b="1" dirty="0" smtClean="0"/>
              <a:t> </a:t>
            </a:r>
            <a:r>
              <a:rPr lang="ru-RU" b="1" dirty="0" err="1" smtClean="0"/>
              <a:t>Protection</a:t>
            </a:r>
            <a:r>
              <a:rPr lang="ru-RU" b="1" dirty="0" smtClean="0"/>
              <a:t> </a:t>
            </a:r>
            <a:r>
              <a:rPr lang="ru-RU" dirty="0" smtClean="0"/>
              <a:t>(NFP) предоставляет комплексное руководство по защите сетевой инфраструктуры. </a:t>
            </a:r>
            <a:endParaRPr lang="en-US" dirty="0" smtClean="0"/>
          </a:p>
          <a:p>
            <a:pPr algn="l"/>
            <a:r>
              <a:rPr lang="ru-RU" dirty="0" smtClean="0"/>
              <a:t>Это </a:t>
            </a:r>
            <a:r>
              <a:rPr lang="ru-RU" dirty="0" smtClean="0"/>
              <a:t>руководство закладывает основу для непрерывного предоставления услуг.</a:t>
            </a:r>
          </a:p>
          <a:p>
            <a:pPr algn="l"/>
            <a:r>
              <a:rPr lang="ru-RU" dirty="0" smtClean="0"/>
              <a:t> NFP логически подразделяет маршрутизаторы и коммутаторы на три функциональных области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112995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Плоскость управления. </a:t>
            </a:r>
          </a:p>
          <a:p>
            <a:pPr algn="l"/>
            <a:r>
              <a:rPr lang="ru-RU" dirty="0" smtClean="0"/>
              <a:t>Отвечает за правильную маршрутизацию данных. Трафик плоскости управления состоит из генерируемых устройством пакетов, необходимых для операций самой сети, например обмена сообщениями ARP или объявлений маршрутизации OSPF.</a:t>
            </a:r>
          </a:p>
        </p:txBody>
      </p:sp>
    </p:spTree>
    <p:extLst>
      <p:ext uri="{BB962C8B-B14F-4D97-AF65-F5344CB8AC3E}">
        <p14:creationId xmlns:p14="http://schemas.microsoft.com/office/powerpoint/2010/main" val="38948516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Плоскость менеджмента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Отвечает за управление сетевыми элементами. Трафик плоскости менеджмента генерируется либо сетевыми устройствами, либо станциями сетевого управления с использованием таких процессов и протоколов, как </a:t>
            </a:r>
            <a:r>
              <a:rPr lang="ru-RU" dirty="0" err="1" smtClean="0"/>
              <a:t>Telnet</a:t>
            </a:r>
            <a:r>
              <a:rPr lang="ru-RU" dirty="0" smtClean="0"/>
              <a:t>, SSH, TFTP, FTP, NTP, AAA, SNMP, </a:t>
            </a:r>
            <a:r>
              <a:rPr lang="ru-RU" dirty="0" err="1" smtClean="0"/>
              <a:t>syslog</a:t>
            </a:r>
            <a:r>
              <a:rPr lang="ru-RU" dirty="0" smtClean="0"/>
              <a:t>, TACACS+, RADIUS и </a:t>
            </a:r>
            <a:r>
              <a:rPr lang="ru-RU" dirty="0" err="1" smtClean="0"/>
              <a:t>NetFlow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14366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Плоскость данных (плоскость передачи данных). </a:t>
            </a:r>
            <a:r>
              <a:rPr lang="ru-RU" dirty="0" smtClean="0"/>
              <a:t>Отвечает за пересылку данных. </a:t>
            </a:r>
          </a:p>
          <a:p>
            <a:pPr algn="l"/>
            <a:r>
              <a:rPr lang="ru-RU" dirty="0" smtClean="0"/>
              <a:t>Трафик плоскости данных обычно состоит из генерируемых пользователем пакетов, пересылаемых между оконечными устройствами. Большинство трафика, проходящего через маршрутизатор или коммутатор, идет через плоскость данных.</a:t>
            </a:r>
          </a:p>
        </p:txBody>
      </p:sp>
    </p:spTree>
    <p:extLst>
      <p:ext uri="{BB962C8B-B14F-4D97-AF65-F5344CB8AC3E}">
        <p14:creationId xmlns:p14="http://schemas.microsoft.com/office/powerpoint/2010/main" val="6306829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Структура </a:t>
            </a:r>
            <a:r>
              <a:rPr lang="en-US" sz="3200" dirty="0" smtClean="0"/>
              <a:t>NFP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4704"/>
            <a:ext cx="886962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2005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Вредоносное ПО, включая вирусы, черви и трояны, может стать причиной возникновения серьезных проблем в сетях и на оконечных устройствах. </a:t>
            </a:r>
          </a:p>
          <a:p>
            <a:pPr algn="l"/>
            <a:r>
              <a:rPr lang="ru-RU" dirty="0" smtClean="0"/>
              <a:t>Для устранения этих атак в распоряжении сетевых администраторов имеется несколько средств.</a:t>
            </a:r>
          </a:p>
          <a:p>
            <a:pPr algn="l"/>
            <a:r>
              <a:rPr lang="ru-RU" dirty="0" smtClean="0"/>
              <a:t>Техники нейтрализации угроз в среде специалистов по безопасности называют </a:t>
            </a:r>
            <a:r>
              <a:rPr lang="ru-RU" b="1" dirty="0" smtClean="0"/>
              <a:t>«ответными мерами».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0031151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управления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управления состоит из генерируемых устройством пакетов, необходимых для работы самой сети. </a:t>
            </a:r>
          </a:p>
          <a:p>
            <a:pPr algn="l"/>
            <a:r>
              <a:rPr lang="ru-RU" dirty="0" smtClean="0"/>
              <a:t>Защита плоскости управления обеспечивается с использованием следующих функций</a:t>
            </a:r>
          </a:p>
        </p:txBody>
      </p:sp>
    </p:spTree>
    <p:extLst>
      <p:ext uri="{BB962C8B-B14F-4D97-AF65-F5344CB8AC3E}">
        <p14:creationId xmlns:p14="http://schemas.microsoft.com/office/powerpoint/2010/main" val="39398196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Аутентификация протокола маршрутизации.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Аутентификация протокола маршрутизации (или аутентификация соседей) предотвращает прием маршрутизатором вредоносных обновлений маршрутизации.</a:t>
            </a:r>
          </a:p>
          <a:p>
            <a:pPr algn="l"/>
            <a:r>
              <a:rPr lang="ru-RU" dirty="0" smtClean="0"/>
              <a:t> Аутентификация соседей поддерживается большинством протоколов маршрутизации.</a:t>
            </a:r>
          </a:p>
          <a:p>
            <a:pPr algn="l"/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7239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Ограничение плоскости управления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Ограничение плоскости управления (</a:t>
            </a:r>
            <a:r>
              <a:rPr lang="ru-RU" dirty="0" err="1" smtClean="0"/>
              <a:t>Control</a:t>
            </a:r>
            <a:r>
              <a:rPr lang="ru-RU" dirty="0" smtClean="0"/>
              <a:t> </a:t>
            </a:r>
            <a:r>
              <a:rPr lang="ru-RU" dirty="0" err="1" smtClean="0"/>
              <a:t>Plane</a:t>
            </a:r>
            <a:r>
              <a:rPr lang="ru-RU" dirty="0" smtClean="0"/>
              <a:t> </a:t>
            </a:r>
            <a:r>
              <a:rPr lang="ru-RU" dirty="0" err="1" smtClean="0"/>
              <a:t>Policing</a:t>
            </a:r>
            <a:r>
              <a:rPr lang="ru-RU" dirty="0" smtClean="0"/>
              <a:t>, </a:t>
            </a:r>
            <a:r>
              <a:rPr lang="ru-RU" dirty="0" err="1" smtClean="0"/>
              <a:t>CoPP</a:t>
            </a:r>
            <a:r>
              <a:rPr lang="ru-RU" dirty="0" smtClean="0"/>
              <a:t>). </a:t>
            </a:r>
          </a:p>
          <a:p>
            <a:pPr algn="l"/>
            <a:r>
              <a:rPr lang="ru-RU" dirty="0" err="1" smtClean="0"/>
              <a:t>CoPP</a:t>
            </a:r>
            <a:r>
              <a:rPr lang="ru-RU" dirty="0" smtClean="0"/>
              <a:t> – это функция операционной системы </a:t>
            </a:r>
            <a:r>
              <a:rPr lang="ru-RU" dirty="0" err="1" smtClean="0"/>
              <a:t>Cisco</a:t>
            </a:r>
            <a:r>
              <a:rPr lang="ru-RU" dirty="0" smtClean="0"/>
              <a:t> IOS, обеспечивающая пользователям возможность контроля потока трафика, который обрабатывается процессором маршрутизации сетевого устройства.</a:t>
            </a:r>
          </a:p>
        </p:txBody>
      </p:sp>
    </p:spTree>
    <p:extLst>
      <p:ext uri="{BB962C8B-B14F-4D97-AF65-F5344CB8AC3E}">
        <p14:creationId xmlns:p14="http://schemas.microsoft.com/office/powerpoint/2010/main" val="23017326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Функция </a:t>
            </a:r>
            <a:r>
              <a:rPr lang="en-US" sz="3200" dirty="0" err="1" smtClean="0"/>
              <a:t>CoPP</a:t>
            </a:r>
            <a:r>
              <a:rPr lang="en-US" sz="3200" dirty="0" smtClean="0"/>
              <a:t>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Функция </a:t>
            </a:r>
            <a:r>
              <a:rPr lang="ru-RU" dirty="0" err="1" smtClean="0"/>
              <a:t>CoPP</a:t>
            </a:r>
            <a:r>
              <a:rPr lang="ru-RU" dirty="0" smtClean="0"/>
              <a:t> предназначена для предотвращения переполнения процессора маршрутизации нежелательным трафиком. Функция </a:t>
            </a:r>
            <a:r>
              <a:rPr lang="ru-RU" dirty="0" err="1" smtClean="0"/>
              <a:t>CoPP</a:t>
            </a:r>
            <a:r>
              <a:rPr lang="ru-RU" dirty="0" smtClean="0"/>
              <a:t> рассматривает плоскость управления как отдельную сущность со своими собственными портами входа (ввода) и выхода (вывода). </a:t>
            </a:r>
          </a:p>
          <a:p>
            <a:pPr algn="l"/>
            <a:r>
              <a:rPr lang="ru-RU" dirty="0" smtClean="0"/>
              <a:t>Для портов входа и выхода плоскости управления может быть задан набор правил.</a:t>
            </a:r>
          </a:p>
        </p:txBody>
      </p:sp>
    </p:spTree>
    <p:extLst>
      <p:ext uri="{BB962C8B-B14F-4D97-AF65-F5344CB8AC3E}">
        <p14:creationId xmlns:p14="http://schemas.microsoft.com/office/powerpoint/2010/main" val="37828958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AutoSecure</a:t>
            </a:r>
            <a:r>
              <a:rPr lang="en-US" sz="3200" dirty="0" smtClean="0"/>
              <a:t>.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err="1" smtClean="0"/>
              <a:t>AutoSecure</a:t>
            </a:r>
            <a:r>
              <a:rPr lang="ru-RU" dirty="0" smtClean="0"/>
              <a:t>. Функция </a:t>
            </a:r>
            <a:r>
              <a:rPr lang="ru-RU" dirty="0" err="1" smtClean="0"/>
              <a:t>AutoSecure</a:t>
            </a:r>
            <a:r>
              <a:rPr lang="ru-RU" dirty="0" smtClean="0"/>
              <a:t> может блокировать функции плоскости менеджмента и сервисы плоскости передачи данных, а также функции маршрутизатора.</a:t>
            </a:r>
          </a:p>
        </p:txBody>
      </p:sp>
    </p:spTree>
    <p:extLst>
      <p:ext uri="{BB962C8B-B14F-4D97-AF65-F5344CB8AC3E}">
        <p14:creationId xmlns:p14="http://schemas.microsoft.com/office/powerpoint/2010/main" val="193290111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менеджмента генерируется либо сетевыми устройствами, либо станциями сетевого управления с использованием таких процессов и протоколов, как </a:t>
            </a:r>
            <a:r>
              <a:rPr lang="ru-RU" dirty="0" err="1" smtClean="0"/>
              <a:t>Telnet</a:t>
            </a:r>
            <a:r>
              <a:rPr lang="ru-RU" dirty="0" smtClean="0"/>
              <a:t>, SSH, TFTP и т. д. </a:t>
            </a:r>
          </a:p>
          <a:p>
            <a:pPr algn="l"/>
            <a:r>
              <a:rPr lang="ru-RU" dirty="0" smtClean="0"/>
              <a:t>Плоскость менеджмента представляет для хакеров большой интерес. </a:t>
            </a:r>
          </a:p>
          <a:p>
            <a:pPr algn="l"/>
            <a:r>
              <a:rPr lang="ru-RU" dirty="0" smtClean="0"/>
              <a:t>Поэтому модуль управления был оснащен несколькими технологиями, которые должны снизить эти риски.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62974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Информационный поток между хостами управления и управляемыми устройствами может быть за пределами диапазона (ООВ), когда информация идет по сети, в которой нет производственного трафика. </a:t>
            </a:r>
          </a:p>
          <a:p>
            <a:pPr algn="l"/>
            <a:r>
              <a:rPr lang="ru-RU" dirty="0" smtClean="0"/>
              <a:t>Он может быть также и внутри диапазона, когда информация идет по корпоративной производственной сети, через Интернет или по обеим этим сетям.</a:t>
            </a:r>
          </a:p>
          <a:p>
            <a:pPr algn="l"/>
            <a:r>
              <a:rPr lang="ru-RU" dirty="0" smtClean="0"/>
              <a:t>Защита плоскости менеджмента обеспечивается с использованием следующих функций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254175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" y="692696"/>
            <a:ext cx="8737894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77738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Политика использования имени пользователя и пароля.</a:t>
            </a:r>
          </a:p>
          <a:p>
            <a:pPr algn="l"/>
            <a:r>
              <a:rPr lang="ru-RU" dirty="0" smtClean="0"/>
              <a:t>Ограничивает доступ к устройству. Ограничивает доступные порты и контролирует способы доступа «кто» и «как».</a:t>
            </a:r>
          </a:p>
        </p:txBody>
      </p:sp>
    </p:spTree>
    <p:extLst>
      <p:ext uri="{BB962C8B-B14F-4D97-AF65-F5344CB8AC3E}">
        <p14:creationId xmlns:p14="http://schemas.microsoft.com/office/powerpoint/2010/main" val="412025486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Представление официальных уведомлений. Отображает официальные уведомления. </a:t>
            </a:r>
          </a:p>
          <a:p>
            <a:pPr algn="l"/>
            <a:r>
              <a:rPr lang="ru-RU" dirty="0" smtClean="0"/>
              <a:t>Эти уведомления обычно создаются юристами корпорации.</a:t>
            </a:r>
          </a:p>
        </p:txBody>
      </p:sp>
    </p:spTree>
    <p:extLst>
      <p:ext uri="{BB962C8B-B14F-4D97-AF65-F5344CB8AC3E}">
        <p14:creationId xmlns:p14="http://schemas.microsoft.com/office/powerpoint/2010/main" val="2817292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836712"/>
            <a:ext cx="8208912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Основной способ нейтрализации вирусов и троянов – использование антивирусного ПО. Антивирусное ПО помогает предотвращать заражение хостов и распространение вредоносного кода. 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3926288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Обеспечение конфиденциальности данных. Защищает локально сохраняемые конфиденциальные данные от просмотра и копирования.</a:t>
            </a:r>
          </a:p>
          <a:p>
            <a:pPr algn="l"/>
            <a:r>
              <a:rPr lang="ru-RU" dirty="0" smtClean="0"/>
              <a:t>Использует протоколы управления с надежной аутентификацией для нейтрализации атак, целью которых является выяснение паролей и конфигураций устройств.</a:t>
            </a:r>
          </a:p>
        </p:txBody>
      </p:sp>
    </p:spTree>
    <p:extLst>
      <p:ext uri="{BB962C8B-B14F-4D97-AF65-F5344CB8AC3E}">
        <p14:creationId xmlns:p14="http://schemas.microsoft.com/office/powerpoint/2010/main" val="31763131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Управление доступом на основе ролей (</a:t>
            </a:r>
            <a:r>
              <a:rPr lang="ru-RU" dirty="0" err="1" smtClean="0"/>
              <a:t>Role-based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, RBAC). </a:t>
            </a:r>
          </a:p>
          <a:p>
            <a:pPr algn="l"/>
            <a:r>
              <a:rPr lang="ru-RU" dirty="0" smtClean="0"/>
              <a:t>Обеспечивает предоставление доступа только уполномоченным пользователям, группам и сервисам. </a:t>
            </a:r>
          </a:p>
          <a:p>
            <a:pPr algn="l"/>
            <a:r>
              <a:rPr lang="ru-RU" dirty="0" smtClean="0"/>
              <a:t>Сервисы RBAC и аутентификации, авторизации и учета (</a:t>
            </a:r>
            <a:r>
              <a:rPr lang="ru-RU" dirty="0" err="1" smtClean="0"/>
              <a:t>authentication</a:t>
            </a:r>
            <a:r>
              <a:rPr lang="ru-RU" dirty="0" smtClean="0"/>
              <a:t>, </a:t>
            </a:r>
            <a:r>
              <a:rPr lang="ru-RU" dirty="0" err="1" smtClean="0"/>
              <a:t>authorization</a:t>
            </a:r>
            <a:r>
              <a:rPr lang="ru-RU" dirty="0" smtClean="0"/>
              <a:t>, </a:t>
            </a:r>
            <a:r>
              <a:rPr lang="ru-RU" dirty="0" err="1" smtClean="0"/>
              <a:t>and</a:t>
            </a:r>
            <a:r>
              <a:rPr lang="ru-RU" dirty="0" smtClean="0"/>
              <a:t> </a:t>
            </a:r>
            <a:r>
              <a:rPr lang="ru-RU" dirty="0" err="1" smtClean="0"/>
              <a:t>accounting</a:t>
            </a:r>
            <a:r>
              <a:rPr lang="ru-RU" dirty="0" smtClean="0"/>
              <a:t>, AAA) обеспечивают механизмы для эффективного управления контролем доступа.</a:t>
            </a:r>
          </a:p>
        </p:txBody>
      </p:sp>
    </p:spTree>
    <p:extLst>
      <p:ext uri="{BB962C8B-B14F-4D97-AF65-F5344CB8AC3E}">
        <p14:creationId xmlns:p14="http://schemas.microsoft.com/office/powerpoint/2010/main" val="39998406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RBAC ограничивает доступ пользователя на основе роли этого пользователя. </a:t>
            </a:r>
          </a:p>
          <a:p>
            <a:pPr algn="l"/>
            <a:r>
              <a:rPr lang="ru-RU" dirty="0" smtClean="0"/>
              <a:t>Роли создаются в соответствии с должностными обязанностями или заданиями, а также присваивают полномочия на доступ к определенным ресурсам. </a:t>
            </a:r>
          </a:p>
          <a:p>
            <a:pPr algn="l"/>
            <a:r>
              <a:rPr lang="ru-RU" dirty="0" smtClean="0"/>
              <a:t>Пользователям затем присваиваются роли и предоставляются полномочия, заданные для этой роли.</a:t>
            </a:r>
          </a:p>
        </p:txBody>
      </p:sp>
    </p:spTree>
    <p:extLst>
      <p:ext uri="{BB962C8B-B14F-4D97-AF65-F5344CB8AC3E}">
        <p14:creationId xmlns:p14="http://schemas.microsoft.com/office/powerpoint/2010/main" val="372204872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Авторизация действий. </a:t>
            </a:r>
          </a:p>
          <a:p>
            <a:pPr algn="l"/>
            <a:r>
              <a:rPr lang="ru-RU" dirty="0" smtClean="0"/>
              <a:t>Ограничивает доступность действий и представлений только уполномоченными пользователями, группами или сервисами.</a:t>
            </a:r>
          </a:p>
        </p:txBody>
      </p:sp>
    </p:spTree>
    <p:extLst>
      <p:ext uri="{BB962C8B-B14F-4D97-AF65-F5344CB8AC3E}">
        <p14:creationId xmlns:p14="http://schemas.microsoft.com/office/powerpoint/2010/main" val="342841659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Активация функций отчетности по управлению доступом. Фиксирует и учитывает все попытки доступа. Записывает, кто входил в устройство, что происходило и когда.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003180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</a:t>
            </a:r>
            <a:r>
              <a:rPr lang="ru-RU" dirty="0" err="1" smtClean="0"/>
              <a:t>Cisco</a:t>
            </a:r>
            <a:r>
              <a:rPr lang="ru-RU" dirty="0" smtClean="0"/>
              <a:t> IOS, функция доступа CLI на основе ролей использует возможности RBAC для управления доступом к маршрутизатору. </a:t>
            </a:r>
          </a:p>
          <a:p>
            <a:pPr algn="l"/>
            <a:r>
              <a:rPr lang="ru-RU" dirty="0" smtClean="0"/>
              <a:t>Эта функция создает разные «представления», которые определяют, какие команды допускаются и какая информация о конфигурации является видимой. </a:t>
            </a:r>
          </a:p>
        </p:txBody>
      </p:sp>
    </p:spTree>
    <p:extLst>
      <p:ext uri="{BB962C8B-B14F-4D97-AF65-F5344CB8AC3E}">
        <p14:creationId xmlns:p14="http://schemas.microsoft.com/office/powerpoint/2010/main" val="313840141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менеджмента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 целях масштабируемости, пользователи, полномочия и роли обычно создаются и ведутся на центральном сервере </a:t>
            </a:r>
            <a:r>
              <a:rPr lang="ru-RU" dirty="0" err="1" smtClean="0"/>
              <a:t>репозитария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Таким образом политика контроля доступа становится доступной для множества устройств. Центральный сервер </a:t>
            </a:r>
            <a:r>
              <a:rPr lang="ru-RU" dirty="0" err="1" smtClean="0"/>
              <a:t>репозитария</a:t>
            </a:r>
            <a:r>
              <a:rPr lang="ru-RU" dirty="0" smtClean="0"/>
              <a:t> может быть сервером AAA, например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Secure</a:t>
            </a:r>
            <a:r>
              <a:rPr lang="ru-RU" dirty="0" smtClean="0"/>
              <a:t> </a:t>
            </a:r>
            <a:r>
              <a:rPr lang="ru-RU" dirty="0" err="1" smtClean="0"/>
              <a:t>Access</a:t>
            </a:r>
            <a:r>
              <a:rPr lang="ru-RU" dirty="0" smtClean="0"/>
              <a:t> </a:t>
            </a:r>
            <a:r>
              <a:rPr lang="ru-RU" dirty="0" err="1" smtClean="0"/>
              <a:t>Control</a:t>
            </a:r>
            <a:r>
              <a:rPr lang="ru-RU" dirty="0" smtClean="0"/>
              <a:t> </a:t>
            </a:r>
            <a:r>
              <a:rPr lang="ru-RU" dirty="0" err="1" smtClean="0"/>
              <a:t>System</a:t>
            </a:r>
            <a:r>
              <a:rPr lang="ru-RU" dirty="0" smtClean="0"/>
              <a:t> (ACS), который предоставляет сети сервисы AAA с целью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38146561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Трафик плоскости данных по большей части состоит из генерируемых пользователем пакетов, которые передаются маршрутизатором на плоскости данных. </a:t>
            </a:r>
          </a:p>
          <a:p>
            <a:pPr algn="l"/>
            <a:r>
              <a:rPr lang="ru-RU" dirty="0" smtClean="0"/>
              <a:t>Защита плоскости данных может быть внедрена с использованием списков контроля доступа (ACL), механизмов </a:t>
            </a:r>
            <a:r>
              <a:rPr lang="ru-RU" dirty="0" err="1" smtClean="0"/>
              <a:t>антиспуфинга</a:t>
            </a:r>
            <a:r>
              <a:rPr lang="ru-RU" dirty="0" smtClean="0"/>
              <a:t> и функций безопасности уровня 2.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34807646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Списки контроля доступа выполняют фильтрацию пакетов для контроля за тем, какие пакеты проходят по сети и куда этим пакетам разрешено идти. </a:t>
            </a:r>
          </a:p>
          <a:p>
            <a:pPr algn="l"/>
            <a:r>
              <a:rPr lang="ru-RU" dirty="0" smtClean="0"/>
              <a:t>Списки ACL используются для защиты плоскости данных разными способами.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1940467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23924"/>
            <a:ext cx="8496944" cy="5576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4395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352928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Очистка </a:t>
            </a:r>
            <a:r>
              <a:rPr lang="ru-RU" dirty="0" smtClean="0"/>
              <a:t>инфицированных компьютеров занимает намного больше времени, чем поддержание на этой же машине в актуальном состоянии антивирусного ПО и определение антивирусных определений.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0310961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Блокировка нежелательного трафика или пользователей.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Блокировка нежелательного трафика или пользователей. </a:t>
            </a:r>
          </a:p>
          <a:p>
            <a:pPr algn="l"/>
            <a:r>
              <a:rPr lang="ru-RU" dirty="0" smtClean="0"/>
              <a:t>Списки ACL могут фильтровать входящие или исходящие пакеты в интерфейсе. </a:t>
            </a:r>
          </a:p>
          <a:p>
            <a:pPr algn="l"/>
            <a:r>
              <a:rPr lang="ru-RU" dirty="0" smtClean="0"/>
              <a:t>Они могут использоваться для контроля доступа на основе адресов источника, адресов назначения или аутентификации пользователя.</a:t>
            </a:r>
          </a:p>
        </p:txBody>
      </p:sp>
    </p:spTree>
    <p:extLst>
      <p:ext uri="{BB962C8B-B14F-4D97-AF65-F5344CB8AC3E}">
        <p14:creationId xmlns:p14="http://schemas.microsoft.com/office/powerpoint/2010/main" val="174115417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Уменьшение вероятности </a:t>
            </a:r>
            <a:r>
              <a:rPr lang="en-US" sz="3200" dirty="0" err="1" smtClean="0"/>
              <a:t>DoS</a:t>
            </a:r>
            <a:r>
              <a:rPr lang="en-US" sz="3200" dirty="0" smtClean="0"/>
              <a:t>-</a:t>
            </a:r>
            <a:r>
              <a:rPr lang="ru-RU" sz="3200" dirty="0" smtClean="0"/>
              <a:t>атак.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Уменьшение вероятности </a:t>
            </a:r>
            <a:r>
              <a:rPr lang="ru-RU" dirty="0" err="1" smtClean="0"/>
              <a:t>DoS</a:t>
            </a:r>
            <a:r>
              <a:rPr lang="ru-RU" dirty="0" smtClean="0"/>
              <a:t>-атак. </a:t>
            </a:r>
          </a:p>
          <a:p>
            <a:pPr algn="l"/>
            <a:r>
              <a:rPr lang="ru-RU" dirty="0" smtClean="0"/>
              <a:t>Списки ACL могут использоваться для указания того, может ли трафик с хостов, из сети или от пользователей поступать в сеть. </a:t>
            </a:r>
          </a:p>
          <a:p>
            <a:pPr algn="l"/>
            <a:r>
              <a:rPr lang="ru-RU" dirty="0" smtClean="0"/>
              <a:t>Также можно сконфигурировать функцию перехвата ТСР, чтобы предотвратить переполнение серверов запросами на подключение.</a:t>
            </a:r>
          </a:p>
        </p:txBody>
      </p:sp>
    </p:spTree>
    <p:extLst>
      <p:ext uri="{BB962C8B-B14F-4D97-AF65-F5344CB8AC3E}">
        <p14:creationId xmlns:p14="http://schemas.microsoft.com/office/powerpoint/2010/main" val="25348860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Устранение </a:t>
            </a:r>
            <a:r>
              <a:rPr lang="ru-RU" sz="3200" dirty="0" err="1" smtClean="0"/>
              <a:t>спуфинг</a:t>
            </a:r>
            <a:r>
              <a:rPr lang="ru-RU" sz="3200" dirty="0" smtClean="0"/>
              <a:t>-атак.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Устранение </a:t>
            </a:r>
            <a:r>
              <a:rPr lang="ru-RU" dirty="0" err="1" smtClean="0"/>
              <a:t>спуфинг</a:t>
            </a:r>
            <a:r>
              <a:rPr lang="ru-RU" dirty="0" smtClean="0"/>
              <a:t>-атак. </a:t>
            </a:r>
          </a:p>
          <a:p>
            <a:pPr algn="l"/>
            <a:r>
              <a:rPr lang="ru-RU" dirty="0" smtClean="0"/>
              <a:t>Списки ACL позволяют специалистам по безопасности внедрять рекомендуемые практические методики для устранения </a:t>
            </a:r>
            <a:r>
              <a:rPr lang="ru-RU" dirty="0" err="1" smtClean="0"/>
              <a:t>спуфинг</a:t>
            </a:r>
            <a:r>
              <a:rPr lang="ru-RU" dirty="0" smtClean="0"/>
              <a:t>-атак.</a:t>
            </a:r>
          </a:p>
        </p:txBody>
      </p:sp>
    </p:spTree>
    <p:extLst>
      <p:ext uri="{BB962C8B-B14F-4D97-AF65-F5344CB8AC3E}">
        <p14:creationId xmlns:p14="http://schemas.microsoft.com/office/powerpoint/2010/main" val="288847122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Обеспечение контроля полосы пропускания.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Обеспечение контроля полосы пропускания. Списки ACL на медленном канале могут предотвращать прохождение излишнего трафика.</a:t>
            </a:r>
          </a:p>
        </p:txBody>
      </p:sp>
    </p:spTree>
    <p:extLst>
      <p:ext uri="{BB962C8B-B14F-4D97-AF65-F5344CB8AC3E}">
        <p14:creationId xmlns:p14="http://schemas.microsoft.com/office/powerpoint/2010/main" val="132370733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Классификация трафика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Классификация трафика для защиты плоскостей менеджмента и управления. </a:t>
            </a:r>
          </a:p>
          <a:p>
            <a:pPr algn="l"/>
            <a:r>
              <a:rPr lang="ru-RU" dirty="0" smtClean="0"/>
              <a:t>Списки ACL могут применяться на </a:t>
            </a:r>
            <a:r>
              <a:rPr lang="ru-RU" dirty="0" err="1" smtClean="0"/>
              <a:t>vty</a:t>
            </a:r>
            <a:r>
              <a:rPr lang="ru-RU" dirty="0" smtClean="0"/>
              <a:t>-линиях.</a:t>
            </a:r>
          </a:p>
          <a:p>
            <a:pPr algn="l"/>
            <a:r>
              <a:rPr lang="ru-RU" dirty="0" smtClean="0"/>
              <a:t>Эти списки могут также использоваться как механизм </a:t>
            </a:r>
            <a:r>
              <a:rPr lang="ru-RU" dirty="0" err="1" smtClean="0"/>
              <a:t>антиспуфинга</a:t>
            </a:r>
            <a:r>
              <a:rPr lang="ru-RU" dirty="0" smtClean="0"/>
              <a:t> путем отброса трафика с недействительным адресом источника. </a:t>
            </a:r>
          </a:p>
          <a:p>
            <a:pPr algn="l"/>
            <a:r>
              <a:rPr lang="ru-RU" dirty="0" smtClean="0"/>
              <a:t>Это означает, что атаки должны инициироваться с действительных, достижимых IP-адресов, чтобы пакеты можно было проследить вплоть до инициатора атаки.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0837382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плоскости данных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Такие функции, как, например, </a:t>
            </a:r>
            <a:r>
              <a:rPr lang="ru-RU" b="1" dirty="0" smtClean="0"/>
              <a:t>переадресация в обратном направлении по индивидуальному адресу</a:t>
            </a:r>
            <a:r>
              <a:rPr lang="ru-RU" dirty="0" smtClean="0"/>
              <a:t> (</a:t>
            </a:r>
            <a:r>
              <a:rPr lang="ru-RU" dirty="0" err="1" smtClean="0"/>
              <a:t>Unicast</a:t>
            </a:r>
            <a:r>
              <a:rPr lang="ru-RU" dirty="0" smtClean="0"/>
              <a:t> </a:t>
            </a:r>
            <a:r>
              <a:rPr lang="ru-RU" dirty="0" err="1" smtClean="0"/>
              <a:t>Reverse</a:t>
            </a:r>
            <a:r>
              <a:rPr lang="ru-RU" dirty="0" smtClean="0"/>
              <a:t> </a:t>
            </a:r>
            <a:r>
              <a:rPr lang="ru-RU" dirty="0" err="1" smtClean="0"/>
              <a:t>Path</a:t>
            </a:r>
            <a:r>
              <a:rPr lang="ru-RU" dirty="0" smtClean="0"/>
              <a:t> </a:t>
            </a:r>
            <a:r>
              <a:rPr lang="ru-RU" dirty="0" err="1" smtClean="0"/>
              <a:t>Forwarding</a:t>
            </a:r>
            <a:r>
              <a:rPr lang="ru-RU" dirty="0" smtClean="0"/>
              <a:t>, </a:t>
            </a:r>
            <a:r>
              <a:rPr lang="ru-RU" dirty="0" err="1" smtClean="0"/>
              <a:t>uRPF</a:t>
            </a:r>
            <a:r>
              <a:rPr lang="ru-RU" dirty="0" smtClean="0"/>
              <a:t>), могут использоваться в качестве дополнительного элемента стратегии </a:t>
            </a:r>
            <a:r>
              <a:rPr lang="ru-RU" dirty="0" err="1" smtClean="0"/>
              <a:t>антиспуфинга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Коммутаторы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Catalyst</a:t>
            </a:r>
            <a:r>
              <a:rPr lang="ru-RU" dirty="0" smtClean="0"/>
              <a:t> могут использовать интегрированные функции для обеспечения безопасности инфраструктуры уровня 2. </a:t>
            </a:r>
          </a:p>
          <a:p>
            <a:pPr algn="l"/>
            <a:r>
              <a:rPr lang="ru-RU" dirty="0" smtClean="0"/>
              <a:t>В коммутаторы </a:t>
            </a:r>
            <a:r>
              <a:rPr lang="ru-RU" dirty="0" err="1" smtClean="0"/>
              <a:t>Cisco</a:t>
            </a:r>
            <a:r>
              <a:rPr lang="ru-RU" dirty="0" smtClean="0"/>
              <a:t> </a:t>
            </a:r>
            <a:r>
              <a:rPr lang="ru-RU" dirty="0" err="1" smtClean="0"/>
              <a:t>Catalyst</a:t>
            </a:r>
            <a:r>
              <a:rPr lang="ru-RU" dirty="0" smtClean="0"/>
              <a:t> встроены следующие инструменты безопасности уровня 2:</a:t>
            </a:r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6392465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портов.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Защита портов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Предотвращает </a:t>
            </a:r>
            <a:r>
              <a:rPr lang="ru-RU" dirty="0" err="1" smtClean="0"/>
              <a:t>спуфинг</a:t>
            </a:r>
            <a:r>
              <a:rPr lang="ru-RU" dirty="0" smtClean="0"/>
              <a:t>-атаки и </a:t>
            </a:r>
            <a:r>
              <a:rPr lang="ru-RU" dirty="0" err="1" smtClean="0"/>
              <a:t>flood</a:t>
            </a:r>
            <a:r>
              <a:rPr lang="ru-RU" dirty="0" smtClean="0"/>
              <a:t>-атаки МАС-адресов.</a:t>
            </a:r>
          </a:p>
          <a:p>
            <a:pPr algn="l"/>
            <a:r>
              <a:rPr lang="ru-RU" b="1" dirty="0" smtClean="0"/>
              <a:t>Анализ DHCP-трафика</a:t>
            </a:r>
            <a:r>
              <a:rPr lang="ru-RU" dirty="0" smtClean="0"/>
              <a:t>.</a:t>
            </a:r>
          </a:p>
          <a:p>
            <a:pPr algn="l"/>
            <a:r>
              <a:rPr lang="ru-RU" dirty="0" smtClean="0"/>
              <a:t>Предотвращает атаки клиента на DHCP-сервер и коммутатор.</a:t>
            </a:r>
          </a:p>
        </p:txBody>
      </p:sp>
    </p:spTree>
    <p:extLst>
      <p:ext uri="{BB962C8B-B14F-4D97-AF65-F5344CB8AC3E}">
        <p14:creationId xmlns:p14="http://schemas.microsoft.com/office/powerpoint/2010/main" val="9002933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Динамическое инспектирование </a:t>
            </a:r>
            <a:r>
              <a:rPr lang="en-US" sz="3200" dirty="0" smtClean="0"/>
              <a:t>ARP (DAI). </a:t>
            </a:r>
            <a:endParaRPr lang="ru-RU" sz="3200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Динамическое инспектирование ARP </a:t>
            </a:r>
            <a:r>
              <a:rPr lang="ru-RU" dirty="0" smtClean="0"/>
              <a:t>(DAI). Обеспечивает дополнительную безопасность с функцией ARP за счет использования таблицы анализа DHCP-трафика для минимизации атак отравления ARP и </a:t>
            </a:r>
            <a:r>
              <a:rPr lang="ru-RU" dirty="0" err="1" smtClean="0"/>
              <a:t>спуфинг</a:t>
            </a:r>
            <a:r>
              <a:rPr lang="ru-RU" dirty="0" smtClean="0"/>
              <a:t>-атак.</a:t>
            </a:r>
          </a:p>
        </p:txBody>
      </p:sp>
    </p:spTree>
    <p:extLst>
      <p:ext uri="{BB962C8B-B14F-4D97-AF65-F5344CB8AC3E}">
        <p14:creationId xmlns:p14="http://schemas.microsoft.com/office/powerpoint/2010/main" val="16366098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Защита </a:t>
            </a:r>
            <a:r>
              <a:rPr lang="en-US" sz="3200" dirty="0" smtClean="0"/>
              <a:t>IP-</a:t>
            </a:r>
            <a:r>
              <a:rPr lang="ru-RU" sz="3200" dirty="0" smtClean="0"/>
              <a:t>адресов источника.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76064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/>
              <a:t>Защита IP-адресов источника</a:t>
            </a:r>
            <a:r>
              <a:rPr lang="ru-RU" dirty="0" smtClean="0"/>
              <a:t>. </a:t>
            </a:r>
          </a:p>
          <a:p>
            <a:pPr algn="l"/>
            <a:r>
              <a:rPr lang="ru-RU" dirty="0" smtClean="0"/>
              <a:t>Предотвращает </a:t>
            </a:r>
            <a:r>
              <a:rPr lang="ru-RU" dirty="0" err="1" smtClean="0"/>
              <a:t>спуфинг</a:t>
            </a:r>
            <a:r>
              <a:rPr lang="ru-RU" dirty="0" smtClean="0"/>
              <a:t> IP-адресов с помощью таблицы анализа DHCP-трафика.</a:t>
            </a:r>
          </a:p>
        </p:txBody>
      </p:sp>
    </p:spTree>
    <p:extLst>
      <p:ext uri="{BB962C8B-B14F-4D97-AF65-F5344CB8AC3E}">
        <p14:creationId xmlns:p14="http://schemas.microsoft.com/office/powerpoint/2010/main" val="291429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Антивирусное ПО – это самый востребованный продукт для обеспечения безопасности на современном рынке. </a:t>
            </a:r>
          </a:p>
          <a:p>
            <a:pPr algn="l"/>
            <a:r>
              <a:rPr lang="ru-RU" dirty="0" smtClean="0"/>
              <a:t>Такие компании, создающие антивирусное ПО, как </a:t>
            </a:r>
            <a:r>
              <a:rPr lang="ru-RU" dirty="0" err="1" smtClean="0"/>
              <a:t>Symantec</a:t>
            </a:r>
            <a:r>
              <a:rPr lang="ru-RU" dirty="0" smtClean="0"/>
              <a:t>, </a:t>
            </a:r>
            <a:r>
              <a:rPr lang="ru-RU" dirty="0" err="1" smtClean="0"/>
              <a:t>McAfee</a:t>
            </a:r>
            <a:r>
              <a:rPr lang="ru-RU" dirty="0" smtClean="0"/>
              <a:t> и </a:t>
            </a:r>
            <a:r>
              <a:rPr lang="ru-RU" dirty="0" err="1" smtClean="0"/>
              <a:t>Trend</a:t>
            </a:r>
            <a:r>
              <a:rPr lang="ru-RU" dirty="0" smtClean="0"/>
              <a:t> </a:t>
            </a:r>
            <a:r>
              <a:rPr lang="ru-RU" dirty="0" err="1" smtClean="0"/>
              <a:t>Micro</a:t>
            </a:r>
            <a:r>
              <a:rPr lang="ru-RU" dirty="0" smtClean="0"/>
              <a:t>, занимаются обнаружением и устранением вирусов уже более десяти лет. 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1569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110" y="0"/>
            <a:ext cx="9150109" cy="83671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Нейтрализация вредоносного ПО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036496" cy="54006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Большинство </a:t>
            </a:r>
            <a:r>
              <a:rPr lang="ru-RU" dirty="0" smtClean="0"/>
              <a:t>корпораций и образовательных учреждений покупают корпоративные лицензии для своих пользователей. </a:t>
            </a:r>
          </a:p>
          <a:p>
            <a:pPr algn="l"/>
            <a:r>
              <a:rPr lang="ru-RU" dirty="0" smtClean="0"/>
              <a:t>Пользователи могут войти на веб-сайт под своей учетной записью и загрузить антивирусное ПО на свои ноутбуки, настольные ПК или серверы.</a:t>
            </a:r>
          </a:p>
          <a:p>
            <a:pPr algn="l"/>
            <a:endParaRPr lang="ru-RU" dirty="0" smtClean="0"/>
          </a:p>
          <a:p>
            <a:pPr algn="l"/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80169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1576</TotalTime>
  <Words>2741</Words>
  <Application>Microsoft Office PowerPoint</Application>
  <PresentationFormat>Экран (4:3)</PresentationFormat>
  <Paragraphs>257</Paragraphs>
  <Slides>78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78</vt:i4>
      </vt:variant>
    </vt:vector>
  </HeadingPairs>
  <TitlesOfParts>
    <vt:vector size="79" baseType="lpstr">
      <vt:lpstr>Тема Office</vt:lpstr>
      <vt:lpstr>Лекция 6. Нейтрализация сетевых угроз</vt:lpstr>
      <vt:lpstr>Определение сети</vt:lpstr>
      <vt:lpstr>Определение сети</vt:lpstr>
      <vt:lpstr>Определение сети</vt:lpstr>
      <vt:lpstr>Нейтрализация вредоносного ПО</vt:lpstr>
      <vt:lpstr>Нейтрализация вредоносного ПО</vt:lpstr>
      <vt:lpstr>Нейтрализация вредоносного ПО</vt:lpstr>
      <vt:lpstr>Нейтрализация вредоносного ПО</vt:lpstr>
      <vt:lpstr>Нейтрализация вредоносного ПО</vt:lpstr>
      <vt:lpstr>Нейтрализация вредоносного ПО</vt:lpstr>
      <vt:lpstr>Нейтрализация вредоносного ПО</vt:lpstr>
      <vt:lpstr>Нейтрализация червей</vt:lpstr>
      <vt:lpstr>Нейтрализация червей</vt:lpstr>
      <vt:lpstr>Нейтрализация червей</vt:lpstr>
      <vt:lpstr>Сдерживание</vt:lpstr>
      <vt:lpstr>Сдерживание</vt:lpstr>
      <vt:lpstr>Инокуляция</vt:lpstr>
      <vt:lpstr>Карантин</vt:lpstr>
      <vt:lpstr>Лечение</vt:lpstr>
      <vt:lpstr>Лечение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разведывательных атак</vt:lpstr>
      <vt:lpstr>Нейтрализация атак для получения доступа</vt:lpstr>
      <vt:lpstr>Нейтрализация атак для получения доступа</vt:lpstr>
      <vt:lpstr>Использование надежных паролей. </vt:lpstr>
      <vt:lpstr>Принцип минимального доверия</vt:lpstr>
      <vt:lpstr>Криптография</vt:lpstr>
      <vt:lpstr>Криптография</vt:lpstr>
      <vt:lpstr>Нейтрализация атак для получения доступа</vt:lpstr>
      <vt:lpstr>Нейтрализация атак для получения доступа</vt:lpstr>
      <vt:lpstr>Нейтрализация DoS-атак</vt:lpstr>
      <vt:lpstr>Нейтрализация DoS-атак</vt:lpstr>
      <vt:lpstr>Нейтрализация DoS-атак</vt:lpstr>
      <vt:lpstr>Нейтрализация DoS-атак</vt:lpstr>
      <vt:lpstr>Нейтрализация атак для получения доступа</vt:lpstr>
      <vt:lpstr>Структура защиты сетевой платформы Cisco</vt:lpstr>
      <vt:lpstr>Структура NFP</vt:lpstr>
      <vt:lpstr>Структура NFP</vt:lpstr>
      <vt:lpstr>Структура NFP</vt:lpstr>
      <vt:lpstr>Структура NFP</vt:lpstr>
      <vt:lpstr>Структура NFP</vt:lpstr>
      <vt:lpstr>Защита плоскости управления</vt:lpstr>
      <vt:lpstr>Аутентификация протокола маршрутизации. </vt:lpstr>
      <vt:lpstr>Ограничение плоскости управления </vt:lpstr>
      <vt:lpstr>Функция CoPP </vt:lpstr>
      <vt:lpstr>AutoSecure. 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менеджмента</vt:lpstr>
      <vt:lpstr>Защита плоскости данных</vt:lpstr>
      <vt:lpstr>Защита плоскости данных</vt:lpstr>
      <vt:lpstr>Защита плоскости данных</vt:lpstr>
      <vt:lpstr>Блокировка нежелательного трафика или пользователей. </vt:lpstr>
      <vt:lpstr>Уменьшение вероятности DoS-атак. </vt:lpstr>
      <vt:lpstr>Устранение спуфинг-атак. </vt:lpstr>
      <vt:lpstr>Обеспечение контроля полосы пропускания. </vt:lpstr>
      <vt:lpstr>Классификация трафика </vt:lpstr>
      <vt:lpstr>Защита плоскости данных</vt:lpstr>
      <vt:lpstr>Защита портов. </vt:lpstr>
      <vt:lpstr>Динамическое инспектирование ARP (DAI). </vt:lpstr>
      <vt:lpstr>Защита IP-адресов источника.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Нейтрализация угроз сетевой безопасности</dc:title>
  <dc:creator>Пользователь Windows</dc:creator>
  <cp:lastModifiedBy>Пользователь Windows</cp:lastModifiedBy>
  <cp:revision>55</cp:revision>
  <dcterms:created xsi:type="dcterms:W3CDTF">2023-02-07T20:00:02Z</dcterms:created>
  <dcterms:modified xsi:type="dcterms:W3CDTF">2023-02-27T19:38:30Z</dcterms:modified>
</cp:coreProperties>
</file>