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7" r:id="rId2"/>
    <p:sldId id="358" r:id="rId3"/>
    <p:sldId id="357" r:id="rId4"/>
    <p:sldId id="359" r:id="rId5"/>
    <p:sldId id="360" r:id="rId6"/>
    <p:sldId id="361" r:id="rId7"/>
    <p:sldId id="362" r:id="rId8"/>
    <p:sldId id="363" r:id="rId9"/>
    <p:sldId id="365" r:id="rId10"/>
    <p:sldId id="364" r:id="rId11"/>
    <p:sldId id="367" r:id="rId12"/>
    <p:sldId id="366" r:id="rId13"/>
    <p:sldId id="368" r:id="rId14"/>
    <p:sldId id="370" r:id="rId15"/>
    <p:sldId id="371" r:id="rId16"/>
    <p:sldId id="369" r:id="rId17"/>
    <p:sldId id="372" r:id="rId18"/>
    <p:sldId id="373" r:id="rId19"/>
    <p:sldId id="374" r:id="rId20"/>
    <p:sldId id="378" r:id="rId21"/>
    <p:sldId id="375" r:id="rId22"/>
    <p:sldId id="376" r:id="rId23"/>
    <p:sldId id="379" r:id="rId24"/>
    <p:sldId id="377" r:id="rId25"/>
    <p:sldId id="381" r:id="rId26"/>
    <p:sldId id="382" r:id="rId27"/>
    <p:sldId id="383" r:id="rId28"/>
    <p:sldId id="380" r:id="rId29"/>
    <p:sldId id="385" r:id="rId30"/>
    <p:sldId id="384" r:id="rId31"/>
    <p:sldId id="386" r:id="rId32"/>
    <p:sldId id="387" r:id="rId33"/>
    <p:sldId id="388" r:id="rId34"/>
    <p:sldId id="389" r:id="rId35"/>
    <p:sldId id="390" r:id="rId36"/>
    <p:sldId id="391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32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86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807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72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54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27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9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996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92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1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718FE-9E8C-4729-A3F0-CD23AD6CF3B3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0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Лекция</a:t>
            </a:r>
            <a:r>
              <a:rPr lang="en-US" sz="3200" dirty="0" smtClean="0"/>
              <a:t> </a:t>
            </a:r>
            <a:r>
              <a:rPr lang="ru-RU" sz="3200" dirty="0" smtClean="0"/>
              <a:t>7. Структура сетевой защиты </a:t>
            </a:r>
            <a:r>
              <a:rPr lang="en-US" sz="3200" dirty="0" smtClean="0"/>
              <a:t>Cisco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980728"/>
            <a:ext cx="7704856" cy="5256584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dirty="0"/>
              <a:t>Структура </a:t>
            </a:r>
            <a:r>
              <a:rPr lang="en-US" dirty="0" smtClean="0"/>
              <a:t>NFP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/>
              <a:t>Защита плоскости </a:t>
            </a:r>
            <a:r>
              <a:rPr lang="ru-RU" dirty="0" smtClean="0"/>
              <a:t>управления</a:t>
            </a:r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r>
              <a:rPr lang="ru-RU" dirty="0"/>
              <a:t>Защита плоскости </a:t>
            </a:r>
            <a:r>
              <a:rPr lang="ru-RU" dirty="0" smtClean="0"/>
              <a:t>менеджмента</a:t>
            </a:r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r>
              <a:rPr lang="ru-RU" dirty="0"/>
              <a:t>Защита плоскости </a:t>
            </a:r>
            <a:r>
              <a:rPr lang="ru-RU" dirty="0" smtClean="0"/>
              <a:t>данных</a:t>
            </a:r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13155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Ограничение плоскости управления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Ограничение плоскости управления (</a:t>
            </a:r>
            <a:r>
              <a:rPr lang="ru-RU" dirty="0" err="1" smtClean="0"/>
              <a:t>Control</a:t>
            </a:r>
            <a:r>
              <a:rPr lang="ru-RU" dirty="0" smtClean="0"/>
              <a:t> </a:t>
            </a:r>
            <a:r>
              <a:rPr lang="ru-RU" dirty="0" err="1" smtClean="0"/>
              <a:t>Plane</a:t>
            </a:r>
            <a:r>
              <a:rPr lang="ru-RU" dirty="0" smtClean="0"/>
              <a:t> </a:t>
            </a:r>
            <a:r>
              <a:rPr lang="ru-RU" dirty="0" err="1" smtClean="0"/>
              <a:t>Policing</a:t>
            </a:r>
            <a:r>
              <a:rPr lang="ru-RU" dirty="0" smtClean="0"/>
              <a:t>, </a:t>
            </a:r>
            <a:r>
              <a:rPr lang="ru-RU" dirty="0" err="1" smtClean="0"/>
              <a:t>CoPP</a:t>
            </a:r>
            <a:r>
              <a:rPr lang="ru-RU" dirty="0" smtClean="0"/>
              <a:t>). </a:t>
            </a:r>
          </a:p>
          <a:p>
            <a:pPr algn="l"/>
            <a:r>
              <a:rPr lang="ru-RU" dirty="0" err="1" smtClean="0"/>
              <a:t>CoPP</a:t>
            </a:r>
            <a:r>
              <a:rPr lang="ru-RU" dirty="0" smtClean="0"/>
              <a:t> – это функция операционной системы </a:t>
            </a:r>
            <a:r>
              <a:rPr lang="ru-RU" dirty="0" err="1" smtClean="0"/>
              <a:t>Cisco</a:t>
            </a:r>
            <a:r>
              <a:rPr lang="ru-RU" dirty="0" smtClean="0"/>
              <a:t> IOS, обеспечивающая пользователям возможность контроля потока трафика, который обрабатывается процессором маршрутизации сетевого устройства.</a:t>
            </a:r>
          </a:p>
        </p:txBody>
      </p:sp>
    </p:spTree>
    <p:extLst>
      <p:ext uri="{BB962C8B-B14F-4D97-AF65-F5344CB8AC3E}">
        <p14:creationId xmlns:p14="http://schemas.microsoft.com/office/powerpoint/2010/main" val="2301732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Функция </a:t>
            </a:r>
            <a:r>
              <a:rPr lang="en-US" sz="3200" dirty="0" err="1" smtClean="0"/>
              <a:t>CoPP</a:t>
            </a:r>
            <a:r>
              <a:rPr lang="en-US" sz="3200" dirty="0" smtClean="0"/>
              <a:t> 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Функция </a:t>
            </a:r>
            <a:r>
              <a:rPr lang="ru-RU" dirty="0" err="1" smtClean="0"/>
              <a:t>CoPP</a:t>
            </a:r>
            <a:r>
              <a:rPr lang="ru-RU" dirty="0" smtClean="0"/>
              <a:t> предназначена для предотвращения переполнения процессора маршрутизации нежелательным трафиком. Функция </a:t>
            </a:r>
            <a:r>
              <a:rPr lang="ru-RU" dirty="0" err="1" smtClean="0"/>
              <a:t>CoPP</a:t>
            </a:r>
            <a:r>
              <a:rPr lang="ru-RU" dirty="0" smtClean="0"/>
              <a:t> рассматривает плоскость управления как отдельную сущность со своими собственными портами входа (ввода) и выхода (вывода). </a:t>
            </a:r>
          </a:p>
          <a:p>
            <a:pPr algn="l"/>
            <a:r>
              <a:rPr lang="ru-RU" dirty="0" smtClean="0"/>
              <a:t>Для портов входа и выхода плоскости управления может быть задан набор правил.</a:t>
            </a:r>
          </a:p>
        </p:txBody>
      </p:sp>
    </p:spTree>
    <p:extLst>
      <p:ext uri="{BB962C8B-B14F-4D97-AF65-F5344CB8AC3E}">
        <p14:creationId xmlns:p14="http://schemas.microsoft.com/office/powerpoint/2010/main" val="3782895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AutoSecure</a:t>
            </a:r>
            <a:r>
              <a:rPr lang="en-US" sz="3200" dirty="0" smtClean="0"/>
              <a:t>. 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err="1" smtClean="0"/>
              <a:t>AutoSecure</a:t>
            </a:r>
            <a:r>
              <a:rPr lang="ru-RU" dirty="0" smtClean="0"/>
              <a:t>. Функция </a:t>
            </a:r>
            <a:r>
              <a:rPr lang="ru-RU" dirty="0" err="1" smtClean="0"/>
              <a:t>AutoSecure</a:t>
            </a:r>
            <a:r>
              <a:rPr lang="ru-RU" dirty="0" smtClean="0"/>
              <a:t> может блокировать функции плоскости менеджмента и сервисы плоскости передачи данных, а также функции маршрутизатора.</a:t>
            </a:r>
          </a:p>
        </p:txBody>
      </p:sp>
    </p:spTree>
    <p:extLst>
      <p:ext uri="{BB962C8B-B14F-4D97-AF65-F5344CB8AC3E}">
        <p14:creationId xmlns:p14="http://schemas.microsoft.com/office/powerpoint/2010/main" val="1932901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Трафик плоскости менеджмента генерируется либо сетевыми устройствами, либо станциями сетевого управления с использованием таких процессов и протоколов, как </a:t>
            </a:r>
            <a:r>
              <a:rPr lang="ru-RU" dirty="0" err="1" smtClean="0"/>
              <a:t>Telnet</a:t>
            </a:r>
            <a:r>
              <a:rPr lang="ru-RU" dirty="0" smtClean="0"/>
              <a:t>, SSH, TFTP и т. д. </a:t>
            </a:r>
          </a:p>
          <a:p>
            <a:pPr algn="l"/>
            <a:r>
              <a:rPr lang="ru-RU" dirty="0" smtClean="0"/>
              <a:t>Плоскость менеджмента представляет для хакеров большой интерес. </a:t>
            </a:r>
          </a:p>
          <a:p>
            <a:pPr algn="l"/>
            <a:r>
              <a:rPr lang="ru-RU" dirty="0" smtClean="0"/>
              <a:t>Поэтому модуль управления был оснащен несколькими технологиями, которые должны снизить эти риски.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6297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Информационный поток между хостами управления и управляемыми устройствами может быть за пределами диапазона (ООВ), когда информация идет по сети, в которой нет производственного трафика. </a:t>
            </a:r>
          </a:p>
          <a:p>
            <a:pPr algn="l"/>
            <a:r>
              <a:rPr lang="ru-RU" dirty="0" smtClean="0"/>
              <a:t>Он может быть также и внутри диапазона, когда информация идет по корпоративной производственной сети, через Интернет или по обеим этим сетям.</a:t>
            </a:r>
          </a:p>
          <a:p>
            <a:pPr algn="l"/>
            <a:r>
              <a:rPr lang="ru-RU" dirty="0" smtClean="0"/>
              <a:t>Защита плоскости менеджмента обеспечивается с использованием следующих функций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25417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" y="692696"/>
            <a:ext cx="8737894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777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Политика использования имени пользователя и пароля.</a:t>
            </a:r>
          </a:p>
          <a:p>
            <a:pPr algn="l"/>
            <a:r>
              <a:rPr lang="ru-RU" dirty="0" smtClean="0"/>
              <a:t>Ограничивает доступ к устройству. Ограничивает доступные порты и контролирует способы доступа «кто» и «как».</a:t>
            </a:r>
          </a:p>
        </p:txBody>
      </p:sp>
    </p:spTree>
    <p:extLst>
      <p:ext uri="{BB962C8B-B14F-4D97-AF65-F5344CB8AC3E}">
        <p14:creationId xmlns:p14="http://schemas.microsoft.com/office/powerpoint/2010/main" val="4120254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Представление официальных уведомлений. Отображает официальные уведомления. </a:t>
            </a:r>
          </a:p>
          <a:p>
            <a:pPr algn="l"/>
            <a:r>
              <a:rPr lang="ru-RU" dirty="0" smtClean="0"/>
              <a:t>Эти уведомления обычно создаются юристами корпорации.</a:t>
            </a:r>
          </a:p>
        </p:txBody>
      </p:sp>
    </p:spTree>
    <p:extLst>
      <p:ext uri="{BB962C8B-B14F-4D97-AF65-F5344CB8AC3E}">
        <p14:creationId xmlns:p14="http://schemas.microsoft.com/office/powerpoint/2010/main" val="2817292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Обеспечение конфиденциальности данных. Защищает локально сохраняемые конфиденциальные данные от просмотра и копирования.</a:t>
            </a:r>
          </a:p>
          <a:p>
            <a:pPr algn="l"/>
            <a:r>
              <a:rPr lang="ru-RU" dirty="0" smtClean="0"/>
              <a:t>Использует протоколы управления с надежной аутентификацией для нейтрализации атак, целью которых является выяснение паролей и конфигураций устройств.</a:t>
            </a:r>
          </a:p>
        </p:txBody>
      </p:sp>
    </p:spTree>
    <p:extLst>
      <p:ext uri="{BB962C8B-B14F-4D97-AF65-F5344CB8AC3E}">
        <p14:creationId xmlns:p14="http://schemas.microsoft.com/office/powerpoint/2010/main" val="3176313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Управление доступом на основе ролей (</a:t>
            </a:r>
            <a:r>
              <a:rPr lang="ru-RU" dirty="0" err="1" smtClean="0"/>
              <a:t>Role-based</a:t>
            </a:r>
            <a:r>
              <a:rPr lang="ru-RU" dirty="0" smtClean="0"/>
              <a:t> </a:t>
            </a:r>
            <a:r>
              <a:rPr lang="ru-RU" dirty="0" err="1" smtClean="0"/>
              <a:t>access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, RBAC). </a:t>
            </a:r>
          </a:p>
          <a:p>
            <a:pPr algn="l"/>
            <a:r>
              <a:rPr lang="ru-RU" dirty="0" smtClean="0"/>
              <a:t>Обеспечивает предоставление доступа только уполномоченным пользователям, группам и сервисам. </a:t>
            </a:r>
          </a:p>
          <a:p>
            <a:pPr algn="l"/>
            <a:r>
              <a:rPr lang="ru-RU" dirty="0" smtClean="0"/>
              <a:t>Сервисы RBAC и аутентификации, авторизации и учета (</a:t>
            </a:r>
            <a:r>
              <a:rPr lang="ru-RU" dirty="0" err="1" smtClean="0"/>
              <a:t>authentication</a:t>
            </a:r>
            <a:r>
              <a:rPr lang="ru-RU" dirty="0" smtClean="0"/>
              <a:t>, </a:t>
            </a:r>
            <a:r>
              <a:rPr lang="ru-RU" dirty="0" err="1" smtClean="0"/>
              <a:t>authorization</a:t>
            </a:r>
            <a:r>
              <a:rPr lang="ru-RU" dirty="0" smtClean="0"/>
              <a:t>,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accounting</a:t>
            </a:r>
            <a:r>
              <a:rPr lang="ru-RU" dirty="0" smtClean="0"/>
              <a:t>, AAA) обеспечивают механизмы для эффективного управления контролем доступа.</a:t>
            </a:r>
          </a:p>
        </p:txBody>
      </p:sp>
    </p:spTree>
    <p:extLst>
      <p:ext uri="{BB962C8B-B14F-4D97-AF65-F5344CB8AC3E}">
        <p14:creationId xmlns:p14="http://schemas.microsoft.com/office/powerpoint/2010/main" val="3999840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Структура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Network</a:t>
            </a:r>
            <a:r>
              <a:rPr lang="ru-RU" dirty="0" smtClean="0"/>
              <a:t> </a:t>
            </a:r>
            <a:r>
              <a:rPr lang="ru-RU" dirty="0" err="1" smtClean="0"/>
              <a:t>Foundation</a:t>
            </a:r>
            <a:r>
              <a:rPr lang="ru-RU" dirty="0" smtClean="0"/>
              <a:t> </a:t>
            </a:r>
            <a:r>
              <a:rPr lang="ru-RU" dirty="0" err="1" smtClean="0"/>
              <a:t>Protection</a:t>
            </a:r>
            <a:r>
              <a:rPr lang="ru-RU" dirty="0" smtClean="0"/>
              <a:t> (NFP) предоставляет комплексное руководство по защите сетевой инфраструктуры. Это руководство закладывает основу для непрерывного предоставления услуг.</a:t>
            </a:r>
          </a:p>
          <a:p>
            <a:pPr algn="l"/>
            <a:r>
              <a:rPr lang="ru-RU" dirty="0" smtClean="0"/>
              <a:t> NFP логически подразделяет маршрутизаторы и коммутаторы на три функциональных области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11299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RBAC ограничивает доступ пользователя на основе роли этого пользователя. </a:t>
            </a:r>
          </a:p>
          <a:p>
            <a:pPr algn="l"/>
            <a:r>
              <a:rPr lang="ru-RU" dirty="0" smtClean="0"/>
              <a:t>Роли создаются в соответствии с должностными обязанностями или заданиями, а также присваивают полномочия на доступ к определенным ресурсам. </a:t>
            </a:r>
          </a:p>
          <a:p>
            <a:pPr algn="l"/>
            <a:r>
              <a:rPr lang="ru-RU" dirty="0" smtClean="0"/>
              <a:t>Пользователям затем присваиваются роли и предоставляются полномочия, заданные для этой роли.</a:t>
            </a:r>
          </a:p>
        </p:txBody>
      </p:sp>
    </p:spTree>
    <p:extLst>
      <p:ext uri="{BB962C8B-B14F-4D97-AF65-F5344CB8AC3E}">
        <p14:creationId xmlns:p14="http://schemas.microsoft.com/office/powerpoint/2010/main" val="3722048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Авторизация действий. </a:t>
            </a:r>
          </a:p>
          <a:p>
            <a:pPr algn="l"/>
            <a:r>
              <a:rPr lang="ru-RU" dirty="0" smtClean="0"/>
              <a:t>Ограничивает доступность действий и представлений только уполномоченными пользователями, группами или сервисами.</a:t>
            </a:r>
          </a:p>
        </p:txBody>
      </p:sp>
    </p:spTree>
    <p:extLst>
      <p:ext uri="{BB962C8B-B14F-4D97-AF65-F5344CB8AC3E}">
        <p14:creationId xmlns:p14="http://schemas.microsoft.com/office/powerpoint/2010/main" val="3428416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Активация функций отчетности по управлению доступом. Фиксирует и учитывает все попытки доступа. Записывает, кто входил в устройство, что происходило и когда.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00318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 </a:t>
            </a:r>
            <a:r>
              <a:rPr lang="ru-RU" dirty="0" err="1" smtClean="0"/>
              <a:t>Cisco</a:t>
            </a:r>
            <a:r>
              <a:rPr lang="ru-RU" dirty="0" smtClean="0"/>
              <a:t> IOS, функция доступа CLI на основе ролей использует возможности RBAC для управления доступом к маршрутизатору. </a:t>
            </a:r>
          </a:p>
          <a:p>
            <a:pPr algn="l"/>
            <a:r>
              <a:rPr lang="ru-RU" dirty="0" smtClean="0"/>
              <a:t>Эта функция создает разные «представления», которые определяют, какие команды допускаются и какая информация о конфигурации является видимой. </a:t>
            </a:r>
          </a:p>
        </p:txBody>
      </p:sp>
    </p:spTree>
    <p:extLst>
      <p:ext uri="{BB962C8B-B14F-4D97-AF65-F5344CB8AC3E}">
        <p14:creationId xmlns:p14="http://schemas.microsoft.com/office/powerpoint/2010/main" val="3138401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 целях масштабируемости, пользователи, полномочия и роли обычно создаются и ведутся на центральном сервере </a:t>
            </a:r>
            <a:r>
              <a:rPr lang="ru-RU" dirty="0" err="1" smtClean="0"/>
              <a:t>репозитария</a:t>
            </a:r>
            <a:r>
              <a:rPr lang="ru-RU" dirty="0" smtClean="0"/>
              <a:t>. </a:t>
            </a:r>
          </a:p>
          <a:p>
            <a:pPr algn="l"/>
            <a:r>
              <a:rPr lang="ru-RU" dirty="0" smtClean="0"/>
              <a:t>Таким образом политика контроля доступа становится доступной для множества устройств. Центральный сервер </a:t>
            </a:r>
            <a:r>
              <a:rPr lang="ru-RU" dirty="0" err="1" smtClean="0"/>
              <a:t>репозитария</a:t>
            </a:r>
            <a:r>
              <a:rPr lang="ru-RU" dirty="0" smtClean="0"/>
              <a:t> может быть сервером AAA, например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Secure</a:t>
            </a:r>
            <a:r>
              <a:rPr lang="ru-RU" dirty="0" smtClean="0"/>
              <a:t> </a:t>
            </a:r>
            <a:r>
              <a:rPr lang="ru-RU" dirty="0" err="1" smtClean="0"/>
              <a:t>Access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 </a:t>
            </a:r>
            <a:r>
              <a:rPr lang="ru-RU" dirty="0" err="1" smtClean="0"/>
              <a:t>System</a:t>
            </a:r>
            <a:r>
              <a:rPr lang="ru-RU" dirty="0" smtClean="0"/>
              <a:t> (ACS), который предоставляет сети сервисы AAA с целью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381465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Трафик плоскости данных по большей части состоит из генерируемых пользователем пакетов, которые передаются маршрутизатором на плоскости данных. </a:t>
            </a:r>
          </a:p>
          <a:p>
            <a:pPr algn="l"/>
            <a:r>
              <a:rPr lang="ru-RU" dirty="0" smtClean="0"/>
              <a:t>Защита плоскости данных может быть внедрена с использованием списков контроля доступа (ACL), механизмов </a:t>
            </a:r>
            <a:r>
              <a:rPr lang="ru-RU" dirty="0" err="1" smtClean="0"/>
              <a:t>антиспуфинга</a:t>
            </a:r>
            <a:r>
              <a:rPr lang="ru-RU" dirty="0" smtClean="0"/>
              <a:t> и функций безопасности уровня 2.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48076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Списки контроля доступа выполняют фильтрацию пакетов для контроля за тем, какие пакеты проходят по сети и куда этим пакетам разрешено идти. </a:t>
            </a:r>
          </a:p>
          <a:p>
            <a:pPr algn="l"/>
            <a:r>
              <a:rPr lang="ru-RU" dirty="0" smtClean="0"/>
              <a:t>Списки ACL используются для защиты плоскости данных разными способами.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194046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23924"/>
            <a:ext cx="8496944" cy="5576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395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Блокировка нежелательного трафика или пользователей.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Блокировка нежелательного трафика или пользователей. </a:t>
            </a:r>
          </a:p>
          <a:p>
            <a:pPr algn="l"/>
            <a:r>
              <a:rPr lang="ru-RU" dirty="0" smtClean="0"/>
              <a:t>Списки ACL могут фильтровать входящие или исходящие пакеты в интерфейсе. </a:t>
            </a:r>
          </a:p>
          <a:p>
            <a:pPr algn="l"/>
            <a:r>
              <a:rPr lang="ru-RU" dirty="0" smtClean="0"/>
              <a:t>Они могут использоваться для контроля доступа на основе адресов источника, адресов назначения или аутентификации пользователя.</a:t>
            </a:r>
          </a:p>
        </p:txBody>
      </p:sp>
    </p:spTree>
    <p:extLst>
      <p:ext uri="{BB962C8B-B14F-4D97-AF65-F5344CB8AC3E}">
        <p14:creationId xmlns:p14="http://schemas.microsoft.com/office/powerpoint/2010/main" val="1741154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Уменьшение вероятности </a:t>
            </a:r>
            <a:r>
              <a:rPr lang="en-US" sz="3200" dirty="0" err="1" smtClean="0"/>
              <a:t>DoS</a:t>
            </a:r>
            <a:r>
              <a:rPr lang="en-US" sz="3200" dirty="0" smtClean="0"/>
              <a:t>-</a:t>
            </a:r>
            <a:r>
              <a:rPr lang="ru-RU" sz="3200" dirty="0" smtClean="0"/>
              <a:t>атак.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Уменьшение вероятности </a:t>
            </a:r>
            <a:r>
              <a:rPr lang="ru-RU" dirty="0" err="1" smtClean="0"/>
              <a:t>DoS</a:t>
            </a:r>
            <a:r>
              <a:rPr lang="ru-RU" dirty="0" smtClean="0"/>
              <a:t>-атак. </a:t>
            </a:r>
          </a:p>
          <a:p>
            <a:pPr algn="l"/>
            <a:r>
              <a:rPr lang="ru-RU" dirty="0" smtClean="0"/>
              <a:t>Списки ACL могут использоваться для указания того, может ли трафик с хостов, из сети или от пользователей поступать в сеть. </a:t>
            </a:r>
          </a:p>
          <a:p>
            <a:pPr algn="l"/>
            <a:r>
              <a:rPr lang="ru-RU" dirty="0" smtClean="0"/>
              <a:t>Также можно сконфигурировать функцию перехвата ТСР, чтобы предотвратить переполнение серверов запросами на подключение.</a:t>
            </a:r>
          </a:p>
        </p:txBody>
      </p:sp>
    </p:spTree>
    <p:extLst>
      <p:ext uri="{BB962C8B-B14F-4D97-AF65-F5344CB8AC3E}">
        <p14:creationId xmlns:p14="http://schemas.microsoft.com/office/powerpoint/2010/main" val="25348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за</a:t>
            </a:r>
            <a:r>
              <a:rPr lang="ru-RU" sz="3200" dirty="0"/>
              <a:t>щ</a:t>
            </a:r>
            <a:r>
              <a:rPr lang="ru-RU" sz="3200" dirty="0" smtClean="0"/>
              <a:t>иты сетевой платформы </a:t>
            </a:r>
            <a:r>
              <a:rPr lang="en-US" sz="3200" dirty="0" smtClean="0"/>
              <a:t>Cisco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88" y="923924"/>
            <a:ext cx="8591676" cy="567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65891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Устранение </a:t>
            </a:r>
            <a:r>
              <a:rPr lang="ru-RU" sz="3200" dirty="0" err="1" smtClean="0"/>
              <a:t>спуфинг</a:t>
            </a:r>
            <a:r>
              <a:rPr lang="ru-RU" sz="3200" dirty="0" smtClean="0"/>
              <a:t>-атак.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Устранение </a:t>
            </a:r>
            <a:r>
              <a:rPr lang="ru-RU" dirty="0" err="1" smtClean="0"/>
              <a:t>спуфинг</a:t>
            </a:r>
            <a:r>
              <a:rPr lang="ru-RU" dirty="0" smtClean="0"/>
              <a:t>-атак. </a:t>
            </a:r>
          </a:p>
          <a:p>
            <a:pPr algn="l"/>
            <a:r>
              <a:rPr lang="ru-RU" dirty="0" smtClean="0"/>
              <a:t>Списки ACL позволяют специалистам по безопасности внедрять рекомендуемые практические методики для устранения </a:t>
            </a:r>
            <a:r>
              <a:rPr lang="ru-RU" dirty="0" err="1" smtClean="0"/>
              <a:t>спуфинг</a:t>
            </a:r>
            <a:r>
              <a:rPr lang="ru-RU" dirty="0" smtClean="0"/>
              <a:t>-атак.</a:t>
            </a:r>
          </a:p>
        </p:txBody>
      </p:sp>
    </p:spTree>
    <p:extLst>
      <p:ext uri="{BB962C8B-B14F-4D97-AF65-F5344CB8AC3E}">
        <p14:creationId xmlns:p14="http://schemas.microsoft.com/office/powerpoint/2010/main" val="28884712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Обеспечение контроля полосы пропускания.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Обеспечение контроля полосы пропускания. Списки ACL на медленном канале могут предотвращать прохождение излишнего трафика.</a:t>
            </a:r>
          </a:p>
        </p:txBody>
      </p:sp>
    </p:spTree>
    <p:extLst>
      <p:ext uri="{BB962C8B-B14F-4D97-AF65-F5344CB8AC3E}">
        <p14:creationId xmlns:p14="http://schemas.microsoft.com/office/powerpoint/2010/main" val="13237073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Классификация трафика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Классификация трафика для защиты плоскостей менеджмента и управления. </a:t>
            </a:r>
          </a:p>
          <a:p>
            <a:pPr algn="l"/>
            <a:r>
              <a:rPr lang="ru-RU" dirty="0" smtClean="0"/>
              <a:t>Списки ACL могут применяться на </a:t>
            </a:r>
            <a:r>
              <a:rPr lang="ru-RU" dirty="0" err="1" smtClean="0"/>
              <a:t>vty</a:t>
            </a:r>
            <a:r>
              <a:rPr lang="ru-RU" dirty="0" smtClean="0"/>
              <a:t>-линиях.</a:t>
            </a:r>
          </a:p>
          <a:p>
            <a:pPr algn="l"/>
            <a:r>
              <a:rPr lang="ru-RU" dirty="0" smtClean="0"/>
              <a:t>Эти списки могут также использоваться как механизм </a:t>
            </a:r>
            <a:r>
              <a:rPr lang="ru-RU" dirty="0" err="1" smtClean="0"/>
              <a:t>антиспуфинга</a:t>
            </a:r>
            <a:r>
              <a:rPr lang="ru-RU" dirty="0" smtClean="0"/>
              <a:t> путем отброса трафика с недействительным адресом источника. </a:t>
            </a:r>
          </a:p>
          <a:p>
            <a:pPr algn="l"/>
            <a:r>
              <a:rPr lang="ru-RU" dirty="0" smtClean="0"/>
              <a:t>Это означает, что атаки должны инициироваться с действительных, достижимых IP-адресов, чтобы пакеты можно было проследить вплоть до инициатора атаки.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083738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Такие функции, как, например, </a:t>
            </a:r>
            <a:r>
              <a:rPr lang="ru-RU" b="1" dirty="0" smtClean="0"/>
              <a:t>переадресация в обратном направлении по индивидуальному адресу</a:t>
            </a:r>
            <a:r>
              <a:rPr lang="ru-RU" dirty="0" smtClean="0"/>
              <a:t> (</a:t>
            </a:r>
            <a:r>
              <a:rPr lang="ru-RU" dirty="0" err="1" smtClean="0"/>
              <a:t>Unicast</a:t>
            </a:r>
            <a:r>
              <a:rPr lang="ru-RU" dirty="0" smtClean="0"/>
              <a:t> </a:t>
            </a:r>
            <a:r>
              <a:rPr lang="ru-RU" dirty="0" err="1" smtClean="0"/>
              <a:t>Reverse</a:t>
            </a:r>
            <a:r>
              <a:rPr lang="ru-RU" dirty="0" smtClean="0"/>
              <a:t> </a:t>
            </a:r>
            <a:r>
              <a:rPr lang="ru-RU" dirty="0" err="1" smtClean="0"/>
              <a:t>Path</a:t>
            </a:r>
            <a:r>
              <a:rPr lang="ru-RU" dirty="0" smtClean="0"/>
              <a:t> </a:t>
            </a:r>
            <a:r>
              <a:rPr lang="ru-RU" dirty="0" err="1" smtClean="0"/>
              <a:t>Forwarding</a:t>
            </a:r>
            <a:r>
              <a:rPr lang="ru-RU" dirty="0" smtClean="0"/>
              <a:t>, </a:t>
            </a:r>
            <a:r>
              <a:rPr lang="ru-RU" dirty="0" err="1" smtClean="0"/>
              <a:t>uRPF</a:t>
            </a:r>
            <a:r>
              <a:rPr lang="ru-RU" dirty="0" smtClean="0"/>
              <a:t>), могут использоваться в качестве дополнительного элемента стратегии </a:t>
            </a:r>
            <a:r>
              <a:rPr lang="ru-RU" dirty="0" err="1" smtClean="0"/>
              <a:t>антиспуфинга</a:t>
            </a:r>
            <a:r>
              <a:rPr lang="ru-RU" dirty="0" smtClean="0"/>
              <a:t>.</a:t>
            </a:r>
          </a:p>
          <a:p>
            <a:pPr algn="l"/>
            <a:r>
              <a:rPr lang="ru-RU" dirty="0" smtClean="0"/>
              <a:t>Коммутаторы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Catalyst</a:t>
            </a:r>
            <a:r>
              <a:rPr lang="ru-RU" dirty="0" smtClean="0"/>
              <a:t> могут использовать интегрированные функции для обеспечения безопасности инфраструктуры уровня 2. </a:t>
            </a:r>
          </a:p>
          <a:p>
            <a:pPr algn="l"/>
            <a:r>
              <a:rPr lang="ru-RU" dirty="0" smtClean="0"/>
              <a:t>В коммутаторы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Catalyst</a:t>
            </a:r>
            <a:r>
              <a:rPr lang="ru-RU" dirty="0" smtClean="0"/>
              <a:t> встроены следующие инструменты безопасности уровня 2: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639246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портов.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Защита портов</a:t>
            </a:r>
            <a:r>
              <a:rPr lang="ru-RU" dirty="0" smtClean="0"/>
              <a:t>. </a:t>
            </a:r>
          </a:p>
          <a:p>
            <a:pPr algn="l"/>
            <a:r>
              <a:rPr lang="ru-RU" dirty="0" smtClean="0"/>
              <a:t>Предотвращает </a:t>
            </a:r>
            <a:r>
              <a:rPr lang="ru-RU" dirty="0" err="1" smtClean="0"/>
              <a:t>спуфинг</a:t>
            </a:r>
            <a:r>
              <a:rPr lang="ru-RU" dirty="0" smtClean="0"/>
              <a:t>-атаки и </a:t>
            </a:r>
            <a:r>
              <a:rPr lang="ru-RU" dirty="0" err="1" smtClean="0"/>
              <a:t>flood</a:t>
            </a:r>
            <a:r>
              <a:rPr lang="ru-RU" dirty="0" smtClean="0"/>
              <a:t>-атаки МАС-адресов.</a:t>
            </a:r>
          </a:p>
          <a:p>
            <a:pPr algn="l"/>
            <a:r>
              <a:rPr lang="ru-RU" b="1" dirty="0" smtClean="0"/>
              <a:t>Анализ DHCP-трафика</a:t>
            </a:r>
            <a:r>
              <a:rPr lang="ru-RU" dirty="0" smtClean="0"/>
              <a:t>.</a:t>
            </a:r>
          </a:p>
          <a:p>
            <a:pPr algn="l"/>
            <a:r>
              <a:rPr lang="ru-RU" dirty="0" smtClean="0"/>
              <a:t>Предотвращает атаки клиента на DHCP-сервер и коммутатор.</a:t>
            </a:r>
          </a:p>
        </p:txBody>
      </p:sp>
    </p:spTree>
    <p:extLst>
      <p:ext uri="{BB962C8B-B14F-4D97-AF65-F5344CB8AC3E}">
        <p14:creationId xmlns:p14="http://schemas.microsoft.com/office/powerpoint/2010/main" val="900293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Динамическое инспектирование </a:t>
            </a:r>
            <a:r>
              <a:rPr lang="en-US" sz="3200" dirty="0" smtClean="0"/>
              <a:t>ARP (DAI). 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Динамическое инспектирование ARP </a:t>
            </a:r>
            <a:r>
              <a:rPr lang="ru-RU" dirty="0" smtClean="0"/>
              <a:t>(DAI). Обеспечивает дополнительную безопасность с функцией ARP за счет использования таблицы анализа DHCP-трафика для минимизации атак отравления ARP и </a:t>
            </a:r>
            <a:r>
              <a:rPr lang="ru-RU" dirty="0" err="1" smtClean="0"/>
              <a:t>спуфинг</a:t>
            </a:r>
            <a:r>
              <a:rPr lang="ru-RU" dirty="0" smtClean="0"/>
              <a:t>-атак.</a:t>
            </a:r>
          </a:p>
        </p:txBody>
      </p:sp>
    </p:spTree>
    <p:extLst>
      <p:ext uri="{BB962C8B-B14F-4D97-AF65-F5344CB8AC3E}">
        <p14:creationId xmlns:p14="http://schemas.microsoft.com/office/powerpoint/2010/main" val="1636609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</a:t>
            </a:r>
            <a:r>
              <a:rPr lang="en-US" sz="3200" dirty="0" smtClean="0"/>
              <a:t>IP-</a:t>
            </a:r>
            <a:r>
              <a:rPr lang="ru-RU" sz="3200" dirty="0" smtClean="0"/>
              <a:t>адресов источника.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Защита IP-адресов источника</a:t>
            </a:r>
            <a:r>
              <a:rPr lang="ru-RU" dirty="0" smtClean="0"/>
              <a:t>. </a:t>
            </a:r>
          </a:p>
          <a:p>
            <a:pPr algn="l"/>
            <a:r>
              <a:rPr lang="ru-RU" dirty="0" smtClean="0"/>
              <a:t>Предотвращает </a:t>
            </a:r>
            <a:r>
              <a:rPr lang="ru-RU" dirty="0" err="1" smtClean="0"/>
              <a:t>спуфинг</a:t>
            </a:r>
            <a:r>
              <a:rPr lang="ru-RU" dirty="0" smtClean="0"/>
              <a:t> IP-адресов с помощью таблицы анализа DHCP-трафика.</a:t>
            </a:r>
          </a:p>
        </p:txBody>
      </p:sp>
    </p:spTree>
    <p:extLst>
      <p:ext uri="{BB962C8B-B14F-4D97-AF65-F5344CB8AC3E}">
        <p14:creationId xmlns:p14="http://schemas.microsoft.com/office/powerpoint/2010/main" val="2914296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Плоскость управления. </a:t>
            </a:r>
          </a:p>
          <a:p>
            <a:pPr algn="l"/>
            <a:r>
              <a:rPr lang="ru-RU" dirty="0" smtClean="0"/>
              <a:t>Отвечает за правильную маршрутизацию данных. Трафик плоскости управления состоит из генерируемых устройством пакетов, необходимых для операций самой сети, например обмена сообщениями ARP или объявлений маршрутизации OSPF.</a:t>
            </a:r>
          </a:p>
        </p:txBody>
      </p:sp>
    </p:spTree>
    <p:extLst>
      <p:ext uri="{BB962C8B-B14F-4D97-AF65-F5344CB8AC3E}">
        <p14:creationId xmlns:p14="http://schemas.microsoft.com/office/powerpoint/2010/main" val="3894851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Плоскость менеджмента. </a:t>
            </a:r>
          </a:p>
          <a:p>
            <a:pPr algn="l"/>
            <a:r>
              <a:rPr lang="ru-RU" dirty="0" smtClean="0"/>
              <a:t>Отвечает за управление сетевыми элементами. Трафик плоскости менеджмента генерируется либо сетевыми устройствами, либо станциями сетевого управления с использованием таких процессов и протоколов, как </a:t>
            </a:r>
            <a:r>
              <a:rPr lang="ru-RU" dirty="0" err="1" smtClean="0"/>
              <a:t>Telnet</a:t>
            </a:r>
            <a:r>
              <a:rPr lang="ru-RU" dirty="0" smtClean="0"/>
              <a:t>, SSH, TFTP, FTP, NTP, AAA, SNMP, </a:t>
            </a:r>
            <a:r>
              <a:rPr lang="ru-RU" dirty="0" err="1" smtClean="0"/>
              <a:t>syslog</a:t>
            </a:r>
            <a:r>
              <a:rPr lang="ru-RU" dirty="0" smtClean="0"/>
              <a:t>, TACACS+, RADIUS и </a:t>
            </a:r>
            <a:r>
              <a:rPr lang="ru-RU" dirty="0" err="1" smtClean="0"/>
              <a:t>NetFlow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143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Плоскость данных (плоскость передачи данных). Отвечает за пересылку данных. </a:t>
            </a:r>
          </a:p>
          <a:p>
            <a:pPr algn="l"/>
            <a:r>
              <a:rPr lang="ru-RU" dirty="0" smtClean="0"/>
              <a:t>Трафик плоскости данных обычно состоит из генерируемых пользователем пакетов, пересылаемых между оконечными устройствами. Большинство трафика, проходящего через маршрутизатор или коммутатор, идет через плоскость данных.</a:t>
            </a:r>
          </a:p>
        </p:txBody>
      </p:sp>
    </p:spTree>
    <p:extLst>
      <p:ext uri="{BB962C8B-B14F-4D97-AF65-F5344CB8AC3E}">
        <p14:creationId xmlns:p14="http://schemas.microsoft.com/office/powerpoint/2010/main" val="630682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869620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005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управления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Трафик плоскости управления состоит из генерируемых устройством пакетов, необходимых для работы самой сети. </a:t>
            </a:r>
          </a:p>
          <a:p>
            <a:pPr algn="l"/>
            <a:r>
              <a:rPr lang="ru-RU" dirty="0" smtClean="0"/>
              <a:t>Защита плоскости управления обеспечивается с использованием следующих функций</a:t>
            </a:r>
          </a:p>
        </p:txBody>
      </p:sp>
    </p:spTree>
    <p:extLst>
      <p:ext uri="{BB962C8B-B14F-4D97-AF65-F5344CB8AC3E}">
        <p14:creationId xmlns:p14="http://schemas.microsoft.com/office/powerpoint/2010/main" val="3939819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Аутентификация протокола маршрутизации.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Аутентификация протокола маршрутизации (или аутентификация соседей) предотвращает прием маршрутизатором вредоносных обновлений маршрутизации.</a:t>
            </a:r>
          </a:p>
          <a:p>
            <a:pPr algn="l"/>
            <a:r>
              <a:rPr lang="ru-RU" dirty="0" smtClean="0"/>
              <a:t> Аутентификация соседей поддерживается большинством протоколов маршрутизации.</a:t>
            </a:r>
          </a:p>
          <a:p>
            <a:pPr algn="l"/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072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1204</Words>
  <Application>Microsoft Office PowerPoint</Application>
  <PresentationFormat>Экран (4:3)</PresentationFormat>
  <Paragraphs>113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Лекция 7. Структура сетевой защиты Cisco</vt:lpstr>
      <vt:lpstr>Структура NFP</vt:lpstr>
      <vt:lpstr>Структура защиты сетевой платформы Cisco</vt:lpstr>
      <vt:lpstr>Структура NFP</vt:lpstr>
      <vt:lpstr>Структура NFP</vt:lpstr>
      <vt:lpstr>Структура NFP</vt:lpstr>
      <vt:lpstr>Структура NFP</vt:lpstr>
      <vt:lpstr>Защита плоскости управления</vt:lpstr>
      <vt:lpstr>Аутентификация протокола маршрутизации. </vt:lpstr>
      <vt:lpstr>Ограничение плоскости управления </vt:lpstr>
      <vt:lpstr>Функция CoPP </vt:lpstr>
      <vt:lpstr>AutoSecure. 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данных</vt:lpstr>
      <vt:lpstr>Защита плоскости данных</vt:lpstr>
      <vt:lpstr>Защита плоскости данных</vt:lpstr>
      <vt:lpstr>Блокировка нежелательного трафика или пользователей. </vt:lpstr>
      <vt:lpstr>Уменьшение вероятности DoS-атак. </vt:lpstr>
      <vt:lpstr>Устранение спуфинг-атак. </vt:lpstr>
      <vt:lpstr>Обеспечение контроля полосы пропускания. </vt:lpstr>
      <vt:lpstr>Классификация трафика </vt:lpstr>
      <vt:lpstr>Защита плоскости данных</vt:lpstr>
      <vt:lpstr>Защита портов. </vt:lpstr>
      <vt:lpstr>Динамическое инспектирование ARP (DAI). </vt:lpstr>
      <vt:lpstr>Защита IP-адресов источника.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Нейтрализация угроз сетевой безопасности</dc:title>
  <dc:creator>Пользователь Windows</dc:creator>
  <cp:lastModifiedBy>Пользователь Windows</cp:lastModifiedBy>
  <cp:revision>50</cp:revision>
  <dcterms:created xsi:type="dcterms:W3CDTF">2023-02-07T20:00:02Z</dcterms:created>
  <dcterms:modified xsi:type="dcterms:W3CDTF">2023-02-26T17:52:58Z</dcterms:modified>
</cp:coreProperties>
</file>