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428" r:id="rId3"/>
    <p:sldId id="429" r:id="rId4"/>
    <p:sldId id="487" r:id="rId5"/>
    <p:sldId id="431" r:id="rId6"/>
    <p:sldId id="430" r:id="rId7"/>
    <p:sldId id="432" r:id="rId8"/>
    <p:sldId id="433" r:id="rId9"/>
    <p:sldId id="488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5" r:id="rId21"/>
    <p:sldId id="446" r:id="rId22"/>
    <p:sldId id="444" r:id="rId23"/>
    <p:sldId id="447" r:id="rId24"/>
    <p:sldId id="449" r:id="rId25"/>
    <p:sldId id="448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89" r:id="rId52"/>
    <p:sldId id="476" r:id="rId53"/>
    <p:sldId id="477" r:id="rId54"/>
    <p:sldId id="478" r:id="rId55"/>
    <p:sldId id="479" r:id="rId56"/>
    <p:sldId id="481" r:id="rId57"/>
    <p:sldId id="480" r:id="rId58"/>
    <p:sldId id="482" r:id="rId59"/>
    <p:sldId id="483" r:id="rId60"/>
    <p:sldId id="485" r:id="rId61"/>
    <p:sldId id="484" r:id="rId62"/>
    <p:sldId id="486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340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Лекция</a:t>
            </a:r>
            <a:r>
              <a:rPr lang="en-US" sz="3200" dirty="0" smtClean="0"/>
              <a:t> </a:t>
            </a:r>
            <a:r>
              <a:rPr lang="ru-RU" sz="3200" dirty="0" smtClean="0"/>
              <a:t>8</a:t>
            </a:r>
            <a:r>
              <a:rPr lang="ru-RU" sz="3200" dirty="0"/>
              <a:t>. </a:t>
            </a:r>
            <a:r>
              <a:rPr lang="ru-RU" sz="3200"/>
              <a:t>Подходы к защите граничных маршрутизаторов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439248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Защита доступа к устройствам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Подходы к защите граничных </a:t>
            </a:r>
            <a:r>
              <a:rPr lang="ru-RU" dirty="0" smtClean="0"/>
              <a:t>маршрутизаторов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Обеспечение защиты административного доступа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31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Сетевая </a:t>
            </a:r>
            <a:r>
              <a:rPr lang="ru-RU" dirty="0"/>
              <a:t>инфраструктура включает маршрутизаторы, коммутаторы, серверы, оконечные устройства и другое оборудование.</a:t>
            </a:r>
          </a:p>
          <a:p>
            <a:pPr algn="l"/>
            <a:r>
              <a:rPr lang="ru-RU" dirty="0" smtClean="0"/>
              <a:t>Представьте </a:t>
            </a:r>
            <a:r>
              <a:rPr lang="ru-RU" dirty="0"/>
              <a:t>невежливого сотрудника, который заглядывает через плечо сетевого администратора, когда тот выполняет вход в маршрутизатор.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473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Злоумышленнику на удивление просто получить несанкционированный доступ.</a:t>
            </a:r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злоумышленник получает доступ к маршрутизатору, то могут быть скомпрометированы безопасность и управление всей сети.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200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3924"/>
            <a:ext cx="8496944" cy="56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Злоумышленник  </a:t>
            </a:r>
            <a:r>
              <a:rPr lang="ru-RU" dirty="0"/>
              <a:t>стер начальную конфигурацию и заставил маршрутизатор перезагрузиться через пять минут. </a:t>
            </a:r>
            <a:endParaRPr lang="ru-RU" dirty="0" smtClean="0"/>
          </a:p>
          <a:p>
            <a:pPr algn="l"/>
            <a:r>
              <a:rPr lang="ru-RU" dirty="0" smtClean="0"/>
              <a:t>Когда </a:t>
            </a:r>
            <a:r>
              <a:rPr lang="ru-RU" dirty="0"/>
              <a:t>маршрутизатор загрузится снова, начальной конфигурации на нем уже не будет.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69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Для предотвращения несанкционированного доступа ко всем инфраструктурным устройствам необходимо внедрять соответствующие </a:t>
            </a:r>
            <a:r>
              <a:rPr lang="ru-RU" b="1" dirty="0"/>
              <a:t>политики безопасности </a:t>
            </a:r>
            <a:r>
              <a:rPr lang="ru-RU" dirty="0"/>
              <a:t>и средства управления. </a:t>
            </a:r>
            <a:endParaRPr lang="ru-RU" dirty="0" smtClean="0"/>
          </a:p>
          <a:p>
            <a:pPr algn="l"/>
            <a:r>
              <a:rPr lang="ru-RU" dirty="0" smtClean="0"/>
              <a:t>Маршрутизаторы </a:t>
            </a:r>
            <a:r>
              <a:rPr lang="ru-RU" dirty="0"/>
              <a:t>являются основными целями для злоумышленников, потому что эти устройства играют роль «дорожной полиции», регулируя перемещение трафика между сетями.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099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Граничный </a:t>
            </a:r>
            <a:r>
              <a:rPr lang="ru-RU" b="1" dirty="0" smtClean="0"/>
              <a:t>маршрутизатор</a:t>
            </a:r>
            <a:r>
              <a:rPr lang="ru-RU" dirty="0" smtClean="0"/>
              <a:t>– </a:t>
            </a:r>
            <a:r>
              <a:rPr lang="ru-RU" dirty="0"/>
              <a:t>это последний маршрутизатор между внутренней сетью и </a:t>
            </a:r>
            <a:r>
              <a:rPr lang="ru-RU" dirty="0" smtClean="0"/>
              <a:t>не доверенной </a:t>
            </a:r>
            <a:r>
              <a:rPr lang="ru-RU" dirty="0"/>
              <a:t>сетью, например </a:t>
            </a:r>
            <a:r>
              <a:rPr lang="ru-RU" dirty="0" smtClean="0"/>
              <a:t>Интернетом.</a:t>
            </a:r>
          </a:p>
          <a:p>
            <a:pPr algn="l"/>
            <a:r>
              <a:rPr lang="ru-RU" dirty="0"/>
              <a:t> Весь интернет-трафик организации проходит через граничный маршрутизатор, который зачастую выполняет роль первой и последней линии обороны </a:t>
            </a:r>
            <a:r>
              <a:rPr lang="ru-RU" dirty="0" smtClean="0"/>
              <a:t>сети.</a:t>
            </a:r>
          </a:p>
        </p:txBody>
      </p:sp>
    </p:spTree>
    <p:extLst>
      <p:ext uri="{BB962C8B-B14F-4D97-AF65-F5344CB8AC3E}">
        <p14:creationId xmlns:p14="http://schemas.microsoft.com/office/powerpoint/2010/main" val="170984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8" y="1052736"/>
            <a:ext cx="8516513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Защита сетевой инфраструктуры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Граничный маршрутизатор помогает защитить периметр сети и выполняет действия по защите на основе политик безопасности организации. Именно поэтому так важно обеспечивать защиту сетевых маршрутизаторов.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081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Подходы к защите граничных маршрутизаторов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Внедрение граничного маршрутизатора отличается в зависимости от размера сети и сложности требуемого дизайна сети. Маршрутизатор можно внедрять как отдельное устройство, защищающее всю внутреннюю сеть, или как устройство первой линии обороны в случае так называемого подхода «эшелонированной обороны».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323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</a:t>
            </a:r>
            <a:r>
              <a:rPr lang="ru-RU" sz="3200" dirty="0"/>
              <a:t>с использованием одного маршрутизатора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340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1125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Обеспечение безопасности проходящего сетевого трафика и внимательное изучение входящего трафика являются критически важными аспектами сетевой безопасности. Защита граничного маршрутизатора, который подключается к внешней сети, – это важный первый шаг в обеспечении безопасности сети.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02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</a:t>
            </a:r>
            <a:r>
              <a:rPr lang="ru-RU" sz="3200" dirty="0"/>
              <a:t>с использованием одного маршрутизатора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Такой подход обычно применяется на небольших площадках, например в небольших офисах, домашних офисах (SOHO) или офисах филиалов.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небольших сетях требуемые функции безопасности могут быть реализованы с использованием </a:t>
            </a:r>
            <a:r>
              <a:rPr lang="ru-RU" b="1" dirty="0"/>
              <a:t>маршрутизаторов с интеграцией сервисов </a:t>
            </a:r>
            <a:r>
              <a:rPr lang="ru-RU" dirty="0"/>
              <a:t>(</a:t>
            </a:r>
            <a:r>
              <a:rPr lang="ru-RU" dirty="0" err="1"/>
              <a:t>Integrated</a:t>
            </a:r>
            <a:r>
              <a:rPr lang="ru-RU" dirty="0"/>
              <a:t> </a:t>
            </a:r>
            <a:r>
              <a:rPr lang="ru-RU" dirty="0" err="1"/>
              <a:t>Services</a:t>
            </a:r>
            <a:r>
              <a:rPr lang="ru-RU" dirty="0"/>
              <a:t> </a:t>
            </a:r>
            <a:r>
              <a:rPr lang="ru-RU" dirty="0" err="1"/>
              <a:t>Routers</a:t>
            </a:r>
            <a:r>
              <a:rPr lang="ru-RU" dirty="0"/>
              <a:t>, </a:t>
            </a:r>
            <a:r>
              <a:rPr lang="ru-RU" b="1" dirty="0"/>
              <a:t>ISR</a:t>
            </a:r>
            <a:r>
              <a:rPr lang="ru-RU" dirty="0"/>
              <a:t>), без снижения производительности маршрутизатора.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7578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Подход «эшелонированная оборона» более надежен, чем подход с использованием одного маршрутизатора. </a:t>
            </a:r>
            <a:endParaRPr lang="ru-RU" dirty="0" smtClean="0"/>
          </a:p>
          <a:p>
            <a:pPr algn="l"/>
            <a:r>
              <a:rPr lang="ru-RU" dirty="0" smtClean="0"/>
              <a:t>До </a:t>
            </a:r>
            <a:r>
              <a:rPr lang="ru-RU" dirty="0"/>
              <a:t>того как трафик попадет в защищаемую локальную сеть, он должен будет пройти через несколько уровней обороны.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330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 «эшелонированная оборона»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9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Здесь три </a:t>
            </a:r>
            <a:r>
              <a:rPr lang="ru-RU" dirty="0"/>
              <a:t>основных уровня обороны: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граничный </a:t>
            </a:r>
            <a:r>
              <a:rPr lang="ru-RU" dirty="0"/>
              <a:t>маршрутизатор,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межсетевой </a:t>
            </a:r>
            <a:r>
              <a:rPr lang="ru-RU" dirty="0"/>
              <a:t>экран </a:t>
            </a:r>
            <a:r>
              <a:rPr lang="ru-RU" dirty="0" smtClean="0"/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внутренний </a:t>
            </a:r>
            <a:r>
              <a:rPr lang="ru-RU" dirty="0"/>
              <a:t>маршрутизатор, который подключается к защищаемой локальной </a:t>
            </a:r>
            <a:r>
              <a:rPr lang="ru-RU" dirty="0" smtClean="0"/>
              <a:t>сети.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86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Граничный </a:t>
            </a:r>
            <a:r>
              <a:rPr lang="ru-RU" dirty="0"/>
              <a:t>маршрутизатор выполняет роль первой линии обороны и называется также экранирующим маршрутизатором. </a:t>
            </a:r>
            <a:endParaRPr lang="ru-RU" dirty="0" smtClean="0"/>
          </a:p>
          <a:p>
            <a:pPr algn="l"/>
            <a:r>
              <a:rPr lang="ru-RU" dirty="0" smtClean="0"/>
              <a:t>Выполнив </a:t>
            </a:r>
            <a:r>
              <a:rPr lang="ru-RU" dirty="0"/>
              <a:t>первоначальную фильтрацию трафика, граничный маршрутизатор передает все подключения, которые предназначены для внутренней локальной сети, на вторую линию обороны, коей служит межсетевой экран.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0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Обычно </a:t>
            </a:r>
            <a:r>
              <a:rPr lang="ru-RU" dirty="0"/>
              <a:t>межсетевой экран начинает свою работу с того момента, на котором ее заканчивает граничный маршрутизатор, и выполняет дополнительную фильтрацию. </a:t>
            </a:r>
            <a:endParaRPr lang="ru-RU" dirty="0" smtClean="0"/>
          </a:p>
          <a:p>
            <a:pPr algn="l"/>
            <a:r>
              <a:rPr lang="ru-RU" dirty="0" smtClean="0"/>
              <a:t>Он </a:t>
            </a:r>
            <a:r>
              <a:rPr lang="ru-RU" dirty="0"/>
              <a:t>обеспечивает дополнительный контроль доступа за счет отслеживания состояния подключения и выполняет роль контрольно-пропускного устройства.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772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</a:t>
            </a:r>
            <a:r>
              <a:rPr lang="ru-RU" dirty="0"/>
              <a:t>умолчанию, межсетевой экран запрещает подключения с внешних (</a:t>
            </a:r>
            <a:r>
              <a:rPr lang="ru-RU" dirty="0" err="1"/>
              <a:t>недоверенных</a:t>
            </a:r>
            <a:r>
              <a:rPr lang="ru-RU" dirty="0"/>
              <a:t>) сетей к внутренней (доверенной) сети.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он позволяет внутренним пользователям устанавливать подключения к </a:t>
            </a:r>
            <a:r>
              <a:rPr lang="ru-RU" dirty="0" smtClean="0"/>
              <a:t>не доверенным </a:t>
            </a:r>
            <a:r>
              <a:rPr lang="ru-RU" dirty="0"/>
              <a:t>сетям и разрешает проходить через него обратным ответам.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239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Межсетевой </a:t>
            </a:r>
            <a:r>
              <a:rPr lang="ru-RU" dirty="0"/>
              <a:t>экран может также выполнять </a:t>
            </a:r>
            <a:r>
              <a:rPr lang="ru-RU" b="1" dirty="0"/>
              <a:t>аутентификацию пользователей </a:t>
            </a:r>
            <a:r>
              <a:rPr lang="ru-RU" dirty="0"/>
              <a:t>(аутентификацию прокси-сервера), когда пользователи должны </a:t>
            </a:r>
            <a:r>
              <a:rPr lang="ru-RU" dirty="0" err="1"/>
              <a:t>аутентицифироваться</a:t>
            </a:r>
            <a:r>
              <a:rPr lang="ru-RU" dirty="0"/>
              <a:t>, чтобы получить доступ к сетевым ресурсам.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366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Подход «эшелонированная оборона»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Маршрутизаторы не единственные устройства, которые можно использовать для эшелонированной обороны. </a:t>
            </a:r>
            <a:endParaRPr lang="ru-RU" dirty="0" smtClean="0"/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также развертывать и другие инструменты защиты, такие как </a:t>
            </a:r>
            <a:r>
              <a:rPr lang="ru-RU" b="1" dirty="0"/>
              <a:t>системы предотвращения вторжений </a:t>
            </a:r>
            <a:r>
              <a:rPr lang="ru-RU" dirty="0"/>
              <a:t>(IPS), </a:t>
            </a:r>
            <a:r>
              <a:rPr lang="ru-RU" b="1" dirty="0"/>
              <a:t>устройства защиты веб-трафика </a:t>
            </a:r>
            <a:r>
              <a:rPr lang="ru-RU" dirty="0"/>
              <a:t>(прокси-серверы) и </a:t>
            </a:r>
            <a:r>
              <a:rPr lang="ru-RU" b="1" dirty="0"/>
              <a:t>устройства защиты электронной почты </a:t>
            </a:r>
            <a:r>
              <a:rPr lang="ru-RU" dirty="0"/>
              <a:t>(фильтрации спама).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727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 </a:t>
            </a:r>
            <a:r>
              <a:rPr lang="en-US" sz="3200" b="1" dirty="0" smtClean="0"/>
              <a:t>DMZ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Этот подход подразумевает наличие промежуточной зоны, которую обычно называют демилитаризованной зоной (</a:t>
            </a:r>
            <a:r>
              <a:rPr lang="ru-RU" b="1" dirty="0"/>
              <a:t>DMZ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b="1" dirty="0" smtClean="0"/>
              <a:t>DMZ</a:t>
            </a:r>
            <a:r>
              <a:rPr lang="ru-RU" dirty="0" smtClean="0"/>
              <a:t> </a:t>
            </a:r>
            <a:r>
              <a:rPr lang="ru-RU" dirty="0"/>
              <a:t>может использоваться серверами, которые должны быть доступны из Интернета или каких-либо других внешних сетей.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130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764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32859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Защищая </a:t>
            </a:r>
            <a:r>
              <a:rPr lang="ru-RU" dirty="0"/>
              <a:t>сеть, не менее важно защищать сами устройства. </a:t>
            </a:r>
            <a:endParaRPr lang="ru-RU" dirty="0" smtClean="0"/>
          </a:p>
          <a:p>
            <a:pPr algn="l"/>
            <a:r>
              <a:rPr lang="ru-RU" dirty="0" smtClean="0"/>
              <a:t>Это </a:t>
            </a:r>
            <a:r>
              <a:rPr lang="ru-RU" dirty="0"/>
              <a:t>включает использование интерфейса командной строки </a:t>
            </a:r>
            <a:r>
              <a:rPr lang="ru-RU" dirty="0" err="1"/>
              <a:t>Cisco</a:t>
            </a:r>
            <a:r>
              <a:rPr lang="ru-RU" dirty="0"/>
              <a:t> IOS для внедрения проверенных способов физической защиты маршрутизатора и защиты административного доступа к маршрутизатору.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9054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 </a:t>
            </a:r>
            <a:r>
              <a:rPr lang="en-US" sz="3200" b="1" dirty="0" smtClean="0"/>
              <a:t>DMZ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DMZ</a:t>
            </a:r>
            <a:r>
              <a:rPr lang="ru-RU" dirty="0"/>
              <a:t> можно </a:t>
            </a:r>
            <a:r>
              <a:rPr lang="ru-RU" dirty="0" smtClean="0"/>
              <a:t>настроить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между </a:t>
            </a:r>
            <a:r>
              <a:rPr lang="ru-RU" dirty="0"/>
              <a:t>двумя маршрутизаторами,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внутренним маршрутизатором, подключенным к защищаемой сети</a:t>
            </a:r>
            <a:r>
              <a:rPr lang="ru-RU" dirty="0" smtClean="0"/>
              <a:t>,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внешним </a:t>
            </a:r>
            <a:r>
              <a:rPr lang="ru-RU" dirty="0"/>
              <a:t>маршрутизатором, подключенным к незащищенной сети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В качестве альтернативы, </a:t>
            </a:r>
            <a:r>
              <a:rPr lang="ru-RU" b="1" dirty="0"/>
              <a:t>DMZ</a:t>
            </a:r>
            <a:r>
              <a:rPr lang="ru-RU" dirty="0"/>
              <a:t> может быть просто дополнительный выключенный порт одного маршрутизатора.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8649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 </a:t>
            </a:r>
            <a:r>
              <a:rPr lang="en-US" sz="3200" b="1" dirty="0" smtClean="0"/>
              <a:t>DMZ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24936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83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Подход </a:t>
            </a:r>
            <a:r>
              <a:rPr lang="en-US" sz="3200" b="1" dirty="0" smtClean="0"/>
              <a:t>DMZ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Межсетевой </a:t>
            </a:r>
            <a:r>
              <a:rPr lang="ru-RU" dirty="0"/>
              <a:t>экран располагается между защищенной и незащищенной сетями. Межсетевой экран настраивается таким образом, чтобы разрешать требуемые подключения, например HTTP, от внешних (</a:t>
            </a:r>
            <a:r>
              <a:rPr lang="ru-RU" dirty="0" smtClean="0"/>
              <a:t>не доверенных</a:t>
            </a:r>
            <a:r>
              <a:rPr lang="ru-RU" dirty="0"/>
              <a:t>) сетей к публичным серверам в </a:t>
            </a:r>
            <a:r>
              <a:rPr lang="ru-RU" b="1" dirty="0"/>
              <a:t>DMZ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Межсетевой </a:t>
            </a:r>
            <a:r>
              <a:rPr lang="ru-RU" dirty="0"/>
              <a:t>экран служит основной защитой для всех устройств в </a:t>
            </a:r>
            <a:r>
              <a:rPr lang="ru-RU" b="1" dirty="0"/>
              <a:t>DMZ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5266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Три области защиты маршрутизатора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Защита </a:t>
            </a:r>
            <a:r>
              <a:rPr lang="ru-RU" b="1" dirty="0"/>
              <a:t>маршрутизатора периметра </a:t>
            </a:r>
            <a:r>
              <a:rPr lang="ru-RU" dirty="0"/>
              <a:t>– это критически важный первый шаг для обеспечения безопасности сети.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случае наличия других внутренних коммутаторов, они также должны быть безопасно сконфигурированы. </a:t>
            </a:r>
            <a:endParaRPr lang="ru-RU" dirty="0" smtClean="0"/>
          </a:p>
          <a:p>
            <a:pPr algn="l"/>
            <a:r>
              <a:rPr lang="ru-RU" dirty="0"/>
              <a:t>З</a:t>
            </a:r>
            <a:r>
              <a:rPr lang="ru-RU" dirty="0" smtClean="0"/>
              <a:t>ащиту </a:t>
            </a:r>
            <a:r>
              <a:rPr lang="ru-RU" dirty="0"/>
              <a:t>маршрутизатора необходимо обеспечивать в трех областях.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705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Три области защиты маршрутизатора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74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физической безопасности маршрутизаторов.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Маршрутизатор </a:t>
            </a:r>
            <a:r>
              <a:rPr lang="ru-RU" dirty="0"/>
              <a:t>и физические устройства, к которым он подключается, должны находиться в запертом помещении, доступ в которое разрешен только уполномоченному персоналу.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помещении не должно быть электростатических и магнитных помех, должна быть система пожаротушения и регуляторы температуры и влажности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457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физической безопасности маршрутизаторов.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dirty="0"/>
              <a:t>Установите бесперебойный источник питания (ИБП) или дизельный резервный генератор, а также всегда имейте в наличии запасные детали. </a:t>
            </a:r>
            <a:endParaRPr lang="ru-RU" dirty="0" smtClean="0"/>
          </a:p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можно уменьшить риск выхода сети из строя в случае отключения электроснабжения.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564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Защита операционной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Для защиты операционных систем маршрутизаторов следует выполнить несколько действий.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Сконфигурируйте </a:t>
            </a:r>
            <a:r>
              <a:rPr lang="ru-RU" dirty="0"/>
              <a:t>маршрутизатор так, чтобы в нем был доступен максимальный объем памяти. </a:t>
            </a:r>
            <a:endParaRPr lang="ru-RU" dirty="0" smtClean="0"/>
          </a:p>
          <a:p>
            <a:pPr algn="l"/>
            <a:r>
              <a:rPr lang="ru-RU" dirty="0" smtClean="0"/>
              <a:t>Чем </a:t>
            </a:r>
            <a:r>
              <a:rPr lang="ru-RU" dirty="0"/>
              <a:t>больше свободной памяти, тем меньше риск выхода сети из строя при воздействии атак типа «отказ в обслуживании», а также больше возможностей использования широкого ряда функций безопасности.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654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Защита операционной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Используйте самую последнюю, надежную версию операционной системы, удовлетворяющую техническим характеристикам функций маршрутизатора или сетевого устройства. </a:t>
            </a:r>
            <a:endParaRPr lang="ru-RU" dirty="0" smtClean="0"/>
          </a:p>
          <a:p>
            <a:pPr algn="l"/>
            <a:r>
              <a:rPr lang="ru-RU" dirty="0" smtClean="0"/>
              <a:t>Функции </a:t>
            </a:r>
            <a:r>
              <a:rPr lang="ru-RU" dirty="0"/>
              <a:t>безопасности и шифрования в операционной системе постоянно совершенствуются и обновляются, поэтому критически важно иметь самую последнюю обновленную версию.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1299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Защита операционной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Создавайте резервную копию образов ОС маршрутизатора и файлов конфигурации маршрутизатора.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560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764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32859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Некоторые </a:t>
            </a:r>
            <a:r>
              <a:rPr lang="ru-RU" dirty="0"/>
              <a:t>из этих способов включают обеспечение безопасности административного доступа, в том числе: ведение паролей, конфигурирование расширенных функций виртуальной учетной записи и внедрение протокола </a:t>
            </a:r>
            <a:r>
              <a:rPr lang="ru-RU" dirty="0" err="1"/>
              <a:t>Secure</a:t>
            </a:r>
            <a:r>
              <a:rPr lang="ru-RU" dirty="0"/>
              <a:t> </a:t>
            </a:r>
            <a:r>
              <a:rPr lang="ru-RU" dirty="0" err="1"/>
              <a:t>Shell</a:t>
            </a:r>
            <a:r>
              <a:rPr lang="ru-RU" dirty="0"/>
              <a:t> (SSH). </a:t>
            </a:r>
          </a:p>
        </p:txBody>
      </p:sp>
    </p:spTree>
    <p:extLst>
      <p:ext uri="{BB962C8B-B14F-4D97-AF65-F5344CB8AC3E}">
        <p14:creationId xmlns:p14="http://schemas.microsoft.com/office/powerpoint/2010/main" val="1667416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Укрепление защиты маршрутизатора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Устранение </a:t>
            </a:r>
            <a:r>
              <a:rPr lang="ru-RU" dirty="0"/>
              <a:t>потенциального неправомерного использования незадействованных портов и </a:t>
            </a:r>
            <a:r>
              <a:rPr lang="ru-RU" dirty="0" smtClean="0"/>
              <a:t>сервисов</a:t>
            </a:r>
            <a:r>
              <a:rPr lang="en-US" dirty="0" smtClean="0"/>
              <a:t>:</a:t>
            </a:r>
            <a:endParaRPr lang="ru-R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Обеспечьте </a:t>
            </a:r>
            <a:r>
              <a:rPr lang="ru-RU" dirty="0"/>
              <a:t>защиту административного управления. </a:t>
            </a:r>
            <a:endParaRPr lang="ru-RU" dirty="0" smtClean="0"/>
          </a:p>
          <a:p>
            <a:pPr algn="l"/>
            <a:r>
              <a:rPr lang="ru-RU" dirty="0" smtClean="0"/>
              <a:t>Проверьте</a:t>
            </a:r>
            <a:r>
              <a:rPr lang="ru-RU" dirty="0"/>
              <a:t>, что только уполномоченный персонал может иметь соответствующий доступ и что этот уровень доступа контролируется.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1428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Укрепление защиты маршрутизатора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Отключите неиспользуемые порты и интерфейсы. </a:t>
            </a:r>
            <a:endParaRPr lang="ru-RU" dirty="0" smtClean="0"/>
          </a:p>
          <a:p>
            <a:pPr algn="l"/>
            <a:r>
              <a:rPr lang="ru-RU" dirty="0" smtClean="0"/>
              <a:t>Уменьшите </a:t>
            </a:r>
            <a:r>
              <a:rPr lang="ru-RU" dirty="0"/>
              <a:t>число способов, с помощью которых осуществляется доступ к устройству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3914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Укрепление защиты маршрутизатора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Отключите ненужные сервисы. </a:t>
            </a:r>
            <a:endParaRPr lang="ru-RU" dirty="0" smtClean="0"/>
          </a:p>
          <a:p>
            <a:pPr algn="l"/>
            <a:r>
              <a:rPr lang="ru-RU" dirty="0" smtClean="0"/>
              <a:t>По </a:t>
            </a:r>
            <a:r>
              <a:rPr lang="ru-RU" dirty="0"/>
              <a:t>аналогии с большинством компьютеров, в маршрутизаторе также есть сервисы, включенные по умолчанию. </a:t>
            </a:r>
            <a:endParaRPr lang="ru-RU" dirty="0" smtClean="0"/>
          </a:p>
          <a:p>
            <a:pPr algn="l"/>
            <a:r>
              <a:rPr lang="ru-RU" dirty="0" smtClean="0"/>
              <a:t>Некоторые </a:t>
            </a:r>
            <a:r>
              <a:rPr lang="ru-RU" dirty="0"/>
              <a:t>из этих сервисов не применяются и могут использоваться злоумышленником для сбора информации о маршрутизаторе и сети, которая затем будет использована в атаке-</a:t>
            </a:r>
            <a:r>
              <a:rPr lang="ru-RU" b="1" dirty="0" err="1"/>
              <a:t>эксплойте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0974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Защита административного доступа – это чрезвычайно важная задача безопасности.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неуполномоченный сотрудник получает административный доступ к маршрутизатору, он может изменить параметры маршрутизации, отключить функции маршрутизации или обнаружить и получить доступ к другим системам в сети.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826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6788"/>
            <a:ext cx="8712968" cy="55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54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b="1" dirty="0"/>
              <a:t>Ограничение доступности устройства</a:t>
            </a:r>
            <a:r>
              <a:rPr lang="ru-RU" dirty="0"/>
              <a:t>. Ограничьте число доступных портов, ограничьте разрешенные коммуникации и способы доступа</a:t>
            </a:r>
            <a:r>
              <a:rPr lang="ru-RU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/>
              <a:t>Фиксация и учет всех попыток доступа. </a:t>
            </a:r>
            <a:r>
              <a:rPr lang="ru-RU" b="1" dirty="0" smtClean="0"/>
              <a:t>         </a:t>
            </a:r>
            <a:r>
              <a:rPr lang="ru-RU" dirty="0" smtClean="0"/>
              <a:t>В </a:t>
            </a:r>
            <a:r>
              <a:rPr lang="ru-RU" dirty="0"/>
              <a:t>целях аудита записывайте всех, кто и когда входит в устройство, и что он на нем делает.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9428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b="1" dirty="0"/>
              <a:t>Аутентификация доступа. </a:t>
            </a:r>
            <a:r>
              <a:rPr lang="ru-RU" b="1" dirty="0" smtClean="0"/>
              <a:t>                    </a:t>
            </a:r>
            <a:r>
              <a:rPr lang="ru-RU" dirty="0" smtClean="0"/>
              <a:t>Обеспечьте </a:t>
            </a:r>
            <a:r>
              <a:rPr lang="ru-RU" dirty="0"/>
              <a:t>предоставление доступа только уполномоченным пользователям, группам и сервисам. Ограничьте число неудачных попыток входа и время между входами.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b="1" dirty="0"/>
              <a:t>Авторизация действий. </a:t>
            </a:r>
            <a:r>
              <a:rPr lang="ru-RU" b="1" dirty="0" smtClean="0"/>
              <a:t>                      </a:t>
            </a:r>
            <a:r>
              <a:rPr lang="ru-RU" dirty="0" smtClean="0"/>
              <a:t>Ограничьте </a:t>
            </a:r>
            <a:r>
              <a:rPr lang="ru-RU" dirty="0"/>
              <a:t>доступность действий и представлений только уполномоченными пользователями, группами или сервисами.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7264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ru-RU" b="1" dirty="0" smtClean="0"/>
              <a:t>Предоставление </a:t>
            </a:r>
            <a:r>
              <a:rPr lang="ru-RU" b="1" dirty="0"/>
              <a:t>официальных уведомлений</a:t>
            </a:r>
            <a:r>
              <a:rPr lang="ru-RU" dirty="0"/>
              <a:t>. При интерактивных сеансах отображайте официальное уведомление, разработанное в сотрудничестве с юристами компании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13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защиты административного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6"/>
            </a:pPr>
            <a:r>
              <a:rPr lang="ru-RU" b="1" dirty="0" smtClean="0"/>
              <a:t>Обеспечение </a:t>
            </a:r>
            <a:r>
              <a:rPr lang="ru-RU" b="1" dirty="0"/>
              <a:t>конфиденциальности данных</a:t>
            </a:r>
            <a:r>
              <a:rPr lang="ru-RU" dirty="0"/>
              <a:t>. Защищайте локально сохраняемые конфиденциальные данные от просмотра и копирования. Не забывайте, что данные, передающиеся по коммуникационному каналу, могут быть прослушаны, перехвачены и подвержены атакам «человек посередине» (</a:t>
            </a:r>
            <a:r>
              <a:rPr lang="ru-RU" dirty="0" err="1"/>
              <a:t>man-in-the-middle</a:t>
            </a:r>
            <a:r>
              <a:rPr lang="ru-RU" dirty="0"/>
              <a:t>, </a:t>
            </a:r>
            <a:r>
              <a:rPr lang="ru-RU" b="1" dirty="0"/>
              <a:t>MITM</a:t>
            </a:r>
            <a:r>
              <a:rPr lang="ru-RU" dirty="0"/>
              <a:t>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1894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Безопасный локальный и удаленный доступ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Доступ к маршрутизатору в административных целях может осуществляться локально или удаленно.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565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052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 </a:t>
            </a:r>
            <a:r>
              <a:rPr lang="ru-RU" dirty="0"/>
              <a:t>как не все ИТ-специалисты должны иметь одинаковый уровень доступа к устройствам инфраструктуры, определение </a:t>
            </a:r>
            <a:r>
              <a:rPr lang="ru-RU" b="1" dirty="0"/>
              <a:t>административных ролей </a:t>
            </a:r>
            <a:r>
              <a:rPr lang="ru-RU" dirty="0"/>
              <a:t>с точки зрения доступа – это еще один важный аспект защиты устройств инфраструктуры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Кроме того, важно обеспечить безопасность функций управления и отчетности устройств </a:t>
            </a:r>
            <a:r>
              <a:rPr lang="ru-RU" dirty="0" err="1"/>
              <a:t>Cisco</a:t>
            </a:r>
            <a:r>
              <a:rPr lang="ru-RU" dirty="0"/>
              <a:t> IOS. 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392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Локальный </a:t>
            </a:r>
            <a:r>
              <a:rPr lang="ru-RU" sz="3200" dirty="0"/>
              <a:t>доступ.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Доступ ко всем устройствам сетевой инфраструктуры может выполняться локально.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локального доступа к маршрутизатору обычно требуется прямое подключение к </a:t>
            </a:r>
            <a:r>
              <a:rPr lang="ru-RU" b="1" dirty="0"/>
              <a:t>консольному</a:t>
            </a:r>
            <a:r>
              <a:rPr lang="ru-RU" dirty="0"/>
              <a:t> порту на маршрутизаторе </a:t>
            </a:r>
            <a:r>
              <a:rPr lang="ru-RU" dirty="0" err="1"/>
              <a:t>Cisco</a:t>
            </a:r>
            <a:r>
              <a:rPr lang="ru-RU" dirty="0"/>
              <a:t>, а также использование компьютера, на котором запущено ПО </a:t>
            </a:r>
            <a:r>
              <a:rPr lang="ru-RU" b="1" dirty="0"/>
              <a:t>эмуляции </a:t>
            </a:r>
            <a:r>
              <a:rPr lang="ru-RU" b="1" dirty="0" smtClean="0"/>
              <a:t>терминалов</a:t>
            </a:r>
            <a:r>
              <a:rPr lang="ru-RU" dirty="0" smtClean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9777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Локальный </a:t>
            </a:r>
            <a:r>
              <a:rPr lang="ru-RU" sz="3200" dirty="0"/>
              <a:t>доступ.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Администратор </a:t>
            </a:r>
            <a:r>
              <a:rPr lang="ru-RU" dirty="0"/>
              <a:t>должен иметь физический доступ к маршрутизатору и использовать консольный кабель для подключения к консольному порту. </a:t>
            </a:r>
            <a:endParaRPr lang="ru-RU" dirty="0" smtClean="0"/>
          </a:p>
          <a:p>
            <a:pPr algn="l"/>
            <a:r>
              <a:rPr lang="ru-RU" dirty="0" smtClean="0"/>
              <a:t>Локальный </a:t>
            </a:r>
            <a:r>
              <a:rPr lang="ru-RU" dirty="0"/>
              <a:t>доступ обычно используется для первоначальной конфигурации устройства.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8305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Локальный </a:t>
            </a:r>
            <a:r>
              <a:rPr lang="ru-RU" sz="3200" dirty="0"/>
              <a:t>доступ.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6984776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62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Администраторы </a:t>
            </a:r>
            <a:r>
              <a:rPr lang="ru-RU" dirty="0"/>
              <a:t>могут также входить на инфраструктурные устройства </a:t>
            </a:r>
            <a:r>
              <a:rPr lang="ru-RU" dirty="0" smtClean="0"/>
              <a:t>удаленно. </a:t>
            </a:r>
          </a:p>
          <a:p>
            <a:pPr algn="l"/>
            <a:r>
              <a:rPr lang="ru-RU" dirty="0" smtClean="0"/>
              <a:t>Хотя </a:t>
            </a:r>
            <a:r>
              <a:rPr lang="ru-RU" dirty="0"/>
              <a:t>для этого доступен вариант со вспомогательным (</a:t>
            </a:r>
            <a:r>
              <a:rPr lang="ru-RU" b="1" dirty="0" err="1"/>
              <a:t>aux</a:t>
            </a:r>
            <a:r>
              <a:rPr lang="ru-RU" dirty="0"/>
              <a:t>) портом, наиболее распространенными видами доступа являются подключения к маршрутизатору по протоколам </a:t>
            </a:r>
            <a:r>
              <a:rPr lang="ru-RU" dirty="0" err="1"/>
              <a:t>Telnet</a:t>
            </a:r>
            <a:r>
              <a:rPr lang="ru-RU" dirty="0"/>
              <a:t>, SSH, HTTP, HTTPS или SNMP с компьютера. Компьютер может быть как в локальной сети, так и в удаленной.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4188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32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06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Некоторые протоколы удаленного доступа отправляют на маршрутизатор данные, включая имена пользователей и пароли, в виде простого текста.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злоумышленник может собрать сетевой трафик, когда администратор удаленно входит на маршрутизатор, то этот злоумышленник может завладеть паролями или данными о конфигурации маршрутизатора.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5992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Поэтому </a:t>
            </a:r>
            <a:r>
              <a:rPr lang="ru-RU" dirty="0"/>
              <a:t>предпочтительно разрешать только локальный доступ к маршрутизатору.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в некоторых случаях удаленный доступ может быть также </a:t>
            </a:r>
            <a:r>
              <a:rPr lang="ru-RU" dirty="0" smtClean="0"/>
              <a:t>необходим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3916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При удаленном доступе к маршрутизатору необходимо соблюдать следующие меры </a:t>
            </a:r>
            <a:r>
              <a:rPr lang="ru-RU" dirty="0" smtClean="0"/>
              <a:t>предосторожности</a:t>
            </a:r>
            <a:r>
              <a:rPr lang="en-US" dirty="0" smtClean="0"/>
              <a:t>:</a:t>
            </a:r>
            <a:endParaRPr lang="ru-R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Шифруйте </a:t>
            </a:r>
            <a:r>
              <a:rPr lang="ru-RU" dirty="0"/>
              <a:t>весь трафик между компьютером администратора и маршрутизатором. Например, вместо </a:t>
            </a:r>
            <a:r>
              <a:rPr lang="ru-RU" dirty="0" err="1"/>
              <a:t>Telnet</a:t>
            </a:r>
            <a:r>
              <a:rPr lang="ru-RU" dirty="0"/>
              <a:t> используйте SSH версии 2 или вместо HTTP используйте HTTPS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09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Создайте </a:t>
            </a:r>
            <a:r>
              <a:rPr lang="ru-RU" dirty="0"/>
              <a:t>выделенную сеть </a:t>
            </a:r>
            <a:r>
              <a:rPr lang="ru-RU" dirty="0" smtClean="0"/>
              <a:t>управления. </a:t>
            </a:r>
          </a:p>
          <a:p>
            <a:pPr algn="l"/>
            <a:r>
              <a:rPr lang="ru-RU" dirty="0" smtClean="0"/>
              <a:t>Сеть </a:t>
            </a:r>
            <a:r>
              <a:rPr lang="ru-RU" dirty="0"/>
              <a:t>управления должна включать только идентифицированные административные хосты и подключения к выделенному интерфейсу на маршрутизаторе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052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Мы </a:t>
            </a:r>
            <a:r>
              <a:rPr lang="ru-RU" dirty="0"/>
              <a:t>рассмотрим рекомендуемые практические методики для обеспечения безопасности </a:t>
            </a:r>
            <a:r>
              <a:rPr lang="ru-RU" b="1" dirty="0"/>
              <a:t>системных журналов </a:t>
            </a:r>
            <a:r>
              <a:rPr lang="ru-RU" dirty="0"/>
              <a:t>(</a:t>
            </a:r>
            <a:r>
              <a:rPr lang="ru-RU" dirty="0" err="1"/>
              <a:t>syslog</a:t>
            </a:r>
            <a:r>
              <a:rPr lang="ru-RU" dirty="0"/>
              <a:t>) с использованием простого протокола управления сетью (</a:t>
            </a:r>
            <a:r>
              <a:rPr lang="ru-RU" dirty="0" err="1"/>
              <a:t>Simple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Protocol</a:t>
            </a:r>
            <a:r>
              <a:rPr lang="ru-RU" dirty="0"/>
              <a:t>, </a:t>
            </a:r>
            <a:r>
              <a:rPr lang="ru-RU" b="1" dirty="0"/>
              <a:t>SNMP</a:t>
            </a:r>
            <a:r>
              <a:rPr lang="ru-RU" dirty="0"/>
              <a:t>) и конфигурирование протокола сетевого времени (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Time</a:t>
            </a:r>
            <a:r>
              <a:rPr lang="ru-RU" dirty="0"/>
              <a:t> </a:t>
            </a:r>
            <a:r>
              <a:rPr lang="ru-RU" dirty="0" err="1"/>
              <a:t>Protocol</a:t>
            </a:r>
            <a:r>
              <a:rPr lang="ru-RU" dirty="0"/>
              <a:t>,</a:t>
            </a:r>
            <a:r>
              <a:rPr lang="ru-RU" b="1" dirty="0"/>
              <a:t> NTP</a:t>
            </a:r>
            <a:r>
              <a:rPr lang="ru-RU" dirty="0"/>
              <a:t>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37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26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Сконфигурируйте </a:t>
            </a:r>
            <a:r>
              <a:rPr lang="ru-RU" dirty="0"/>
              <a:t>фильтр пакетов, чтобы доступ к маршрутизатору могли иметь только идентифицированные административные хосты и предпочтительные протоколы. Например, для инициирования подключения к маршрутизаторам к сети разрешите только SSH-запросы с IP-адреса хоста администрирования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64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59" y="116632"/>
            <a:ext cx="9150109" cy="792088"/>
          </a:xfrm>
        </p:spPr>
        <p:txBody>
          <a:bodyPr>
            <a:noAutofit/>
          </a:bodyPr>
          <a:lstStyle/>
          <a:p>
            <a:r>
              <a:rPr lang="ru-RU" sz="3200" dirty="0"/>
              <a:t>Удаленный доступ.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892480" cy="554461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Сконфигурируйте </a:t>
            </a:r>
            <a:r>
              <a:rPr lang="ru-RU" dirty="0"/>
              <a:t>и установите VPN-подключение к локальной сети до подключения к интерфейсу управления маршрутизатором.</a:t>
            </a:r>
          </a:p>
          <a:p>
            <a:pPr algn="l"/>
            <a:r>
              <a:rPr lang="ru-RU" dirty="0"/>
              <a:t>Эти меры предосторожности важно предпринимать, но они не смогут полностью защитить сеть. </a:t>
            </a:r>
            <a:endParaRPr lang="ru-RU" dirty="0" smtClean="0"/>
          </a:p>
          <a:p>
            <a:pPr algn="l"/>
            <a:r>
              <a:rPr lang="ru-RU" dirty="0" smtClean="0"/>
              <a:t>Также </a:t>
            </a:r>
            <a:r>
              <a:rPr lang="ru-RU" dirty="0"/>
              <a:t>необходимо использовать и другие способы защиты. </a:t>
            </a:r>
            <a:endParaRPr lang="ru-RU" dirty="0" smtClean="0"/>
          </a:p>
          <a:p>
            <a:pPr algn="l"/>
            <a:r>
              <a:rPr lang="ru-RU" dirty="0" smtClean="0"/>
              <a:t>Одним </a:t>
            </a:r>
            <a:r>
              <a:rPr lang="ru-RU" dirty="0"/>
              <a:t>из базовых и важных способов является использование надежных паролей.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949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052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0405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Большинство </a:t>
            </a:r>
            <a:r>
              <a:rPr lang="ru-RU" dirty="0"/>
              <a:t>сервисов маршрутизаторов включены по умолчанию. </a:t>
            </a:r>
            <a:endParaRPr lang="ru-RU" dirty="0" smtClean="0"/>
          </a:p>
          <a:p>
            <a:pPr algn="l"/>
            <a:r>
              <a:rPr lang="ru-RU" dirty="0" smtClean="0"/>
              <a:t>Некоторые </a:t>
            </a:r>
            <a:r>
              <a:rPr lang="ru-RU" dirty="0"/>
              <a:t>из этих функций были включены изначально, но сейчас уже не нужны. </a:t>
            </a:r>
            <a:r>
              <a:rPr lang="ru-RU" dirty="0" smtClean="0"/>
              <a:t>Рассмотрим </a:t>
            </a:r>
            <a:r>
              <a:rPr lang="ru-RU" dirty="0"/>
              <a:t>несколько из этих сервисов, а также режим </a:t>
            </a:r>
            <a:r>
              <a:rPr lang="ru-RU" b="1" dirty="0" err="1"/>
              <a:t>One-Step</a:t>
            </a:r>
            <a:r>
              <a:rPr lang="ru-RU" b="1" dirty="0"/>
              <a:t> </a:t>
            </a:r>
            <a:r>
              <a:rPr lang="ru-RU" b="1" dirty="0" err="1"/>
              <a:t>Lockdown</a:t>
            </a:r>
            <a:r>
              <a:rPr lang="ru-RU" b="1" dirty="0"/>
              <a:t> </a:t>
            </a:r>
            <a:r>
              <a:rPr lang="ru-RU" dirty="0"/>
              <a:t>команды </a:t>
            </a:r>
            <a:r>
              <a:rPr lang="ru-RU" b="1" dirty="0" err="1"/>
              <a:t>auto</a:t>
            </a:r>
            <a:r>
              <a:rPr lang="ru-RU" b="1" dirty="0"/>
              <a:t> </a:t>
            </a:r>
            <a:r>
              <a:rPr lang="ru-RU" b="1" dirty="0" err="1"/>
              <a:t>secure</a:t>
            </a:r>
            <a:r>
              <a:rPr lang="ru-RU" b="1" dirty="0"/>
              <a:t>,</a:t>
            </a:r>
            <a:r>
              <a:rPr lang="ru-RU" dirty="0"/>
              <a:t> который может использоваться для автоматизации задач по защите устройств.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41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Аутентификация </a:t>
            </a:r>
            <a:r>
              <a:rPr lang="ru-RU" dirty="0"/>
              <a:t>протокола маршрутизации – это обязательный лучший способ предотвращения </a:t>
            </a:r>
            <a:r>
              <a:rPr lang="ru-RU" b="1" dirty="0" err="1"/>
              <a:t>спуфинга</a:t>
            </a:r>
            <a:r>
              <a:rPr lang="ru-RU" dirty="0"/>
              <a:t> протокола маршрутизации. </a:t>
            </a:r>
            <a:endParaRPr lang="ru-RU" dirty="0" smtClean="0"/>
          </a:p>
          <a:p>
            <a:pPr algn="l"/>
            <a:r>
              <a:rPr lang="ru-RU" dirty="0" smtClean="0"/>
              <a:t>Мы рассмотрим  аутентификацию на основе конфигурирования </a:t>
            </a:r>
            <a:r>
              <a:rPr lang="ru-RU" dirty="0"/>
              <a:t>открытого протокола кратчайшего пути (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Shortest</a:t>
            </a:r>
            <a:r>
              <a:rPr lang="ru-RU" dirty="0"/>
              <a:t> </a:t>
            </a:r>
            <a:r>
              <a:rPr lang="ru-RU" dirty="0" err="1"/>
              <a:t>Path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, </a:t>
            </a:r>
            <a:r>
              <a:rPr lang="ru-RU" b="1" dirty="0"/>
              <a:t>OSPF</a:t>
            </a:r>
            <a:r>
              <a:rPr lang="ru-RU" dirty="0"/>
              <a:t>) с шифрованием </a:t>
            </a:r>
            <a:r>
              <a:rPr lang="ru-RU" dirty="0" err="1"/>
              <a:t>Message</a:t>
            </a:r>
            <a:r>
              <a:rPr lang="ru-RU" dirty="0"/>
              <a:t> </a:t>
            </a:r>
            <a:r>
              <a:rPr lang="ru-RU" dirty="0" err="1"/>
              <a:t>Digest</a:t>
            </a:r>
            <a:r>
              <a:rPr lang="ru-RU" dirty="0"/>
              <a:t> 5 (</a:t>
            </a:r>
            <a:r>
              <a:rPr lang="ru-RU" b="1" dirty="0"/>
              <a:t>MD5</a:t>
            </a:r>
            <a:r>
              <a:rPr lang="ru-RU" dirty="0"/>
              <a:t>) и </a:t>
            </a:r>
            <a:r>
              <a:rPr lang="ru-RU" dirty="0" err="1"/>
              <a:t>Secure</a:t>
            </a:r>
            <a:r>
              <a:rPr lang="ru-RU" dirty="0"/>
              <a:t> </a:t>
            </a:r>
            <a:r>
              <a:rPr lang="ru-RU" dirty="0" err="1"/>
              <a:t>Hash</a:t>
            </a:r>
            <a:r>
              <a:rPr lang="ru-RU" dirty="0"/>
              <a:t> </a:t>
            </a:r>
            <a:r>
              <a:rPr lang="ru-RU" dirty="0" err="1"/>
              <a:t>Algorithm</a:t>
            </a:r>
            <a:r>
              <a:rPr lang="ru-RU" dirty="0"/>
              <a:t> (</a:t>
            </a:r>
            <a:r>
              <a:rPr lang="ru-RU" b="1" dirty="0"/>
              <a:t>SHA</a:t>
            </a:r>
            <a:r>
              <a:rPr lang="ru-RU" dirty="0"/>
              <a:t>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210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Плоскости </a:t>
            </a:r>
            <a:r>
              <a:rPr lang="ru-RU" dirty="0"/>
              <a:t>управления, менеджмента и данных рассматриваются с точки зрения использования ограничения плоскости управления (</a:t>
            </a:r>
            <a:r>
              <a:rPr lang="ru-RU" dirty="0" err="1"/>
              <a:t>Control</a:t>
            </a:r>
            <a:r>
              <a:rPr lang="ru-RU" dirty="0"/>
              <a:t> </a:t>
            </a:r>
            <a:r>
              <a:rPr lang="ru-RU" dirty="0" err="1"/>
              <a:t>Plane</a:t>
            </a:r>
            <a:r>
              <a:rPr lang="ru-RU" dirty="0"/>
              <a:t> </a:t>
            </a:r>
            <a:r>
              <a:rPr lang="ru-RU" dirty="0" err="1"/>
              <a:t>Policing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b="1" dirty="0" err="1"/>
              <a:t>CoPP</a:t>
            </a:r>
            <a:r>
              <a:rPr lang="ru-RU" dirty="0" smtClean="0"/>
              <a:t>).</a:t>
            </a:r>
            <a:endParaRPr lang="ru-RU" dirty="0"/>
          </a:p>
          <a:p>
            <a:pPr algn="l"/>
            <a:r>
              <a:rPr lang="ru-RU" dirty="0"/>
              <a:t>Защита сетевой инфраструктуры крайне важна для безопасности сети в целом.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5224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2014</Words>
  <Application>Microsoft Office PowerPoint</Application>
  <PresentationFormat>Экран (4:3)</PresentationFormat>
  <Paragraphs>165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Лекция 8. Подходы к защите граничных маршрутизаторов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Обеспечение безопасности сетевых устройств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Защита сетевой инфраструктуры</vt:lpstr>
      <vt:lpstr>Подходы к защите граничных маршрутизаторов</vt:lpstr>
      <vt:lpstr>Подход с использованием одного маршрутизатора</vt:lpstr>
      <vt:lpstr>Подход с использованием одного маршрутизатора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«эшелонированная оборона»</vt:lpstr>
      <vt:lpstr>Подход DMZ</vt:lpstr>
      <vt:lpstr>Подход DMZ</vt:lpstr>
      <vt:lpstr>Подход DMZ</vt:lpstr>
      <vt:lpstr>Подход DMZ</vt:lpstr>
      <vt:lpstr>Три области защиты маршрутизатора</vt:lpstr>
      <vt:lpstr>Три области защиты маршрутизатора</vt:lpstr>
      <vt:lpstr>Обеспечение физической безопасности маршрутизаторов.</vt:lpstr>
      <vt:lpstr>Обеспечение физической безопасности маршрутизаторов.</vt:lpstr>
      <vt:lpstr>Защита операционной системы</vt:lpstr>
      <vt:lpstr>Защита операционной системы</vt:lpstr>
      <vt:lpstr>Защита операционной системы</vt:lpstr>
      <vt:lpstr>Укрепление защиты маршрутизатора</vt:lpstr>
      <vt:lpstr>Укрепление защиты маршрутизатора</vt:lpstr>
      <vt:lpstr>Укрепление защиты маршрутизатора</vt:lpstr>
      <vt:lpstr>Обеспечение защиты административного доступа</vt:lpstr>
      <vt:lpstr>Обеспечение защиты административного доступа</vt:lpstr>
      <vt:lpstr>Обеспечение защиты административного доступа</vt:lpstr>
      <vt:lpstr>Обеспечение защиты административного доступа</vt:lpstr>
      <vt:lpstr>Обеспечение защиты административного доступа</vt:lpstr>
      <vt:lpstr>Обеспечение защиты административного доступа</vt:lpstr>
      <vt:lpstr>Безопасный локальный и удаленный доступ</vt:lpstr>
      <vt:lpstr>Локальный доступ.</vt:lpstr>
      <vt:lpstr>Локальный доступ.</vt:lpstr>
      <vt:lpstr>Локальный доступ.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  <vt:lpstr>Удаленный доступ.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73</cp:revision>
  <dcterms:created xsi:type="dcterms:W3CDTF">2023-02-07T20:00:02Z</dcterms:created>
  <dcterms:modified xsi:type="dcterms:W3CDTF">2023-10-02T04:51:55Z</dcterms:modified>
</cp:coreProperties>
</file>