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7" r:id="rId2"/>
    <p:sldId id="428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1" r:id="rId25"/>
    <p:sldId id="450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1" r:id="rId35"/>
    <p:sldId id="460" r:id="rId36"/>
    <p:sldId id="462" r:id="rId37"/>
    <p:sldId id="465" r:id="rId38"/>
    <p:sldId id="464" r:id="rId39"/>
    <p:sldId id="466" r:id="rId40"/>
    <p:sldId id="463" r:id="rId41"/>
    <p:sldId id="468" r:id="rId42"/>
    <p:sldId id="467" r:id="rId43"/>
    <p:sldId id="469" r:id="rId44"/>
    <p:sldId id="472" r:id="rId45"/>
    <p:sldId id="473" r:id="rId46"/>
    <p:sldId id="471" r:id="rId47"/>
    <p:sldId id="475" r:id="rId48"/>
    <p:sldId id="470" r:id="rId49"/>
    <p:sldId id="474" r:id="rId50"/>
    <p:sldId id="476" r:id="rId51"/>
    <p:sldId id="477" r:id="rId52"/>
    <p:sldId id="478" r:id="rId53"/>
    <p:sldId id="479" r:id="rId54"/>
    <p:sldId id="480" r:id="rId55"/>
    <p:sldId id="481" r:id="rId56"/>
    <p:sldId id="482" r:id="rId57"/>
    <p:sldId id="483" r:id="rId58"/>
    <p:sldId id="485" r:id="rId59"/>
    <p:sldId id="484" r:id="rId60"/>
    <p:sldId id="486" r:id="rId61"/>
    <p:sldId id="487" r:id="rId62"/>
    <p:sldId id="488" r:id="rId63"/>
    <p:sldId id="489" r:id="rId64"/>
    <p:sldId id="490" r:id="rId65"/>
    <p:sldId id="492" r:id="rId66"/>
    <p:sldId id="491" r:id="rId67"/>
    <p:sldId id="493" r:id="rId68"/>
    <p:sldId id="494" r:id="rId69"/>
    <p:sldId id="495" r:id="rId70"/>
    <p:sldId id="496" r:id="rId71"/>
    <p:sldId id="497" r:id="rId72"/>
    <p:sldId id="498" r:id="rId73"/>
    <p:sldId id="499" r:id="rId74"/>
    <p:sldId id="500" r:id="rId75"/>
    <p:sldId id="501" r:id="rId76"/>
    <p:sldId id="502" r:id="rId77"/>
    <p:sldId id="511" r:id="rId78"/>
    <p:sldId id="503" r:id="rId79"/>
    <p:sldId id="504" r:id="rId80"/>
    <p:sldId id="506" r:id="rId81"/>
    <p:sldId id="505" r:id="rId82"/>
    <p:sldId id="507" r:id="rId83"/>
    <p:sldId id="508" r:id="rId84"/>
    <p:sldId id="509" r:id="rId85"/>
    <p:sldId id="510" r:id="rId86"/>
    <p:sldId id="512" r:id="rId87"/>
    <p:sldId id="513" r:id="rId88"/>
    <p:sldId id="514" r:id="rId89"/>
    <p:sldId id="515" r:id="rId90"/>
    <p:sldId id="516" r:id="rId91"/>
    <p:sldId id="517" r:id="rId92"/>
    <p:sldId id="518" r:id="rId93"/>
    <p:sldId id="519" r:id="rId94"/>
    <p:sldId id="520" r:id="rId95"/>
    <p:sldId id="521" r:id="rId96"/>
    <p:sldId id="522" r:id="rId97"/>
    <p:sldId id="523" r:id="rId98"/>
    <p:sldId id="524" r:id="rId99"/>
    <p:sldId id="525" r:id="rId100"/>
    <p:sldId id="526" r:id="rId101"/>
    <p:sldId id="527" r:id="rId10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2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4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18FE-9E8C-4729-A3F0-CD23AD6CF3B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13407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Лекция</a:t>
            </a:r>
            <a:r>
              <a:rPr lang="en-US" sz="3200" dirty="0" smtClean="0"/>
              <a:t> </a:t>
            </a:r>
            <a:r>
              <a:rPr lang="ru-RU" sz="3200" dirty="0" smtClean="0"/>
              <a:t>9. </a:t>
            </a:r>
            <a:r>
              <a:rPr lang="ru-RU" sz="3200" dirty="0"/>
              <a:t>Обеспечение безопасности сетевых устройств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208912" cy="439248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Конфигурирование безопасного административного доступа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Подходы к защите граничных </a:t>
            </a:r>
            <a:r>
              <a:rPr lang="ru-RU" dirty="0" smtClean="0"/>
              <a:t>маршрутизаторов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Шаги для настройки </a:t>
            </a:r>
            <a:r>
              <a:rPr lang="en-US" dirty="0"/>
              <a:t>SSH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1315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Повышение безопасности доступа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5190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Подключение к маршрутизатору со включенным протоколом SSH</a:t>
            </a: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0613"/>
            <a:ext cx="8712968" cy="536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7131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Процедура подключения к маршрутизатору </a:t>
            </a:r>
            <a:r>
              <a:rPr lang="ru-RU" dirty="0" err="1"/>
              <a:t>Cisco</a:t>
            </a:r>
            <a:r>
              <a:rPr lang="ru-RU" dirty="0"/>
              <a:t> отличается в зависимости от используемого приложения SSH-клиента. </a:t>
            </a:r>
            <a:endParaRPr lang="ru-RU" dirty="0" smtClean="0"/>
          </a:p>
          <a:p>
            <a:pPr algn="l"/>
            <a:r>
              <a:rPr lang="ru-RU" dirty="0" smtClean="0"/>
              <a:t>Обычно </a:t>
            </a:r>
            <a:r>
              <a:rPr lang="ru-RU" dirty="0"/>
              <a:t>SSH-клиент инициирует SSH-подключение к маршрутизатору. SSH-сервис маршрутизатора запрашивает действительную комбинацию имени пользователя и пароля. После того как вход подтвержден, маршрутизатором можно управлять так же, как если бы администратор использовал стандартный сеанс </a:t>
            </a:r>
            <a:r>
              <a:rPr lang="ru-RU" dirty="0" err="1"/>
              <a:t>Telnet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Подключение к маршрутизатору со включенным протоколом 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0008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Повышение безопасности доступа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По умолчанию минимальная длина пароля – 6 символов. </a:t>
            </a:r>
            <a:endParaRPr lang="ru-RU" dirty="0" smtClean="0"/>
          </a:p>
          <a:p>
            <a:pPr algn="l"/>
            <a:r>
              <a:rPr lang="ru-RU" dirty="0" smtClean="0"/>
              <a:t>Для </a:t>
            </a:r>
            <a:r>
              <a:rPr lang="ru-RU" dirty="0"/>
              <a:t>увеличения минимальной длины пароля воспользуйтесь командой режима глобальной конфигурации </a:t>
            </a:r>
            <a:r>
              <a:rPr lang="ru-RU" b="1" dirty="0" err="1"/>
              <a:t>security</a:t>
            </a:r>
            <a:r>
              <a:rPr lang="ru-RU" b="1" dirty="0"/>
              <a:t> </a:t>
            </a:r>
            <a:r>
              <a:rPr lang="ru-RU" b="1" dirty="0" err="1"/>
              <a:t>passwords</a:t>
            </a:r>
            <a:r>
              <a:rPr lang="ru-RU" b="1" dirty="0"/>
              <a:t> </a:t>
            </a:r>
            <a:r>
              <a:rPr lang="ru-RU" b="1" dirty="0" err="1"/>
              <a:t>min-length</a:t>
            </a:r>
            <a:r>
              <a:rPr lang="ru-RU" b="1" dirty="0"/>
              <a:t> </a:t>
            </a:r>
            <a:r>
              <a:rPr lang="ru-RU" b="1" dirty="0" err="1"/>
              <a:t>length</a:t>
            </a:r>
            <a:r>
              <a:rPr lang="ru-RU" b="1" dirty="0"/>
              <a:t> 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90648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Повышение безопасности доступа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По умолчанию, за исключением пароля, сгенерированного командой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secret</a:t>
            </a:r>
            <a:r>
              <a:rPr lang="ru-RU" dirty="0"/>
              <a:t>, все пароли маршрутизаторов </a:t>
            </a:r>
            <a:r>
              <a:rPr lang="ru-RU" dirty="0" err="1"/>
              <a:t>Cisco</a:t>
            </a:r>
            <a:r>
              <a:rPr lang="ru-RU" dirty="0"/>
              <a:t> хранятся в виде простого текста в файлах конфигурации загрузки и запуска маршрутизатора. </a:t>
            </a:r>
            <a:endParaRPr lang="ru-RU" dirty="0" smtClean="0"/>
          </a:p>
          <a:p>
            <a:pPr algn="l"/>
            <a:r>
              <a:rPr lang="ru-RU" dirty="0" smtClean="0"/>
              <a:t>Для </a:t>
            </a:r>
            <a:r>
              <a:rPr lang="ru-RU" dirty="0"/>
              <a:t>шифрования всех паролей, передаваемых простым текстом, используйте команду </a:t>
            </a:r>
            <a:r>
              <a:rPr lang="ru-RU" b="1" dirty="0" err="1"/>
              <a:t>service</a:t>
            </a:r>
            <a:r>
              <a:rPr lang="ru-RU" b="1" dirty="0"/>
              <a:t> </a:t>
            </a:r>
            <a:r>
              <a:rPr lang="ru-RU" b="1" dirty="0" err="1"/>
              <a:t>password-encryption</a:t>
            </a:r>
            <a:r>
              <a:rPr lang="ru-RU" b="1" dirty="0"/>
              <a:t> </a:t>
            </a:r>
            <a:r>
              <a:rPr lang="ru-RU" dirty="0"/>
              <a:t>в режиме глобальной конфигурации.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275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Повышение безопасности доступа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Как показано </a:t>
            </a:r>
            <a:r>
              <a:rPr lang="ru-RU" dirty="0" smtClean="0"/>
              <a:t>далее, </a:t>
            </a:r>
            <a:r>
              <a:rPr lang="ru-RU" dirty="0"/>
              <a:t>шифрование очень просто взламывается, если использовать подходящий инструмент. </a:t>
            </a:r>
            <a:endParaRPr lang="ru-RU" dirty="0" smtClean="0"/>
          </a:p>
          <a:p>
            <a:pPr algn="l"/>
            <a:r>
              <a:rPr lang="ru-RU" dirty="0" smtClean="0"/>
              <a:t>Поэтому </a:t>
            </a:r>
            <a:r>
              <a:rPr lang="ru-RU" dirty="0"/>
              <a:t>эта команда не должна использоваться с целью зашиты файлов конфигурации от серьезных атак.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6186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Повышение безопасности доступа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59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36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Повышение безопасности доступа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По умолчанию интерфейс администратора остается активным, с выполненным входом, в течение 10 минут с момента активности последнего сеанса. </a:t>
            </a:r>
            <a:endParaRPr lang="ru-RU" dirty="0" smtClean="0"/>
          </a:p>
          <a:p>
            <a:pPr algn="l"/>
            <a:r>
              <a:rPr lang="ru-RU" dirty="0" smtClean="0"/>
              <a:t>Чтобы </a:t>
            </a:r>
            <a:r>
              <a:rPr lang="ru-RU" dirty="0"/>
              <a:t>отключить неконтролируемые подключения, воспользуйтесь командой </a:t>
            </a:r>
            <a:r>
              <a:rPr lang="ru-RU" b="1" dirty="0" err="1"/>
              <a:t>exec-timeout</a:t>
            </a:r>
            <a:r>
              <a:rPr lang="ru-RU" b="1" dirty="0"/>
              <a:t> </a:t>
            </a:r>
            <a:r>
              <a:rPr lang="ru-RU" b="1" dirty="0" err="1"/>
              <a:t>minutes</a:t>
            </a:r>
            <a:r>
              <a:rPr lang="ru-RU" b="1" dirty="0"/>
              <a:t> [</a:t>
            </a:r>
            <a:r>
              <a:rPr lang="ru-RU" b="1" dirty="0" err="1"/>
              <a:t>seconds</a:t>
            </a:r>
            <a:r>
              <a:rPr lang="ru-RU" b="1" dirty="0"/>
              <a:t>]</a:t>
            </a:r>
            <a:r>
              <a:rPr lang="ru-RU" dirty="0"/>
              <a:t> в режиме конфигурации линий для каждой из линий, которые конфигурируются для доступа.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8010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Повышение безопасности доступа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Можно также отключить процесс EXEC для определенной линии, например порта </a:t>
            </a:r>
            <a:r>
              <a:rPr lang="ru-RU" b="1" dirty="0" err="1"/>
              <a:t>aux</a:t>
            </a:r>
            <a:r>
              <a:rPr lang="ru-RU" dirty="0"/>
              <a:t>, используя команду </a:t>
            </a:r>
            <a:r>
              <a:rPr lang="ru-RU" b="1" dirty="0" err="1"/>
              <a:t>no</a:t>
            </a:r>
            <a:r>
              <a:rPr lang="ru-RU" b="1" dirty="0"/>
              <a:t> </a:t>
            </a:r>
            <a:r>
              <a:rPr lang="ru-RU" b="1" dirty="0" err="1"/>
              <a:t>exec</a:t>
            </a:r>
            <a:r>
              <a:rPr lang="ru-RU" b="1" dirty="0"/>
              <a:t> </a:t>
            </a:r>
            <a:r>
              <a:rPr lang="ru-RU" dirty="0"/>
              <a:t>в режиме конфигурации линий. </a:t>
            </a:r>
            <a:endParaRPr lang="ru-RU" dirty="0" smtClean="0"/>
          </a:p>
          <a:p>
            <a:pPr algn="l"/>
            <a:r>
              <a:rPr lang="ru-RU" dirty="0" smtClean="0"/>
              <a:t>Эта </a:t>
            </a:r>
            <a:r>
              <a:rPr lang="ru-RU" dirty="0"/>
              <a:t>команда разрешает только исходящее подключение по линии, отключая процесс EXEC для подключений, которые могут пытаться отправлять незатребованные данные на маршрутизатор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38808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Алгоритмы пароля </a:t>
            </a:r>
            <a:r>
              <a:rPr lang="en-US" sz="3200" dirty="0"/>
              <a:t>Secret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err="1"/>
              <a:t>Хеши</a:t>
            </a:r>
            <a:r>
              <a:rPr lang="ru-RU" dirty="0"/>
              <a:t> MD5 больше не считаются безопасными, так как злоумышленники могут воссоздавать сертификаты подлинности. </a:t>
            </a:r>
            <a:endParaRPr lang="ru-RU" dirty="0" smtClean="0"/>
          </a:p>
          <a:p>
            <a:pPr algn="l"/>
            <a:r>
              <a:rPr lang="ru-RU" dirty="0" smtClean="0"/>
              <a:t>После </a:t>
            </a:r>
            <a:r>
              <a:rPr lang="ru-RU" dirty="0"/>
              <a:t>этого злоумышленники могут сфальсифицировать любой веб-сайт.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87190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Алгоритмы пароля </a:t>
            </a:r>
            <a:r>
              <a:rPr lang="en-US" sz="3200" dirty="0"/>
              <a:t>Secret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5549"/>
            <a:ext cx="885698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29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Алгоритмы пароля </a:t>
            </a:r>
            <a:r>
              <a:rPr lang="en-US" sz="3200" dirty="0"/>
              <a:t>Secret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Показанная команда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secret</a:t>
            </a:r>
            <a:r>
              <a:rPr lang="ru-RU" b="1" dirty="0"/>
              <a:t> </a:t>
            </a:r>
            <a:r>
              <a:rPr lang="ru-RU" b="1" dirty="0" err="1"/>
              <a:t>password</a:t>
            </a:r>
            <a:r>
              <a:rPr lang="ru-RU" dirty="0"/>
              <a:t>, </a:t>
            </a:r>
            <a:r>
              <a:rPr lang="ru-RU" dirty="0" smtClean="0"/>
              <a:t>использует </a:t>
            </a:r>
            <a:r>
              <a:rPr lang="ru-RU" dirty="0" err="1"/>
              <a:t>хеш</a:t>
            </a:r>
            <a:r>
              <a:rPr lang="ru-RU" dirty="0"/>
              <a:t> MD5 по умолчанию. </a:t>
            </a:r>
            <a:endParaRPr lang="ru-RU" dirty="0" smtClean="0"/>
          </a:p>
          <a:p>
            <a:pPr algn="l"/>
            <a:r>
              <a:rPr lang="ru-RU" dirty="0" smtClean="0"/>
              <a:t>Поэтому </a:t>
            </a:r>
            <a:r>
              <a:rPr lang="ru-RU" dirty="0"/>
              <a:t>сегодня рекомендуется, чтобы все секретные пароли конфигурировались с использованием паролей типа 8 или 9.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9658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Надежные пароли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Злоумышленники применяют разные методы для обнаружения административных паролей. Они могут заглядывать пользователю через плечо, стараться угадать пароль, владея личной информацией пользователя, или перехватывать пакеты, содержащие файлы конфигурации в виде простого текста. </a:t>
            </a:r>
            <a:endParaRPr lang="ru-RU" dirty="0" smtClean="0"/>
          </a:p>
          <a:p>
            <a:pPr algn="l"/>
            <a:r>
              <a:rPr lang="ru-RU" dirty="0" smtClean="0"/>
              <a:t>Для </a:t>
            </a:r>
            <a:r>
              <a:rPr lang="ru-RU" dirty="0"/>
              <a:t>получения паролей злоумышленник может также воспользоваться взломщиком паролей, например программой </a:t>
            </a:r>
            <a:r>
              <a:rPr lang="ru-RU" b="1" dirty="0"/>
              <a:t>L0phtCrack</a:t>
            </a:r>
            <a:r>
              <a:rPr lang="ru-RU" dirty="0"/>
              <a:t> </a:t>
            </a:r>
            <a:r>
              <a:rPr lang="ru-RU" dirty="0" smtClean="0"/>
              <a:t>или </a:t>
            </a:r>
            <a:r>
              <a:rPr lang="ru-RU" b="1" dirty="0" err="1"/>
              <a:t>Cain</a:t>
            </a:r>
            <a:r>
              <a:rPr lang="ru-RU" b="1" dirty="0"/>
              <a:t> &amp; </a:t>
            </a:r>
            <a:r>
              <a:rPr lang="ru-RU" b="1" dirty="0" err="1"/>
              <a:t>Abel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9426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Алгоритмы пароля </a:t>
            </a:r>
            <a:r>
              <a:rPr lang="en-US" sz="3200" dirty="0"/>
              <a:t>Secret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Тип 8 и тип 9 были представлены в ОС </a:t>
            </a:r>
            <a:r>
              <a:rPr lang="ru-RU" dirty="0" err="1"/>
              <a:t>Cisco</a:t>
            </a:r>
            <a:r>
              <a:rPr lang="ru-RU" dirty="0"/>
              <a:t> IOS 15.3(3)M.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них используется шифрование SHA. </a:t>
            </a:r>
            <a:endParaRPr lang="ru-RU" dirty="0" smtClean="0"/>
          </a:p>
          <a:p>
            <a:pPr algn="l"/>
            <a:r>
              <a:rPr lang="ru-RU" dirty="0" smtClean="0"/>
              <a:t>Так </a:t>
            </a:r>
            <a:r>
              <a:rPr lang="ru-RU" dirty="0"/>
              <a:t>как тип 9 несколько надежнее, чем тип 8, он будет использоваться в качестве примера в этом курсе (всегда, когда это разрешено </a:t>
            </a:r>
            <a:r>
              <a:rPr lang="ru-RU" dirty="0" err="1"/>
              <a:t>Cisco</a:t>
            </a:r>
            <a:r>
              <a:rPr lang="ru-RU" dirty="0"/>
              <a:t> IOS).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41147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Алгоритмы пароля </a:t>
            </a:r>
            <a:r>
              <a:rPr lang="en-US" sz="3200" dirty="0"/>
              <a:t>Secret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941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Алгоритмы пароля </a:t>
            </a:r>
            <a:r>
              <a:rPr lang="en-US" sz="3200" dirty="0"/>
              <a:t>Secret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</a:t>
            </a:r>
            <a:r>
              <a:rPr lang="ru-RU" dirty="0" smtClean="0"/>
              <a:t>оказано</a:t>
            </a:r>
            <a:r>
              <a:rPr lang="ru-RU" dirty="0"/>
              <a:t>, что конфигурирование шифрования типа 9 не так просто, как может показаться. Нельзя просто ввести команду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secret</a:t>
            </a:r>
            <a:r>
              <a:rPr lang="ru-RU" b="1" dirty="0"/>
              <a:t> 9 </a:t>
            </a:r>
            <a:r>
              <a:rPr lang="ru-RU" dirty="0"/>
              <a:t>и незашифрованный пароль. </a:t>
            </a:r>
            <a:endParaRPr lang="ru-RU" dirty="0" smtClean="0"/>
          </a:p>
          <a:p>
            <a:pPr algn="l"/>
            <a:r>
              <a:rPr lang="ru-RU" dirty="0" smtClean="0"/>
              <a:t>Чтобы </a:t>
            </a:r>
            <a:r>
              <a:rPr lang="ru-RU" dirty="0"/>
              <a:t>воспользоваться этой формой команды, нужно вставить зашифрованный пароль, который можно скопировать из конфигурации другого маршрутизатора.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17353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Алгоритмы пароля </a:t>
            </a:r>
            <a:r>
              <a:rPr lang="en-US" sz="3200" dirty="0"/>
              <a:t>Secret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Чтобы ввести незашифрованный пароль, воспользуйтесь синтаксисом команды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 smtClean="0"/>
              <a:t>algorithm-type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0820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Алгоритмы пароля </a:t>
            </a:r>
            <a:r>
              <a:rPr lang="en-US" sz="3200" dirty="0"/>
              <a:t>Secret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36712"/>
            <a:ext cx="885698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983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Пример конфигурации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Обратите </a:t>
            </a:r>
            <a:r>
              <a:rPr lang="ru-RU" dirty="0"/>
              <a:t>внимание, что текущая конфигурация теперь показывает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secret</a:t>
            </a:r>
            <a:r>
              <a:rPr lang="ru-RU" b="1" dirty="0"/>
              <a:t> </a:t>
            </a:r>
            <a:r>
              <a:rPr lang="ru-RU" b="1" dirty="0" err="1"/>
              <a:t>password</a:t>
            </a:r>
            <a:r>
              <a:rPr lang="ru-RU" b="1" dirty="0"/>
              <a:t> </a:t>
            </a:r>
            <a:r>
              <a:rPr lang="ru-RU" dirty="0"/>
              <a:t>типа 9.</a:t>
            </a:r>
            <a:endParaRPr lang="ru-RU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784976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254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Алгоритмы пароля </a:t>
            </a:r>
            <a:r>
              <a:rPr lang="en-US" sz="3200" dirty="0"/>
              <a:t>Secret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Шифрование типов 8 и 9 было также представлено в ОС </a:t>
            </a:r>
            <a:r>
              <a:rPr lang="en-US" dirty="0"/>
              <a:t>Cisco IOS 15.3(3)M </a:t>
            </a:r>
            <a:r>
              <a:rPr lang="ru-RU" dirty="0"/>
              <a:t>для команды </a:t>
            </a:r>
            <a:r>
              <a:rPr lang="en-US" dirty="0"/>
              <a:t>username secret . </a:t>
            </a:r>
            <a:endParaRPr lang="ru-RU" dirty="0" smtClean="0"/>
          </a:p>
          <a:p>
            <a:pPr algn="l"/>
            <a:r>
              <a:rPr lang="ru-RU" dirty="0" smtClean="0"/>
              <a:t>Аналогично </a:t>
            </a:r>
            <a:r>
              <a:rPr lang="ru-RU" dirty="0"/>
              <a:t>команде </a:t>
            </a:r>
            <a:r>
              <a:rPr lang="en-US" b="1" dirty="0"/>
              <a:t>enable secret</a:t>
            </a:r>
            <a:r>
              <a:rPr lang="en-US" dirty="0"/>
              <a:t>, </a:t>
            </a:r>
            <a:r>
              <a:rPr lang="ru-RU" dirty="0"/>
              <a:t>если вы просто введете пользователя с командой </a:t>
            </a:r>
            <a:r>
              <a:rPr lang="en-US" b="1" dirty="0"/>
              <a:t>username secret</a:t>
            </a:r>
            <a:r>
              <a:rPr lang="en-US" dirty="0"/>
              <a:t>, </a:t>
            </a:r>
            <a:r>
              <a:rPr lang="ru-RU" dirty="0"/>
              <a:t>шифрование по умолчанию будет </a:t>
            </a:r>
            <a:r>
              <a:rPr lang="en-US" dirty="0"/>
              <a:t>MD5. </a:t>
            </a:r>
            <a:endParaRPr lang="ru-RU" dirty="0" smtClean="0"/>
          </a:p>
          <a:p>
            <a:pPr algn="l"/>
            <a:r>
              <a:rPr lang="ru-RU" dirty="0" smtClean="0"/>
              <a:t>Используйте </a:t>
            </a:r>
            <a:r>
              <a:rPr lang="ru-RU" dirty="0"/>
              <a:t>команду </a:t>
            </a:r>
            <a:r>
              <a:rPr lang="en-US" b="1" dirty="0"/>
              <a:t>username name algorithm-type</a:t>
            </a:r>
            <a:r>
              <a:rPr lang="en-US" dirty="0"/>
              <a:t> </a:t>
            </a:r>
            <a:r>
              <a:rPr lang="ru-RU" dirty="0"/>
              <a:t>для задания шифрования типа 9.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18208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Алгоритмы пароля </a:t>
            </a:r>
            <a:r>
              <a:rPr lang="en-US" sz="3200" dirty="0"/>
              <a:t>Secret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71296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04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Алгоритмы пароля </a:t>
            </a:r>
            <a:r>
              <a:rPr lang="en-US" sz="3200" dirty="0"/>
              <a:t>Secret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 целях обратной совместимости, в </a:t>
            </a:r>
            <a:r>
              <a:rPr lang="ru-RU" dirty="0" err="1"/>
              <a:t>Cisco</a:t>
            </a:r>
            <a:r>
              <a:rPr lang="ru-RU" dirty="0"/>
              <a:t> IOS доступны команды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password</a:t>
            </a:r>
            <a:r>
              <a:rPr lang="ru-RU" dirty="0"/>
              <a:t>, </a:t>
            </a:r>
            <a:r>
              <a:rPr lang="ru-RU" b="1" dirty="0" err="1"/>
              <a:t>username</a:t>
            </a:r>
            <a:r>
              <a:rPr lang="ru-RU" b="1" dirty="0"/>
              <a:t> </a:t>
            </a:r>
            <a:r>
              <a:rPr lang="ru-RU" b="1" dirty="0" err="1"/>
              <a:t>passwordи</a:t>
            </a:r>
            <a:r>
              <a:rPr lang="ru-RU" b="1" dirty="0"/>
              <a:t> </a:t>
            </a:r>
            <a:r>
              <a:rPr lang="ru-RU" b="1" dirty="0" err="1"/>
              <a:t>line</a:t>
            </a:r>
            <a:r>
              <a:rPr lang="ru-RU" b="1" dirty="0"/>
              <a:t> </a:t>
            </a:r>
            <a:r>
              <a:rPr lang="ru-RU" b="1" dirty="0" err="1"/>
              <a:t>password</a:t>
            </a:r>
            <a:r>
              <a:rPr lang="ru-RU" dirty="0"/>
              <a:t> . </a:t>
            </a:r>
            <a:endParaRPr lang="ru-RU" dirty="0" smtClean="0"/>
          </a:p>
          <a:p>
            <a:pPr algn="l"/>
            <a:r>
              <a:rPr lang="ru-RU" dirty="0" smtClean="0"/>
              <a:t>Эти </a:t>
            </a:r>
            <a:r>
              <a:rPr lang="ru-RU" dirty="0"/>
              <a:t>команды не используют шифрование по умолчанию.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лучшем случае они могут использовать шифрование типа 7, как показано </a:t>
            </a:r>
            <a:r>
              <a:rPr lang="ru-RU" dirty="0" smtClean="0"/>
              <a:t>далее. </a:t>
            </a:r>
          </a:p>
          <a:p>
            <a:pPr algn="l"/>
            <a:r>
              <a:rPr lang="ru-RU" dirty="0" smtClean="0"/>
              <a:t>Поэтому </a:t>
            </a:r>
            <a:r>
              <a:rPr lang="ru-RU" dirty="0"/>
              <a:t>эти команды мы в данном курсе рассматривать не будем.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39520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Алгоритмы пароля </a:t>
            </a:r>
            <a:r>
              <a:rPr lang="en-US" sz="3200" dirty="0"/>
              <a:t>Secret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3"/>
            <a:ext cx="878497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54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Надежные пароли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3924"/>
            <a:ext cx="8712968" cy="56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387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Защита доступа к линии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По умолчанию консольный и </a:t>
            </a:r>
            <a:r>
              <a:rPr lang="ru-RU" dirty="0" err="1"/>
              <a:t>aux</a:t>
            </a:r>
            <a:r>
              <a:rPr lang="ru-RU" dirty="0"/>
              <a:t>-порты не требуют пароля для административного доступа. Кроме того, команда </a:t>
            </a:r>
            <a:r>
              <a:rPr lang="ru-RU" dirty="0" err="1"/>
              <a:t>password</a:t>
            </a:r>
            <a:r>
              <a:rPr lang="ru-RU" dirty="0"/>
              <a:t>, сконфигурированная на консоли, </a:t>
            </a:r>
            <a:r>
              <a:rPr lang="ru-RU" dirty="0" err="1"/>
              <a:t>vty</a:t>
            </a:r>
            <a:r>
              <a:rPr lang="ru-RU" dirty="0"/>
              <a:t> и вспомогательные (</a:t>
            </a:r>
            <a:r>
              <a:rPr lang="ru-RU" dirty="0" err="1"/>
              <a:t>aux</a:t>
            </a:r>
            <a:r>
              <a:rPr lang="ru-RU" dirty="0"/>
              <a:t>) линии могут использовать только тип 7.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0788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Защита доступа к линии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Таким </a:t>
            </a:r>
            <a:r>
              <a:rPr lang="ru-RU" dirty="0"/>
              <a:t>образом, для аутентификации по имени пользователя/паролю консольную и вспомогательную линии нужно конфигурировать с помощью команды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local</a:t>
            </a:r>
            <a:r>
              <a:rPr lang="ru-RU" b="1" dirty="0"/>
              <a:t> 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Кроме </a:t>
            </a:r>
            <a:r>
              <a:rPr lang="ru-RU" dirty="0"/>
              <a:t>того, </a:t>
            </a:r>
            <a:r>
              <a:rPr lang="ru-RU" b="1" dirty="0" err="1"/>
              <a:t>vty</a:t>
            </a:r>
            <a:r>
              <a:rPr lang="ru-RU" b="1" dirty="0"/>
              <a:t>-линии</a:t>
            </a:r>
            <a:r>
              <a:rPr lang="ru-RU" dirty="0"/>
              <a:t> должны конфигурироваться только для SSH-доступа, как показано </a:t>
            </a:r>
            <a:r>
              <a:rPr lang="ru-RU" dirty="0" smtClean="0"/>
              <a:t>далее.</a:t>
            </a:r>
          </a:p>
        </p:txBody>
      </p:sp>
    </p:spTree>
    <p:extLst>
      <p:ext uri="{BB962C8B-B14F-4D97-AF65-F5344CB8AC3E}">
        <p14:creationId xmlns:p14="http://schemas.microsoft.com/office/powerpoint/2010/main" val="1211942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Защита доступа к линии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5"/>
            <a:ext cx="885698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349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Защита доступа к линии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Воспользуйтесь программой проверки синтаксиса </a:t>
            </a:r>
            <a:r>
              <a:rPr lang="ru-RU" dirty="0" smtClean="0"/>
              <a:t>, </a:t>
            </a:r>
            <a:r>
              <a:rPr lang="ru-RU" dirty="0"/>
              <a:t>чтобы защитить административный доступ к маршрутизатору R2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95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Защита доступа к линии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892480" cy="562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627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Защита доступа к линии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Некоторые </a:t>
            </a:r>
            <a:r>
              <a:rPr lang="ru-RU" dirty="0"/>
              <a:t>устройства </a:t>
            </a:r>
            <a:r>
              <a:rPr lang="ru-RU" dirty="0" err="1"/>
              <a:t>Cisco</a:t>
            </a:r>
            <a:r>
              <a:rPr lang="ru-RU" dirty="0"/>
              <a:t> имеют более пяти </a:t>
            </a:r>
            <a:r>
              <a:rPr lang="ru-RU" b="1" dirty="0" err="1"/>
              <a:t>vty</a:t>
            </a:r>
            <a:r>
              <a:rPr lang="ru-RU" b="1" dirty="0"/>
              <a:t>-линий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Прежде </a:t>
            </a:r>
            <a:r>
              <a:rPr lang="ru-RU" dirty="0"/>
              <a:t>чем настроить пароль, проверьте количество </a:t>
            </a:r>
            <a:r>
              <a:rPr lang="ru-RU" b="1" dirty="0" err="1"/>
              <a:t>vty</a:t>
            </a:r>
            <a:r>
              <a:rPr lang="ru-RU" b="1" dirty="0"/>
              <a:t>-линий</a:t>
            </a:r>
            <a:r>
              <a:rPr lang="ru-RU" dirty="0"/>
              <a:t> в текущей конфигурации. Например, коммутаторы </a:t>
            </a:r>
            <a:r>
              <a:rPr lang="ru-RU" dirty="0" err="1"/>
              <a:t>Cisco</a:t>
            </a:r>
            <a:r>
              <a:rPr lang="ru-RU" dirty="0"/>
              <a:t> одновременно поддерживают до 16 </a:t>
            </a:r>
            <a:r>
              <a:rPr lang="ru-RU" dirty="0" err="1"/>
              <a:t>vty</a:t>
            </a:r>
            <a:r>
              <a:rPr lang="ru-RU" dirty="0"/>
              <a:t>-линий, пронумерованных от 0 до 15.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31453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Усовершенствование процесса входа в систему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Применение паролей и локальной аутентификации не может предотвратить целевую атаку на устройство. Усовершенствованные возможности входа в систему </a:t>
            </a:r>
            <a:r>
              <a:rPr lang="ru-RU" dirty="0" err="1"/>
              <a:t>Cisco</a:t>
            </a:r>
            <a:r>
              <a:rPr lang="ru-RU" dirty="0"/>
              <a:t> IOS, </a:t>
            </a:r>
            <a:r>
              <a:rPr lang="ru-RU" dirty="0" smtClean="0"/>
              <a:t>позволяют </a:t>
            </a:r>
            <a:r>
              <a:rPr lang="ru-RU" dirty="0"/>
              <a:t>обеспечить усиленную защиту за счет замедления таких атак, как словарные атаки и </a:t>
            </a:r>
            <a:r>
              <a:rPr lang="ru-RU" dirty="0" err="1"/>
              <a:t>DoS</a:t>
            </a:r>
            <a:r>
              <a:rPr lang="ru-RU" dirty="0"/>
              <a:t>-атаки. </a:t>
            </a:r>
          </a:p>
        </p:txBody>
      </p:sp>
    </p:spTree>
    <p:extLst>
      <p:ext uri="{BB962C8B-B14F-4D97-AF65-F5344CB8AC3E}">
        <p14:creationId xmlns:p14="http://schemas.microsoft.com/office/powerpoint/2010/main" val="2126483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Усовершенствование процесса входа в систему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82047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850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Усовершенствование процесса входа в систему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Включения </a:t>
            </a:r>
            <a:r>
              <a:rPr lang="ru-RU" dirty="0"/>
              <a:t>профиля обнаружения позволяет сконфигурировать сетевое устройство так, чтобы оно отказывало в дальнейших запросах на подключение (или блокировало вход в систему) в случае повторных неудачных попыток входа. </a:t>
            </a:r>
          </a:p>
        </p:txBody>
      </p:sp>
    </p:spTree>
    <p:extLst>
      <p:ext uri="{BB962C8B-B14F-4D97-AF65-F5344CB8AC3E}">
        <p14:creationId xmlns:p14="http://schemas.microsoft.com/office/powerpoint/2010/main" val="363142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Усовершенствование процесса входа в систему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Такую </a:t>
            </a:r>
            <a:r>
              <a:rPr lang="ru-RU" dirty="0"/>
              <a:t>блокировку можно задать на некоторый период времени, который называется «период тишины». </a:t>
            </a:r>
            <a:endParaRPr lang="ru-RU" dirty="0" smtClean="0"/>
          </a:p>
          <a:p>
            <a:pPr algn="l"/>
            <a:r>
              <a:rPr lang="ru-RU" dirty="0" smtClean="0"/>
              <a:t>Списки </a:t>
            </a:r>
            <a:r>
              <a:rPr lang="ru-RU" dirty="0"/>
              <a:t>контроля доступа (</a:t>
            </a:r>
            <a:r>
              <a:rPr lang="ru-RU" b="1" dirty="0" err="1"/>
              <a:t>access</a:t>
            </a:r>
            <a:r>
              <a:rPr lang="ru-RU" b="1" dirty="0"/>
              <a:t> </a:t>
            </a:r>
            <a:r>
              <a:rPr lang="ru-RU" b="1" dirty="0" err="1"/>
              <a:t>control</a:t>
            </a:r>
            <a:r>
              <a:rPr lang="ru-RU" b="1" dirty="0"/>
              <a:t> </a:t>
            </a:r>
            <a:r>
              <a:rPr lang="ru-RU" b="1" dirty="0" err="1"/>
              <a:t>lists</a:t>
            </a:r>
            <a:r>
              <a:rPr lang="ru-RU" b="1" dirty="0"/>
              <a:t>, ACL</a:t>
            </a:r>
            <a:r>
              <a:rPr lang="ru-RU" dirty="0"/>
              <a:t>) могут использоваться для разрешения легитимных подключений с адресов известных системных администраторов.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19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Надежные пароли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Администраторы </a:t>
            </a:r>
            <a:r>
              <a:rPr lang="ru-RU" dirty="0"/>
              <a:t>должны гарантировать применение надежных паролей во всей сети. Следуйте рекомендациям по созданию надежных паролей для защиты таких ресурсов, как маршрутизаторы и коммутаторы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413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Усовершенствование процесса входа в систему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 </a:t>
            </a:r>
            <a:r>
              <a:rPr lang="ru-RU" dirty="0"/>
              <a:t>умолчанию баннеры отключены и должны включаться явным образом. </a:t>
            </a:r>
            <a:endParaRPr lang="ru-RU" dirty="0" smtClean="0"/>
          </a:p>
          <a:p>
            <a:pPr algn="l"/>
            <a:r>
              <a:rPr lang="ru-RU" dirty="0" smtClean="0"/>
              <a:t>Используйте </a:t>
            </a:r>
            <a:r>
              <a:rPr lang="ru-RU" dirty="0"/>
              <a:t>команду </a:t>
            </a:r>
            <a:r>
              <a:rPr lang="ru-RU" b="1" dirty="0" err="1"/>
              <a:t>banner</a:t>
            </a:r>
            <a:r>
              <a:rPr lang="ru-RU" dirty="0"/>
              <a:t> в режиме глобальной конфигурации, </a:t>
            </a:r>
            <a:r>
              <a:rPr lang="ru-RU" dirty="0" smtClean="0"/>
              <a:t>чтобы </a:t>
            </a:r>
            <a:r>
              <a:rPr lang="ru-RU" dirty="0"/>
              <a:t>задать соответствующие сообщения. </a:t>
            </a:r>
            <a:endParaRPr lang="ru-RU" dirty="0" smtClean="0"/>
          </a:p>
          <a:p>
            <a:pPr algn="l"/>
            <a:r>
              <a:rPr lang="ru-RU" dirty="0" smtClean="0"/>
              <a:t>Баннеры </a:t>
            </a:r>
            <a:r>
              <a:rPr lang="ru-RU" dirty="0"/>
              <a:t>защищают организацию с юридической стороны.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38414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Усовершенствование процесса входа в систему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82047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55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Усовершенствование процесса входа в систему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Важно </a:t>
            </a:r>
            <a:r>
              <a:rPr lang="ru-RU" dirty="0"/>
              <a:t>правильно формулировать сообщения, которые будут отображаться на баннере, поэтому до размещения баннеров на сетевых маршрутизаторах рекомендуется проконсультироваться с юристами. </a:t>
            </a:r>
            <a:endParaRPr lang="ru-RU" dirty="0" smtClean="0"/>
          </a:p>
          <a:p>
            <a:pPr algn="l"/>
            <a:r>
              <a:rPr lang="ru-RU" dirty="0" smtClean="0"/>
              <a:t>Никогда </a:t>
            </a:r>
            <a:r>
              <a:rPr lang="ru-RU" dirty="0"/>
              <a:t>не используйте слова «добро пожаловать» или любое другое известное приветствие, которое можно интерпретировать как приглашение к использованию сети.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4720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Команды усовершенствованного входа в систему </a:t>
            </a:r>
            <a:r>
              <a:rPr lang="ru-RU" dirty="0" err="1"/>
              <a:t>Cisco</a:t>
            </a:r>
            <a:r>
              <a:rPr lang="ru-RU" dirty="0"/>
              <a:t> IOS, </a:t>
            </a:r>
            <a:r>
              <a:rPr lang="ru-RU" dirty="0" smtClean="0"/>
              <a:t>позволяют </a:t>
            </a:r>
            <a:r>
              <a:rPr lang="ru-RU" dirty="0"/>
              <a:t>повысить безопасность виртуального входа. </a:t>
            </a:r>
            <a:endParaRPr lang="ru-RU" dirty="0" smtClean="0"/>
          </a:p>
          <a:p>
            <a:pPr algn="l"/>
            <a:r>
              <a:rPr lang="ru-RU" dirty="0" smtClean="0"/>
              <a:t>Далее показан </a:t>
            </a:r>
            <a:r>
              <a:rPr lang="ru-RU" dirty="0"/>
              <a:t>пример конфигурации. </a:t>
            </a:r>
            <a:endParaRPr lang="ru-RU" dirty="0" smtClean="0"/>
          </a:p>
          <a:p>
            <a:pPr algn="l"/>
            <a:r>
              <a:rPr lang="ru-RU" dirty="0" smtClean="0"/>
              <a:t>Команда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block-for</a:t>
            </a:r>
            <a:r>
              <a:rPr lang="ru-RU" b="1" dirty="0"/>
              <a:t> </a:t>
            </a:r>
            <a:r>
              <a:rPr lang="ru-RU" dirty="0"/>
              <a:t>может обеспечивать защиту от </a:t>
            </a:r>
            <a:r>
              <a:rPr lang="ru-RU" dirty="0" err="1"/>
              <a:t>DoS</a:t>
            </a:r>
            <a:r>
              <a:rPr lang="ru-RU" dirty="0"/>
              <a:t>-атак за счет отключения входа в систему в случае повторных неудачных попыток входа (количество неудачных попыток задается предварительно).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378996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расширенных функций входа в систему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54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079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Команда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quiet-mode</a:t>
            </a:r>
            <a:r>
              <a:rPr lang="ru-RU" b="1" dirty="0"/>
              <a:t> </a:t>
            </a:r>
            <a:r>
              <a:rPr lang="ru-RU" dirty="0"/>
              <a:t>выполняет сопоставление со списком ACL, в котором указаны разрешенные хосты. </a:t>
            </a:r>
            <a:endParaRPr lang="ru-RU" dirty="0" smtClean="0"/>
          </a:p>
          <a:p>
            <a:pPr algn="l"/>
            <a:r>
              <a:rPr lang="ru-RU" dirty="0" smtClean="0"/>
              <a:t>Таким </a:t>
            </a:r>
            <a:r>
              <a:rPr lang="ru-RU" dirty="0"/>
              <a:t>образом гарантируется, что попытки входа на маршрутизатор могут идти только со стороны авторизованных хостов.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2163808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Команда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delay</a:t>
            </a:r>
            <a:r>
              <a:rPr lang="ru-RU" b="1" dirty="0"/>
              <a:t> </a:t>
            </a:r>
            <a:r>
              <a:rPr lang="ru-RU" dirty="0"/>
              <a:t>определяет, сколько секунд пользователь должен подождать до новой попытки после неудачной попытки входа. Команды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on-success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on-failure</a:t>
            </a:r>
            <a:r>
              <a:rPr lang="ru-RU" b="1" dirty="0"/>
              <a:t> </a:t>
            </a:r>
            <a:r>
              <a:rPr lang="ru-RU" dirty="0"/>
              <a:t>фиксируют удачные и неудачные попытки входа.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847290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расширенных функций входа в систему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96448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235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Такие </a:t>
            </a:r>
            <a:r>
              <a:rPr lang="ru-RU" dirty="0"/>
              <a:t>возможности усовершенствованного входа не применяются для консольных подключений. Для таких подключений подразумевается, что только авторизованный персонал имеет физический доступ к устройствам.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031936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Такие </a:t>
            </a:r>
            <a:r>
              <a:rPr lang="ru-RU" dirty="0"/>
              <a:t>функции усовершенствованного входа могут быть включены только в том случае, если для аутентификации для локального и удаленного доступа используется локальная база данных. </a:t>
            </a:r>
            <a:endParaRPr lang="ru-RU" dirty="0" smtClean="0"/>
          </a:p>
          <a:p>
            <a:pPr algn="l"/>
            <a:r>
              <a:rPr lang="ru-RU" dirty="0" smtClean="0"/>
              <a:t>Если </a:t>
            </a:r>
            <a:r>
              <a:rPr lang="ru-RU" dirty="0"/>
              <a:t>же линии сконфигурированы для аутентификации только по паролю, функции усовершенствованного входа включить нельзя.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56507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Надежные пароли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0113"/>
            <a:ext cx="7560840" cy="569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44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Чтобы устройство </a:t>
            </a:r>
            <a:r>
              <a:rPr lang="ru-RU" dirty="0" err="1"/>
              <a:t>Cisco</a:t>
            </a:r>
            <a:r>
              <a:rPr lang="ru-RU" dirty="0"/>
              <a:t> IOS смогло обнаружить </a:t>
            </a:r>
            <a:r>
              <a:rPr lang="ru-RU" dirty="0" err="1"/>
              <a:t>DoS</a:t>
            </a:r>
            <a:r>
              <a:rPr lang="ru-RU" dirty="0"/>
              <a:t>-атаку, воспользуйтесь командой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block-for</a:t>
            </a:r>
            <a:r>
              <a:rPr lang="ru-RU" b="1" dirty="0"/>
              <a:t> . </a:t>
            </a:r>
            <a:endParaRPr lang="ru-RU" b="1" dirty="0" smtClean="0"/>
          </a:p>
          <a:p>
            <a:pPr algn="l"/>
            <a:r>
              <a:rPr lang="ru-RU" dirty="0" smtClean="0"/>
              <a:t>Все </a:t>
            </a:r>
            <a:r>
              <a:rPr lang="ru-RU" dirty="0"/>
              <a:t>остальные функции усовершенствованного входа отключены до тех пор, пока не будет сконфигурирована команда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block-for</a:t>
            </a:r>
            <a:r>
              <a:rPr lang="ru-RU" b="1" dirty="0"/>
              <a:t> </a:t>
            </a:r>
            <a:endParaRPr lang="ru-RU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Включение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088865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Пример </a:t>
            </a:r>
            <a:r>
              <a:rPr lang="ru-RU" sz="3200" dirty="0"/>
              <a:t>конфигурации команды </a:t>
            </a:r>
            <a:r>
              <a:rPr lang="ru-RU" sz="3200" dirty="0" err="1"/>
              <a:t>login</a:t>
            </a:r>
            <a:r>
              <a:rPr lang="ru-RU" sz="3200" dirty="0"/>
              <a:t> </a:t>
            </a:r>
            <a:r>
              <a:rPr lang="ru-RU" sz="3200" dirty="0" err="1"/>
              <a:t>block-for</a:t>
            </a:r>
            <a:endParaRPr lang="ru-RU" sz="32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3649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1397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 частности, команда </a:t>
            </a:r>
            <a:r>
              <a:rPr lang="ru-RU" dirty="0" err="1"/>
              <a:t>login</a:t>
            </a:r>
            <a:r>
              <a:rPr lang="ru-RU" dirty="0"/>
              <a:t> </a:t>
            </a:r>
            <a:r>
              <a:rPr lang="ru-RU" dirty="0" err="1"/>
              <a:t>block-for</a:t>
            </a:r>
            <a:r>
              <a:rPr lang="ru-RU" dirty="0"/>
              <a:t> выполняет мониторинг входа на устройство и работает в двух режимах:</a:t>
            </a:r>
          </a:p>
          <a:p>
            <a:pPr algn="l"/>
            <a:r>
              <a:rPr lang="ru-RU" b="1" dirty="0" smtClean="0"/>
              <a:t>Обычный </a:t>
            </a:r>
            <a:r>
              <a:rPr lang="ru-RU" b="1" dirty="0"/>
              <a:t>режим. </a:t>
            </a:r>
            <a:r>
              <a:rPr lang="ru-RU" dirty="0"/>
              <a:t>Также называется режимом наблюдения. Маршрутизатор считает число неудачных попыток входа за указанный период времени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Включение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841730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Режим </a:t>
            </a:r>
            <a:r>
              <a:rPr lang="ru-RU" b="1" dirty="0"/>
              <a:t>тишины </a:t>
            </a:r>
            <a:r>
              <a:rPr lang="ru-RU" dirty="0"/>
              <a:t>Также называется периодом «тишины». Если число неудачных попыток входа превышает заданное пороговое значение, все попытки входа с использованием протоколов </a:t>
            </a:r>
            <a:r>
              <a:rPr lang="ru-RU" dirty="0" err="1"/>
              <a:t>Telnet</a:t>
            </a:r>
            <a:r>
              <a:rPr lang="ru-RU" dirty="0"/>
              <a:t>, SSH и HTTР блокируются на время, указанное для команды </a:t>
            </a:r>
            <a:r>
              <a:rPr lang="ru-RU" dirty="0" err="1"/>
              <a:t>login</a:t>
            </a:r>
            <a:r>
              <a:rPr lang="ru-RU" dirty="0"/>
              <a:t> </a:t>
            </a:r>
            <a:r>
              <a:rPr lang="ru-RU" dirty="0" err="1"/>
              <a:t>block-for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Включение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434248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Когда режим «тишины» включен, все попытки входа, включая действующий административный доступ, запрещены. </a:t>
            </a:r>
            <a:endParaRPr lang="ru-RU" dirty="0" smtClean="0"/>
          </a:p>
          <a:p>
            <a:pPr algn="l"/>
            <a:r>
              <a:rPr lang="ru-RU" dirty="0" smtClean="0"/>
              <a:t>Однако </a:t>
            </a:r>
            <a:r>
              <a:rPr lang="ru-RU" dirty="0"/>
              <a:t>чтобы обеспечить постоянный доступ (например, административный доступ к определенным хостам) к критически важным хостам, такое поведение можно изменить с помощью списка ACL.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Включение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066366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Список </a:t>
            </a:r>
            <a:r>
              <a:rPr lang="ru-RU" dirty="0"/>
              <a:t>ACL создается и определяется с использованием команды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quiet-mode</a:t>
            </a:r>
            <a:r>
              <a:rPr lang="ru-RU" b="1" dirty="0"/>
              <a:t> </a:t>
            </a:r>
            <a:r>
              <a:rPr lang="ru-RU" b="1" dirty="0" err="1"/>
              <a:t>access-class</a:t>
            </a:r>
            <a:r>
              <a:rPr lang="ru-RU" dirty="0"/>
              <a:t>, </a:t>
            </a:r>
            <a:endParaRPr lang="ru-RU" dirty="0" smtClean="0"/>
          </a:p>
          <a:p>
            <a:pPr algn="l"/>
            <a:r>
              <a:rPr lang="ru-RU" dirty="0" smtClean="0"/>
              <a:t>Во </a:t>
            </a:r>
            <a:r>
              <a:rPr lang="ru-RU" dirty="0"/>
              <a:t>время режима «тишины» доступ к устройству будут иметь только хосты, указанные в списке ACL.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Включение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299545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Включение расширенных функций входа в систему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1296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79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При использовании команды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block-for</a:t>
            </a:r>
            <a:r>
              <a:rPr lang="ru-RU" b="1" dirty="0"/>
              <a:t> </a:t>
            </a:r>
            <a:r>
              <a:rPr lang="ru-RU" dirty="0"/>
              <a:t>между попытками входа автоматически устанавливается задержка в одну секунду. </a:t>
            </a:r>
            <a:endParaRPr lang="ru-RU" dirty="0" smtClean="0"/>
          </a:p>
          <a:p>
            <a:pPr algn="l"/>
            <a:r>
              <a:rPr lang="ru-RU" dirty="0" smtClean="0"/>
              <a:t>Чтобы </a:t>
            </a:r>
            <a:r>
              <a:rPr lang="ru-RU" dirty="0"/>
              <a:t>осложнить жизнь злоумышленнику, время задержки между попытками входа можно увеличить с помощью команды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 smtClean="0"/>
              <a:t>delay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Включение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317190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Включение расширенных функций входа в систему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5029"/>
            <a:ext cx="88569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043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Эта </a:t>
            </a:r>
            <a:r>
              <a:rPr lang="ru-RU" dirty="0"/>
              <a:t>команда позволяет задать одинаковую задержку между последовательными попытками входа. </a:t>
            </a:r>
            <a:endParaRPr lang="ru-RU" dirty="0" smtClean="0"/>
          </a:p>
          <a:p>
            <a:pPr algn="l"/>
            <a:r>
              <a:rPr lang="ru-RU" dirty="0" smtClean="0"/>
              <a:t>Задержка </a:t>
            </a:r>
            <a:r>
              <a:rPr lang="ru-RU" dirty="0"/>
              <a:t>устанавливается для всех попыток входа, как удачных, так и неудачных.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Включение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237623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Надежные пароли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7849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4461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Команды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block-for</a:t>
            </a:r>
            <a:r>
              <a:rPr lang="ru-RU" dirty="0"/>
              <a:t>,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quiet-mode</a:t>
            </a:r>
            <a:r>
              <a:rPr lang="ru-RU" b="1" dirty="0"/>
              <a:t> </a:t>
            </a:r>
            <a:r>
              <a:rPr lang="ru-RU" b="1" dirty="0" err="1"/>
              <a:t>access-class</a:t>
            </a:r>
            <a:r>
              <a:rPr lang="ru-RU" dirty="0"/>
              <a:t>, и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delay</a:t>
            </a:r>
            <a:r>
              <a:rPr lang="ru-RU" b="1" dirty="0"/>
              <a:t> </a:t>
            </a:r>
            <a:r>
              <a:rPr lang="ru-RU" dirty="0"/>
              <a:t>позволяют блокировать неудачные попытки входа на ограниченный период времени. </a:t>
            </a:r>
            <a:endParaRPr lang="ru-RU" dirty="0" smtClean="0"/>
          </a:p>
          <a:p>
            <a:pPr algn="l"/>
            <a:r>
              <a:rPr lang="ru-RU" dirty="0" smtClean="0"/>
              <a:t>Однако </a:t>
            </a:r>
            <a:r>
              <a:rPr lang="ru-RU" dirty="0"/>
              <a:t>они не могут помешать злоумышленнику снова пытаться войти в систему.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Включение расширенных функций входа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6284858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Существует </a:t>
            </a:r>
            <a:r>
              <a:rPr lang="ru-RU" dirty="0"/>
              <a:t>три команды, которые можно сконфигурировать, чтобы помочь администратору обнаружить атаку с подбором пароля. </a:t>
            </a:r>
            <a:endParaRPr lang="ru-RU" dirty="0" smtClean="0"/>
          </a:p>
          <a:p>
            <a:pPr algn="l"/>
            <a:r>
              <a:rPr lang="ru-RU" dirty="0" smtClean="0"/>
              <a:t>Каждая </a:t>
            </a:r>
            <a:r>
              <a:rPr lang="ru-RU" dirty="0"/>
              <a:t>команда позволяет устройству генерировать </a:t>
            </a:r>
            <a:r>
              <a:rPr lang="ru-RU" dirty="0" err="1"/>
              <a:t>syslog</a:t>
            </a:r>
            <a:r>
              <a:rPr lang="ru-RU" dirty="0"/>
              <a:t>-сообщения для удачных или неудачных попыток входа.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</p:spTree>
    <p:extLst>
      <p:ext uri="{BB962C8B-B14F-4D97-AF65-F5344CB8AC3E}">
        <p14:creationId xmlns:p14="http://schemas.microsoft.com/office/powerpoint/2010/main" val="15431736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0425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Первые две команды,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on-success</a:t>
            </a:r>
            <a:r>
              <a:rPr lang="ru-RU" b="1" dirty="0"/>
              <a:t> </a:t>
            </a:r>
            <a:r>
              <a:rPr lang="ru-RU" b="1" dirty="0" err="1"/>
              <a:t>log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on-failure</a:t>
            </a:r>
            <a:r>
              <a:rPr lang="ru-RU" b="1" dirty="0"/>
              <a:t> </a:t>
            </a:r>
            <a:r>
              <a:rPr lang="ru-RU" b="1" dirty="0" err="1"/>
              <a:t>log</a:t>
            </a:r>
            <a:r>
              <a:rPr lang="ru-RU" dirty="0" err="1"/>
              <a:t>,генерируют</a:t>
            </a:r>
            <a:r>
              <a:rPr lang="ru-RU" dirty="0"/>
              <a:t> </a:t>
            </a:r>
            <a:r>
              <a:rPr lang="ru-RU" dirty="0" err="1"/>
              <a:t>syslog</a:t>
            </a:r>
            <a:r>
              <a:rPr lang="ru-RU" dirty="0"/>
              <a:t>-сообщения для удачных и неудачных попыток входа. </a:t>
            </a:r>
            <a:endParaRPr lang="ru-RU" dirty="0" smtClean="0"/>
          </a:p>
          <a:p>
            <a:pPr algn="l"/>
            <a:r>
              <a:rPr lang="ru-RU" dirty="0" smtClean="0"/>
              <a:t>Число </a:t>
            </a:r>
            <a:r>
              <a:rPr lang="ru-RU" dirty="0"/>
              <a:t>попыток входа до того, как будет сгенерировано сообщение о входе, можно указать с использованием синтаксиса [</a:t>
            </a:r>
            <a:r>
              <a:rPr lang="ru-RU" dirty="0" err="1"/>
              <a:t>every</a:t>
            </a:r>
            <a:r>
              <a:rPr lang="ru-RU" dirty="0"/>
              <a:t> </a:t>
            </a:r>
            <a:r>
              <a:rPr lang="ru-RU" dirty="0" err="1"/>
              <a:t>login</a:t>
            </a:r>
            <a:r>
              <a:rPr lang="ru-RU" dirty="0"/>
              <a:t>], где значение по умолчанию = 1 попытка. Допустимый диапазон от 1 до 65535.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</p:spTree>
    <p:extLst>
      <p:ext uri="{BB962C8B-B14F-4D97-AF65-F5344CB8AC3E}">
        <p14:creationId xmlns:p14="http://schemas.microsoft.com/office/powerpoint/2010/main" val="29619730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качестве </a:t>
            </a:r>
            <a:r>
              <a:rPr lang="ru-RU" dirty="0"/>
              <a:t>альтернативного варианта команде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on-failure</a:t>
            </a:r>
            <a:r>
              <a:rPr lang="ru-RU" b="1" dirty="0"/>
              <a:t> </a:t>
            </a:r>
            <a:r>
              <a:rPr lang="ru-RU" b="1" dirty="0" err="1"/>
              <a:t>log</a:t>
            </a:r>
            <a:r>
              <a:rPr lang="ru-RU" b="1" dirty="0"/>
              <a:t> </a:t>
            </a:r>
            <a:r>
              <a:rPr lang="ru-RU" dirty="0"/>
              <a:t>можно сконфигурировать команду </a:t>
            </a:r>
            <a:r>
              <a:rPr lang="ru-RU" b="1" dirty="0" err="1"/>
              <a:t>security</a:t>
            </a:r>
            <a:r>
              <a:rPr lang="ru-RU" b="1" dirty="0"/>
              <a:t> </a:t>
            </a:r>
            <a:r>
              <a:rPr lang="ru-RU" b="1" dirty="0" err="1"/>
              <a:t>authentication</a:t>
            </a:r>
            <a:r>
              <a:rPr lang="ru-RU" b="1" dirty="0"/>
              <a:t> </a:t>
            </a:r>
            <a:r>
              <a:rPr lang="ru-RU" b="1" dirty="0" err="1"/>
              <a:t>failure</a:t>
            </a:r>
            <a:r>
              <a:rPr lang="ru-RU" b="1" dirty="0"/>
              <a:t> </a:t>
            </a:r>
            <a:r>
              <a:rPr lang="ru-RU" b="1" dirty="0" err="1"/>
              <a:t>rate</a:t>
            </a:r>
            <a:r>
              <a:rPr lang="ru-RU" dirty="0"/>
              <a:t>, чтобы создавать сообщение о входе в случае превышения частоты неудачных попыток входа</a:t>
            </a:r>
            <a:r>
              <a:rPr lang="ru-RU" dirty="0" smtClean="0"/>
              <a:t>.</a:t>
            </a:r>
          </a:p>
          <a:p>
            <a:pPr algn="l"/>
            <a:r>
              <a:rPr lang="ru-RU" dirty="0"/>
              <a:t>Используйте команду </a:t>
            </a:r>
            <a:r>
              <a:rPr lang="ru-RU" b="1" dirty="0" err="1"/>
              <a:t>show</a:t>
            </a:r>
            <a:r>
              <a:rPr lang="ru-RU" b="1" dirty="0"/>
              <a:t> </a:t>
            </a:r>
            <a:r>
              <a:rPr lang="ru-RU" b="1" dirty="0" err="1"/>
              <a:t>login</a:t>
            </a:r>
            <a:r>
              <a:rPr lang="ru-RU" dirty="0"/>
              <a:t>, чтобы проверить параметры команды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block-for</a:t>
            </a:r>
            <a:r>
              <a:rPr lang="ru-RU" b="1" dirty="0"/>
              <a:t> </a:t>
            </a:r>
            <a:r>
              <a:rPr lang="ru-RU" dirty="0"/>
              <a:t>и текущий режим.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</p:spTree>
    <p:extLst>
      <p:ext uri="{BB962C8B-B14F-4D97-AF65-F5344CB8AC3E}">
        <p14:creationId xmlns:p14="http://schemas.microsoft.com/office/powerpoint/2010/main" val="11440887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5"/>
            <a:ext cx="889248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788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Маршрутизатор R1 </a:t>
            </a:r>
            <a:r>
              <a:rPr lang="ru-RU" dirty="0"/>
              <a:t>был </a:t>
            </a:r>
            <a:r>
              <a:rPr lang="ru-RU" dirty="0" smtClean="0"/>
              <a:t>сконфигурирован </a:t>
            </a:r>
            <a:r>
              <a:rPr lang="ru-RU" dirty="0"/>
              <a:t>таким образом, чтобы блокировать хосты входа на 120 секунд в случае, если в течение 60 секунд произошло более пяти неудачных попыток входа. Маршрутизатор R1 также подтверждает, что текущий режим является обычным (</a:t>
            </a:r>
            <a:r>
              <a:rPr lang="ru-RU" dirty="0" err="1"/>
              <a:t>normal</a:t>
            </a:r>
            <a:r>
              <a:rPr lang="ru-RU" dirty="0"/>
              <a:t>) и что за прошедшие 55 секунд произошло четыре неудачных попытки входа, так как в обычном режиме еще остается 5 секунд.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</p:spTree>
    <p:extLst>
      <p:ext uri="{BB962C8B-B14F-4D97-AF65-F5344CB8AC3E}">
        <p14:creationId xmlns:p14="http://schemas.microsoft.com/office/powerpoint/2010/main" val="40265544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На </a:t>
            </a:r>
            <a:r>
              <a:rPr lang="ru-RU" dirty="0" smtClean="0"/>
              <a:t>следующих слайдах показано</a:t>
            </a:r>
            <a:r>
              <a:rPr lang="ru-RU" dirty="0"/>
              <a:t>, что происходит в случае превышения порогового значения неудачных попыток.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</p:spTree>
    <p:extLst>
      <p:ext uri="{BB962C8B-B14F-4D97-AF65-F5344CB8AC3E}">
        <p14:creationId xmlns:p14="http://schemas.microsoft.com/office/powerpoint/2010/main" val="27002475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6800"/>
            <a:ext cx="8856984" cy="538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3506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64096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7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Надежные пароли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712968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2811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Итоговый </a:t>
            </a:r>
            <a:r>
              <a:rPr lang="ru-RU" dirty="0"/>
              <a:t>статус </a:t>
            </a:r>
            <a:r>
              <a:rPr lang="ru-RU" dirty="0" smtClean="0"/>
              <a:t>показывает команда </a:t>
            </a:r>
            <a:r>
              <a:rPr lang="ru-RU" b="1" dirty="0" err="1"/>
              <a:t>show</a:t>
            </a:r>
            <a:r>
              <a:rPr lang="ru-RU" b="1" dirty="0"/>
              <a:t>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dirty="0"/>
              <a:t>. Обращаем внимание, что теперь маршрутизатор находится в режиме «тишины» и будет оставаться в нем еще 105 секунд. R1 также определяет, что ACL-список PERMIT-ADMIN содержит список хостов, к которым можно подключаться во время режима «тишины».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</p:spTree>
    <p:extLst>
      <p:ext uri="{BB962C8B-B14F-4D97-AF65-F5344CB8AC3E}">
        <p14:creationId xmlns:p14="http://schemas.microsoft.com/office/powerpoint/2010/main" val="36863081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82047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270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Команда </a:t>
            </a:r>
            <a:r>
              <a:rPr lang="ru-RU" b="1" dirty="0" err="1"/>
              <a:t>show</a:t>
            </a:r>
            <a:r>
              <a:rPr lang="ru-RU" b="1" dirty="0"/>
              <a:t>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failures</a:t>
            </a:r>
            <a:r>
              <a:rPr lang="ru-RU" b="1" dirty="0"/>
              <a:t> </a:t>
            </a:r>
            <a:r>
              <a:rPr lang="ru-RU" dirty="0"/>
              <a:t>отображает дополнительную информацию о неудачных попытках, например IP-адрес, с которого происходили неудачные попытки входа.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</p:spTree>
    <p:extLst>
      <p:ext uri="{BB962C8B-B14F-4D97-AF65-F5344CB8AC3E}">
        <p14:creationId xmlns:p14="http://schemas.microsoft.com/office/powerpoint/2010/main" val="12075767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Пример </a:t>
            </a:r>
            <a:r>
              <a:rPr lang="ru-RU" sz="3200" dirty="0"/>
              <a:t>результата команды </a:t>
            </a:r>
            <a:r>
              <a:rPr lang="ru-RU" sz="3200" dirty="0" err="1"/>
              <a:t>show</a:t>
            </a:r>
            <a:r>
              <a:rPr lang="ru-RU" sz="3200" dirty="0"/>
              <a:t> </a:t>
            </a:r>
            <a:r>
              <a:rPr lang="ru-RU" sz="3200" dirty="0" err="1"/>
              <a:t>login</a:t>
            </a:r>
            <a:r>
              <a:rPr lang="ru-RU" sz="3200" dirty="0"/>
              <a:t> </a:t>
            </a:r>
            <a:r>
              <a:rPr lang="ru-RU" sz="3200" dirty="0" err="1"/>
              <a:t>failures</a:t>
            </a:r>
            <a:endParaRPr lang="ru-RU" sz="3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71296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9833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Воспользуемся </a:t>
            </a:r>
            <a:r>
              <a:rPr lang="ru-RU" dirty="0"/>
              <a:t>программой проверки синтаксиса </a:t>
            </a:r>
            <a:r>
              <a:rPr lang="ru-RU" dirty="0" smtClean="0"/>
              <a:t>чтобы </a:t>
            </a:r>
            <a:r>
              <a:rPr lang="ru-RU" dirty="0"/>
              <a:t>защитить усовершенствованный доступ к маршрутизатору R2.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</p:spTree>
    <p:extLst>
      <p:ext uri="{BB962C8B-B14F-4D97-AF65-F5344CB8AC3E}">
        <p14:creationId xmlns:p14="http://schemas.microsoft.com/office/powerpoint/2010/main" val="34033443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Неудачные попытки входа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964487" cy="55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8572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" y="908720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Прежде чем сконфигурировать SSH, маршрутизатор должен обеспечить соответствие четырем требованиям: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Запустить </a:t>
            </a:r>
            <a:r>
              <a:rPr lang="ru-RU" dirty="0"/>
              <a:t>версию </a:t>
            </a:r>
            <a:r>
              <a:rPr lang="ru-RU" dirty="0" err="1"/>
              <a:t>Cisco</a:t>
            </a:r>
            <a:r>
              <a:rPr lang="ru-RU" dirty="0"/>
              <a:t> IOS, поддерживающую SSH.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Использовать уникальное имя хоста.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Использовать правильное имя домена сети.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Поддерживать конфигурацию для локальной аутентификации или сервисов ААА.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Шаги для настройки </a:t>
            </a:r>
            <a:r>
              <a:rPr lang="en-US" sz="3200" dirty="0"/>
              <a:t>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786391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" y="908720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Шаги для настройки </a:t>
            </a:r>
            <a:r>
              <a:rPr lang="en-US" sz="3200" dirty="0"/>
              <a:t>SSH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820471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5525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Рассмотрим </a:t>
            </a:r>
            <a:r>
              <a:rPr lang="ru-RU" dirty="0"/>
              <a:t>пример пяти шагов, необходимых для конфигурирования маршрутизатора </a:t>
            </a:r>
            <a:r>
              <a:rPr lang="ru-RU" dirty="0" err="1"/>
              <a:t>Cisco</a:t>
            </a:r>
            <a:r>
              <a:rPr lang="ru-RU" dirty="0"/>
              <a:t> для поддержки SSH с локальной аутентификацией</a:t>
            </a:r>
          </a:p>
          <a:p>
            <a:pPr algn="l"/>
            <a:r>
              <a:rPr lang="ru-RU" b="1" dirty="0" smtClean="0"/>
              <a:t>Шаг </a:t>
            </a:r>
            <a:r>
              <a:rPr lang="ru-RU" b="1" dirty="0"/>
              <a:t>1</a:t>
            </a:r>
            <a:r>
              <a:rPr lang="ru-RU" dirty="0"/>
              <a:t>. Сконфигурируйте имя IP-домена сети, используя команду </a:t>
            </a:r>
            <a:r>
              <a:rPr lang="ru-RU" b="1" dirty="0" err="1"/>
              <a:t>ip</a:t>
            </a:r>
            <a:r>
              <a:rPr lang="ru-RU" b="1" dirty="0"/>
              <a:t> </a:t>
            </a:r>
            <a:r>
              <a:rPr lang="ru-RU" b="1" dirty="0" err="1"/>
              <a:t>domain-name</a:t>
            </a:r>
            <a:r>
              <a:rPr lang="ru-RU" b="1" dirty="0"/>
              <a:t> </a:t>
            </a:r>
            <a:r>
              <a:rPr lang="ru-RU" b="1" dirty="0" err="1"/>
              <a:t>domain-name</a:t>
            </a:r>
            <a:r>
              <a:rPr lang="ru-RU" b="1" dirty="0"/>
              <a:t> </a:t>
            </a:r>
            <a:r>
              <a:rPr lang="ru-RU" dirty="0"/>
              <a:t>в режиме глобальной конфигурации.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Шаги для настройки </a:t>
            </a:r>
            <a:r>
              <a:rPr lang="en-US" sz="3200" dirty="0"/>
              <a:t>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183830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Шаг </a:t>
            </a:r>
            <a:r>
              <a:rPr lang="ru-RU" b="1" dirty="0"/>
              <a:t>2. </a:t>
            </a:r>
            <a:r>
              <a:rPr lang="ru-RU" dirty="0"/>
              <a:t>Необходимо сгенерировать односторонние секретные ключи, чтобы маршрутизатор смог зашифровать SSH-трафик. </a:t>
            </a:r>
            <a:endParaRPr lang="ru-RU" dirty="0" smtClean="0"/>
          </a:p>
          <a:p>
            <a:pPr algn="l"/>
            <a:r>
              <a:rPr lang="ru-RU" dirty="0" smtClean="0"/>
              <a:t>Эти </a:t>
            </a:r>
            <a:r>
              <a:rPr lang="ru-RU" dirty="0"/>
              <a:t>ключи называются ассиметричными ключами. </a:t>
            </a:r>
            <a:endParaRPr lang="ru-RU" dirty="0" smtClean="0"/>
          </a:p>
          <a:p>
            <a:pPr algn="l"/>
            <a:r>
              <a:rPr lang="ru-RU" dirty="0" smtClean="0"/>
              <a:t>Для </a:t>
            </a:r>
            <a:r>
              <a:rPr lang="ru-RU" dirty="0"/>
              <a:t>генерации ключей ПО </a:t>
            </a:r>
            <a:r>
              <a:rPr lang="ru-RU" dirty="0" err="1"/>
              <a:t>Cisco</a:t>
            </a:r>
            <a:r>
              <a:rPr lang="ru-RU" dirty="0"/>
              <a:t> IOS использует алгоритм </a:t>
            </a:r>
            <a:r>
              <a:rPr lang="ru-RU" dirty="0" err="1"/>
              <a:t>Rivest</a:t>
            </a:r>
            <a:r>
              <a:rPr lang="ru-RU" dirty="0"/>
              <a:t>, </a:t>
            </a:r>
            <a:r>
              <a:rPr lang="ru-RU" dirty="0" err="1"/>
              <a:t>Shamir</a:t>
            </a:r>
            <a:r>
              <a:rPr lang="ru-RU" dirty="0"/>
              <a:t>,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Adleman</a:t>
            </a:r>
            <a:r>
              <a:rPr lang="ru-RU" dirty="0"/>
              <a:t> (RSA). </a:t>
            </a:r>
            <a:endParaRPr lang="ru-RU" dirty="0" smtClean="0"/>
          </a:p>
          <a:p>
            <a:pPr algn="l"/>
            <a:r>
              <a:rPr lang="ru-RU" dirty="0" smtClean="0"/>
              <a:t>Чтобы </a:t>
            </a:r>
            <a:r>
              <a:rPr lang="ru-RU" dirty="0"/>
              <a:t>создать RSA-ключ, используйте команду </a:t>
            </a:r>
            <a:r>
              <a:rPr lang="ru-RU" b="1" dirty="0" err="1"/>
              <a:t>crypto</a:t>
            </a:r>
            <a:r>
              <a:rPr lang="ru-RU" b="1" dirty="0"/>
              <a:t> </a:t>
            </a:r>
            <a:r>
              <a:rPr lang="ru-RU" b="1" dirty="0" err="1"/>
              <a:t>key</a:t>
            </a:r>
            <a:r>
              <a:rPr lang="ru-RU" b="1" dirty="0"/>
              <a:t> </a:t>
            </a:r>
            <a:r>
              <a:rPr lang="ru-RU" b="1" dirty="0" err="1"/>
              <a:t>generate</a:t>
            </a:r>
            <a:r>
              <a:rPr lang="ru-RU" b="1" dirty="0"/>
              <a:t> </a:t>
            </a:r>
            <a:r>
              <a:rPr lang="ru-RU" b="1" dirty="0" err="1"/>
              <a:t>rsa</a:t>
            </a:r>
            <a:r>
              <a:rPr lang="ru-RU" b="1" dirty="0"/>
              <a:t> </a:t>
            </a:r>
            <a:r>
              <a:rPr lang="ru-RU" b="1" dirty="0" err="1"/>
              <a:t>general-keys</a:t>
            </a:r>
            <a:r>
              <a:rPr lang="ru-RU" b="1" dirty="0"/>
              <a:t> </a:t>
            </a:r>
            <a:r>
              <a:rPr lang="ru-RU" b="1" dirty="0" err="1"/>
              <a:t>modulus</a:t>
            </a:r>
            <a:r>
              <a:rPr lang="ru-RU" b="1" dirty="0"/>
              <a:t> </a:t>
            </a:r>
            <a:r>
              <a:rPr lang="ru-RU" b="1" dirty="0" err="1"/>
              <a:t>modulus-size</a:t>
            </a:r>
            <a:r>
              <a:rPr lang="ru-RU" b="1" dirty="0"/>
              <a:t> </a:t>
            </a:r>
            <a:r>
              <a:rPr lang="ru-RU" dirty="0"/>
              <a:t>в режиме глобальной конфигурации.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Шаги для настройки </a:t>
            </a:r>
            <a:r>
              <a:rPr lang="en-US" sz="3200" dirty="0"/>
              <a:t>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004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Надежные пароли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На маршрутизаторах </a:t>
            </a:r>
            <a:r>
              <a:rPr lang="ru-RU" dirty="0" err="1"/>
              <a:t>Cisco</a:t>
            </a:r>
            <a:r>
              <a:rPr lang="ru-RU" dirty="0"/>
              <a:t> и во многих других системах пробелы в качестве первого символа пароля игнорируются, но пробелы после первого символа – нет. </a:t>
            </a:r>
            <a:endParaRPr lang="ru-RU" dirty="0" smtClean="0"/>
          </a:p>
          <a:p>
            <a:pPr algn="l"/>
            <a:r>
              <a:rPr lang="ru-RU" dirty="0" smtClean="0"/>
              <a:t>Один </a:t>
            </a:r>
            <a:r>
              <a:rPr lang="ru-RU" dirty="0"/>
              <a:t>из способов создания надежного пароля – использование пробела в пароле или формирование фразы, состоящей из нескольких слов. </a:t>
            </a:r>
            <a:endParaRPr lang="ru-RU" dirty="0" smtClean="0"/>
          </a:p>
          <a:p>
            <a:pPr algn="l"/>
            <a:r>
              <a:rPr lang="ru-RU" dirty="0" smtClean="0"/>
              <a:t>Это </a:t>
            </a:r>
            <a:r>
              <a:rPr lang="ru-RU" dirty="0"/>
              <a:t>называется «парольной фразой». </a:t>
            </a:r>
            <a:endParaRPr lang="ru-RU" dirty="0" smtClean="0"/>
          </a:p>
          <a:p>
            <a:pPr algn="l"/>
            <a:r>
              <a:rPr lang="ru-RU" dirty="0" smtClean="0"/>
              <a:t>Парольную </a:t>
            </a:r>
            <a:r>
              <a:rPr lang="ru-RU" dirty="0"/>
              <a:t>фразу обычно проще запомнить, чем сложный пароль. Парольная фраза длиннее, а угадать ее значительно сложнее, чем пароль.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24434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856984" cy="56886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Числовая </a:t>
            </a:r>
            <a:r>
              <a:rPr lang="ru-RU" dirty="0"/>
              <a:t>характеристика определяет размер RSA-ключа и может быть настроена в диапазоне от 360 до 4096 бит. </a:t>
            </a:r>
            <a:endParaRPr lang="ru-RU" dirty="0" smtClean="0"/>
          </a:p>
          <a:p>
            <a:pPr algn="l"/>
            <a:r>
              <a:rPr lang="ru-RU" dirty="0" smtClean="0"/>
              <a:t>Чем </a:t>
            </a:r>
            <a:r>
              <a:rPr lang="ru-RU" dirty="0"/>
              <a:t>больше эта характеристика, тем надежнее RSA-ключ. </a:t>
            </a:r>
            <a:endParaRPr lang="ru-RU" dirty="0" smtClean="0"/>
          </a:p>
          <a:p>
            <a:pPr algn="l"/>
            <a:r>
              <a:rPr lang="ru-RU" dirty="0" smtClean="0"/>
              <a:t>Однако </a:t>
            </a:r>
            <a:r>
              <a:rPr lang="ru-RU" dirty="0"/>
              <a:t>ключи с большими числовыми значениями дольше генерировать, шифровать и расшифровывать. </a:t>
            </a:r>
            <a:endParaRPr lang="ru-RU" dirty="0" smtClean="0"/>
          </a:p>
          <a:p>
            <a:pPr algn="l"/>
            <a:r>
              <a:rPr lang="ru-RU" dirty="0" smtClean="0"/>
              <a:t>Минимальная </a:t>
            </a:r>
            <a:r>
              <a:rPr lang="ru-RU" dirty="0"/>
              <a:t>рекомендуемая длина ключа 1024 бита.</a:t>
            </a:r>
          </a:p>
          <a:p>
            <a:pPr algn="l"/>
            <a:r>
              <a:rPr lang="ru-RU" b="1" dirty="0" smtClean="0"/>
              <a:t>Примечание</a:t>
            </a:r>
            <a:r>
              <a:rPr lang="ru-RU" b="1" dirty="0"/>
              <a:t>. </a:t>
            </a:r>
            <a:r>
              <a:rPr lang="ru-RU" dirty="0"/>
              <a:t>После того как RSA-ключи сгенерированы, SSH включается автоматически.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Шаги для настройки </a:t>
            </a:r>
            <a:r>
              <a:rPr lang="en-US" sz="3200" dirty="0"/>
              <a:t>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19171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Шаг </a:t>
            </a:r>
            <a:r>
              <a:rPr lang="ru-RU" b="1" dirty="0"/>
              <a:t>3. </a:t>
            </a:r>
            <a:r>
              <a:rPr lang="ru-RU" dirty="0"/>
              <a:t>Хотя это технически и не требуется, так как на маршрутизаторах </a:t>
            </a:r>
            <a:r>
              <a:rPr lang="ru-RU" dirty="0" err="1"/>
              <a:t>Cisco</a:t>
            </a:r>
            <a:r>
              <a:rPr lang="ru-RU" dirty="0"/>
              <a:t> по умолчанию используется протокол SSH версии 2, версию 2 можно настроить вручную с помощью команды </a:t>
            </a:r>
            <a:r>
              <a:rPr lang="ru-RU" dirty="0" err="1"/>
              <a:t>ip</a:t>
            </a:r>
            <a:r>
              <a:rPr lang="ru-RU" dirty="0"/>
              <a:t> </a:t>
            </a:r>
            <a:r>
              <a:rPr lang="ru-RU" dirty="0" err="1"/>
              <a:t>ssh</a:t>
            </a:r>
            <a:r>
              <a:rPr lang="ru-RU" dirty="0"/>
              <a:t> </a:t>
            </a:r>
            <a:r>
              <a:rPr lang="ru-RU" dirty="0" err="1"/>
              <a:t>version</a:t>
            </a:r>
            <a:r>
              <a:rPr lang="ru-RU" dirty="0"/>
              <a:t> 2 режима глобальной конфигурации.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первоначальной версии есть известные уязвимости.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Шаги для настройки </a:t>
            </a:r>
            <a:r>
              <a:rPr lang="en-US" sz="3200" dirty="0"/>
              <a:t>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73865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Шаг </a:t>
            </a:r>
            <a:r>
              <a:rPr lang="ru-RU" dirty="0"/>
              <a:t>4. Проверьте, что имеется действительная запись имени пользователя локальной базы данных. </a:t>
            </a:r>
            <a:endParaRPr lang="ru-RU" dirty="0" smtClean="0"/>
          </a:p>
          <a:p>
            <a:pPr algn="l"/>
            <a:r>
              <a:rPr lang="ru-RU" dirty="0" smtClean="0"/>
              <a:t>Если </a:t>
            </a:r>
            <a:r>
              <a:rPr lang="ru-RU" dirty="0"/>
              <a:t>ее нет, создайте ее с помощью команды </a:t>
            </a:r>
            <a:r>
              <a:rPr lang="ru-RU" b="1" dirty="0" err="1"/>
              <a:t>username</a:t>
            </a:r>
            <a:r>
              <a:rPr lang="ru-RU" b="1" dirty="0"/>
              <a:t> </a:t>
            </a:r>
            <a:r>
              <a:rPr lang="ru-RU" b="1" dirty="0" err="1"/>
              <a:t>name</a:t>
            </a:r>
            <a:r>
              <a:rPr lang="ru-RU" b="1" dirty="0"/>
              <a:t> </a:t>
            </a:r>
            <a:r>
              <a:rPr lang="ru-RU" b="1" dirty="0" err="1"/>
              <a:t>algorithm-type</a:t>
            </a:r>
            <a:r>
              <a:rPr lang="ru-RU" b="1" dirty="0"/>
              <a:t> </a:t>
            </a:r>
            <a:r>
              <a:rPr lang="ru-RU" b="1" dirty="0" err="1"/>
              <a:t>scrypt</a:t>
            </a:r>
            <a:r>
              <a:rPr lang="ru-RU" b="1" dirty="0"/>
              <a:t> </a:t>
            </a:r>
            <a:r>
              <a:rPr lang="ru-RU" b="1" dirty="0" err="1"/>
              <a:t>secret</a:t>
            </a:r>
            <a:r>
              <a:rPr lang="ru-RU" b="1" dirty="0"/>
              <a:t> </a:t>
            </a:r>
            <a:r>
              <a:rPr lang="ru-RU" b="1" dirty="0" err="1"/>
              <a:t>secret</a:t>
            </a:r>
            <a:r>
              <a:rPr lang="ru-RU" b="1" dirty="0"/>
              <a:t> .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Шаги для настройки </a:t>
            </a:r>
            <a:r>
              <a:rPr lang="en-US" sz="3200" dirty="0"/>
              <a:t>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22020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Шаг </a:t>
            </a:r>
            <a:r>
              <a:rPr lang="ru-RU" b="1" dirty="0"/>
              <a:t>5. </a:t>
            </a:r>
            <a:r>
              <a:rPr lang="ru-RU" dirty="0"/>
              <a:t>Активируйте входящие сеансы </a:t>
            </a:r>
            <a:r>
              <a:rPr lang="ru-RU" dirty="0" err="1"/>
              <a:t>vty</a:t>
            </a:r>
            <a:r>
              <a:rPr lang="ru-RU" dirty="0"/>
              <a:t> SSH с помощью команд </a:t>
            </a:r>
            <a:r>
              <a:rPr lang="ru-RU" b="1" dirty="0" err="1"/>
              <a:t>vty</a:t>
            </a:r>
            <a:r>
              <a:rPr lang="ru-RU" b="1" dirty="0"/>
              <a:t>-линии</a:t>
            </a:r>
            <a:r>
              <a:rPr lang="ru-RU" dirty="0"/>
              <a:t>, </a:t>
            </a:r>
            <a:r>
              <a:rPr lang="ru-RU" b="1" dirty="0" err="1"/>
              <a:t>login</a:t>
            </a:r>
            <a:r>
              <a:rPr lang="ru-RU" b="1" dirty="0"/>
              <a:t> </a:t>
            </a:r>
            <a:r>
              <a:rPr lang="ru-RU" b="1" dirty="0" err="1"/>
              <a:t>local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 err="1"/>
              <a:t>transport</a:t>
            </a:r>
            <a:r>
              <a:rPr lang="ru-RU" b="1" dirty="0"/>
              <a:t> </a:t>
            </a:r>
            <a:r>
              <a:rPr lang="ru-RU" b="1" dirty="0" err="1"/>
              <a:t>input</a:t>
            </a:r>
            <a:r>
              <a:rPr lang="ru-RU" b="1" dirty="0"/>
              <a:t> </a:t>
            </a:r>
            <a:r>
              <a:rPr lang="ru-RU" b="1" dirty="0" err="1"/>
              <a:t>ssh</a:t>
            </a:r>
            <a:r>
              <a:rPr lang="ru-RU" dirty="0"/>
              <a:t>.</a:t>
            </a:r>
          </a:p>
          <a:p>
            <a:pPr algn="l"/>
            <a:r>
              <a:rPr lang="ru-RU" dirty="0" smtClean="0"/>
              <a:t>Для </a:t>
            </a:r>
            <a:r>
              <a:rPr lang="ru-RU" dirty="0"/>
              <a:t>проверки SSH и отображения сгенерированных ключей используйте команду </a:t>
            </a:r>
            <a:r>
              <a:rPr lang="ru-RU" b="1" dirty="0" err="1"/>
              <a:t>show</a:t>
            </a:r>
            <a:r>
              <a:rPr lang="ru-RU" b="1" dirty="0"/>
              <a:t> </a:t>
            </a:r>
            <a:r>
              <a:rPr lang="ru-RU" b="1" dirty="0" err="1"/>
              <a:t>crypto</a:t>
            </a:r>
            <a:r>
              <a:rPr lang="ru-RU" b="1" dirty="0"/>
              <a:t> </a:t>
            </a:r>
            <a:r>
              <a:rPr lang="ru-RU" b="1" dirty="0" err="1"/>
              <a:t>key</a:t>
            </a:r>
            <a:r>
              <a:rPr lang="ru-RU" b="1" dirty="0"/>
              <a:t> </a:t>
            </a:r>
            <a:r>
              <a:rPr lang="ru-RU" b="1" dirty="0" err="1"/>
              <a:t>mypubkey</a:t>
            </a:r>
            <a:r>
              <a:rPr lang="ru-RU" b="1" dirty="0"/>
              <a:t> </a:t>
            </a:r>
            <a:r>
              <a:rPr lang="ru-RU" b="1" dirty="0" err="1"/>
              <a:t>rsa</a:t>
            </a:r>
            <a:r>
              <a:rPr lang="ru-RU" b="1" dirty="0"/>
              <a:t> </a:t>
            </a:r>
            <a:r>
              <a:rPr lang="ru-RU" dirty="0"/>
              <a:t>в привилегированном режиме. </a:t>
            </a:r>
            <a:endParaRPr lang="ru-RU" dirty="0" smtClean="0"/>
          </a:p>
          <a:p>
            <a:pPr algn="l"/>
            <a:r>
              <a:rPr lang="ru-RU" dirty="0" smtClean="0"/>
              <a:t>Если </a:t>
            </a:r>
            <a:r>
              <a:rPr lang="ru-RU" dirty="0"/>
              <a:t>пары ключей уже есть, рекомендуется перезаписать их с помощью команды </a:t>
            </a:r>
            <a:r>
              <a:rPr lang="ru-RU" b="1" dirty="0" err="1"/>
              <a:t>crypto</a:t>
            </a:r>
            <a:r>
              <a:rPr lang="ru-RU" b="1" dirty="0"/>
              <a:t> </a:t>
            </a:r>
            <a:r>
              <a:rPr lang="ru-RU" b="1" dirty="0" err="1"/>
              <a:t>key</a:t>
            </a:r>
            <a:r>
              <a:rPr lang="ru-RU" b="1" dirty="0"/>
              <a:t> </a:t>
            </a:r>
            <a:r>
              <a:rPr lang="ru-RU" b="1" dirty="0" err="1"/>
              <a:t>zeroize</a:t>
            </a:r>
            <a:r>
              <a:rPr lang="ru-RU" b="1" dirty="0"/>
              <a:t> </a:t>
            </a:r>
            <a:r>
              <a:rPr lang="ru-RU" b="1" dirty="0" err="1"/>
              <a:t>rsa</a:t>
            </a:r>
            <a:r>
              <a:rPr lang="ru-RU" b="1" dirty="0"/>
              <a:t> .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Шаги для настройки </a:t>
            </a:r>
            <a:r>
              <a:rPr lang="en-US" sz="3200" dirty="0"/>
              <a:t>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950799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Если </a:t>
            </a:r>
            <a:r>
              <a:rPr lang="ru-RU" dirty="0"/>
              <a:t>пары ключей уже есть, рекомендуется удалить их с помощью команды </a:t>
            </a:r>
            <a:r>
              <a:rPr lang="ru-RU" b="1" dirty="0" err="1"/>
              <a:t>crypto</a:t>
            </a:r>
            <a:r>
              <a:rPr lang="ru-RU" b="1" dirty="0"/>
              <a:t> </a:t>
            </a:r>
            <a:r>
              <a:rPr lang="ru-RU" b="1" dirty="0" err="1"/>
              <a:t>key</a:t>
            </a:r>
            <a:r>
              <a:rPr lang="ru-RU" b="1" dirty="0"/>
              <a:t> </a:t>
            </a:r>
            <a:r>
              <a:rPr lang="ru-RU" b="1" dirty="0" err="1"/>
              <a:t>zeroize</a:t>
            </a:r>
            <a:r>
              <a:rPr lang="ru-RU" b="1" dirty="0"/>
              <a:t> </a:t>
            </a:r>
            <a:r>
              <a:rPr lang="ru-RU" b="1" dirty="0" err="1"/>
              <a:t>rsa</a:t>
            </a:r>
            <a:r>
              <a:rPr lang="ru-RU" b="1" dirty="0"/>
              <a:t> . </a:t>
            </a:r>
            <a:endParaRPr lang="ru-RU" b="1" dirty="0" smtClean="0"/>
          </a:p>
          <a:p>
            <a:pPr algn="l"/>
            <a:r>
              <a:rPr lang="ru-RU" dirty="0" smtClean="0"/>
              <a:t>На слайде показан </a:t>
            </a:r>
            <a:r>
              <a:rPr lang="ru-RU" dirty="0"/>
              <a:t>пример проверки </a:t>
            </a:r>
            <a:r>
              <a:rPr lang="ru-RU" dirty="0" err="1"/>
              <a:t>шифроключей</a:t>
            </a:r>
            <a:r>
              <a:rPr lang="ru-RU" dirty="0"/>
              <a:t> SSH и удаления старых ключей.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Шаги для настройки </a:t>
            </a:r>
            <a:r>
              <a:rPr lang="en-US" sz="3200" dirty="0"/>
              <a:t>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507468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Шаги для настройки </a:t>
            </a:r>
            <a:r>
              <a:rPr lang="en-US" sz="3200" dirty="0"/>
              <a:t>SSH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4"/>
            <a:ext cx="8892479" cy="578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125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Для проверки дополнительных параметров команды SSH используйте команду </a:t>
            </a:r>
            <a:r>
              <a:rPr lang="ru-RU" b="1" dirty="0" err="1"/>
              <a:t>show</a:t>
            </a:r>
            <a:r>
              <a:rPr lang="ru-RU" b="1" dirty="0"/>
              <a:t> </a:t>
            </a:r>
            <a:r>
              <a:rPr lang="ru-RU" b="1" dirty="0" err="1"/>
              <a:t>ip</a:t>
            </a:r>
            <a:r>
              <a:rPr lang="ru-RU" b="1" dirty="0"/>
              <a:t> </a:t>
            </a:r>
            <a:r>
              <a:rPr lang="ru-RU" b="1" dirty="0" err="1" smtClean="0"/>
              <a:t>ssh</a:t>
            </a:r>
            <a:r>
              <a:rPr lang="ru-RU" dirty="0"/>
              <a:t>.</a:t>
            </a:r>
            <a:r>
              <a:rPr lang="ru-RU" dirty="0" smtClean="0"/>
              <a:t> Можно </a:t>
            </a:r>
            <a:r>
              <a:rPr lang="ru-RU" dirty="0"/>
              <a:t>также изменить период ожидания SSH и количество попыток аутентификации.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Изменение настроек </a:t>
            </a:r>
            <a:r>
              <a:rPr lang="en-US" sz="3200" dirty="0"/>
              <a:t>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467294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Изменение настроек </a:t>
            </a:r>
            <a:r>
              <a:rPr lang="en-US" sz="3200" dirty="0"/>
              <a:t>SSH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" y="692696"/>
            <a:ext cx="8892480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7374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Используйте команду </a:t>
            </a:r>
            <a:r>
              <a:rPr lang="ru-RU" b="1" dirty="0" err="1"/>
              <a:t>ip</a:t>
            </a:r>
            <a:r>
              <a:rPr lang="ru-RU" b="1" dirty="0"/>
              <a:t> </a:t>
            </a:r>
            <a:r>
              <a:rPr lang="ru-RU" b="1" dirty="0" err="1"/>
              <a:t>ssh</a:t>
            </a:r>
            <a:r>
              <a:rPr lang="ru-RU" b="1" dirty="0"/>
              <a:t> </a:t>
            </a:r>
            <a:r>
              <a:rPr lang="ru-RU" b="1" dirty="0" err="1"/>
              <a:t>time-out</a:t>
            </a:r>
            <a:r>
              <a:rPr lang="ru-RU" b="1" dirty="0"/>
              <a:t> </a:t>
            </a:r>
            <a:r>
              <a:rPr lang="ru-RU" b="1" dirty="0" err="1"/>
              <a:t>seconds</a:t>
            </a:r>
            <a:r>
              <a:rPr lang="ru-RU" b="1" dirty="0"/>
              <a:t> </a:t>
            </a:r>
            <a:r>
              <a:rPr lang="ru-RU" dirty="0"/>
              <a:t>в режиме глобальной конфигурации, чтобы изменить период ожидания по умолчанию, равный 120 секундам. </a:t>
            </a:r>
            <a:endParaRPr lang="ru-RU" dirty="0" smtClean="0"/>
          </a:p>
          <a:p>
            <a:pPr algn="l"/>
            <a:r>
              <a:rPr lang="ru-RU" dirty="0" smtClean="0"/>
              <a:t>Таким </a:t>
            </a:r>
            <a:r>
              <a:rPr lang="ru-RU" dirty="0"/>
              <a:t>образом можно настроить, за сколько секунд протокол SSH должен аутентифицировать пользователя. </a:t>
            </a:r>
            <a:endParaRPr lang="ru-RU" dirty="0" smtClean="0"/>
          </a:p>
          <a:p>
            <a:pPr algn="l"/>
            <a:r>
              <a:rPr lang="ru-RU" dirty="0" smtClean="0"/>
              <a:t>После </a:t>
            </a:r>
            <a:r>
              <a:rPr lang="ru-RU" dirty="0"/>
              <a:t>аутентификации запускается сеанс ввода, и для </a:t>
            </a:r>
            <a:r>
              <a:rPr lang="ru-RU" dirty="0" err="1"/>
              <a:t>vty</a:t>
            </a:r>
            <a:r>
              <a:rPr lang="ru-RU" dirty="0"/>
              <a:t> конфигурируется стандартный период ожидания сеанса ввода.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Изменение настроек </a:t>
            </a:r>
            <a:r>
              <a:rPr lang="en-US" sz="3200" dirty="0"/>
              <a:t>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736207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 </a:t>
            </a:r>
            <a:r>
              <a:rPr lang="ru-RU" dirty="0"/>
              <a:t>умолчанию пользователю дается три попытки, чтобы ввести правильный пароль. </a:t>
            </a:r>
            <a:endParaRPr lang="ru-RU" dirty="0" smtClean="0"/>
          </a:p>
          <a:p>
            <a:pPr algn="l"/>
            <a:r>
              <a:rPr lang="ru-RU" dirty="0" smtClean="0"/>
              <a:t>Затем </a:t>
            </a:r>
            <a:r>
              <a:rPr lang="ru-RU" dirty="0"/>
              <a:t>он будет отключен. </a:t>
            </a:r>
            <a:endParaRPr lang="ru-RU" dirty="0" smtClean="0"/>
          </a:p>
          <a:p>
            <a:pPr algn="l"/>
            <a:r>
              <a:rPr lang="ru-RU" dirty="0" smtClean="0"/>
              <a:t>Чтобы </a:t>
            </a:r>
            <a:r>
              <a:rPr lang="ru-RU" dirty="0"/>
              <a:t>настроить другое число последовательных попыток для SSH, используйте команду </a:t>
            </a:r>
            <a:r>
              <a:rPr lang="ru-RU" b="1" dirty="0" err="1"/>
              <a:t>ip</a:t>
            </a:r>
            <a:r>
              <a:rPr lang="ru-RU" b="1" dirty="0"/>
              <a:t> </a:t>
            </a:r>
            <a:r>
              <a:rPr lang="ru-RU" b="1" dirty="0" err="1"/>
              <a:t>ssh</a:t>
            </a:r>
            <a:r>
              <a:rPr lang="ru-RU" b="1" dirty="0"/>
              <a:t> </a:t>
            </a:r>
            <a:r>
              <a:rPr lang="ru-RU" b="1" dirty="0" err="1"/>
              <a:t>authentication-retries</a:t>
            </a:r>
            <a:r>
              <a:rPr lang="ru-RU" b="1" dirty="0"/>
              <a:t> </a:t>
            </a:r>
            <a:r>
              <a:rPr lang="ru-RU" b="1" dirty="0" err="1"/>
              <a:t>integer</a:t>
            </a:r>
            <a:r>
              <a:rPr lang="ru-RU" b="1" dirty="0"/>
              <a:t> </a:t>
            </a:r>
            <a:r>
              <a:rPr lang="ru-RU" dirty="0"/>
              <a:t>в режиме глобальной конфигурации.</a:t>
            </a:r>
          </a:p>
          <a:p>
            <a:pPr algn="l"/>
            <a:r>
              <a:rPr lang="ru-RU" dirty="0" smtClean="0"/>
              <a:t>Воспользуйтесь </a:t>
            </a:r>
            <a:r>
              <a:rPr lang="ru-RU" dirty="0"/>
              <a:t>программой проверки синтаксиса </a:t>
            </a:r>
            <a:r>
              <a:rPr lang="ru-RU" dirty="0" smtClean="0"/>
              <a:t>чтобы </a:t>
            </a:r>
            <a:r>
              <a:rPr lang="ru-RU" dirty="0"/>
              <a:t>включить SSH на маршрутизаторе R2.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Изменение настроек </a:t>
            </a:r>
            <a:r>
              <a:rPr lang="en-US" sz="3200" dirty="0"/>
              <a:t>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5062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Повышение безопасности доступа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</a:t>
            </a:r>
            <a:r>
              <a:rPr lang="ru-RU" dirty="0"/>
              <a:t>повышения безопасности паролей можно воспользоваться разными командами конфигурации маршрутизатора.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761044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Изменение настроек </a:t>
            </a:r>
            <a:r>
              <a:rPr lang="en-US" sz="3200" dirty="0"/>
              <a:t>SSH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1074"/>
            <a:ext cx="9036496" cy="561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421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Чтобы проверить статус подключений клиента, используйте команду </a:t>
            </a:r>
            <a:r>
              <a:rPr lang="ru-RU" b="1" dirty="0" err="1"/>
              <a:t>show</a:t>
            </a:r>
            <a:r>
              <a:rPr lang="ru-RU" b="1" dirty="0"/>
              <a:t> </a:t>
            </a:r>
            <a:r>
              <a:rPr lang="ru-RU" b="1" dirty="0" err="1"/>
              <a:t>ssh</a:t>
            </a:r>
            <a:r>
              <a:rPr lang="ru-RU" b="1" dirty="0"/>
              <a:t> 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Для </a:t>
            </a:r>
            <a:r>
              <a:rPr lang="ru-RU" dirty="0"/>
              <a:t>подключения к маршрутизатору со включенным протоколом SSH существует два </a:t>
            </a:r>
            <a:r>
              <a:rPr lang="ru-RU" dirty="0" smtClean="0"/>
              <a:t>способа.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Подключение к маршрутизатору со включенным протоколом 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95280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По умолчанию, когда SSH включен, маршрутизатор </a:t>
            </a:r>
            <a:r>
              <a:rPr lang="ru-RU" dirty="0" err="1"/>
              <a:t>Cisco</a:t>
            </a:r>
            <a:r>
              <a:rPr lang="ru-RU" dirty="0"/>
              <a:t> может работать как SSH-сервер или как SSH-клиент. </a:t>
            </a:r>
            <a:endParaRPr lang="ru-RU" dirty="0" smtClean="0"/>
          </a:p>
          <a:p>
            <a:pPr algn="l"/>
            <a:r>
              <a:rPr lang="ru-RU" dirty="0" smtClean="0"/>
              <a:t>Как </a:t>
            </a:r>
            <a:r>
              <a:rPr lang="ru-RU" dirty="0"/>
              <a:t>сервер, маршрутизатор может принимать подключения SSH-клиента. </a:t>
            </a:r>
            <a:endParaRPr lang="ru-RU" dirty="0" smtClean="0"/>
          </a:p>
          <a:p>
            <a:pPr algn="l"/>
            <a:r>
              <a:rPr lang="ru-RU" dirty="0" smtClean="0"/>
              <a:t>Как </a:t>
            </a:r>
            <a:r>
              <a:rPr lang="ru-RU" dirty="0"/>
              <a:t>клиент, маршрутизатор может подключаться по протоколу SSH к другому маршрутизатору со включенным протоколом </a:t>
            </a:r>
            <a:r>
              <a:rPr lang="ru-RU" dirty="0" smtClean="0"/>
              <a:t>SSH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Подключение к маршрутизатору со включенным протоколом 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960461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Подключение к маршрутизатору со включенным протоколом SSH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78497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13992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Подключение к маршрутизатору со включенным протоколом SSH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892480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5246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Подключение к маршрутизатору со включенным протоколом SSH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89247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5548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Подключение </a:t>
            </a:r>
            <a:r>
              <a:rPr lang="ru-RU" dirty="0"/>
              <a:t>с использованием SSH-клиента, запущенного на хосте, как показано на </a:t>
            </a:r>
            <a:r>
              <a:rPr lang="ru-RU" dirty="0" smtClean="0"/>
              <a:t>следующих слайдах. </a:t>
            </a:r>
          </a:p>
          <a:p>
            <a:pPr algn="l"/>
            <a:r>
              <a:rPr lang="ru-RU" dirty="0" smtClean="0"/>
              <a:t>Примеры </a:t>
            </a:r>
            <a:r>
              <a:rPr lang="ru-RU" dirty="0"/>
              <a:t>таких клиентов включают </a:t>
            </a:r>
            <a:r>
              <a:rPr lang="ru-RU" dirty="0" err="1"/>
              <a:t>PuTTY</a:t>
            </a:r>
            <a:r>
              <a:rPr lang="ru-RU" dirty="0"/>
              <a:t>, </a:t>
            </a:r>
            <a:r>
              <a:rPr lang="ru-RU" dirty="0" err="1"/>
              <a:t>OpenSSH</a:t>
            </a:r>
            <a:r>
              <a:rPr lang="ru-RU" dirty="0"/>
              <a:t> и </a:t>
            </a:r>
            <a:r>
              <a:rPr lang="ru-RU" dirty="0" err="1"/>
              <a:t>TeraTerm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Подключение к маршрутизатору со включенным протоколом SSH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46610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Подключение к маршрутизатору со включенным протоколом SSH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8820472" cy="54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3874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Подключение к маршрутизатору со включенным протоколом SSH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1563"/>
            <a:ext cx="8784976" cy="545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1656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56984" cy="540060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Подключение к маршрутизатору со включенным протоколом SSH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23938"/>
            <a:ext cx="8784977" cy="542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571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2723</Words>
  <Application>Microsoft Office PowerPoint</Application>
  <PresentationFormat>Экран (4:3)</PresentationFormat>
  <Paragraphs>234</Paragraphs>
  <Slides>101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2" baseType="lpstr">
      <vt:lpstr>Тема Office</vt:lpstr>
      <vt:lpstr>Лекция 9. Обеспечение безопасности сетевых устройств</vt:lpstr>
      <vt:lpstr>Надежные пароли</vt:lpstr>
      <vt:lpstr>Надежные пароли</vt:lpstr>
      <vt:lpstr>Надежные пароли</vt:lpstr>
      <vt:lpstr>Надежные пароли</vt:lpstr>
      <vt:lpstr>Надежные пароли</vt:lpstr>
      <vt:lpstr>Надежные пароли</vt:lpstr>
      <vt:lpstr>Надежные пароли</vt:lpstr>
      <vt:lpstr>Повышение безопасности доступа</vt:lpstr>
      <vt:lpstr>Повышение безопасности доступа</vt:lpstr>
      <vt:lpstr>Повышение безопасности доступа</vt:lpstr>
      <vt:lpstr>Повышение безопасности доступа</vt:lpstr>
      <vt:lpstr>Повышение безопасности доступа</vt:lpstr>
      <vt:lpstr>Повышение безопасности доступа</vt:lpstr>
      <vt:lpstr>Повышение безопасности доступа</vt:lpstr>
      <vt:lpstr>Повышение безопасности доступа</vt:lpstr>
      <vt:lpstr>Алгоритмы пароля Secret</vt:lpstr>
      <vt:lpstr>Алгоритмы пароля Secret</vt:lpstr>
      <vt:lpstr>Алгоритмы пароля Secret</vt:lpstr>
      <vt:lpstr>Алгоритмы пароля Secret</vt:lpstr>
      <vt:lpstr>Алгоритмы пароля Secret</vt:lpstr>
      <vt:lpstr>Алгоритмы пароля Secret</vt:lpstr>
      <vt:lpstr>Алгоритмы пароля Secret</vt:lpstr>
      <vt:lpstr>Алгоритмы пароля Secret</vt:lpstr>
      <vt:lpstr>Пример конфигурации</vt:lpstr>
      <vt:lpstr>Алгоритмы пароля Secret</vt:lpstr>
      <vt:lpstr>Алгоритмы пароля Secret</vt:lpstr>
      <vt:lpstr>Алгоритмы пароля Secret</vt:lpstr>
      <vt:lpstr>Алгоритмы пароля Secret</vt:lpstr>
      <vt:lpstr>Защита доступа к линии</vt:lpstr>
      <vt:lpstr>Защита доступа к линии</vt:lpstr>
      <vt:lpstr>Защита доступа к линии</vt:lpstr>
      <vt:lpstr>Защита доступа к линии</vt:lpstr>
      <vt:lpstr>Защита доступа к линии</vt:lpstr>
      <vt:lpstr>Защита доступа к линии</vt:lpstr>
      <vt:lpstr>Усовершенствование процесса входа в систему</vt:lpstr>
      <vt:lpstr>Усовершенствование процесса входа в систему</vt:lpstr>
      <vt:lpstr>Усовершенствование процесса входа в систему</vt:lpstr>
      <vt:lpstr>Усовершенствование процесса входа в систему</vt:lpstr>
      <vt:lpstr>Усовершенствование процесса входа в систему</vt:lpstr>
      <vt:lpstr>Усовершенствование процесса входа в систему</vt:lpstr>
      <vt:lpstr>Усовершенствование процесса входа в систему</vt:lpstr>
      <vt:lpstr>Конфигурирование расширенных функций входа в систему</vt:lpstr>
      <vt:lpstr>Конфигурирование расширенных функций входа в систему</vt:lpstr>
      <vt:lpstr>Конфигурирование расширенных функций входа в систему</vt:lpstr>
      <vt:lpstr>Конфигурирование расширенных функций входа в систему</vt:lpstr>
      <vt:lpstr>Конфигурирование расширенных функций входа в систему</vt:lpstr>
      <vt:lpstr>Конфигурирование расширенных функций входа в систему</vt:lpstr>
      <vt:lpstr>Конфигурирование расширенных функций входа в систему</vt:lpstr>
      <vt:lpstr>Включение расширенных функций входа в систему</vt:lpstr>
      <vt:lpstr>Пример конфигурации команды login block-for</vt:lpstr>
      <vt:lpstr>Включение расширенных функций входа в систему</vt:lpstr>
      <vt:lpstr>Включение расширенных функций входа в систему</vt:lpstr>
      <vt:lpstr>Включение расширенных функций входа в систему</vt:lpstr>
      <vt:lpstr>Включение расширенных функций входа в систему</vt:lpstr>
      <vt:lpstr>Включение расширенных функций входа в систему</vt:lpstr>
      <vt:lpstr>Включение расширенных функций входа в систему</vt:lpstr>
      <vt:lpstr>Включение расширенных функций входа в систему</vt:lpstr>
      <vt:lpstr>Включение расширенных функций входа в систему</vt:lpstr>
      <vt:lpstr>Включение расширенных функций входа в систему</vt:lpstr>
      <vt:lpstr>Неудачные попытки входа</vt:lpstr>
      <vt:lpstr>Неудачные попытки входа</vt:lpstr>
      <vt:lpstr>Неудачные попытки входа</vt:lpstr>
      <vt:lpstr>Неудачные попытки входа</vt:lpstr>
      <vt:lpstr>Неудачные попытки входа</vt:lpstr>
      <vt:lpstr>Неудачные попытки входа</vt:lpstr>
      <vt:lpstr>Неудачные попытки входа</vt:lpstr>
      <vt:lpstr>Неудачные попытки входа</vt:lpstr>
      <vt:lpstr>Неудачные попытки входа</vt:lpstr>
      <vt:lpstr>Неудачные попытки входа</vt:lpstr>
      <vt:lpstr>Неудачные попытки входа</vt:lpstr>
      <vt:lpstr>Неудачные попытки входа</vt:lpstr>
      <vt:lpstr>Пример результата команды show login failures</vt:lpstr>
      <vt:lpstr>Неудачные попытки входа</vt:lpstr>
      <vt:lpstr>Неудачные попытки входа</vt:lpstr>
      <vt:lpstr>Шаги для настройки SSH</vt:lpstr>
      <vt:lpstr>Шаги для настройки SSH</vt:lpstr>
      <vt:lpstr>Шаги для настройки SSH</vt:lpstr>
      <vt:lpstr>Шаги для настройки SSH</vt:lpstr>
      <vt:lpstr>Шаги для настройки SSH</vt:lpstr>
      <vt:lpstr>Шаги для настройки SSH</vt:lpstr>
      <vt:lpstr>Шаги для настройки SSH</vt:lpstr>
      <vt:lpstr>Шаги для настройки SSH</vt:lpstr>
      <vt:lpstr>Шаги для настройки SSH</vt:lpstr>
      <vt:lpstr>Шаги для настройки SSH</vt:lpstr>
      <vt:lpstr>Изменение настроек SSH</vt:lpstr>
      <vt:lpstr>Изменение настроек SSH</vt:lpstr>
      <vt:lpstr>Изменение настроек SSH</vt:lpstr>
      <vt:lpstr>Изменение настроек SSH</vt:lpstr>
      <vt:lpstr>Изменение настроек SSH</vt:lpstr>
      <vt:lpstr>Подключение к маршрутизатору со включенным протоколом SSH</vt:lpstr>
      <vt:lpstr>Подключение к маршрутизатору со включенным протоколом SSH</vt:lpstr>
      <vt:lpstr>Подключение к маршрутизатору со включенным протоколом SSH</vt:lpstr>
      <vt:lpstr>Подключение к маршрутизатору со включенным протоколом SSH</vt:lpstr>
      <vt:lpstr>Подключение к маршрутизатору со включенным протоколом SSH</vt:lpstr>
      <vt:lpstr>Подключение к маршрутизатору со включенным протоколом SSH</vt:lpstr>
      <vt:lpstr>Подключение к маршрутизатору со включенным протоколом SSH</vt:lpstr>
      <vt:lpstr>Подключение к маршрутизатору со включенным протоколом SSH</vt:lpstr>
      <vt:lpstr>Подключение к маршрутизатору со включенным протоколом SSH</vt:lpstr>
      <vt:lpstr>Подключение к маршрутизатору со включенным протоколом SSH</vt:lpstr>
      <vt:lpstr>Подключение к маршрутизатору со включенным протоколом SSH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Нейтрализация угроз сетевой безопасности</dc:title>
  <dc:creator>Пользователь Windows</dc:creator>
  <cp:lastModifiedBy>Пользователь Windows</cp:lastModifiedBy>
  <cp:revision>78</cp:revision>
  <dcterms:created xsi:type="dcterms:W3CDTF">2023-02-07T20:00:02Z</dcterms:created>
  <dcterms:modified xsi:type="dcterms:W3CDTF">2023-03-02T06:58:19Z</dcterms:modified>
</cp:coreProperties>
</file>