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1158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09.12.2025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09.12.2025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09.12.2025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09.12.2025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09.12.2025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09.12.2025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09.12.2025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icann.org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14348" y="714356"/>
            <a:ext cx="7772400" cy="4572032"/>
          </a:xfrm>
        </p:spPr>
        <p:txBody>
          <a:bodyPr>
            <a:normAutofit/>
          </a:bodyPr>
          <a:lstStyle/>
          <a:p>
            <a:r>
              <a:rPr lang="en-US" b="1" dirty="0" smtClean="0"/>
              <a:t>DNS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( </a:t>
            </a:r>
            <a:r>
              <a:rPr lang="en-US" b="1" dirty="0" smtClean="0"/>
              <a:t>Domain Name System </a:t>
            </a:r>
            <a:r>
              <a:rPr lang="en-US" dirty="0" smtClean="0"/>
              <a:t>)</a:t>
            </a:r>
            <a:br>
              <a:rPr lang="en-US" dirty="0" smtClean="0"/>
            </a:br>
            <a:r>
              <a:rPr lang="ru-RU" sz="2700" dirty="0" smtClean="0"/>
              <a:t> Основная цель DNS — это отображение доменных имен в IP адреса и наоборот — IP в DNS. </a:t>
            </a:r>
            <a:endParaRPr lang="ru-RU" sz="27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1"/>
          <p:cNvSpPr>
            <a:spLocks noChangeArrowheads="1"/>
          </p:cNvSpPr>
          <p:nvPr/>
        </p:nvSpPr>
        <p:spPr bwMode="auto">
          <a:xfrm>
            <a:off x="0" y="0"/>
            <a:ext cx="9144000" cy="49192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152352" rIns="-14283" bIns="25392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Запросы DNS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rgbClr val="666666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В DNS имеются следующие типы запросов: 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итеративный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 (он же </a:t>
            </a:r>
            <a:r>
              <a:rPr kumimoji="0" lang="ru-RU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прямой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), 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обратный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и 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рекурсивный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Итеративный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(он же </a:t>
            </a:r>
            <a:r>
              <a:rPr kumimoji="0" lang="ru-RU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прямой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, он же </a:t>
            </a:r>
            <a:r>
              <a:rPr kumimoji="0" lang="ru-RU" sz="20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нерекурсивный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) 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запрос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посылает доменное имя DNS серверу и просит вернуть либо IP адрес этого домена, либо имя DNS сервера,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авторитативного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 для этого домена. При этом, сервер DNS не опрашивает другие серверы для получения ответа. Так работают корневые и TLD серверы.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Рекурсивный запрос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 посылает DNS серверу доменное имя и просит возвратить IP адрес запрошенного домена. При этом сервер может обращаться к другим DNS серверам.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Обратный запрос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посылает IP  и просит вернуть доменное имя.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2.png" descr="imag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0" y="1214422"/>
            <a:ext cx="9144000" cy="3714776"/>
          </a:xfrm>
          <a:prstGeom prst="rect">
            <a:avLst/>
          </a:prstGeom>
          <a:ln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1"/>
          <p:cNvSpPr>
            <a:spLocks noChangeArrowheads="1"/>
          </p:cNvSpPr>
          <p:nvPr/>
        </p:nvSpPr>
        <p:spPr bwMode="auto">
          <a:xfrm>
            <a:off x="0" y="0"/>
            <a:ext cx="9144000" cy="61503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152352" rIns="-14283" bIns="25392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charset="-52"/>
                <a:cs typeface="Arial" pitchFamily="34" charset="0"/>
              </a:rPr>
              <a:t>Ответы DNS сервера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rgbClr val="666666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charset="-52"/>
                <a:ea typeface="Arial" pitchFamily="34" charset="0"/>
                <a:cs typeface="Arial" pitchFamily="34" charset="0"/>
              </a:rPr>
              <a:t>Ответы DNS бывают следующего типа: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charset="-52"/>
                <a:ea typeface="Arial" pitchFamily="34" charset="0"/>
                <a:cs typeface="Arial" pitchFamily="34" charset="0"/>
              </a:rPr>
              <a:t>Авторитативный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charset="-52"/>
                <a:ea typeface="Arial" pitchFamily="34" charset="0"/>
                <a:cs typeface="Arial" pitchFamily="34" charset="0"/>
              </a:rPr>
              <a:t> ответ (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charset="-52"/>
                <a:ea typeface="Arial" pitchFamily="34" charset="0"/>
                <a:cs typeface="Arial" pitchFamily="34" charset="0"/>
              </a:rPr>
              <a:t>authoritative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charset="-52"/>
                <a:ea typeface="Arial" pitchFamily="34" charset="0"/>
                <a:cs typeface="Arial" pitchFamily="34" charset="0"/>
              </a:rPr>
              <a:t>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charset="-52"/>
                <a:ea typeface="Arial" pitchFamily="34" charset="0"/>
                <a:cs typeface="Arial" pitchFamily="34" charset="0"/>
              </a:rPr>
              <a:t>response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charset="-52"/>
                <a:ea typeface="Arial" pitchFamily="34" charset="0"/>
                <a:cs typeface="Arial" pitchFamily="34" charset="0"/>
              </a:rPr>
              <a:t>)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charset="-52"/>
                <a:ea typeface="Arial" pitchFamily="34" charset="0"/>
                <a:cs typeface="Arial" pitchFamily="34" charset="0"/>
              </a:rPr>
              <a:t> приходит от серверов, являющихся ответственными за зону.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charset="-52"/>
                <a:ea typeface="Arial" pitchFamily="34" charset="0"/>
                <a:cs typeface="Arial" pitchFamily="34" charset="0"/>
              </a:rPr>
              <a:t>Неавторитативный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charset="-52"/>
                <a:ea typeface="Arial" pitchFamily="34" charset="0"/>
                <a:cs typeface="Arial" pitchFamily="34" charset="0"/>
              </a:rPr>
              <a:t> ответ (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charset="-52"/>
                <a:ea typeface="Arial" pitchFamily="34" charset="0"/>
                <a:cs typeface="Arial" pitchFamily="34" charset="0"/>
              </a:rPr>
              <a:t>non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charset="-52"/>
                <a:ea typeface="Arial" pitchFamily="34" charset="0"/>
                <a:cs typeface="Arial" pitchFamily="34" charset="0"/>
              </a:rPr>
              <a:t>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charset="-52"/>
                <a:ea typeface="Arial" pitchFamily="34" charset="0"/>
                <a:cs typeface="Arial" pitchFamily="34" charset="0"/>
              </a:rPr>
              <a:t>authoritative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charset="-52"/>
                <a:ea typeface="Arial" pitchFamily="34" charset="0"/>
                <a:cs typeface="Arial" pitchFamily="34" charset="0"/>
              </a:rPr>
              <a:t>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charset="-52"/>
                <a:ea typeface="Arial" pitchFamily="34" charset="0"/>
                <a:cs typeface="Arial" pitchFamily="34" charset="0"/>
              </a:rPr>
              <a:t>response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charset="-52"/>
                <a:ea typeface="Arial" pitchFamily="34" charset="0"/>
                <a:cs typeface="Arial" pitchFamily="34" charset="0"/>
              </a:rPr>
              <a:t>)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charset="-52"/>
                <a:ea typeface="Arial" pitchFamily="34" charset="0"/>
                <a:cs typeface="Arial" pitchFamily="34" charset="0"/>
              </a:rPr>
              <a:t> приходит от серверов, которые не отвечают за зону (от кэширующих).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charset="-52"/>
              <a:ea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charset="-52"/>
                <a:ea typeface="Arial" pitchFamily="34" charset="0"/>
                <a:cs typeface="Arial" pitchFamily="34" charset="0"/>
              </a:rPr>
              <a:t>Ответ DNS обычно содержит следующую информацию: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charset="-52"/>
                <a:ea typeface="Arial" pitchFamily="34" charset="0"/>
                <a:cs typeface="Arial" pitchFamily="34" charset="0"/>
              </a:rPr>
              <a:t>Запись заголовка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charset="-52"/>
                <a:ea typeface="Arial" pitchFamily="34" charset="0"/>
                <a:cs typeface="Arial" pitchFamily="34" charset="0"/>
              </a:rPr>
              <a:t> — служебную информацию о запросе.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charset="-52"/>
                <a:ea typeface="Arial" pitchFamily="34" charset="0"/>
                <a:cs typeface="Arial" pitchFamily="34" charset="0"/>
              </a:rPr>
              <a:t>Запись запроса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charset="-52"/>
                <a:ea typeface="Arial" pitchFamily="34" charset="0"/>
                <a:cs typeface="Arial" pitchFamily="34" charset="0"/>
              </a:rPr>
              <a:t> — повторяет отправленный запрос.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charset="-52"/>
                <a:ea typeface="Arial" pitchFamily="34" charset="0"/>
                <a:cs typeface="Arial" pitchFamily="34" charset="0"/>
              </a:rPr>
              <a:t>Запись ответа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charset="-52"/>
                <a:ea typeface="Arial" pitchFamily="34" charset="0"/>
                <a:cs typeface="Arial" pitchFamily="34" charset="0"/>
              </a:rPr>
              <a:t> — собственно, сам ответ.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charset="-52"/>
                <a:ea typeface="Arial" pitchFamily="34" charset="0"/>
                <a:cs typeface="Arial" pitchFamily="34" charset="0"/>
              </a:rPr>
              <a:t>Записи авторитетных серверов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charset="-52"/>
                <a:ea typeface="Arial" pitchFamily="34" charset="0"/>
                <a:cs typeface="Arial" pitchFamily="34" charset="0"/>
              </a:rPr>
              <a:t> — информацию об авторитетных серверах, хранящих информацию по текущему запросу.</a:t>
            </a: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charset="-52"/>
              <a:ea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charset="-52"/>
                <a:ea typeface="Arial" pitchFamily="34" charset="0"/>
                <a:cs typeface="Arial" pitchFamily="34" charset="0"/>
              </a:rPr>
              <a:t>Дополнительную информацию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charset="-52"/>
                <a:ea typeface="Arial" pitchFamily="34" charset="0"/>
                <a:cs typeface="Arial" pitchFamily="34" charset="0"/>
              </a:rPr>
              <a:t> — дополнительные записи, например адреса NS-серверов.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1"/>
          <p:cNvSpPr>
            <a:spLocks noChangeArrowheads="1"/>
          </p:cNvSpPr>
          <p:nvPr/>
        </p:nvSpPr>
        <p:spPr bwMode="auto">
          <a:xfrm>
            <a:off x="0" y="-180917"/>
            <a:ext cx="9144000" cy="23954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152352" rIns="-14283" bIns="25392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charset="-52"/>
                <a:cs typeface="Arial" pitchFamily="34" charset="0"/>
              </a:rPr>
              <a:t>Обратное преобразование имен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rgbClr val="666666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charset="-52"/>
                <a:ea typeface="Arial" pitchFamily="34" charset="0"/>
                <a:cs typeface="Arial" pitchFamily="34" charset="0"/>
              </a:rPr>
              <a:t>DNS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charset="-52"/>
                <a:ea typeface="Arial" pitchFamily="34" charset="0"/>
                <a:cs typeface="Arial" pitchFamily="34" charset="0"/>
              </a:rPr>
              <a:t>используется в первую очередь для преобразования доменных имён в IP-адреса, но он также может выполнять обратный процесс, называемый </a:t>
            </a: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charset="-52"/>
                <a:ea typeface="Arial" pitchFamily="34" charset="0"/>
                <a:cs typeface="Arial" pitchFamily="34" charset="0"/>
              </a:rPr>
              <a:t>Обратное преобразование имен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charset="-52"/>
                <a:ea typeface="Arial" pitchFamily="34" charset="0"/>
                <a:cs typeface="Arial" pitchFamily="34" charset="0"/>
              </a:rPr>
              <a:t> или 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charset="-52"/>
                <a:ea typeface="Arial" pitchFamily="34" charset="0"/>
                <a:cs typeface="Arial" pitchFamily="34" charset="0"/>
              </a:rPr>
              <a:t>обратным отображением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charset="-52"/>
                <a:ea typeface="Arial" pitchFamily="34" charset="0"/>
                <a:cs typeface="Arial" pitchFamily="34" charset="0"/>
              </a:rPr>
              <a:t>. Т.к. записи в прямой базе DNS структурированы иерархически по доменным именам, 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charset="-52"/>
                <a:ea typeface="Arial" pitchFamily="34" charset="0"/>
                <a:cs typeface="Arial" pitchFamily="34" charset="0"/>
              </a:rPr>
              <a:t>DNS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charset="-52"/>
                <a:ea typeface="Arial" pitchFamily="34" charset="0"/>
                <a:cs typeface="Arial" pitchFamily="34" charset="0"/>
              </a:rPr>
              <a:t>не может эффективно выполнять поиск по IP адресу в такой базе. 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charset="-52"/>
                <a:ea typeface="Arial" pitchFamily="34" charset="0"/>
                <a:cs typeface="Arial" pitchFamily="34" charset="0"/>
              </a:rPr>
              <a:t>Для обратного преобразования в DNS используется специальный домен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charset="-52"/>
                <a:ea typeface="Arial" pitchFamily="34" charset="0"/>
                <a:cs typeface="Arial" pitchFamily="34" charset="0"/>
              </a:rPr>
              <a:t>in-addr.arpa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</a:p>
        </p:txBody>
      </p:sp>
      <p:pic>
        <p:nvPicPr>
          <p:cNvPr id="5" name="image1.png" descr="imag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14348" y="2214554"/>
            <a:ext cx="7572428" cy="4643446"/>
          </a:xfrm>
          <a:prstGeom prst="rect">
            <a:avLst/>
          </a:prstGeom>
          <a:ln/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1"/>
          <p:cNvSpPr>
            <a:spLocks noChangeArrowheads="1"/>
          </p:cNvSpPr>
          <p:nvPr/>
        </p:nvSpPr>
        <p:spPr bwMode="auto">
          <a:xfrm>
            <a:off x="0" y="0"/>
            <a:ext cx="9144000" cy="63965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152352" rIns="-14283" bIns="25392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charset="-52"/>
                <a:cs typeface="Arial" pitchFamily="34" charset="0"/>
              </a:rPr>
              <a:t>Регистрация доменных имен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rgbClr val="666666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000" dirty="0" smtClean="0">
              <a:solidFill>
                <a:srgbClr val="666666"/>
              </a:solidFill>
              <a:latin typeface="Arial" pitchFamily="34" charset="0"/>
              <a:ea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charset="-52"/>
                <a:ea typeface="Arial" pitchFamily="34" charset="0"/>
                <a:cs typeface="Arial" pitchFamily="34" charset="0"/>
              </a:rPr>
              <a:t>Регистрация доменов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charset="-52"/>
                <a:ea typeface="Arial" pitchFamily="34" charset="0"/>
                <a:cs typeface="Arial" pitchFamily="34" charset="0"/>
              </a:rPr>
              <a:t> — это действие, посредством которого клиент сообщает регистратору, каким DNS-серверам следует делегировать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charset="-52"/>
                <a:ea typeface="Arial" pitchFamily="34" charset="0"/>
                <a:cs typeface="Arial" pitchFamily="34" charset="0"/>
              </a:rPr>
              <a:t>поддомен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charset="-52"/>
                <a:ea typeface="Arial" pitchFamily="34" charset="0"/>
                <a:cs typeface="Arial" pitchFamily="34" charset="0"/>
              </a:rPr>
              <a:t>, и также снабжает регистратора контактной и платежной информацией. Регистратор передает информацию в соответствующий реестр. Чаще всего, это процесс внесения в реестр 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charset="-52"/>
                <a:ea typeface="Arial" pitchFamily="34" charset="0"/>
                <a:cs typeface="Arial" pitchFamily="34" charset="0"/>
              </a:rPr>
              <a:t>зоны первого уровня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charset="-52"/>
                <a:ea typeface="Arial" pitchFamily="34" charset="0"/>
                <a:cs typeface="Arial" pitchFamily="34" charset="0"/>
              </a:rPr>
              <a:t> (то есть в TLD зоны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charset="-52"/>
                <a:ea typeface="Arial" pitchFamily="34" charset="0"/>
                <a:cs typeface="Arial" pitchFamily="34" charset="0"/>
              </a:rPr>
              <a:t>ru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charset="-52"/>
                <a:ea typeface="Arial" pitchFamily="34" charset="0"/>
                <a:cs typeface="Arial" pitchFamily="34" charset="0"/>
              </a:rPr>
              <a:t>,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charset="-52"/>
                <a:ea typeface="Arial" pitchFamily="34" charset="0"/>
                <a:cs typeface="Arial" pitchFamily="34" charset="0"/>
              </a:rPr>
              <a:t>com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charset="-52"/>
                <a:ea typeface="Arial" pitchFamily="34" charset="0"/>
                <a:cs typeface="Arial" pitchFamily="34" charset="0"/>
              </a:rPr>
              <a:t> или др.), записи о новом доменном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charset="-52"/>
                <a:ea typeface="Arial" pitchFamily="34" charset="0"/>
                <a:cs typeface="Arial" pitchFamily="34" charset="0"/>
              </a:rPr>
              <a:t>подимени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charset="-52"/>
                <a:ea typeface="Arial" pitchFamily="34" charset="0"/>
                <a:cs typeface="Arial" pitchFamily="34" charset="0"/>
              </a:rPr>
              <a:t>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charset="-52"/>
                <a:ea typeface="Arial" pitchFamily="34" charset="0"/>
                <a:cs typeface="Arial" pitchFamily="34" charset="0"/>
              </a:rPr>
              <a:t>Регистратор доменных имён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charset="-52"/>
                <a:ea typeface="Arial" pitchFamily="34" charset="0"/>
                <a:cs typeface="Arial" pitchFamily="34" charset="0"/>
              </a:rPr>
              <a:t> — это организация, имеющая полномочия создавать (регистрировать) новые доменные имена и продлевать срок действия уже существующих доменных имён в домене, для которого установлена обязательная регистрация.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charset="-52"/>
                <a:ea typeface="Arial" pitchFamily="34" charset="0"/>
                <a:cs typeface="Arial" pitchFamily="34" charset="0"/>
              </a:rPr>
              <a:t>Уровни доменов, для которых необходима обязательная регистрация лица, ответственного за домен, следующие: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charset="-52"/>
                <a:ea typeface="Arial" pitchFamily="34" charset="0"/>
                <a:cs typeface="Arial" pitchFamily="34" charset="0"/>
              </a:rPr>
              <a:t>корневой домен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charset="-52"/>
                <a:ea typeface="Arial" pitchFamily="34" charset="0"/>
                <a:cs typeface="Arial" pitchFamily="34" charset="0"/>
              </a:rPr>
              <a:t>все домены первого уровня (TLD)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charset="-52"/>
                <a:ea typeface="Arial" pitchFamily="34" charset="0"/>
                <a:cs typeface="Arial" pitchFamily="34" charset="0"/>
              </a:rPr>
              <a:t>некоторые домены второго уровня (например,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charset="-52"/>
                <a:ea typeface="Arial" pitchFamily="34" charset="0"/>
                <a:cs typeface="Arial" pitchFamily="34" charset="0"/>
              </a:rPr>
              <a:t>com.ru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charset="-52"/>
                <a:ea typeface="Arial" pitchFamily="34" charset="0"/>
                <a:cs typeface="Arial" pitchFamily="34" charset="0"/>
              </a:rPr>
              <a:t> или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charset="-52"/>
                <a:ea typeface="Arial" pitchFamily="34" charset="0"/>
                <a:cs typeface="Arial" pitchFamily="34" charset="0"/>
              </a:rPr>
              <a:t>co.uk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charset="-52"/>
                <a:ea typeface="Arial" pitchFamily="34" charset="0"/>
                <a:cs typeface="Arial" pitchFamily="34" charset="0"/>
              </a:rPr>
              <a:t>)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charset="-52"/>
                <a:ea typeface="Arial" pitchFamily="34" charset="0"/>
                <a:cs typeface="Arial" pitchFamily="34" charset="0"/>
              </a:rPr>
              <a:t>Регистратором для корневого домена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charset="-52"/>
                <a:ea typeface="Arial" pitchFamily="34" charset="0"/>
                <a:cs typeface="Arial" pitchFamily="34" charset="0"/>
              </a:rPr>
              <a:t>является организация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charset="-52"/>
                <a:ea typeface="Arial" pitchFamily="34" charset="0"/>
                <a:cs typeface="Arial" pitchFamily="34" charset="0"/>
                <a:hlinkClick r:id="rId2"/>
              </a:rPr>
              <a:t>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1155CC"/>
                </a:solidFill>
                <a:effectLst/>
                <a:latin typeface="Calibri" charset="-52"/>
                <a:ea typeface="Arial" pitchFamily="34" charset="0"/>
                <a:cs typeface="Arial" pitchFamily="34" charset="0"/>
                <a:hlinkClick r:id="rId2"/>
              </a:rPr>
              <a:t>ICANN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charset="-52"/>
                <a:ea typeface="Arial" pitchFamily="34" charset="0"/>
                <a:cs typeface="Arial" pitchFamily="34" charset="0"/>
              </a:rPr>
              <a:t>. Чтобы стать регистратором доменов в зонах второго уровня (.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charset="-52"/>
                <a:ea typeface="Arial" pitchFamily="34" charset="0"/>
                <a:cs typeface="Arial" pitchFamily="34" charset="0"/>
              </a:rPr>
              <a:t>com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charset="-52"/>
                <a:ea typeface="Arial" pitchFamily="34" charset="0"/>
                <a:cs typeface="Arial" pitchFamily="34" charset="0"/>
              </a:rPr>
              <a:t> .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charset="-52"/>
                <a:ea typeface="Arial" pitchFamily="34" charset="0"/>
                <a:cs typeface="Arial" pitchFamily="34" charset="0"/>
              </a:rPr>
              <a:t>net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charset="-52"/>
                <a:ea typeface="Arial" pitchFamily="34" charset="0"/>
                <a:cs typeface="Arial" pitchFamily="34" charset="0"/>
              </a:rPr>
              <a:t> .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charset="-52"/>
                <a:ea typeface="Arial" pitchFamily="34" charset="0"/>
                <a:cs typeface="Arial" pitchFamily="34" charset="0"/>
              </a:rPr>
              <a:t>org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charset="-52"/>
                <a:ea typeface="Arial" pitchFamily="34" charset="0"/>
                <a:cs typeface="Arial" pitchFamily="34" charset="0"/>
              </a:rPr>
              <a:t> .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charset="-52"/>
                <a:ea typeface="Arial" pitchFamily="34" charset="0"/>
                <a:cs typeface="Arial" pitchFamily="34" charset="0"/>
              </a:rPr>
              <a:t>biz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charset="-52"/>
                <a:ea typeface="Arial" pitchFamily="34" charset="0"/>
                <a:cs typeface="Arial" pitchFamily="34" charset="0"/>
              </a:rPr>
              <a:t> .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charset="-52"/>
                <a:ea typeface="Arial" pitchFamily="34" charset="0"/>
                <a:cs typeface="Arial" pitchFamily="34" charset="0"/>
              </a:rPr>
              <a:t>info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charset="-52"/>
                <a:ea typeface="Arial" pitchFamily="34" charset="0"/>
                <a:cs typeface="Arial" pitchFamily="34" charset="0"/>
              </a:rPr>
              <a:t> .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charset="-52"/>
                <a:ea typeface="Arial" pitchFamily="34" charset="0"/>
                <a:cs typeface="Arial" pitchFamily="34" charset="0"/>
              </a:rPr>
              <a:t>name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charset="-52"/>
                <a:ea typeface="Arial" pitchFamily="34" charset="0"/>
                <a:cs typeface="Arial" pitchFamily="34" charset="0"/>
              </a:rPr>
              <a:t> .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charset="-52"/>
                <a:ea typeface="Arial" pitchFamily="34" charset="0"/>
                <a:cs typeface="Arial" pitchFamily="34" charset="0"/>
              </a:rPr>
              <a:t>mobi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charset="-52"/>
                <a:ea typeface="Arial" pitchFamily="34" charset="0"/>
                <a:cs typeface="Arial" pitchFamily="34" charset="0"/>
              </a:rPr>
              <a:t> .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charset="-52"/>
                <a:ea typeface="Arial" pitchFamily="34" charset="0"/>
                <a:cs typeface="Arial" pitchFamily="34" charset="0"/>
              </a:rPr>
              <a:t>asia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charset="-52"/>
                <a:ea typeface="Arial" pitchFamily="34" charset="0"/>
                <a:cs typeface="Arial" pitchFamily="34" charset="0"/>
              </a:rPr>
              <a:t> .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charset="-52"/>
                <a:ea typeface="Arial" pitchFamily="34" charset="0"/>
                <a:cs typeface="Arial" pitchFamily="34" charset="0"/>
              </a:rPr>
              <a:t>aero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charset="-52"/>
                <a:ea typeface="Arial" pitchFamily="34" charset="0"/>
                <a:cs typeface="Arial" pitchFamily="34" charset="0"/>
              </a:rPr>
              <a:t> .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charset="-52"/>
                <a:ea typeface="Arial" pitchFamily="34" charset="0"/>
                <a:cs typeface="Arial" pitchFamily="34" charset="0"/>
              </a:rPr>
              <a:t>tel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charset="-52"/>
                <a:ea typeface="Arial" pitchFamily="34" charset="0"/>
                <a:cs typeface="Arial" pitchFamily="34" charset="0"/>
              </a:rPr>
              <a:t> .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charset="-52"/>
                <a:ea typeface="Arial" pitchFamily="34" charset="0"/>
                <a:cs typeface="Arial" pitchFamily="34" charset="0"/>
              </a:rPr>
              <a:t>travel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charset="-52"/>
                <a:ea typeface="Arial" pitchFamily="34" charset="0"/>
                <a:cs typeface="Arial" pitchFamily="34" charset="0"/>
              </a:rPr>
              <a:t> .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charset="-52"/>
                <a:ea typeface="Arial" pitchFamily="34" charset="0"/>
                <a:cs typeface="Arial" pitchFamily="34" charset="0"/>
              </a:rPr>
              <a:t>jobs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charset="-52"/>
                <a:ea typeface="Arial" pitchFamily="34" charset="0"/>
                <a:cs typeface="Arial" pitchFamily="34" charset="0"/>
              </a:rPr>
              <a:t> ...), необходимо получить аккредитацию ICANN.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-214346" y="4214818"/>
            <a:ext cx="9358314" cy="2643206"/>
          </a:xfrm>
        </p:spPr>
        <p:txBody>
          <a:bodyPr>
            <a:normAutofit fontScale="55000" lnSpcReduction="20000"/>
          </a:bodyPr>
          <a:lstStyle/>
          <a:p>
            <a:pPr algn="just"/>
            <a:endParaRPr lang="ru-RU" dirty="0" smtClean="0"/>
          </a:p>
          <a:p>
            <a:pPr algn="just">
              <a:buNone/>
            </a:pPr>
            <a:r>
              <a:rPr lang="ru-RU" sz="4200" dirty="0" smtClean="0"/>
              <a:t>      Доменная структура DNS представляет собой древовидную иерархию, состоящую из узлов, зон, доменов, </a:t>
            </a:r>
            <a:r>
              <a:rPr lang="ru-RU" sz="4200" dirty="0" err="1" smtClean="0"/>
              <a:t>поддоменов</a:t>
            </a:r>
            <a:r>
              <a:rPr lang="ru-RU" sz="4200" dirty="0" smtClean="0"/>
              <a:t> и др. элементов, о которых ниже пойдет речь. «Вершиной» доменной структуры является корневая зона. Настройки корневой зоны расположены на множестве серверов/зеркал, размещенных по</a:t>
            </a:r>
            <a:r>
              <a:rPr lang="en-US" sz="4200" dirty="0" smtClean="0"/>
              <a:t> </a:t>
            </a:r>
            <a:r>
              <a:rPr lang="ru-RU" sz="4200" dirty="0" smtClean="0"/>
              <a:t>всему миру и </a:t>
            </a:r>
            <a:r>
              <a:rPr lang="en-US" sz="4200" dirty="0" smtClean="0"/>
              <a:t>c</a:t>
            </a:r>
            <a:r>
              <a:rPr lang="ru-RU" sz="4200" dirty="0" smtClean="0"/>
              <a:t>одержат информацию о всех серверах корневой зоны, а так же отвечающих за д</a:t>
            </a:r>
            <a:r>
              <a:rPr lang="ru-RU" sz="4200" b="1" dirty="0" smtClean="0"/>
              <a:t>омены первого уровня (</a:t>
            </a:r>
            <a:r>
              <a:rPr lang="ru-RU" sz="4200" b="1" dirty="0" err="1" smtClean="0"/>
              <a:t>ru</a:t>
            </a:r>
            <a:r>
              <a:rPr lang="ru-RU" sz="4200" b="1" dirty="0" smtClean="0"/>
              <a:t>, </a:t>
            </a:r>
            <a:r>
              <a:rPr lang="ru-RU" sz="4200" b="1" dirty="0" err="1" smtClean="0"/>
              <a:t>net</a:t>
            </a:r>
            <a:r>
              <a:rPr lang="ru-RU" sz="4200" b="1" dirty="0" smtClean="0"/>
              <a:t>, </a:t>
            </a:r>
            <a:r>
              <a:rPr lang="ru-RU" sz="4200" b="1" dirty="0" err="1" smtClean="0"/>
              <a:t>org</a:t>
            </a:r>
            <a:r>
              <a:rPr lang="ru-RU" sz="4200" b="1" dirty="0" smtClean="0"/>
              <a:t> и </a:t>
            </a:r>
            <a:r>
              <a:rPr lang="ru-RU" sz="4200" b="1" dirty="0" err="1" smtClean="0"/>
              <a:t>др</a:t>
            </a:r>
            <a:r>
              <a:rPr lang="ru-RU" sz="4200" b="1" dirty="0" smtClean="0"/>
              <a:t>).       </a:t>
            </a:r>
            <a:r>
              <a:rPr lang="en-US" sz="4200" b="1" dirty="0" smtClean="0">
                <a:solidFill>
                  <a:srgbClr val="FF0000"/>
                </a:solidFill>
              </a:rPr>
              <a:t>https://root-servers.org</a:t>
            </a:r>
            <a:endParaRPr lang="ru-RU" sz="4200" dirty="0">
              <a:solidFill>
                <a:srgbClr val="FF0000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7158" y="-71462"/>
            <a:ext cx="8572560" cy="457205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39808" y="116632"/>
            <a:ext cx="8229600" cy="72547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 </a:t>
            </a:r>
            <a:r>
              <a:rPr lang="ru-RU" b="1" dirty="0" smtClean="0"/>
              <a:t>Основные понятия DNS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6738" y="948184"/>
            <a:ext cx="8675741" cy="5793184"/>
          </a:xfrm>
        </p:spPr>
        <p:txBody>
          <a:bodyPr>
            <a:normAutofit fontScale="92500" lnSpcReduction="20000"/>
          </a:bodyPr>
          <a:lstStyle/>
          <a:p>
            <a:r>
              <a:rPr lang="ru-RU" b="1" dirty="0" smtClean="0"/>
              <a:t>Зона — это любая часть дерева системы доменных имен, размещаемая как единое целое на некотором DNS-сервере. </a:t>
            </a:r>
          </a:p>
          <a:p>
            <a:endParaRPr lang="ru-RU" b="1" dirty="0" smtClean="0"/>
          </a:p>
          <a:p>
            <a:pPr>
              <a:buNone/>
            </a:pPr>
            <a:r>
              <a:rPr lang="ru-RU" b="1" dirty="0" smtClean="0"/>
              <a:t>     В каждой зоне имеется, по крайней мере, один авторитетный сервер DNS, который хранит ВСЮ информацию о зоне, за которую он отвечает. </a:t>
            </a:r>
          </a:p>
          <a:p>
            <a:endParaRPr lang="ru-RU" b="1" dirty="0" smtClean="0"/>
          </a:p>
          <a:p>
            <a:pPr>
              <a:buNone/>
            </a:pPr>
            <a:endParaRPr lang="ru-RU" b="1" dirty="0" smtClean="0"/>
          </a:p>
          <a:p>
            <a:r>
              <a:rPr lang="ru-RU" b="1" dirty="0" smtClean="0"/>
              <a:t>Домен — это именованная ветвь или поддерево в дереве имен DNS, то есть это определенный узел, включающий в себя все подчиненные узлы. </a:t>
            </a:r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214290"/>
            <a:ext cx="8572560" cy="6357982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ru-RU" b="1" dirty="0" smtClean="0"/>
              <a:t>FQDN</a:t>
            </a:r>
            <a:r>
              <a:rPr lang="ru-RU" dirty="0" smtClean="0"/>
              <a:t> (</a:t>
            </a:r>
            <a:r>
              <a:rPr lang="ru-RU" i="1" dirty="0" err="1" smtClean="0"/>
              <a:t>Fully</a:t>
            </a:r>
            <a:r>
              <a:rPr lang="ru-RU" i="1" dirty="0" smtClean="0"/>
              <a:t> </a:t>
            </a:r>
            <a:r>
              <a:rPr lang="ru-RU" i="1" dirty="0" err="1" smtClean="0"/>
              <a:t>Qualifed</a:t>
            </a:r>
            <a:r>
              <a:rPr lang="ru-RU" i="1" dirty="0" smtClean="0"/>
              <a:t> </a:t>
            </a:r>
            <a:r>
              <a:rPr lang="ru-RU" i="1" dirty="0" err="1" smtClean="0"/>
              <a:t>Domain</a:t>
            </a:r>
            <a:r>
              <a:rPr lang="ru-RU" i="1" dirty="0" smtClean="0"/>
              <a:t> </a:t>
            </a:r>
            <a:r>
              <a:rPr lang="ru-RU" i="1" dirty="0" err="1" smtClean="0"/>
              <a:t>Name</a:t>
            </a:r>
            <a:r>
              <a:rPr lang="ru-RU" dirty="0" smtClean="0"/>
              <a:t>, полностью</a:t>
            </a:r>
          </a:p>
          <a:p>
            <a:pPr>
              <a:buNone/>
            </a:pPr>
            <a:r>
              <a:rPr lang="ru-RU" dirty="0" smtClean="0"/>
              <a:t>определённое имя домена) — это имя домена,</a:t>
            </a:r>
          </a:p>
          <a:p>
            <a:pPr>
              <a:buNone/>
            </a:pPr>
            <a:r>
              <a:rPr lang="ru-RU" b="1" dirty="0" smtClean="0"/>
              <a:t>однозначно</a:t>
            </a:r>
            <a:r>
              <a:rPr lang="ru-RU" dirty="0" smtClean="0"/>
              <a:t> определяющее доменное имя и включающее</a:t>
            </a:r>
          </a:p>
          <a:p>
            <a:pPr>
              <a:buNone/>
            </a:pPr>
            <a:r>
              <a:rPr lang="ru-RU" dirty="0" smtClean="0"/>
              <a:t> в себя имена всех родительских доменов иерархии DNS, </a:t>
            </a:r>
            <a:r>
              <a:rPr lang="ru-RU" b="1" dirty="0" smtClean="0"/>
              <a:t>в</a:t>
            </a:r>
          </a:p>
          <a:p>
            <a:pPr>
              <a:buNone/>
            </a:pPr>
            <a:r>
              <a:rPr lang="ru-RU" b="1" dirty="0" smtClean="0"/>
              <a:t>том числе и корневого</a:t>
            </a:r>
            <a:r>
              <a:rPr lang="ru-RU" dirty="0" smtClean="0"/>
              <a:t>. 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err="1" smtClean="0"/>
              <a:t>mail.k-max.name</a:t>
            </a:r>
            <a:r>
              <a:rPr lang="ru-RU" dirty="0" smtClean="0"/>
              <a:t>.</a:t>
            </a:r>
          </a:p>
          <a:p>
            <a:pPr>
              <a:buNone/>
            </a:pPr>
            <a:r>
              <a:rPr lang="ru-RU" dirty="0" smtClean="0"/>
              <a:t>      |     |     |  |  |</a:t>
            </a:r>
          </a:p>
          <a:p>
            <a:pPr>
              <a:buNone/>
            </a:pPr>
            <a:r>
              <a:rPr lang="ru-RU" dirty="0" smtClean="0"/>
              <a:t>      |     |     |  |  +-корневой домен</a:t>
            </a:r>
          </a:p>
          <a:p>
            <a:pPr>
              <a:buNone/>
            </a:pPr>
            <a:r>
              <a:rPr lang="ru-RU" dirty="0" smtClean="0"/>
              <a:t>      |     |     |  +---домен первого уровня</a:t>
            </a:r>
          </a:p>
          <a:p>
            <a:pPr>
              <a:buNone/>
            </a:pPr>
            <a:r>
              <a:rPr lang="ru-RU" dirty="0" smtClean="0"/>
              <a:t>      |     |     +------точка, разделяющая домены/части FQDN</a:t>
            </a:r>
          </a:p>
          <a:p>
            <a:pPr>
              <a:buNone/>
            </a:pPr>
            <a:r>
              <a:rPr lang="ru-RU" dirty="0" smtClean="0"/>
              <a:t>      |     +---------домен второго уровня</a:t>
            </a:r>
          </a:p>
          <a:p>
            <a:pPr>
              <a:buNone/>
            </a:pPr>
            <a:r>
              <a:rPr lang="ru-RU" dirty="0" smtClean="0"/>
              <a:t>      +---------------</a:t>
            </a:r>
            <a:r>
              <a:rPr lang="ru-RU" dirty="0" err="1" smtClean="0"/>
              <a:t>поддомен</a:t>
            </a:r>
            <a:r>
              <a:rPr lang="ru-RU" dirty="0" smtClean="0"/>
              <a:t>/домен третьего уровня,   возможно имя хоста</a:t>
            </a:r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ChangeArrowheads="1"/>
          </p:cNvSpPr>
          <p:nvPr/>
        </p:nvSpPr>
        <p:spPr bwMode="auto">
          <a:xfrm>
            <a:off x="0" y="0"/>
            <a:ext cx="9144000" cy="6370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Домены первого/верхнего уровня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, они же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TLD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, они же 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Top-Level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 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Domain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. К данным доменам относятся </a:t>
            </a: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национальные домены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(</a:t>
            </a:r>
            <a:r>
              <a:rPr kumimoji="0" lang="ru-RU" sz="24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ru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.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, </a:t>
            </a:r>
            <a:r>
              <a:rPr kumimoji="0" lang="ru-RU" sz="24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ua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.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 и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др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)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и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 </a:t>
            </a: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общие домены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 (</a:t>
            </a:r>
            <a:r>
              <a:rPr kumimoji="0" lang="ru-RU" sz="24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com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.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,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 </a:t>
            </a:r>
            <a:r>
              <a:rPr kumimoji="0" lang="ru-RU" sz="24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net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.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, и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др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). Существуют так же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специализированные домены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, которые не опубликованы в системе DNS, но используются программами (домен .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onion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 используется анонимной сетью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Tor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 для перехвата и последующей маршрутизации обращений к скрытым сервисам этой сети). Еще есть т.н.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зарезервированные доменные имена,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 определенные в RFC 2606 (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Reserved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 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Top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 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Level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 DNS 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Names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— Зарезервированные имена доменов верхнего уровня) определяет названия доменов, которые следует использовать в качестве примеров (например, в документации), а также для тестирования. К таким именам относятся например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example.com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,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example.org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 и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example.net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, а также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test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,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invalid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 и др. Ниже по иерархии, как видно, идут домены третьего уровня и т.д. Заканчивается доменная иерархия —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именами хостов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, которые задаются соответствующими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ресурсными записями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 или 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хостовыми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 записями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1"/>
          <p:cNvSpPr>
            <a:spLocks noChangeArrowheads="1"/>
          </p:cNvSpPr>
          <p:nvPr/>
        </p:nvSpPr>
        <p:spPr bwMode="auto">
          <a:xfrm>
            <a:off x="0" y="0"/>
            <a:ext cx="9144000" cy="67402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126960" rIns="-14283" bIns="25392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Ресурсные записи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rgbClr val="666666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Ресурсная запись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 — это единица хранения и передачи информации в DNS. Каждая такая запись несет в себе </a:t>
            </a: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информацию соответствия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 какого-то </a:t>
            </a:r>
            <a:r>
              <a:rPr kumimoji="0" lang="ru-RU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имени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и </a:t>
            </a:r>
            <a:r>
              <a:rPr kumimoji="0" lang="ru-RU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служебной информации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 в DNS, например соответствие имени домена — IP адреса.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Запись ресурса состоит из следующих полей:</a:t>
            </a:r>
            <a:endParaRPr kumimoji="0" lang="ru-RU" sz="2000" b="0" i="1" u="none" strike="noStrike" cap="none" normalizeH="0" baseline="0" dirty="0" smtClean="0">
              <a:ln>
                <a:noFill/>
              </a:ln>
              <a:solidFill>
                <a:srgbClr val="666666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имя (NAME)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 — доменное имя, к которому привязана или которому «принадлежит» данная ресурсная запись, либо IP адрес. При отсутствии данного поля, запись ресурса наследуется от предыдущей записи.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Time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To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Live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 (TTL)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— дословно «время жизни» записи, время хранения записи в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кэше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 DNS (после указанного времени запись удаляется), данное поле может не указываться в индивидуальных записях ресурсов, но тогда оно должно быть указано в начале файла зоны и будет наследоваться всеми записями.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класс (CLASS)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— определяет тип сети, (в 99,99% случаях используется IN (что обозначает —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Internet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). Данное поле было создано из предположения, что DNS может работать и в других типах сетей, кроме TCP/IP)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тип (TYPE)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 — тип записи синтаксис и назначение записи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данные (DATA)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 — различная информация, формат и синтаксис которой определяется типом.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1"/>
          <p:cNvSpPr>
            <a:spLocks noChangeArrowheads="1"/>
          </p:cNvSpPr>
          <p:nvPr/>
        </p:nvSpPr>
        <p:spPr bwMode="auto">
          <a:xfrm>
            <a:off x="0" y="0"/>
            <a:ext cx="9144000" cy="69865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Наиболее часто применяемые</a:t>
            </a: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 ресурсные записи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A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 — (</a:t>
            </a:r>
            <a:r>
              <a:rPr kumimoji="0" lang="ru-RU" sz="14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address</a:t>
            </a:r>
            <a:r>
              <a:rPr kumimoji="0" lang="ru-RU" sz="1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 </a:t>
            </a:r>
            <a:r>
              <a:rPr kumimoji="0" lang="ru-RU" sz="14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record</a:t>
            </a:r>
            <a:r>
              <a:rPr kumimoji="0" lang="ru-RU" sz="1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/запись адреса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) отображают имя хоста (доменное имя) на адрес IPv4. </a:t>
            </a:r>
            <a:b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</a:b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k-max.name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.         	86400   IN  	A   	81.177.139.65</a:t>
            </a: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ru-RU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AAAA 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(</a:t>
            </a:r>
            <a:r>
              <a:rPr kumimoji="0" lang="ru-RU" sz="1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IPv6 </a:t>
            </a:r>
            <a:r>
              <a:rPr kumimoji="0" lang="ru-RU" sz="14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address</a:t>
            </a:r>
            <a:r>
              <a:rPr kumimoji="0" lang="ru-RU" sz="1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 </a:t>
            </a:r>
            <a:r>
              <a:rPr kumimoji="0" lang="ru-RU" sz="14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record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) аналогична записи A, но для IPv6.</a:t>
            </a: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ru-RU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NAME 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(</a:t>
            </a:r>
            <a:r>
              <a:rPr kumimoji="0" lang="ru-RU" sz="14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canonical</a:t>
            </a:r>
            <a:r>
              <a:rPr kumimoji="0" lang="ru-RU" sz="1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 </a:t>
            </a:r>
            <a:r>
              <a:rPr kumimoji="0" lang="ru-RU" sz="14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name</a:t>
            </a:r>
            <a:r>
              <a:rPr kumimoji="0" lang="ru-RU" sz="1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 </a:t>
            </a:r>
            <a:r>
              <a:rPr kumimoji="0" lang="ru-RU" sz="14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record</a:t>
            </a:r>
            <a:r>
              <a:rPr kumimoji="0" lang="ru-RU" sz="1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/каноническая запись имени (псевдоним)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) — отображает 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алиас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 на реальное имя </a:t>
            </a:r>
            <a:b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</a:b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ftp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         	86400   IN  	CNAME   	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www.k-max.name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.</a:t>
            </a: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MX 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(</a:t>
            </a:r>
            <a:r>
              <a:rPr kumimoji="0" lang="ru-RU" sz="14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mail</a:t>
            </a:r>
            <a:r>
              <a:rPr kumimoji="0" lang="ru-RU" sz="1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 </a:t>
            </a:r>
            <a:r>
              <a:rPr kumimoji="0" lang="ru-RU" sz="14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exchange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) — указывает хосты для доставки почты, адресованной домену. </a:t>
            </a:r>
            <a:b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</a:b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k-max.name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.         	17790   IN  	MX  	10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mx.k-max.name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.</a:t>
            </a: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 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k-max.name.         	17790   IN  	MX  	20 mx2.k-max.name.</a:t>
            </a: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NS 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(</a:t>
            </a:r>
            <a:r>
              <a:rPr kumimoji="0" lang="ru-RU" sz="14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name</a:t>
            </a:r>
            <a:r>
              <a:rPr kumimoji="0" lang="ru-RU" sz="1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 </a:t>
            </a:r>
            <a:r>
              <a:rPr kumimoji="0" lang="ru-RU" sz="14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server</a:t>
            </a:r>
            <a:r>
              <a:rPr kumimoji="0" lang="ru-RU" sz="1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/сервер имён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) указывает на DNS-сервер, обслуживающий данный домен.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name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.               	5772	IN  	NS  	l6.nstld.com.</a:t>
            </a: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 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name.               	5772	IN  	NS  	m6.nstld.com.</a:t>
            </a: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 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name.               	5772	IN  	NS  	c6.nstld.com.</a:t>
            </a: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зону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 k-max.name 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обслуживают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:</a:t>
            </a:r>
            <a:b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</a:b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 k-max.name.         	1577	IN  	NS  	ns2.jino.ru.</a:t>
            </a: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 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k-max.name.         	1577	IN  	NS  	ns1.jino.ru.</a:t>
            </a: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ru-RU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PTR 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(</a:t>
            </a:r>
            <a:r>
              <a:rPr kumimoji="0" lang="ru-RU" sz="14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pointer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) — отображает IP-адрес в доменное имя (о данном типе записи поговорим ниже в разделе обратного преобразования имен).</a:t>
            </a: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SOA 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(</a:t>
            </a:r>
            <a:r>
              <a:rPr kumimoji="0" lang="ru-RU" sz="14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Start</a:t>
            </a:r>
            <a:r>
              <a:rPr kumimoji="0" lang="ru-RU" sz="1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 </a:t>
            </a:r>
            <a:r>
              <a:rPr kumimoji="0" lang="ru-RU" sz="14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of</a:t>
            </a:r>
            <a:r>
              <a:rPr kumimoji="0" lang="ru-RU" sz="1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 </a:t>
            </a:r>
            <a:r>
              <a:rPr kumimoji="0" lang="ru-RU" sz="14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Authority</a:t>
            </a:r>
            <a:r>
              <a:rPr kumimoji="0" lang="ru-RU" sz="1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/начальная запись зоны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) — описывает основные/начальные настройки зоны, можно сказать, </a:t>
            </a:r>
            <a:r>
              <a:rPr kumimoji="0" lang="ru-RU" sz="1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определяет зону ответственности данного сервера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. Для каждой зоны должна существовать только одна запись SOA и она должна быть первая. </a:t>
            </a:r>
            <a:b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</a:b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k-max.name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.         	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86400   IN  	SOA 	ns1.jino.ru. hostmaster.jino.ru. 2011032003 28800 7200 604800 86400</a:t>
            </a: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ru-RU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SRV 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(</a:t>
            </a:r>
            <a:r>
              <a:rPr kumimoji="0" lang="ru-RU" sz="14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server</a:t>
            </a:r>
            <a:r>
              <a:rPr kumimoji="0" lang="ru-RU" sz="1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 </a:t>
            </a:r>
            <a:r>
              <a:rPr kumimoji="0" lang="ru-RU" sz="14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selection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) — указывают на сервера, обеспечивающие работу тех или иных служб в данном домене (например 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Jabber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 и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Active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Directory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).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357166"/>
            <a:ext cx="9144000" cy="54476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/>
              <a:t>Серверы DNS</a:t>
            </a:r>
          </a:p>
          <a:p>
            <a:endParaRPr lang="ru-RU" sz="2400" b="1" dirty="0" smtClean="0"/>
          </a:p>
          <a:p>
            <a:r>
              <a:rPr lang="ru-RU" sz="2000" dirty="0" smtClean="0"/>
              <a:t> </a:t>
            </a:r>
          </a:p>
          <a:p>
            <a:r>
              <a:rPr lang="ru-RU" sz="2000" b="1" dirty="0" smtClean="0"/>
              <a:t>Главный сервер DNS</a:t>
            </a:r>
            <a:r>
              <a:rPr lang="ru-RU" sz="2000" dirty="0" smtClean="0"/>
              <a:t> (он же </a:t>
            </a:r>
            <a:r>
              <a:rPr lang="ru-RU" sz="2000" i="1" dirty="0" smtClean="0"/>
              <a:t>первичный</a:t>
            </a:r>
            <a:r>
              <a:rPr lang="ru-RU" sz="2000" dirty="0" smtClean="0"/>
              <a:t>, он же </a:t>
            </a:r>
            <a:r>
              <a:rPr lang="ru-RU" sz="2000" i="1" dirty="0" err="1" smtClean="0"/>
              <a:t>master</a:t>
            </a:r>
            <a:r>
              <a:rPr lang="ru-RU" sz="2000" dirty="0" smtClean="0"/>
              <a:t>, он же </a:t>
            </a:r>
            <a:r>
              <a:rPr lang="ru-RU" sz="2000" i="1" dirty="0" err="1" smtClean="0"/>
              <a:t>primary</a:t>
            </a:r>
            <a:r>
              <a:rPr lang="ru-RU" sz="2000" dirty="0" smtClean="0"/>
              <a:t>) — это </a:t>
            </a:r>
            <a:r>
              <a:rPr lang="ru-RU" sz="2000" b="1" i="1" dirty="0" smtClean="0"/>
              <a:t>авторитетный сервер</a:t>
            </a:r>
            <a:r>
              <a:rPr lang="ru-RU" sz="2000" dirty="0" smtClean="0"/>
              <a:t> (иногда называют — </a:t>
            </a:r>
            <a:r>
              <a:rPr lang="ru-RU" sz="2000" dirty="0" err="1" smtClean="0"/>
              <a:t>авторитативный</a:t>
            </a:r>
            <a:r>
              <a:rPr lang="ru-RU" sz="2000" dirty="0" smtClean="0"/>
              <a:t>, как правильнее называть — не знаю), который хранит </a:t>
            </a:r>
            <a:r>
              <a:rPr lang="ru-RU" sz="2000" b="1" dirty="0" smtClean="0"/>
              <a:t>главную копию файла данных зоны</a:t>
            </a:r>
            <a:r>
              <a:rPr lang="ru-RU" sz="2000" dirty="0" smtClean="0"/>
              <a:t>, сопровождаемую администратором системы.</a:t>
            </a:r>
          </a:p>
          <a:p>
            <a:r>
              <a:rPr lang="ru-RU" sz="2000" dirty="0" smtClean="0"/>
              <a:t> </a:t>
            </a:r>
          </a:p>
          <a:p>
            <a:r>
              <a:rPr lang="ru-RU" sz="2000" b="1" dirty="0" smtClean="0"/>
              <a:t>Вторичный сервер </a:t>
            </a:r>
            <a:r>
              <a:rPr lang="ru-RU" sz="2000" dirty="0" smtClean="0"/>
              <a:t>— тоже является </a:t>
            </a:r>
            <a:r>
              <a:rPr lang="ru-RU" sz="2000" b="1" i="1" dirty="0" smtClean="0"/>
              <a:t>авторитетным</a:t>
            </a:r>
            <a:r>
              <a:rPr lang="ru-RU" sz="2000" dirty="0" smtClean="0"/>
              <a:t>, но он копирует главный файл зоны с </a:t>
            </a:r>
            <a:r>
              <a:rPr lang="ru-RU" sz="2000" i="1" dirty="0" smtClean="0"/>
              <a:t>первичного сервера</a:t>
            </a:r>
            <a:r>
              <a:rPr lang="ru-RU" sz="2000" dirty="0" smtClean="0"/>
              <a:t>. </a:t>
            </a:r>
            <a:r>
              <a:rPr lang="ru-RU" sz="2000" b="1" dirty="0" smtClean="0"/>
              <a:t>Отличие</a:t>
            </a:r>
            <a:r>
              <a:rPr lang="ru-RU" sz="2000" dirty="0" smtClean="0"/>
              <a:t> </a:t>
            </a:r>
            <a:r>
              <a:rPr lang="ru-RU" sz="2000" i="1" dirty="0" smtClean="0"/>
              <a:t>главного </a:t>
            </a:r>
            <a:r>
              <a:rPr lang="ru-RU" sz="2000" dirty="0" smtClean="0"/>
              <a:t>от </a:t>
            </a:r>
            <a:r>
              <a:rPr lang="ru-RU" sz="2000" i="1" dirty="0" smtClean="0"/>
              <a:t>вторичного </a:t>
            </a:r>
            <a:r>
              <a:rPr lang="ru-RU" sz="2000" dirty="0" smtClean="0"/>
              <a:t>лишь в том, что главный загружает свою информацию из конфигурационных файлов зоны, а вторичный — загружает (получает) настройки зон — с главного сервера. </a:t>
            </a:r>
          </a:p>
          <a:p>
            <a:r>
              <a:rPr lang="ru-RU" sz="2000" dirty="0" smtClean="0"/>
              <a:t> </a:t>
            </a:r>
          </a:p>
          <a:p>
            <a:r>
              <a:rPr lang="ru-RU" sz="2000" b="1" dirty="0" smtClean="0"/>
              <a:t>Кэширующие серверы </a:t>
            </a:r>
            <a:r>
              <a:rPr lang="ru-RU" sz="2000" i="1" dirty="0" smtClean="0"/>
              <a:t>НЕ АВТОРИТЕТНЫ</a:t>
            </a:r>
            <a:r>
              <a:rPr lang="ru-RU" sz="2000" dirty="0" smtClean="0"/>
              <a:t>, данные серверы хранят в памяти (</a:t>
            </a:r>
            <a:r>
              <a:rPr lang="ru-RU" sz="2000" dirty="0" err="1" smtClean="0"/>
              <a:t>кэше</a:t>
            </a:r>
            <a:r>
              <a:rPr lang="ru-RU" sz="2000" dirty="0" smtClean="0"/>
              <a:t>), ответы на предыдущие запросы, если данный сервер получил запрос, то он сначала просматривает информацию в </a:t>
            </a:r>
            <a:r>
              <a:rPr lang="ru-RU" sz="2000" dirty="0" err="1" smtClean="0"/>
              <a:t>кэше</a:t>
            </a:r>
            <a:r>
              <a:rPr lang="ru-RU" sz="2000" dirty="0" smtClean="0"/>
              <a:t>, и если в </a:t>
            </a:r>
            <a:r>
              <a:rPr lang="ru-RU" sz="2000" dirty="0" err="1" smtClean="0"/>
              <a:t>кэше</a:t>
            </a:r>
            <a:r>
              <a:rPr lang="ru-RU" sz="2000" dirty="0" smtClean="0"/>
              <a:t> не оказалось необходимого ответа, то отправляет запрос вышестоящему серверу DNS.</a:t>
            </a:r>
            <a:endParaRPr lang="ru-RU" sz="2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3.png" descr="imag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857224" y="1708146"/>
            <a:ext cx="7786742" cy="3649680"/>
          </a:xfrm>
          <a:prstGeom prst="rect">
            <a:avLst/>
          </a:prstGeom>
          <a:ln/>
        </p:spPr>
      </p:pic>
      <p:sp>
        <p:nvSpPr>
          <p:cNvPr id="5" name="Прямоугольник 4"/>
          <p:cNvSpPr/>
          <p:nvPr/>
        </p:nvSpPr>
        <p:spPr>
          <a:xfrm>
            <a:off x="3357554" y="642918"/>
            <a:ext cx="264604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/>
              <a:t>Клиенты DNS </a:t>
            </a:r>
            <a:endParaRPr lang="ru-RU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379</TotalTime>
  <Words>1095</Words>
  <Application>Microsoft Office PowerPoint</Application>
  <PresentationFormat>Экран (4:3)</PresentationFormat>
  <Paragraphs>100</Paragraphs>
  <Slides>14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7" baseType="lpstr">
      <vt:lpstr>Arial</vt:lpstr>
      <vt:lpstr>Calibri</vt:lpstr>
      <vt:lpstr>Тема Office</vt:lpstr>
      <vt:lpstr>DNS ( Domain Name System )  Основная цель DNS — это отображение доменных имен в IP адреса и наоборот — IP в DNS. </vt:lpstr>
      <vt:lpstr>Презентация PowerPoint</vt:lpstr>
      <vt:lpstr> Основные понятия DNS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DNS ( Domain Name System )  Основная цель DNS — это отображение доменных имен в IP адреса и наоборот — IP в DNS. </dc:title>
  <dc:creator>Ray</dc:creator>
  <cp:lastModifiedBy>ya@artem-antonov.ru</cp:lastModifiedBy>
  <cp:revision>26</cp:revision>
  <dcterms:created xsi:type="dcterms:W3CDTF">2020-09-30T08:02:37Z</dcterms:created>
  <dcterms:modified xsi:type="dcterms:W3CDTF">2025-12-09T06:41:14Z</dcterms:modified>
</cp:coreProperties>
</file>