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2" r:id="rId17"/>
    <p:sldId id="273" r:id="rId18"/>
    <p:sldId id="274" r:id="rId19"/>
    <p:sldId id="275" r:id="rId20"/>
    <p:sldId id="271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7C2D-189D-4390-8649-3882C69AE378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F1360-AB0D-49D9-B3D1-B56FCD4F1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F1360-AB0D-49D9-B3D1-B56FCD4F19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4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9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1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3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4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3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1A97-46C0-4FDF-834F-BC71110AB64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B4E6-7F77-47D1-915B-8CD58B598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7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58" y="374577"/>
            <a:ext cx="8790022" cy="64978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75745"/>
            <a:ext cx="35914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рисунке показана топология контроллера беспроводной локальной сети (WLC). PC-A - это сервер RADIUS/SNMP, подключенный к R1 через интерфейс R1s F0/0. PC-B подключен к S1 через порт F0/6 коммутатора S1. R1 и S1 соединены вместе через интерфейс F0/1 R1 и на F0/5 S1 . S1 связан с WLC на его порту F0/18. На порту F0/1 коммутатора S1 подключение к точке доступа AP1. Ноутбук подключен к точке доступа по беспроводной связи.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630" y="0"/>
            <a:ext cx="11997369" cy="46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kern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Конфигурация Базового WLAN с контроллером беспроводной сети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0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4732" y="247745"/>
            <a:ext cx="314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Выбор интерфейса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" y="1184597"/>
            <a:ext cx="12127514" cy="55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7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4732" y="247745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Безопасность WLAN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" y="912219"/>
            <a:ext cx="12092848" cy="61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4732" y="247745"/>
            <a:ext cx="5588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Проверка того, что WLAN работает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9" y="1564394"/>
            <a:ext cx="12133962" cy="376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6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6935" y="126560"/>
            <a:ext cx="314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Мониторинг WLAN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" y="815032"/>
            <a:ext cx="11677880" cy="61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36" y="0"/>
            <a:ext cx="11942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Конфигурация WPA2 </a:t>
            </a:r>
            <a:r>
              <a:rPr lang="ru-RU" sz="28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Enterprise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WLAN с контроллером беспроводной сети.  </a:t>
            </a: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SNMP и RADIUS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65" y="954107"/>
            <a:ext cx="8418988" cy="57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51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8251" y="171963"/>
            <a:ext cx="650197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информацию о сервере SNMP</a:t>
            </a:r>
            <a:endParaRPr lang="ru-RU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8" y="1063615"/>
            <a:ext cx="11730033" cy="55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8251" y="171963"/>
            <a:ext cx="642823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информации о сервере SNMP</a:t>
            </a:r>
            <a:endParaRPr lang="ru-RU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6" y="2343838"/>
            <a:ext cx="11803722" cy="3628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646" y="1026787"/>
            <a:ext cx="11429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4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Введите имя SNMP </a:t>
            </a:r>
            <a:r>
              <a:rPr lang="ru-RU" sz="2400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</a:t>
            </a:r>
            <a:r>
              <a:rPr lang="ru-RU" sz="2400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IP-адрес (IPv4 или IPv6) для сервера SNMP. Нажмите кнопку </a:t>
            </a:r>
            <a:r>
              <a:rPr lang="ru-RU" sz="24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</a:t>
            </a: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Теперь WLC будет пересылать сообщения журнала SNMP на сервер SNMP.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0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560" y="127896"/>
            <a:ext cx="679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Настройка информации о сервере RADIUS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645" y="758134"/>
            <a:ext cx="11429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400" dirty="0"/>
              <a:t>Чтобы настроить WLC с информацией о сервере RADIUS, щелкните вкладку </a:t>
            </a:r>
            <a:r>
              <a:rPr lang="ru-RU" sz="2400" b="1" dirty="0"/>
              <a:t>SECURITY</a:t>
            </a:r>
            <a:r>
              <a:rPr lang="ru-RU" sz="2400" dirty="0"/>
              <a:t> &gt; </a:t>
            </a:r>
            <a:r>
              <a:rPr lang="ru-RU" sz="2400" b="1" dirty="0"/>
              <a:t>RADIUS</a:t>
            </a:r>
            <a:r>
              <a:rPr lang="ru-RU" sz="2400" dirty="0"/>
              <a:t> &gt; </a:t>
            </a:r>
            <a:r>
              <a:rPr lang="ru-RU" sz="2400" b="1" dirty="0" err="1"/>
              <a:t>Authentication</a:t>
            </a:r>
            <a:r>
              <a:rPr lang="ru-RU" sz="2400" dirty="0"/>
              <a:t>. Серверы RADIUS в настоящее время не настроены. Нажмите </a:t>
            </a:r>
            <a:r>
              <a:rPr lang="ru-RU" sz="2400" b="1" dirty="0" err="1"/>
              <a:t>New</a:t>
            </a:r>
            <a:r>
              <a:rPr lang="ru-RU" sz="2400" b="1" dirty="0"/>
              <a:t>...</a:t>
            </a:r>
            <a:r>
              <a:rPr lang="ru-RU" sz="2400" dirty="0"/>
              <a:t>, чтобы добавить PC-A в качестве сервера RADIUS.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5" y="1947446"/>
            <a:ext cx="10162411" cy="48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6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560" y="127896"/>
            <a:ext cx="679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Настройка информации о сервере RADIUS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645" y="877300"/>
            <a:ext cx="11429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400" dirty="0"/>
              <a:t>После нажатия кнопки «Применить» </a:t>
            </a:r>
            <a:r>
              <a:rPr lang="ru-RU" sz="2400" b="1" dirty="0" err="1"/>
              <a:t>Apply</a:t>
            </a:r>
            <a:r>
              <a:rPr lang="ru-RU" sz="2400" dirty="0" smtClean="0">
                <a:effectLst/>
              </a:rPr>
              <a:t> список настроенных </a:t>
            </a:r>
            <a:r>
              <a:rPr lang="ru-RU" sz="2400" b="1" dirty="0"/>
              <a:t>серверов аутентификации RADIUS </a:t>
            </a:r>
            <a:r>
              <a:rPr lang="ru-RU" sz="2400" dirty="0" smtClean="0">
                <a:effectLst/>
              </a:rPr>
              <a:t>обновляется, и в списке появляется новый сервер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26" y="1708297"/>
            <a:ext cx="10138479" cy="514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8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6560" y="127896"/>
            <a:ext cx="679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Настройка информации о сервере RADIUS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645" y="877300"/>
            <a:ext cx="11429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2400" dirty="0"/>
              <a:t>Введите адрес IPv4 для ПК-А и ключ аутентификации с сервером. Это пароль, используемый между WLC и сервером RADIUS.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" y="1981200"/>
            <a:ext cx="12133353" cy="39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821" y="374573"/>
            <a:ext cx="9607179" cy="6257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51692"/>
            <a:ext cx="24342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  <a:latin typeface="CiscoSans"/>
              </a:rPr>
              <a:t>На рисунке показано, как пользователь входит в WLC с учетными данными, которые были настроены во время начальной настройки.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579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113"/>
            <a:ext cx="7924800" cy="533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1161" y="203679"/>
            <a:ext cx="6642233" cy="52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effectLst/>
                <a:latin typeface="Arial" panose="020B0604020202020204" pitchFamily="34" charset="0"/>
              </a:rPr>
              <a:t>Топология с адресацией VLAN 5</a:t>
            </a:r>
            <a:endParaRPr lang="ru-RU" sz="2800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651" y="4775868"/>
            <a:ext cx="8191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" y="1634110"/>
            <a:ext cx="11942284" cy="5118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7434" y="909734"/>
            <a:ext cx="458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Добавление нового интерфейса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745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5908" y="909734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Настройка имени </a:t>
            </a:r>
            <a:r>
              <a:rPr lang="ru-RU" sz="2400" b="1" dirty="0"/>
              <a:t>и </a:t>
            </a:r>
            <a:r>
              <a:rPr lang="ru-RU" sz="2400" b="1" dirty="0" smtClean="0"/>
              <a:t>идентификатора </a:t>
            </a:r>
            <a:r>
              <a:rPr lang="ru-RU" sz="2400" b="1" dirty="0"/>
              <a:t>VLAN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7" y="1961002"/>
            <a:ext cx="11940678" cy="29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3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5908" y="665262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Настройка порта </a:t>
            </a:r>
            <a:r>
              <a:rPr lang="ru-RU" sz="2400" b="1" dirty="0"/>
              <a:t>и </a:t>
            </a:r>
            <a:r>
              <a:rPr lang="ru-RU" sz="2400" b="1" dirty="0" smtClean="0"/>
              <a:t>адреса </a:t>
            </a:r>
            <a:r>
              <a:rPr lang="ru-RU" sz="2400" b="1" dirty="0"/>
              <a:t>интерфейса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4" y="1126927"/>
            <a:ext cx="10397627" cy="5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8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5908" y="665262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Настройка адреса DHCP-сервера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8" y="1299403"/>
            <a:ext cx="11855966" cy="52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0" y="1883885"/>
            <a:ext cx="12008781" cy="31265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9599" y="896122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Применение настроек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9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5666679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Настройка нового интерфейса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604" y="907633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Проверка </a:t>
            </a:r>
            <a:r>
              <a:rPr lang="ru-RU" sz="2400" b="1" dirty="0"/>
              <a:t>состояния интерфейса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976"/>
            <a:ext cx="12208710" cy="38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404681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Настройка области DHCP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604" y="907633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Создание новой области </a:t>
            </a:r>
            <a:r>
              <a:rPr lang="ru-RU" sz="2400" b="1" dirty="0"/>
              <a:t>DHCP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53" y="1369298"/>
            <a:ext cx="11158079" cy="54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4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404681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Настройка области DHCP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604" y="907633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Назовите область DHCP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" y="1483318"/>
            <a:ext cx="12126941" cy="40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00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404681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Настройка области DHCP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604" y="907633"/>
            <a:ext cx="587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Проверка новой области DHCP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8" y="1705606"/>
            <a:ext cx="12058293" cy="27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6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6" y="190564"/>
            <a:ext cx="11738707" cy="65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81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404681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Настройка области DHCP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6082" y="907633"/>
            <a:ext cx="662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Настройка </a:t>
            </a:r>
            <a:r>
              <a:rPr lang="ru-RU" sz="2400" b="1" dirty="0"/>
              <a:t>и </a:t>
            </a:r>
            <a:r>
              <a:rPr lang="ru-RU" sz="2400" b="1" dirty="0" smtClean="0"/>
              <a:t>включение новой области </a:t>
            </a:r>
            <a:r>
              <a:rPr lang="ru-RU" sz="2400" b="1" dirty="0"/>
              <a:t>DHCP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0" y="1486646"/>
            <a:ext cx="12106045" cy="45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6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5604" y="116879"/>
            <a:ext cx="4046813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Настройка области DHCP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6082" y="907633"/>
            <a:ext cx="6625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Проверка включения новой области </a:t>
            </a:r>
            <a:r>
              <a:rPr lang="ru-RU" sz="2400" b="1" dirty="0"/>
              <a:t>DHCP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0" y="1573806"/>
            <a:ext cx="11978667" cy="37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116879"/>
            <a:ext cx="61033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Конфигурация WPA2 </a:t>
            </a:r>
            <a:r>
              <a:rPr lang="ru-RU" sz="2800" b="1" dirty="0" err="1"/>
              <a:t>Enterprise</a:t>
            </a:r>
            <a:r>
              <a:rPr lang="ru-RU" sz="2800" b="1" dirty="0"/>
              <a:t> WLAN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229" y="907633"/>
            <a:ext cx="3338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Создание новой WLAN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8" y="1820595"/>
            <a:ext cx="12043897" cy="32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6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116879"/>
            <a:ext cx="61033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Конфигурация WPA2 </a:t>
            </a:r>
            <a:r>
              <a:rPr lang="ru-RU" sz="2800" b="1" dirty="0" err="1"/>
              <a:t>Enterprise</a:t>
            </a:r>
            <a:r>
              <a:rPr lang="ru-RU" sz="2800" b="1" dirty="0"/>
              <a:t> WLAN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5229" y="907633"/>
            <a:ext cx="445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Настройка </a:t>
            </a:r>
            <a:r>
              <a:rPr lang="ru-RU" sz="2400" b="1" dirty="0" smtClean="0"/>
              <a:t>имени </a:t>
            </a:r>
            <a:r>
              <a:rPr lang="ru-RU" sz="2400" b="1" dirty="0"/>
              <a:t>WLAN и SSID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416"/>
            <a:ext cx="12192000" cy="307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0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116879"/>
            <a:ext cx="61033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Конфигурация WPA2 </a:t>
            </a:r>
            <a:r>
              <a:rPr lang="ru-RU" sz="2800" b="1" dirty="0" err="1"/>
              <a:t>Enterprise</a:t>
            </a:r>
            <a:r>
              <a:rPr lang="ru-RU" sz="2800" b="1" dirty="0"/>
              <a:t> WLAN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262" y="733850"/>
            <a:ext cx="5299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Проверка AES </a:t>
            </a:r>
            <a:r>
              <a:rPr lang="ru-RU" sz="2400" b="1" dirty="0"/>
              <a:t>и 802.1X по умолчанию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87" y="1195515"/>
            <a:ext cx="9534410" cy="56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4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116879"/>
            <a:ext cx="61033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Конфигурация WPA2 </a:t>
            </a:r>
            <a:r>
              <a:rPr lang="ru-RU" sz="2800" b="1" dirty="0" err="1"/>
              <a:t>Enterprise</a:t>
            </a:r>
            <a:r>
              <a:rPr lang="ru-RU" sz="2800" b="1" dirty="0"/>
              <a:t> WLAN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262" y="733850"/>
            <a:ext cx="5299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Настройка </a:t>
            </a:r>
            <a:r>
              <a:rPr lang="ru-RU" sz="2400" b="1" dirty="0"/>
              <a:t>RADIUS-сервера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7" y="1195515"/>
            <a:ext cx="10417841" cy="55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6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7436" y="116879"/>
            <a:ext cx="61033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800" b="1" dirty="0"/>
              <a:t>Конфигурация WPA2 </a:t>
            </a:r>
            <a:r>
              <a:rPr lang="ru-RU" sz="2800" b="1" dirty="0" err="1"/>
              <a:t>Enterprise</a:t>
            </a:r>
            <a:r>
              <a:rPr lang="ru-RU" sz="2800" b="1" dirty="0"/>
              <a:t> WLAN</a:t>
            </a:r>
            <a:endParaRPr lang="ru-RU" sz="2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9297" y="877069"/>
            <a:ext cx="5321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Проверка, </a:t>
            </a:r>
            <a:r>
              <a:rPr lang="ru-RU" sz="2400" b="1" dirty="0"/>
              <a:t>что новая WLAN доступна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407"/>
            <a:ext cx="12192000" cy="31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3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устранение проблем с беспроводными локальными сетями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32007"/>
              </p:ext>
            </p:extLst>
          </p:nvPr>
        </p:nvGraphicFramePr>
        <p:xfrm>
          <a:off x="66102" y="1040141"/>
          <a:ext cx="12081830" cy="5330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960"/>
                <a:gridCol w="3756752"/>
                <a:gridCol w="7697118"/>
              </a:tblGrid>
              <a:tr h="550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Шаг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85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Определение проблемы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Первым этапом процедуры поиска и устранения неполадок является определение проблемы. На этом этапе можно использовать различные методы, в том числе, можно расспросить пользователя, что может оказаться очень полезным.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85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Формирование предположений о возможных причинах неполадки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После того, как вы поговорили с пользователем и определили проблему, вы можете пытаться сформировать предположения о возможных причинах неполадки. Этот шаг часто приводит к появлению более чем нескольких вероятных причин проблемы.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1167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Проверка предположений о причине неполадки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Основываясь на вероятных причинах, проверяем свои теории, чтобы определить, какие из них могли быть причиной проблем. Техник часто применяет быструю процедуру для проверки и выяснения, решает ли она проблему. Если быстрая процедура не устранила проблему, вам может потребоваться дальнейшее изучение проблемы, чтобы установить точную причину.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79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устранение проблем с беспроводными локальными сетями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32007"/>
              </p:ext>
            </p:extLst>
          </p:nvPr>
        </p:nvGraphicFramePr>
        <p:xfrm>
          <a:off x="66102" y="1040141"/>
          <a:ext cx="12081830" cy="4351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960"/>
                <a:gridCol w="3756752"/>
                <a:gridCol w="7697118"/>
              </a:tblGrid>
              <a:tr h="550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Шаг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85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Разработка плана действий по устранению неполадки и его реализация Решение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После того, как вы определили точную причину проблемы, составьте план действий для решения проблемы и внедрите решение.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858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Полная проверка функционального состояния системы и принятие профилактических мер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После устранения неполадки выполните полную проверку функционального состояния системы и при необходимости примите профилактические меры.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  <a:tr h="1167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Документирование полученных данных, принятых мер и результатов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 последнем этапе процедуры поиска и устранения неполадок выполняется документирование полученных данных, выполненных действий и результатов. Эта информация очень важна для использования в будущем.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4" marR="35714" marT="35714" marB="3571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315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устранение проблем с беспроводными локальными сетями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48" y="1571625"/>
            <a:ext cx="8058150" cy="5286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3709" y="975335"/>
            <a:ext cx="7490256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подключить беспроводной клиент</a:t>
            </a:r>
            <a:endParaRPr lang="ru-RU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6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3" y="576461"/>
            <a:ext cx="11182119" cy="62815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80726" y="93510"/>
            <a:ext cx="7372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Просмотр всей информации от точках доступа</a:t>
            </a:r>
            <a:endParaRPr lang="ru-RU" sz="24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57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устранение проблем с беспроводными локальными сетями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3709" y="975335"/>
            <a:ext cx="885146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</a:pPr>
            <a:r>
              <a:rPr lang="ru-RU" sz="2400" b="1" dirty="0"/>
              <a:t>Поиск и устранение неполадок в случае медленной работы сети</a:t>
            </a:r>
            <a:endParaRPr lang="ru-RU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81" y="1512729"/>
            <a:ext cx="5166317" cy="53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54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9079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Поиск и устранение проблем с беспроводными локальными сетями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3709" y="975335"/>
            <a:ext cx="6563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Обновление микропрограммного обеспечения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60" y="1491630"/>
            <a:ext cx="6026456" cy="53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2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15" y="599242"/>
            <a:ext cx="11490688" cy="62587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3781" y="137577"/>
            <a:ext cx="7933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Про</a:t>
            </a:r>
            <a:r>
              <a:rPr lang="ru-RU" sz="2400" b="1" dirty="0" smtClean="0">
                <a:latin typeface="Arial" panose="020B0604020202020204" pitchFamily="34" charset="0"/>
              </a:rPr>
              <a:t>верка проводного интерфейса </a:t>
            </a:r>
            <a:r>
              <a:rPr lang="ru-RU" sz="2400" b="1" i="0" dirty="0" smtClean="0">
                <a:effectLst/>
                <a:latin typeface="Arial" panose="020B0604020202020204" pitchFamily="34" charset="0"/>
              </a:rPr>
              <a:t>точки доступа</a:t>
            </a:r>
            <a:endParaRPr lang="ru-RU" sz="24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882"/>
            <a:ext cx="12192000" cy="5711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5235" y="368933"/>
            <a:ext cx="4011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effectLst/>
                <a:latin typeface="Arial" panose="020B0604020202020204" pitchFamily="34" charset="0"/>
              </a:rPr>
              <a:t>Расширенные настройки</a:t>
            </a:r>
            <a:endParaRPr lang="ru-RU" sz="24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9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16097" y="1795749"/>
            <a:ext cx="10576192" cy="4616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6097" y="655370"/>
            <a:ext cx="1078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effectLst/>
                <a:latin typeface="CiscoSans"/>
              </a:rPr>
              <a:t> </a:t>
            </a:r>
            <a:r>
              <a:rPr lang="ru-RU" sz="2800" b="1" i="0" dirty="0" smtClean="0">
                <a:effectLst/>
                <a:latin typeface="CiscoSans"/>
              </a:rPr>
              <a:t>Настройка </a:t>
            </a:r>
            <a:r>
              <a:rPr lang="en-US" sz="2800" b="1" i="0" dirty="0" smtClean="0">
                <a:effectLst/>
                <a:latin typeface="CiscoSans"/>
              </a:rPr>
              <a:t>WLAN </a:t>
            </a:r>
            <a:r>
              <a:rPr lang="ru-RU" sz="2800" b="1" i="0" dirty="0" smtClean="0">
                <a:effectLst/>
                <a:latin typeface="CiscoSans"/>
              </a:rPr>
              <a:t>на примере контроллера </a:t>
            </a:r>
            <a:r>
              <a:rPr lang="en-US" sz="2800" b="1" i="0" dirty="0" smtClean="0">
                <a:effectLst/>
                <a:latin typeface="CiscoSans"/>
              </a:rPr>
              <a:t>WLC Cisco 3504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4965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7" y="2105024"/>
            <a:ext cx="12137630" cy="3574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0150" y="600285"/>
            <a:ext cx="3079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Создание WLAN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6545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4732" y="247745"/>
            <a:ext cx="5206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Применение и активация WLAN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330"/>
            <a:ext cx="12192000" cy="61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6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646</Words>
  <Application>Microsoft Office PowerPoint</Application>
  <PresentationFormat>Широкоэкранный</PresentationFormat>
  <Paragraphs>89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CiscoSans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21</cp:revision>
  <dcterms:created xsi:type="dcterms:W3CDTF">2025-11-25T04:02:14Z</dcterms:created>
  <dcterms:modified xsi:type="dcterms:W3CDTF">2025-11-25T07:02:36Z</dcterms:modified>
</cp:coreProperties>
</file>