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79" r:id="rId3"/>
    <p:sldId id="280" r:id="rId4"/>
    <p:sldId id="262" r:id="rId5"/>
    <p:sldId id="281" r:id="rId6"/>
    <p:sldId id="283" r:id="rId7"/>
    <p:sldId id="282" r:id="rId8"/>
    <p:sldId id="267" r:id="rId9"/>
    <p:sldId id="266" r:id="rId10"/>
    <p:sldId id="268" r:id="rId11"/>
    <p:sldId id="263" r:id="rId12"/>
    <p:sldId id="261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947275"/>
  <p:defaultTextStyle>
    <a:defPPr>
      <a:defRPr lang="en-GB"/>
    </a:defPPr>
    <a:lvl1pPr algn="l" defTabSz="449263" rtl="0" fontAlgn="base">
      <a:lnSpc>
        <a:spcPct val="93000"/>
      </a:lnSpc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sz="1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lnSpc>
        <a:spcPct val="93000"/>
      </a:lnSpc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sz="1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lnSpc>
        <a:spcPct val="93000"/>
      </a:lnSpc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sz="1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lnSpc>
        <a:spcPct val="93000"/>
      </a:lnSpc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sz="1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lnSpc>
        <a:spcPct val="93000"/>
      </a:lnSpc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sz="1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4" y="62"/>
      </p:cViewPr>
      <p:guideLst>
        <p:guide orient="horz" pos="162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565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724956"/>
            <a:ext cx="5484813" cy="4474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0902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63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68774-BA2B-4D52-B3FD-44D082B20B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BDAE2-4443-4DC3-892C-38715FF41F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E7E91-7EA0-4FA9-816F-58115C674AB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F56E4-F775-4B07-B7F4-D06936C967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69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2968-A6EA-40A7-8342-564D5D8289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02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DEB96-2B7B-415B-98A7-DF89885605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54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8D674-4599-4A21-A661-56629D6D722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4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502B9-31CF-433A-9FB3-08E17047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48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AFD6F-025B-4DE1-9FAA-DF02195958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B11F0-24FB-4F35-844D-08774F6219E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24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7328-85D6-429B-8FDA-B7B832EEEC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6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0DC5D-FC58-4105-BF68-885605EF804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0C01-A82B-4716-A15F-504FC910CC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11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8EB2-48D5-4F8B-B3E5-372CC1E67E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71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25D70-68EA-469A-833A-C856FC64EA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238C6-8F36-4BB2-87AA-392FD6CA5F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C623E-A9A4-402A-AC53-AD3F6EBA9B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6415A-5B3F-47BD-9F01-FF717A99C2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D5AF2-35F7-434C-8139-B0AFBAA5EC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FA4AA-FD82-4636-92B4-80C2429E713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18B2B-A423-42D1-9393-08CD72E720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0EBED0-B257-44A2-A659-B11DD9BF21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7CDE7BB-93E8-4889-B3A7-85B5721BFFC6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defTabSz="91440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8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11F0-24FB-4F35-844D-08774F6219E5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3265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Операционные системы. </a:t>
            </a:r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Лекции 1-2</a:t>
            </a:r>
            <a:endParaRPr lang="ru-RU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" y="737519"/>
            <a:ext cx="85953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ОС</a:t>
            </a:r>
          </a:p>
          <a:p>
            <a:pPr marL="452438" indent="-452438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Место ОС в многоуровневой архитектуре ВС</a:t>
            </a:r>
          </a:p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Процессы ОС</a:t>
            </a:r>
          </a:p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Определение процесса ОС</a:t>
            </a:r>
          </a:p>
          <a:p>
            <a:pPr marL="803275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Формализованное описание программного процесса</a:t>
            </a:r>
          </a:p>
          <a:p>
            <a:pPr marL="803275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 Логическая модель процесса. Граф состояния для логической модели</a:t>
            </a:r>
          </a:p>
          <a:p>
            <a:pPr marL="803275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 Физическая модель процесса. Граф состояния для физической </a:t>
            </a:r>
            <a:r>
              <a:rPr lang="ru-RU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</a:t>
            </a:r>
          </a:p>
          <a:p>
            <a:pPr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ru-RU" sz="2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Классификация 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 ОС</a:t>
            </a:r>
          </a:p>
          <a:p>
            <a:pPr marL="803275" defTabSz="9144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78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410714" y="632834"/>
            <a:ext cx="7476844" cy="7767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Граф состояний  для физической модели процесса</a:t>
            </a: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5130" name="Group 110"/>
          <p:cNvGrpSpPr>
            <a:grpSpLocks/>
          </p:cNvGrpSpPr>
          <p:nvPr/>
        </p:nvGrpSpPr>
        <p:grpSpPr bwMode="auto">
          <a:xfrm>
            <a:off x="895991" y="1568676"/>
            <a:ext cx="7151305" cy="2653405"/>
            <a:chOff x="518" y="3546"/>
            <a:chExt cx="2654" cy="1614"/>
          </a:xfrm>
        </p:grpSpPr>
        <p:sp>
          <p:nvSpPr>
            <p:cNvPr id="5151" name="Text Box 95"/>
            <p:cNvSpPr txBox="1">
              <a:spLocks noChangeArrowheads="1"/>
            </p:cNvSpPr>
            <p:nvPr/>
          </p:nvSpPr>
          <p:spPr bwMode="auto">
            <a:xfrm>
              <a:off x="1942" y="4092"/>
              <a:ext cx="462" cy="1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ru-RU" sz="18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прервать</a:t>
              </a:r>
              <a:endParaRPr lang="en-GB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52" name="Group 96"/>
            <p:cNvGrpSpPr>
              <a:grpSpLocks/>
            </p:cNvGrpSpPr>
            <p:nvPr/>
          </p:nvGrpSpPr>
          <p:grpSpPr bwMode="auto">
            <a:xfrm>
              <a:off x="518" y="3546"/>
              <a:ext cx="2654" cy="1614"/>
              <a:chOff x="590" y="3150"/>
              <a:chExt cx="2654" cy="1614"/>
            </a:xfrm>
          </p:grpSpPr>
          <p:sp>
            <p:nvSpPr>
              <p:cNvPr id="5153" name="Oval 97"/>
              <p:cNvSpPr>
                <a:spLocks noChangeArrowheads="1"/>
              </p:cNvSpPr>
              <p:nvPr/>
            </p:nvSpPr>
            <p:spPr bwMode="auto">
              <a:xfrm>
                <a:off x="2287" y="3729"/>
                <a:ext cx="957" cy="50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Text Box 98"/>
              <p:cNvSpPr txBox="1">
                <a:spLocks noChangeArrowheads="1"/>
              </p:cNvSpPr>
              <p:nvPr/>
            </p:nvSpPr>
            <p:spPr bwMode="auto">
              <a:xfrm>
                <a:off x="2368" y="3905"/>
                <a:ext cx="820" cy="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ct val="0"/>
                  </a:spcBef>
                </a:pPr>
                <a:r>
                  <a:rPr lang="en-GB" sz="20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Выполняющийся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55" name="Text Box 99"/>
              <p:cNvSpPr txBox="1">
                <a:spLocks noChangeArrowheads="1"/>
              </p:cNvSpPr>
              <p:nvPr/>
            </p:nvSpPr>
            <p:spPr bwMode="auto">
              <a:xfrm>
                <a:off x="2368" y="3210"/>
                <a:ext cx="552" cy="1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Bef>
                    <a:spcPct val="0"/>
                  </a:spcBef>
                </a:pPr>
                <a:r>
                  <a:rPr lang="en-GB" sz="1800" b="1" dirty="0" err="1">
                    <a:solidFill>
                      <a:srgbClr val="000000"/>
                    </a:solidFill>
                    <a:cs typeface="Times New Roman" pitchFamily="18" charset="0"/>
                  </a:rPr>
                  <a:t>выполнить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6" name="Arc 100"/>
              <p:cNvSpPr>
                <a:spLocks/>
              </p:cNvSpPr>
              <p:nvPr/>
            </p:nvSpPr>
            <p:spPr bwMode="auto">
              <a:xfrm>
                <a:off x="2327" y="3336"/>
                <a:ext cx="535" cy="400"/>
              </a:xfrm>
              <a:custGeom>
                <a:avLst/>
                <a:gdLst>
                  <a:gd name="T0" fmla="*/ 0 w 21600"/>
                  <a:gd name="T1" fmla="*/ 0 h 21600"/>
                  <a:gd name="T2" fmla="*/ 696 w 21600"/>
                  <a:gd name="T3" fmla="*/ 510 h 21600"/>
                  <a:gd name="T4" fmla="*/ 0 w 21600"/>
                  <a:gd name="T5" fmla="*/ 51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7" name="Oval 101"/>
              <p:cNvSpPr>
                <a:spLocks noChangeArrowheads="1"/>
              </p:cNvSpPr>
              <p:nvPr/>
            </p:nvSpPr>
            <p:spPr bwMode="auto">
              <a:xfrm>
                <a:off x="1595" y="3150"/>
                <a:ext cx="750" cy="4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Text Box 102"/>
              <p:cNvSpPr txBox="1">
                <a:spLocks noChangeArrowheads="1"/>
              </p:cNvSpPr>
              <p:nvPr/>
            </p:nvSpPr>
            <p:spPr bwMode="auto">
              <a:xfrm>
                <a:off x="1721" y="3246"/>
                <a:ext cx="492" cy="27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0"/>
                  </a:spcBef>
                </a:pPr>
                <a:r>
                  <a:rPr lang="en-GB" sz="20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Готовый</a:t>
                </a:r>
                <a:r>
                  <a:rPr lang="en-GB" sz="1800" b="1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9" name="Arc 103"/>
              <p:cNvSpPr>
                <a:spLocks/>
              </p:cNvSpPr>
              <p:nvPr/>
            </p:nvSpPr>
            <p:spPr bwMode="auto">
              <a:xfrm rot="10800000" flipH="1">
                <a:off x="1595" y="4222"/>
                <a:ext cx="1400" cy="302"/>
              </a:xfrm>
              <a:custGeom>
                <a:avLst/>
                <a:gdLst>
                  <a:gd name="T0" fmla="*/ 0 w 21600"/>
                  <a:gd name="T1" fmla="*/ 0 h 21600"/>
                  <a:gd name="T2" fmla="*/ 1590 w 21600"/>
                  <a:gd name="T3" fmla="*/ 438 h 21600"/>
                  <a:gd name="T4" fmla="*/ 0 w 21600"/>
                  <a:gd name="T5" fmla="*/ 43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Arc 104"/>
              <p:cNvSpPr>
                <a:spLocks/>
              </p:cNvSpPr>
              <p:nvPr/>
            </p:nvSpPr>
            <p:spPr bwMode="auto">
              <a:xfrm flipH="1" flipV="1">
                <a:off x="1889" y="3618"/>
                <a:ext cx="423" cy="407"/>
              </a:xfrm>
              <a:custGeom>
                <a:avLst/>
                <a:gdLst>
                  <a:gd name="T0" fmla="*/ 39 w 21600"/>
                  <a:gd name="T1" fmla="*/ 0 h 24072"/>
                  <a:gd name="T2" fmla="*/ 553 w 21600"/>
                  <a:gd name="T3" fmla="*/ 455 h 24072"/>
                  <a:gd name="T4" fmla="*/ 0 w 21600"/>
                  <a:gd name="T5" fmla="*/ 407 h 240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072"/>
                  <a:gd name="T11" fmla="*/ 21600 w 21600"/>
                  <a:gd name="T12" fmla="*/ 24072 h 24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072" fill="none" extrusionOk="0">
                    <a:moveTo>
                      <a:pt x="1517" y="0"/>
                    </a:moveTo>
                    <a:cubicBezTo>
                      <a:pt x="12830" y="797"/>
                      <a:pt x="21600" y="10206"/>
                      <a:pt x="21600" y="21547"/>
                    </a:cubicBezTo>
                    <a:cubicBezTo>
                      <a:pt x="21600" y="22390"/>
                      <a:pt x="21550" y="23233"/>
                      <a:pt x="21451" y="24071"/>
                    </a:cubicBezTo>
                  </a:path>
                  <a:path w="21600" h="24072" stroke="0" extrusionOk="0">
                    <a:moveTo>
                      <a:pt x="1517" y="0"/>
                    </a:moveTo>
                    <a:cubicBezTo>
                      <a:pt x="12830" y="797"/>
                      <a:pt x="21600" y="10206"/>
                      <a:pt x="21600" y="21547"/>
                    </a:cubicBezTo>
                    <a:cubicBezTo>
                      <a:pt x="21600" y="22390"/>
                      <a:pt x="21550" y="23233"/>
                      <a:pt x="21451" y="24071"/>
                    </a:cubicBezTo>
                    <a:lnTo>
                      <a:pt x="0" y="21547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Arc 105"/>
              <p:cNvSpPr>
                <a:spLocks/>
              </p:cNvSpPr>
              <p:nvPr/>
            </p:nvSpPr>
            <p:spPr bwMode="auto">
              <a:xfrm rot="5275196">
                <a:off x="1190" y="3690"/>
                <a:ext cx="696" cy="511"/>
              </a:xfrm>
              <a:custGeom>
                <a:avLst/>
                <a:gdLst>
                  <a:gd name="T0" fmla="*/ 44 w 21600"/>
                  <a:gd name="T1" fmla="*/ 0 h 21977"/>
                  <a:gd name="T2" fmla="*/ 696 w 21600"/>
                  <a:gd name="T3" fmla="*/ 511 h 21977"/>
                  <a:gd name="T4" fmla="*/ 0 w 21600"/>
                  <a:gd name="T5" fmla="*/ 501 h 2197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977"/>
                  <a:gd name="T11" fmla="*/ 21600 w 21600"/>
                  <a:gd name="T12" fmla="*/ 21977 h 2197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977" fill="none" extrusionOk="0">
                    <a:moveTo>
                      <a:pt x="1361" y="-1"/>
                    </a:moveTo>
                    <a:cubicBezTo>
                      <a:pt x="12739" y="718"/>
                      <a:pt x="21600" y="10156"/>
                      <a:pt x="21600" y="21557"/>
                    </a:cubicBezTo>
                    <a:cubicBezTo>
                      <a:pt x="21600" y="21697"/>
                      <a:pt x="21598" y="21837"/>
                      <a:pt x="21595" y="21976"/>
                    </a:cubicBezTo>
                  </a:path>
                  <a:path w="21600" h="21977" stroke="0" extrusionOk="0">
                    <a:moveTo>
                      <a:pt x="1361" y="-1"/>
                    </a:moveTo>
                    <a:cubicBezTo>
                      <a:pt x="12739" y="718"/>
                      <a:pt x="21600" y="10156"/>
                      <a:pt x="21600" y="21557"/>
                    </a:cubicBezTo>
                    <a:cubicBezTo>
                      <a:pt x="21600" y="21697"/>
                      <a:pt x="21598" y="21837"/>
                      <a:pt x="21595" y="21976"/>
                    </a:cubicBezTo>
                    <a:lnTo>
                      <a:pt x="0" y="21557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Text Box 106"/>
              <p:cNvSpPr txBox="1">
                <a:spLocks noChangeArrowheads="1"/>
              </p:cNvSpPr>
              <p:nvPr/>
            </p:nvSpPr>
            <p:spPr bwMode="auto">
              <a:xfrm>
                <a:off x="1036" y="3891"/>
                <a:ext cx="536" cy="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Bef>
                    <a:spcPct val="0"/>
                  </a:spcBef>
                </a:pPr>
                <a:r>
                  <a:rPr lang="en-GB" sz="1800" b="1" dirty="0" err="1">
                    <a:solidFill>
                      <a:srgbClr val="000000"/>
                    </a:solidFill>
                    <a:cs typeface="Times New Roman" pitchFamily="18" charset="0"/>
                  </a:rPr>
                  <a:t>освободить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63" name="Text Box 107"/>
              <p:cNvSpPr txBox="1">
                <a:spLocks noChangeArrowheads="1"/>
              </p:cNvSpPr>
              <p:nvPr/>
            </p:nvSpPr>
            <p:spPr bwMode="auto">
              <a:xfrm>
                <a:off x="1600" y="4356"/>
                <a:ext cx="462" cy="13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Bef>
                    <a:spcPct val="0"/>
                  </a:spcBef>
                </a:pPr>
                <a:r>
                  <a:rPr lang="en-GB" sz="1800" b="1" dirty="0" err="1">
                    <a:solidFill>
                      <a:srgbClr val="000000"/>
                    </a:solidFill>
                    <a:cs typeface="Times New Roman" pitchFamily="18" charset="0"/>
                  </a:rPr>
                  <a:t>запросить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64" name="Oval 108"/>
              <p:cNvSpPr>
                <a:spLocks noChangeArrowheads="1"/>
              </p:cNvSpPr>
              <p:nvPr/>
            </p:nvSpPr>
            <p:spPr bwMode="auto">
              <a:xfrm>
                <a:off x="590" y="4278"/>
                <a:ext cx="1005" cy="486"/>
              </a:xfrm>
              <a:prstGeom prst="ellipse">
                <a:avLst/>
              </a:prstGeom>
              <a:solidFill>
                <a:schemeClr val="bg1">
                  <a:lumMod val="85000"/>
                  <a:alpha val="97000"/>
                </a:schemeClr>
              </a:solidFill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Text Box 109"/>
              <p:cNvSpPr txBox="1">
                <a:spLocks noChangeArrowheads="1"/>
              </p:cNvSpPr>
              <p:nvPr/>
            </p:nvSpPr>
            <p:spPr bwMode="auto">
              <a:xfrm>
                <a:off x="714" y="4436"/>
                <a:ext cx="810" cy="1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Bef>
                    <a:spcPct val="0"/>
                  </a:spcBef>
                </a:pPr>
                <a:r>
                  <a:rPr lang="en-GB" sz="20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Блокированный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137" name="Text Box 212"/>
          <p:cNvSpPr txBox="1">
            <a:spLocks noChangeArrowheads="1"/>
          </p:cNvSpPr>
          <p:nvPr/>
        </p:nvSpPr>
        <p:spPr bwMode="auto">
          <a:xfrm>
            <a:off x="410715" y="4312244"/>
            <a:ext cx="8411178" cy="268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Прерывание выполняющегося процесса </a:t>
            </a: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730226" y="4828716"/>
            <a:ext cx="7268633" cy="729204"/>
            <a:chOff x="685801" y="328613"/>
            <a:chExt cx="7268633" cy="595191"/>
          </a:xfrm>
          <a:solidFill>
            <a:schemeClr val="bg1">
              <a:lumMod val="85000"/>
            </a:schemeClr>
          </a:solidFill>
        </p:grpSpPr>
        <p:grpSp>
          <p:nvGrpSpPr>
            <p:cNvPr id="5131" name="Group 125"/>
            <p:cNvGrpSpPr>
              <a:grpSpLocks/>
            </p:cNvGrpSpPr>
            <p:nvPr/>
          </p:nvGrpSpPr>
          <p:grpSpPr bwMode="auto">
            <a:xfrm>
              <a:off x="7382934" y="330994"/>
              <a:ext cx="571500" cy="314325"/>
              <a:chOff x="324" y="264"/>
              <a:chExt cx="270" cy="264"/>
            </a:xfrm>
            <a:grpFill/>
          </p:grpSpPr>
          <p:sp>
            <p:nvSpPr>
              <p:cNvPr id="5149" name="Oval 126"/>
              <p:cNvSpPr>
                <a:spLocks noChangeArrowheads="1"/>
              </p:cNvSpPr>
              <p:nvPr/>
            </p:nvSpPr>
            <p:spPr bwMode="auto">
              <a:xfrm>
                <a:off x="324" y="264"/>
                <a:ext cx="270" cy="264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0" name="Text Box 127"/>
              <p:cNvSpPr txBox="1">
                <a:spLocks noChangeArrowheads="1"/>
              </p:cNvSpPr>
              <p:nvPr/>
            </p:nvSpPr>
            <p:spPr bwMode="auto">
              <a:xfrm>
                <a:off x="390" y="306"/>
                <a:ext cx="156" cy="1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S</a:t>
                </a:r>
                <a:r>
                  <a:rPr lang="en-US" sz="1400" b="1" baseline="-25000">
                    <a:solidFill>
                      <a:schemeClr val="tx1"/>
                    </a:solidFill>
                    <a:latin typeface="Times New Roman" pitchFamily="18" charset="0"/>
                  </a:rPr>
                  <a:t>i</a:t>
                </a:r>
                <a:endParaRPr lang="ru-RU" sz="1800" b="1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132" name="Group 170"/>
            <p:cNvGrpSpPr>
              <a:grpSpLocks/>
            </p:cNvGrpSpPr>
            <p:nvPr/>
          </p:nvGrpSpPr>
          <p:grpSpPr bwMode="auto">
            <a:xfrm>
              <a:off x="3454401" y="328613"/>
              <a:ext cx="571500" cy="314325"/>
              <a:chOff x="324" y="264"/>
              <a:chExt cx="270" cy="264"/>
            </a:xfrm>
            <a:grpFill/>
          </p:grpSpPr>
          <p:sp>
            <p:nvSpPr>
              <p:cNvPr id="5147" name="Oval 171"/>
              <p:cNvSpPr>
                <a:spLocks noChangeArrowheads="1"/>
              </p:cNvSpPr>
              <p:nvPr/>
            </p:nvSpPr>
            <p:spPr bwMode="auto">
              <a:xfrm>
                <a:off x="324" y="264"/>
                <a:ext cx="270" cy="264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8" name="Text Box 172"/>
              <p:cNvSpPr txBox="1">
                <a:spLocks noChangeArrowheads="1"/>
              </p:cNvSpPr>
              <p:nvPr/>
            </p:nvSpPr>
            <p:spPr bwMode="auto">
              <a:xfrm>
                <a:off x="390" y="306"/>
                <a:ext cx="156" cy="1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800" b="1" dirty="0">
                    <a:solidFill>
                      <a:schemeClr val="tx1"/>
                    </a:solidFill>
                    <a:latin typeface="Times New Roman" pitchFamily="18" charset="0"/>
                  </a:rPr>
                  <a:t>S</a:t>
                </a:r>
                <a:r>
                  <a:rPr lang="en-US" sz="1800" b="1" baseline="-25000" dirty="0">
                    <a:solidFill>
                      <a:schemeClr val="tx1"/>
                    </a:solidFill>
                    <a:latin typeface="Times New Roman" pitchFamily="18" charset="0"/>
                  </a:rPr>
                  <a:t>2</a:t>
                </a:r>
                <a:endParaRPr lang="ru-RU" sz="1800" b="1" baseline="-250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133" name="Group 179"/>
            <p:cNvGrpSpPr>
              <a:grpSpLocks/>
            </p:cNvGrpSpPr>
            <p:nvPr/>
          </p:nvGrpSpPr>
          <p:grpSpPr bwMode="auto">
            <a:xfrm>
              <a:off x="1981201" y="328613"/>
              <a:ext cx="571500" cy="314325"/>
              <a:chOff x="324" y="264"/>
              <a:chExt cx="270" cy="264"/>
            </a:xfrm>
            <a:grpFill/>
          </p:grpSpPr>
          <p:sp>
            <p:nvSpPr>
              <p:cNvPr id="5145" name="Oval 180"/>
              <p:cNvSpPr>
                <a:spLocks noChangeArrowheads="1"/>
              </p:cNvSpPr>
              <p:nvPr/>
            </p:nvSpPr>
            <p:spPr bwMode="auto">
              <a:xfrm>
                <a:off x="324" y="264"/>
                <a:ext cx="270" cy="264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6" name="Text Box 181"/>
              <p:cNvSpPr txBox="1">
                <a:spLocks noChangeArrowheads="1"/>
              </p:cNvSpPr>
              <p:nvPr/>
            </p:nvSpPr>
            <p:spPr bwMode="auto">
              <a:xfrm>
                <a:off x="390" y="306"/>
                <a:ext cx="156" cy="1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Times New Roman" pitchFamily="18" charset="0"/>
                  </a:rPr>
                  <a:t>S</a:t>
                </a:r>
                <a:r>
                  <a:rPr lang="en-US" sz="1800" b="1" baseline="-10000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ru-RU" sz="1800" b="1" baseline="-100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134" name="Group 182"/>
            <p:cNvGrpSpPr>
              <a:grpSpLocks/>
            </p:cNvGrpSpPr>
            <p:nvPr/>
          </p:nvGrpSpPr>
          <p:grpSpPr bwMode="auto">
            <a:xfrm>
              <a:off x="685801" y="335756"/>
              <a:ext cx="571500" cy="314325"/>
              <a:chOff x="324" y="264"/>
              <a:chExt cx="270" cy="264"/>
            </a:xfrm>
            <a:grpFill/>
          </p:grpSpPr>
          <p:sp>
            <p:nvSpPr>
              <p:cNvPr id="5143" name="Oval 183"/>
              <p:cNvSpPr>
                <a:spLocks noChangeArrowheads="1"/>
              </p:cNvSpPr>
              <p:nvPr/>
            </p:nvSpPr>
            <p:spPr bwMode="auto">
              <a:xfrm>
                <a:off x="324" y="264"/>
                <a:ext cx="270" cy="264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4" name="Text Box 184"/>
              <p:cNvSpPr txBox="1">
                <a:spLocks noChangeArrowheads="1"/>
              </p:cNvSpPr>
              <p:nvPr/>
            </p:nvSpPr>
            <p:spPr bwMode="auto">
              <a:xfrm>
                <a:off x="390" y="306"/>
                <a:ext cx="156" cy="1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800" b="1" dirty="0">
                    <a:solidFill>
                      <a:schemeClr val="tx1"/>
                    </a:solidFill>
                    <a:latin typeface="Times New Roman" pitchFamily="18" charset="0"/>
                  </a:rPr>
                  <a:t>S</a:t>
                </a:r>
                <a:r>
                  <a:rPr lang="en-US" sz="1800" b="1" baseline="-10000" dirty="0">
                    <a:solidFill>
                      <a:schemeClr val="tx1"/>
                    </a:solidFill>
                    <a:latin typeface="Times New Roman" pitchFamily="18" charset="0"/>
                  </a:rPr>
                  <a:t>0</a:t>
                </a:r>
                <a:endParaRPr lang="ru-RU" sz="1800" b="1" baseline="-100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135" name="Line 200"/>
            <p:cNvSpPr>
              <a:spLocks noChangeShapeType="1"/>
            </p:cNvSpPr>
            <p:nvPr/>
          </p:nvSpPr>
          <p:spPr bwMode="auto">
            <a:xfrm>
              <a:off x="1282701" y="492919"/>
              <a:ext cx="6985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5136" name="Line 201"/>
            <p:cNvSpPr>
              <a:spLocks noChangeShapeType="1"/>
            </p:cNvSpPr>
            <p:nvPr/>
          </p:nvSpPr>
          <p:spPr bwMode="auto">
            <a:xfrm>
              <a:off x="2552700" y="485775"/>
              <a:ext cx="9144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5138" name="Line 237"/>
            <p:cNvSpPr>
              <a:spLocks noChangeShapeType="1"/>
            </p:cNvSpPr>
            <p:nvPr/>
          </p:nvSpPr>
          <p:spPr bwMode="auto">
            <a:xfrm>
              <a:off x="4025900" y="485775"/>
              <a:ext cx="14732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5139" name="Line 241"/>
            <p:cNvSpPr>
              <a:spLocks noChangeShapeType="1"/>
            </p:cNvSpPr>
            <p:nvPr/>
          </p:nvSpPr>
          <p:spPr bwMode="auto">
            <a:xfrm>
              <a:off x="5486401" y="485775"/>
              <a:ext cx="18923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5140" name="Line 246"/>
            <p:cNvSpPr>
              <a:spLocks noChangeShapeType="1"/>
            </p:cNvSpPr>
            <p:nvPr/>
          </p:nvSpPr>
          <p:spPr bwMode="auto">
            <a:xfrm>
              <a:off x="1575443" y="488035"/>
              <a:ext cx="0" cy="43576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10714" y="120186"/>
            <a:ext cx="8203897" cy="4930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3300"/>
                </a:solidFill>
              </a:rPr>
              <a:t>Физическая модель процесса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240475" y="5578529"/>
            <a:ext cx="7581418" cy="126137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tx1"/>
                </a:solidFill>
              </a:rPr>
              <a:t>Сохранение вектора состояния процесса(контекста) с целью его будущего восстановления</a:t>
            </a:r>
          </a:p>
          <a:p>
            <a:r>
              <a:rPr lang="ru-RU" sz="1800" b="1" i="1" dirty="0">
                <a:solidFill>
                  <a:schemeClr val="tx1"/>
                </a:solidFill>
              </a:rPr>
              <a:t>Прерывание выполнения и перевод процесса  в очередь готовых или блокированных</a:t>
            </a:r>
          </a:p>
        </p:txBody>
      </p:sp>
      <p:sp>
        <p:nvSpPr>
          <p:cNvPr id="82" name="Номер слайда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53"/>
          <p:cNvSpPr>
            <a:spLocks noChangeArrowheads="1"/>
          </p:cNvSpPr>
          <p:nvPr/>
        </p:nvSpPr>
        <p:spPr bwMode="auto">
          <a:xfrm>
            <a:off x="3278717" y="3271838"/>
            <a:ext cx="1778000" cy="57864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Oval 52"/>
          <p:cNvSpPr>
            <a:spLocks noChangeArrowheads="1"/>
          </p:cNvSpPr>
          <p:nvPr/>
        </p:nvSpPr>
        <p:spPr bwMode="auto">
          <a:xfrm>
            <a:off x="1335618" y="1864519"/>
            <a:ext cx="1714500" cy="57864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6845301" y="2686051"/>
            <a:ext cx="1612900" cy="4786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 flipH="1">
            <a:off x="332317" y="2143125"/>
            <a:ext cx="101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Arc 8"/>
          <p:cNvSpPr>
            <a:spLocks/>
          </p:cNvSpPr>
          <p:nvPr/>
        </p:nvSpPr>
        <p:spPr bwMode="auto">
          <a:xfrm>
            <a:off x="2633133" y="1679972"/>
            <a:ext cx="2880784" cy="271463"/>
          </a:xfrm>
          <a:custGeom>
            <a:avLst/>
            <a:gdLst>
              <a:gd name="T0" fmla="*/ 0 w 42714"/>
              <a:gd name="T1" fmla="*/ 286108 h 21600"/>
              <a:gd name="T2" fmla="*/ 2160588 w 42714"/>
              <a:gd name="T3" fmla="*/ 352935 h 21600"/>
              <a:gd name="T4" fmla="*/ 1068356 w 42714"/>
              <a:gd name="T5" fmla="*/ 361950 h 21600"/>
              <a:gd name="T6" fmla="*/ 0 60000 65536"/>
              <a:gd name="T7" fmla="*/ 0 60000 65536"/>
              <a:gd name="T8" fmla="*/ 0 60000 65536"/>
              <a:gd name="T9" fmla="*/ 0 w 42714"/>
              <a:gd name="T10" fmla="*/ 0 h 21600"/>
              <a:gd name="T11" fmla="*/ 42714 w 4271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14" h="21600" fill="none" extrusionOk="0">
                <a:moveTo>
                  <a:pt x="0" y="17074"/>
                </a:moveTo>
                <a:cubicBezTo>
                  <a:pt x="2134" y="7115"/>
                  <a:pt x="10935" y="-1"/>
                  <a:pt x="21121" y="0"/>
                </a:cubicBezTo>
                <a:cubicBezTo>
                  <a:pt x="32840" y="0"/>
                  <a:pt x="42422" y="9345"/>
                  <a:pt x="42714" y="21061"/>
                </a:cubicBezTo>
              </a:path>
              <a:path w="42714" h="21600" stroke="0" extrusionOk="0">
                <a:moveTo>
                  <a:pt x="0" y="17074"/>
                </a:moveTo>
                <a:cubicBezTo>
                  <a:pt x="2134" y="7115"/>
                  <a:pt x="10935" y="-1"/>
                  <a:pt x="21121" y="0"/>
                </a:cubicBezTo>
                <a:cubicBezTo>
                  <a:pt x="32840" y="0"/>
                  <a:pt x="42422" y="9345"/>
                  <a:pt x="42714" y="21061"/>
                </a:cubicBezTo>
                <a:lnTo>
                  <a:pt x="21121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Arc 51"/>
          <p:cNvSpPr>
            <a:spLocks/>
          </p:cNvSpPr>
          <p:nvPr/>
        </p:nvSpPr>
        <p:spPr bwMode="auto">
          <a:xfrm flipV="1">
            <a:off x="2633133" y="2337197"/>
            <a:ext cx="2853267" cy="300038"/>
          </a:xfrm>
          <a:custGeom>
            <a:avLst/>
            <a:gdLst>
              <a:gd name="T0" fmla="*/ 0 w 42331"/>
              <a:gd name="T1" fmla="*/ 334690 h 21600"/>
              <a:gd name="T2" fmla="*/ 2139950 w 42331"/>
              <a:gd name="T3" fmla="*/ 308057 h 21600"/>
              <a:gd name="T4" fmla="*/ 1077280 w 42331"/>
              <a:gd name="T5" fmla="*/ 400050 h 21600"/>
              <a:gd name="T6" fmla="*/ 0 60000 65536"/>
              <a:gd name="T7" fmla="*/ 0 60000 65536"/>
              <a:gd name="T8" fmla="*/ 0 60000 65536"/>
              <a:gd name="T9" fmla="*/ 0 w 42331"/>
              <a:gd name="T10" fmla="*/ 0 h 21600"/>
              <a:gd name="T11" fmla="*/ 42331 w 423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31" h="21600" fill="none" extrusionOk="0">
                <a:moveTo>
                  <a:pt x="0" y="18071"/>
                </a:moveTo>
                <a:cubicBezTo>
                  <a:pt x="1726" y="7645"/>
                  <a:pt x="10742" y="-1"/>
                  <a:pt x="21310" y="0"/>
                </a:cubicBezTo>
                <a:cubicBezTo>
                  <a:pt x="31325" y="0"/>
                  <a:pt x="40027" y="6885"/>
                  <a:pt x="42331" y="16632"/>
                </a:cubicBezTo>
              </a:path>
              <a:path w="42331" h="21600" stroke="0" extrusionOk="0">
                <a:moveTo>
                  <a:pt x="0" y="18071"/>
                </a:moveTo>
                <a:cubicBezTo>
                  <a:pt x="1726" y="7645"/>
                  <a:pt x="10742" y="-1"/>
                  <a:pt x="21310" y="0"/>
                </a:cubicBezTo>
                <a:cubicBezTo>
                  <a:pt x="31325" y="0"/>
                  <a:pt x="40027" y="6885"/>
                  <a:pt x="42331" y="16632"/>
                </a:cubicBezTo>
                <a:lnTo>
                  <a:pt x="21310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Arc 7"/>
          <p:cNvSpPr>
            <a:spLocks/>
          </p:cNvSpPr>
          <p:nvPr/>
        </p:nvSpPr>
        <p:spPr bwMode="auto">
          <a:xfrm>
            <a:off x="6707717" y="2128838"/>
            <a:ext cx="1473200" cy="607219"/>
          </a:xfrm>
          <a:custGeom>
            <a:avLst/>
            <a:gdLst>
              <a:gd name="T0" fmla="*/ 0 w 21600"/>
              <a:gd name="T1" fmla="*/ 0 h 21600"/>
              <a:gd name="T2" fmla="*/ 1104900 w 21600"/>
              <a:gd name="T3" fmla="*/ 809625 h 21600"/>
              <a:gd name="T4" fmla="*/ 0 w 21600"/>
              <a:gd name="T5" fmla="*/ 8096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Arc 50"/>
          <p:cNvSpPr>
            <a:spLocks/>
          </p:cNvSpPr>
          <p:nvPr/>
        </p:nvSpPr>
        <p:spPr bwMode="auto">
          <a:xfrm flipH="1" flipV="1">
            <a:off x="5780618" y="2471738"/>
            <a:ext cx="1178983" cy="541735"/>
          </a:xfrm>
          <a:custGeom>
            <a:avLst/>
            <a:gdLst>
              <a:gd name="T0" fmla="*/ 62142 w 21600"/>
              <a:gd name="T1" fmla="*/ 0 h 24072"/>
              <a:gd name="T2" fmla="*/ 878178 w 21600"/>
              <a:gd name="T3" fmla="*/ 722313 h 24072"/>
              <a:gd name="T4" fmla="*/ 0 w 21600"/>
              <a:gd name="T5" fmla="*/ 646547 h 24072"/>
              <a:gd name="T6" fmla="*/ 0 60000 65536"/>
              <a:gd name="T7" fmla="*/ 0 60000 65536"/>
              <a:gd name="T8" fmla="*/ 0 60000 65536"/>
              <a:gd name="T9" fmla="*/ 0 w 21600"/>
              <a:gd name="T10" fmla="*/ 0 h 24072"/>
              <a:gd name="T11" fmla="*/ 21600 w 21600"/>
              <a:gd name="T12" fmla="*/ 24072 h 240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072" fill="none" extrusionOk="0">
                <a:moveTo>
                  <a:pt x="1517" y="0"/>
                </a:moveTo>
                <a:cubicBezTo>
                  <a:pt x="12830" y="797"/>
                  <a:pt x="21600" y="10206"/>
                  <a:pt x="21600" y="21547"/>
                </a:cubicBezTo>
                <a:cubicBezTo>
                  <a:pt x="21600" y="22390"/>
                  <a:pt x="21550" y="23233"/>
                  <a:pt x="21451" y="24071"/>
                </a:cubicBezTo>
              </a:path>
              <a:path w="21600" h="24072" stroke="0" extrusionOk="0">
                <a:moveTo>
                  <a:pt x="1517" y="0"/>
                </a:moveTo>
                <a:cubicBezTo>
                  <a:pt x="12830" y="797"/>
                  <a:pt x="21600" y="10206"/>
                  <a:pt x="21600" y="21547"/>
                </a:cubicBezTo>
                <a:cubicBezTo>
                  <a:pt x="21600" y="22390"/>
                  <a:pt x="21550" y="23233"/>
                  <a:pt x="21451" y="24071"/>
                </a:cubicBezTo>
                <a:lnTo>
                  <a:pt x="0" y="2154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Text Box 49"/>
          <p:cNvSpPr txBox="1">
            <a:spLocks noChangeArrowheads="1"/>
          </p:cNvSpPr>
          <p:nvPr/>
        </p:nvSpPr>
        <p:spPr bwMode="auto">
          <a:xfrm>
            <a:off x="205317" y="1943100"/>
            <a:ext cx="1016000" cy="1785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200" b="1">
                <a:solidFill>
                  <a:srgbClr val="000000"/>
                </a:solidFill>
                <a:cs typeface="Times New Roman" pitchFamily="18" charset="0"/>
              </a:rPr>
              <a:t>создать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55" name="Text Box 48"/>
          <p:cNvSpPr txBox="1">
            <a:spLocks noChangeArrowheads="1"/>
          </p:cNvSpPr>
          <p:nvPr/>
        </p:nvSpPr>
        <p:spPr bwMode="auto">
          <a:xfrm>
            <a:off x="1498600" y="2007394"/>
            <a:ext cx="1422400" cy="257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b="1" dirty="0" err="1">
                <a:solidFill>
                  <a:srgbClr val="000000"/>
                </a:solidFill>
                <a:cs typeface="Times New Roman" pitchFamily="18" charset="0"/>
              </a:rPr>
              <a:t>Готовый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cs typeface="Times New Roman" pitchFamily="18" charset="0"/>
              </a:rPr>
              <a:t>приостановленный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56" name="Oval 6"/>
          <p:cNvSpPr>
            <a:spLocks noChangeArrowheads="1"/>
          </p:cNvSpPr>
          <p:nvPr/>
        </p:nvSpPr>
        <p:spPr bwMode="auto">
          <a:xfrm>
            <a:off x="5118100" y="1903809"/>
            <a:ext cx="1627718" cy="5715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Text Box 47"/>
          <p:cNvSpPr txBox="1">
            <a:spLocks noChangeArrowheads="1"/>
          </p:cNvSpPr>
          <p:nvPr/>
        </p:nvSpPr>
        <p:spPr bwMode="auto">
          <a:xfrm>
            <a:off x="5253919" y="2039937"/>
            <a:ext cx="1407582" cy="32146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b="1" dirty="0" err="1">
                <a:solidFill>
                  <a:srgbClr val="000000"/>
                </a:solidFill>
                <a:cs typeface="Times New Roman" pitchFamily="18" charset="0"/>
              </a:rPr>
              <a:t>Готовый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cs typeface="Times New Roman" pitchFamily="18" charset="0"/>
              </a:rPr>
              <a:t>активный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58" name="Line 46"/>
          <p:cNvSpPr>
            <a:spLocks noChangeShapeType="1"/>
          </p:cNvSpPr>
          <p:nvPr/>
        </p:nvSpPr>
        <p:spPr bwMode="auto">
          <a:xfrm>
            <a:off x="991660" y="1429168"/>
            <a:ext cx="1057" cy="369290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45"/>
          <p:cNvSpPr>
            <a:spLocks noChangeShapeType="1"/>
          </p:cNvSpPr>
          <p:nvPr/>
        </p:nvSpPr>
        <p:spPr bwMode="auto">
          <a:xfrm>
            <a:off x="3088217" y="1564482"/>
            <a:ext cx="0" cy="356473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44"/>
          <p:cNvSpPr>
            <a:spLocks noChangeShapeType="1"/>
          </p:cNvSpPr>
          <p:nvPr/>
        </p:nvSpPr>
        <p:spPr bwMode="auto">
          <a:xfrm flipH="1">
            <a:off x="5045076" y="1577263"/>
            <a:ext cx="12700" cy="357901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43"/>
          <p:cNvSpPr>
            <a:spLocks noChangeShapeType="1"/>
          </p:cNvSpPr>
          <p:nvPr/>
        </p:nvSpPr>
        <p:spPr bwMode="auto">
          <a:xfrm>
            <a:off x="6758517" y="1564482"/>
            <a:ext cx="25400" cy="359330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42"/>
          <p:cNvSpPr>
            <a:spLocks noChangeShapeType="1"/>
          </p:cNvSpPr>
          <p:nvPr/>
        </p:nvSpPr>
        <p:spPr bwMode="auto">
          <a:xfrm flipH="1">
            <a:off x="8688918" y="1398009"/>
            <a:ext cx="10580" cy="376692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41"/>
          <p:cNvSpPr>
            <a:spLocks noChangeShapeType="1"/>
          </p:cNvSpPr>
          <p:nvPr/>
        </p:nvSpPr>
        <p:spPr bwMode="auto">
          <a:xfrm flipV="1">
            <a:off x="1015999" y="1364416"/>
            <a:ext cx="4040717" cy="44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4" name="Text Box 40"/>
          <p:cNvSpPr txBox="1">
            <a:spLocks noChangeArrowheads="1"/>
          </p:cNvSpPr>
          <p:nvPr/>
        </p:nvSpPr>
        <p:spPr bwMode="auto">
          <a:xfrm>
            <a:off x="2115257" y="1056302"/>
            <a:ext cx="2374900" cy="1881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400" b="1" i="1" dirty="0" err="1">
                <a:solidFill>
                  <a:srgbClr val="000000"/>
                </a:solidFill>
                <a:cs typeface="Times New Roman" pitchFamily="18" charset="0"/>
              </a:rPr>
              <a:t>планирование</a:t>
            </a:r>
            <a:endParaRPr lang="en-GB" sz="1400" i="1" dirty="0">
              <a:solidFill>
                <a:srgbClr val="000000"/>
              </a:solidFill>
            </a:endParaRPr>
          </a:p>
        </p:txBody>
      </p:sp>
      <p:sp>
        <p:nvSpPr>
          <p:cNvPr id="6165" name="Text Box 4"/>
          <p:cNvSpPr txBox="1">
            <a:spLocks noChangeArrowheads="1"/>
          </p:cNvSpPr>
          <p:nvPr/>
        </p:nvSpPr>
        <p:spPr bwMode="auto">
          <a:xfrm>
            <a:off x="5787662" y="893316"/>
            <a:ext cx="1752600" cy="1785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 i="1" dirty="0">
                <a:solidFill>
                  <a:srgbClr val="000000"/>
                </a:solidFill>
                <a:cs typeface="Times New Roman" pitchFamily="18" charset="0"/>
              </a:rPr>
              <a:t>диспетчеризация</a:t>
            </a:r>
            <a:endParaRPr lang="ru-RU" sz="1400" i="1" dirty="0">
              <a:solidFill>
                <a:srgbClr val="000000"/>
              </a:solidFill>
            </a:endParaRPr>
          </a:p>
        </p:txBody>
      </p:sp>
      <p:sp>
        <p:nvSpPr>
          <p:cNvPr id="6166" name="Line 39"/>
          <p:cNvSpPr>
            <a:spLocks noChangeShapeType="1"/>
          </p:cNvSpPr>
          <p:nvPr/>
        </p:nvSpPr>
        <p:spPr bwMode="auto">
          <a:xfrm flipV="1">
            <a:off x="5099052" y="1367838"/>
            <a:ext cx="3600446" cy="32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7" name="Arc 38"/>
          <p:cNvSpPr>
            <a:spLocks/>
          </p:cNvSpPr>
          <p:nvPr/>
        </p:nvSpPr>
        <p:spPr bwMode="auto">
          <a:xfrm rot="10800000" flipH="1" flipV="1">
            <a:off x="5016499" y="1603415"/>
            <a:ext cx="3304119" cy="1404104"/>
          </a:xfrm>
          <a:custGeom>
            <a:avLst/>
            <a:gdLst>
              <a:gd name="T0" fmla="*/ 0 w 22713"/>
              <a:gd name="T1" fmla="*/ 2583 h 21600"/>
              <a:gd name="T2" fmla="*/ 950913 w 22713"/>
              <a:gd name="T3" fmla="*/ 1924050 h 21600"/>
              <a:gd name="T4" fmla="*/ 46597 w 22713"/>
              <a:gd name="T5" fmla="*/ 1924050 h 21600"/>
              <a:gd name="T6" fmla="*/ 0 60000 65536"/>
              <a:gd name="T7" fmla="*/ 0 60000 65536"/>
              <a:gd name="T8" fmla="*/ 0 60000 65536"/>
              <a:gd name="T9" fmla="*/ 0 w 22713"/>
              <a:gd name="T10" fmla="*/ 0 h 21600"/>
              <a:gd name="T11" fmla="*/ 22713 w 227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13" h="21600" fill="none" extrusionOk="0">
                <a:moveTo>
                  <a:pt x="-1" y="28"/>
                </a:moveTo>
                <a:cubicBezTo>
                  <a:pt x="370" y="9"/>
                  <a:pt x="741" y="-1"/>
                  <a:pt x="1113" y="0"/>
                </a:cubicBezTo>
                <a:cubicBezTo>
                  <a:pt x="13042" y="0"/>
                  <a:pt x="22713" y="9670"/>
                  <a:pt x="22713" y="21600"/>
                </a:cubicBezTo>
              </a:path>
              <a:path w="22713" h="21600" stroke="0" extrusionOk="0">
                <a:moveTo>
                  <a:pt x="-1" y="28"/>
                </a:moveTo>
                <a:cubicBezTo>
                  <a:pt x="370" y="9"/>
                  <a:pt x="741" y="-1"/>
                  <a:pt x="1113" y="0"/>
                </a:cubicBezTo>
                <a:cubicBezTo>
                  <a:pt x="13042" y="0"/>
                  <a:pt x="22713" y="9670"/>
                  <a:pt x="22713" y="21600"/>
                </a:cubicBezTo>
                <a:lnTo>
                  <a:pt x="1113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Arc 37"/>
          <p:cNvSpPr>
            <a:spLocks/>
          </p:cNvSpPr>
          <p:nvPr/>
        </p:nvSpPr>
        <p:spPr bwMode="auto">
          <a:xfrm flipH="1">
            <a:off x="1648883" y="1620848"/>
            <a:ext cx="3389313" cy="317129"/>
          </a:xfrm>
          <a:custGeom>
            <a:avLst/>
            <a:gdLst>
              <a:gd name="T0" fmla="*/ 0 w 21780"/>
              <a:gd name="T1" fmla="*/ 45 h 21600"/>
              <a:gd name="T2" fmla="*/ 1076325 w 21780"/>
              <a:gd name="T3" fmla="*/ 962025 h 21600"/>
              <a:gd name="T4" fmla="*/ 8895 w 21780"/>
              <a:gd name="T5" fmla="*/ 962025 h 21600"/>
              <a:gd name="T6" fmla="*/ 0 60000 65536"/>
              <a:gd name="T7" fmla="*/ 0 60000 65536"/>
              <a:gd name="T8" fmla="*/ 0 60000 65536"/>
              <a:gd name="T9" fmla="*/ 0 w 21780"/>
              <a:gd name="T10" fmla="*/ 0 h 21600"/>
              <a:gd name="T11" fmla="*/ 21780 w 217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80" h="21600" fill="none" extrusionOk="0">
                <a:moveTo>
                  <a:pt x="-1" y="0"/>
                </a:moveTo>
                <a:cubicBezTo>
                  <a:pt x="59" y="0"/>
                  <a:pt x="119" y="-1"/>
                  <a:pt x="180" y="0"/>
                </a:cubicBezTo>
                <a:cubicBezTo>
                  <a:pt x="12109" y="0"/>
                  <a:pt x="21780" y="9670"/>
                  <a:pt x="21780" y="21600"/>
                </a:cubicBezTo>
              </a:path>
              <a:path w="21780" h="21600" stroke="0" extrusionOk="0">
                <a:moveTo>
                  <a:pt x="-1" y="0"/>
                </a:moveTo>
                <a:cubicBezTo>
                  <a:pt x="59" y="0"/>
                  <a:pt x="119" y="-1"/>
                  <a:pt x="180" y="0"/>
                </a:cubicBezTo>
                <a:cubicBezTo>
                  <a:pt x="12109" y="0"/>
                  <a:pt x="21780" y="9670"/>
                  <a:pt x="21780" y="21600"/>
                </a:cubicBezTo>
                <a:lnTo>
                  <a:pt x="180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Text Box 11"/>
          <p:cNvSpPr txBox="1">
            <a:spLocks noChangeArrowheads="1"/>
          </p:cNvSpPr>
          <p:nvPr/>
        </p:nvSpPr>
        <p:spPr bwMode="auto">
          <a:xfrm>
            <a:off x="5118100" y="1429168"/>
            <a:ext cx="1524000" cy="1500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приостановить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71" name="Text Box 5"/>
          <p:cNvSpPr txBox="1">
            <a:spLocks noChangeArrowheads="1"/>
          </p:cNvSpPr>
          <p:nvPr/>
        </p:nvSpPr>
        <p:spPr bwMode="auto">
          <a:xfrm>
            <a:off x="6959601" y="2857500"/>
            <a:ext cx="1384300" cy="1785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выполняющийся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342218" y="1743075"/>
            <a:ext cx="143510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активизировать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73" name="Text Box 34"/>
          <p:cNvSpPr txBox="1">
            <a:spLocks noChangeArrowheads="1"/>
          </p:cNvSpPr>
          <p:nvPr/>
        </p:nvSpPr>
        <p:spPr bwMode="auto">
          <a:xfrm>
            <a:off x="3380317" y="2420541"/>
            <a:ext cx="1295400" cy="15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приостановить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74" name="Text Box 33"/>
          <p:cNvSpPr txBox="1">
            <a:spLocks noChangeArrowheads="1"/>
          </p:cNvSpPr>
          <p:nvPr/>
        </p:nvSpPr>
        <p:spPr bwMode="auto">
          <a:xfrm>
            <a:off x="1602317" y="3429000"/>
            <a:ext cx="1117600" cy="207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Oval 32"/>
          <p:cNvSpPr>
            <a:spLocks noChangeArrowheads="1"/>
          </p:cNvSpPr>
          <p:nvPr/>
        </p:nvSpPr>
        <p:spPr bwMode="auto">
          <a:xfrm>
            <a:off x="1219200" y="3250407"/>
            <a:ext cx="1778000" cy="57864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1399118" y="3378994"/>
            <a:ext cx="1460500" cy="350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Блокированный</a:t>
            </a:r>
            <a:r>
              <a:rPr lang="en-GB" sz="11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приостановлен-ный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77" name="Text Box 30"/>
          <p:cNvSpPr txBox="1">
            <a:spLocks noChangeArrowheads="1"/>
          </p:cNvSpPr>
          <p:nvPr/>
        </p:nvSpPr>
        <p:spPr bwMode="auto">
          <a:xfrm>
            <a:off x="3418417" y="3421857"/>
            <a:ext cx="1422400" cy="2500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Блокированный</a:t>
            </a:r>
            <a:r>
              <a:rPr lang="en-GB" sz="11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активный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78" name="Arc 29"/>
          <p:cNvSpPr>
            <a:spLocks/>
          </p:cNvSpPr>
          <p:nvPr/>
        </p:nvSpPr>
        <p:spPr bwMode="auto">
          <a:xfrm flipH="1">
            <a:off x="1420284" y="2393156"/>
            <a:ext cx="397933" cy="1000125"/>
          </a:xfrm>
          <a:custGeom>
            <a:avLst/>
            <a:gdLst>
              <a:gd name="T0" fmla="*/ 103865 w 21591"/>
              <a:gd name="T1" fmla="*/ 0 h 20251"/>
              <a:gd name="T2" fmla="*/ 298450 w 21591"/>
              <a:gd name="T3" fmla="*/ 1293332 h 20251"/>
              <a:gd name="T4" fmla="*/ 0 w 21591"/>
              <a:gd name="T5" fmla="*/ 1333500 h 20251"/>
              <a:gd name="T6" fmla="*/ 0 60000 65536"/>
              <a:gd name="T7" fmla="*/ 0 60000 65536"/>
              <a:gd name="T8" fmla="*/ 0 60000 65536"/>
              <a:gd name="T9" fmla="*/ 0 w 21591"/>
              <a:gd name="T10" fmla="*/ 0 h 20251"/>
              <a:gd name="T11" fmla="*/ 21591 w 21591"/>
              <a:gd name="T12" fmla="*/ 20251 h 20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1" h="20251" fill="none" extrusionOk="0">
                <a:moveTo>
                  <a:pt x="7513" y="0"/>
                </a:moveTo>
                <a:cubicBezTo>
                  <a:pt x="15772" y="3064"/>
                  <a:pt x="21342" y="10836"/>
                  <a:pt x="21591" y="19640"/>
                </a:cubicBezTo>
              </a:path>
              <a:path w="21591" h="20251" stroke="0" extrusionOk="0">
                <a:moveTo>
                  <a:pt x="7513" y="0"/>
                </a:moveTo>
                <a:cubicBezTo>
                  <a:pt x="15772" y="3064"/>
                  <a:pt x="21342" y="10836"/>
                  <a:pt x="21591" y="19640"/>
                </a:cubicBezTo>
                <a:lnTo>
                  <a:pt x="0" y="2025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9" name="Arc 28"/>
          <p:cNvSpPr>
            <a:spLocks/>
          </p:cNvSpPr>
          <p:nvPr/>
        </p:nvSpPr>
        <p:spPr bwMode="auto">
          <a:xfrm>
            <a:off x="2025651" y="3074194"/>
            <a:ext cx="1792816" cy="316706"/>
          </a:xfrm>
          <a:custGeom>
            <a:avLst/>
            <a:gdLst>
              <a:gd name="T0" fmla="*/ 0 w 39773"/>
              <a:gd name="T1" fmla="*/ 225976 h 21600"/>
              <a:gd name="T2" fmla="*/ 1344612 w 39773"/>
              <a:gd name="T3" fmla="*/ 298388 h 21600"/>
              <a:gd name="T4" fmla="*/ 646528 w 39773"/>
              <a:gd name="T5" fmla="*/ 422275 h 21600"/>
              <a:gd name="T6" fmla="*/ 0 60000 65536"/>
              <a:gd name="T7" fmla="*/ 0 60000 65536"/>
              <a:gd name="T8" fmla="*/ 0 60000 65536"/>
              <a:gd name="T9" fmla="*/ 0 w 39773"/>
              <a:gd name="T10" fmla="*/ 0 h 21600"/>
              <a:gd name="T11" fmla="*/ 39773 w 397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773" h="21600" fill="none" extrusionOk="0">
                <a:moveTo>
                  <a:pt x="-1" y="11558"/>
                </a:moveTo>
                <a:cubicBezTo>
                  <a:pt x="3731" y="4451"/>
                  <a:pt x="11096" y="-1"/>
                  <a:pt x="19124" y="0"/>
                </a:cubicBezTo>
                <a:cubicBezTo>
                  <a:pt x="28612" y="0"/>
                  <a:pt x="36989" y="6192"/>
                  <a:pt x="39773" y="15262"/>
                </a:cubicBezTo>
              </a:path>
              <a:path w="39773" h="21600" stroke="0" extrusionOk="0">
                <a:moveTo>
                  <a:pt x="-1" y="11558"/>
                </a:moveTo>
                <a:cubicBezTo>
                  <a:pt x="3731" y="4451"/>
                  <a:pt x="11096" y="-1"/>
                  <a:pt x="19124" y="0"/>
                </a:cubicBezTo>
                <a:cubicBezTo>
                  <a:pt x="28612" y="0"/>
                  <a:pt x="36989" y="6192"/>
                  <a:pt x="39773" y="15262"/>
                </a:cubicBezTo>
                <a:lnTo>
                  <a:pt x="19124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0" name="Arc 27"/>
          <p:cNvSpPr>
            <a:spLocks/>
          </p:cNvSpPr>
          <p:nvPr/>
        </p:nvSpPr>
        <p:spPr bwMode="auto">
          <a:xfrm rot="10784296">
            <a:off x="1998134" y="3730229"/>
            <a:ext cx="1833033" cy="316706"/>
          </a:xfrm>
          <a:custGeom>
            <a:avLst/>
            <a:gdLst>
              <a:gd name="T0" fmla="*/ 0 w 40698"/>
              <a:gd name="T1" fmla="*/ 265173 h 21600"/>
              <a:gd name="T2" fmla="*/ 1374775 w 40698"/>
              <a:gd name="T3" fmla="*/ 298388 h 21600"/>
              <a:gd name="T4" fmla="*/ 677254 w 40698"/>
              <a:gd name="T5" fmla="*/ 422275 h 21600"/>
              <a:gd name="T6" fmla="*/ 0 60000 65536"/>
              <a:gd name="T7" fmla="*/ 0 60000 65536"/>
              <a:gd name="T8" fmla="*/ 0 60000 65536"/>
              <a:gd name="T9" fmla="*/ 0 w 40698"/>
              <a:gd name="T10" fmla="*/ 0 h 21600"/>
              <a:gd name="T11" fmla="*/ 40698 w 406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98" h="21600" fill="none" extrusionOk="0">
                <a:moveTo>
                  <a:pt x="-1" y="13563"/>
                </a:moveTo>
                <a:cubicBezTo>
                  <a:pt x="3283" y="5370"/>
                  <a:pt x="11222" y="-1"/>
                  <a:pt x="20049" y="0"/>
                </a:cubicBezTo>
                <a:cubicBezTo>
                  <a:pt x="29537" y="0"/>
                  <a:pt x="37914" y="6192"/>
                  <a:pt x="40698" y="15262"/>
                </a:cubicBezTo>
              </a:path>
              <a:path w="40698" h="21600" stroke="0" extrusionOk="0">
                <a:moveTo>
                  <a:pt x="-1" y="13563"/>
                </a:moveTo>
                <a:cubicBezTo>
                  <a:pt x="3283" y="5370"/>
                  <a:pt x="11222" y="-1"/>
                  <a:pt x="20049" y="0"/>
                </a:cubicBezTo>
                <a:cubicBezTo>
                  <a:pt x="29537" y="0"/>
                  <a:pt x="37914" y="6192"/>
                  <a:pt x="40698" y="15262"/>
                </a:cubicBezTo>
                <a:lnTo>
                  <a:pt x="20049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1" name="Arc 26"/>
          <p:cNvSpPr>
            <a:spLocks/>
          </p:cNvSpPr>
          <p:nvPr/>
        </p:nvSpPr>
        <p:spPr bwMode="auto">
          <a:xfrm rot="4906666">
            <a:off x="4770439" y="2327275"/>
            <a:ext cx="828675" cy="1098551"/>
          </a:xfrm>
          <a:custGeom>
            <a:avLst/>
            <a:gdLst>
              <a:gd name="T0" fmla="*/ 69619 w 21600"/>
              <a:gd name="T1" fmla="*/ 0 h 21977"/>
              <a:gd name="T2" fmla="*/ 1104695 w 21600"/>
              <a:gd name="T3" fmla="*/ 823913 h 21977"/>
              <a:gd name="T4" fmla="*/ 0 w 21600"/>
              <a:gd name="T5" fmla="*/ 808167 h 21977"/>
              <a:gd name="T6" fmla="*/ 0 60000 65536"/>
              <a:gd name="T7" fmla="*/ 0 60000 65536"/>
              <a:gd name="T8" fmla="*/ 0 60000 65536"/>
              <a:gd name="T9" fmla="*/ 0 w 21600"/>
              <a:gd name="T10" fmla="*/ 0 h 21977"/>
              <a:gd name="T11" fmla="*/ 21600 w 21600"/>
              <a:gd name="T12" fmla="*/ 21977 h 219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77" fill="none" extrusionOk="0">
                <a:moveTo>
                  <a:pt x="1361" y="-1"/>
                </a:moveTo>
                <a:cubicBezTo>
                  <a:pt x="12739" y="718"/>
                  <a:pt x="21600" y="10156"/>
                  <a:pt x="21600" y="21557"/>
                </a:cubicBezTo>
                <a:cubicBezTo>
                  <a:pt x="21600" y="21697"/>
                  <a:pt x="21598" y="21837"/>
                  <a:pt x="21595" y="21976"/>
                </a:cubicBezTo>
              </a:path>
              <a:path w="21600" h="21977" stroke="0" extrusionOk="0">
                <a:moveTo>
                  <a:pt x="1361" y="-1"/>
                </a:moveTo>
                <a:cubicBezTo>
                  <a:pt x="12739" y="718"/>
                  <a:pt x="21600" y="10156"/>
                  <a:pt x="21600" y="21557"/>
                </a:cubicBezTo>
                <a:cubicBezTo>
                  <a:pt x="21600" y="21697"/>
                  <a:pt x="21598" y="21837"/>
                  <a:pt x="21595" y="21976"/>
                </a:cubicBezTo>
                <a:lnTo>
                  <a:pt x="0" y="2155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2" name="Arc 25"/>
          <p:cNvSpPr>
            <a:spLocks/>
          </p:cNvSpPr>
          <p:nvPr/>
        </p:nvSpPr>
        <p:spPr bwMode="auto">
          <a:xfrm rot="10800000" flipH="1">
            <a:off x="5031318" y="3028950"/>
            <a:ext cx="3365500" cy="521494"/>
          </a:xfrm>
          <a:custGeom>
            <a:avLst/>
            <a:gdLst>
              <a:gd name="T0" fmla="*/ 0 w 21600"/>
              <a:gd name="T1" fmla="*/ 0 h 21600"/>
              <a:gd name="T2" fmla="*/ 2524125 w 21600"/>
              <a:gd name="T3" fmla="*/ 695325 h 21600"/>
              <a:gd name="T4" fmla="*/ 0 w 21600"/>
              <a:gd name="T5" fmla="*/ 6953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3" name="Text Box 24"/>
          <p:cNvSpPr txBox="1">
            <a:spLocks noChangeArrowheads="1"/>
          </p:cNvSpPr>
          <p:nvPr/>
        </p:nvSpPr>
        <p:spPr bwMode="auto">
          <a:xfrm>
            <a:off x="5181601" y="3336131"/>
            <a:ext cx="977900" cy="15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запросить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84" name="Text Box 23"/>
          <p:cNvSpPr txBox="1">
            <a:spLocks noChangeArrowheads="1"/>
          </p:cNvSpPr>
          <p:nvPr/>
        </p:nvSpPr>
        <p:spPr bwMode="auto">
          <a:xfrm>
            <a:off x="6879531" y="2317624"/>
            <a:ext cx="856886" cy="197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 dirty="0" err="1">
                <a:solidFill>
                  <a:srgbClr val="000000"/>
                </a:solidFill>
                <a:cs typeface="Times New Roman" pitchFamily="18" charset="0"/>
              </a:rPr>
              <a:t>выполнить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185" name="Text Box 22"/>
          <p:cNvSpPr txBox="1">
            <a:spLocks noChangeArrowheads="1"/>
          </p:cNvSpPr>
          <p:nvPr/>
        </p:nvSpPr>
        <p:spPr bwMode="auto">
          <a:xfrm>
            <a:off x="5894918" y="2543175"/>
            <a:ext cx="850900" cy="1500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прервать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86" name="Text Box 21"/>
          <p:cNvSpPr txBox="1">
            <a:spLocks noChangeArrowheads="1"/>
          </p:cNvSpPr>
          <p:nvPr/>
        </p:nvSpPr>
        <p:spPr bwMode="auto">
          <a:xfrm>
            <a:off x="4485218" y="2836069"/>
            <a:ext cx="1003300" cy="142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освободить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87" name="Text Box 20"/>
          <p:cNvSpPr txBox="1">
            <a:spLocks noChangeArrowheads="1"/>
          </p:cNvSpPr>
          <p:nvPr/>
        </p:nvSpPr>
        <p:spPr bwMode="auto">
          <a:xfrm>
            <a:off x="2288118" y="2886075"/>
            <a:ext cx="1409700" cy="15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активизировать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88" name="Text Box 19"/>
          <p:cNvSpPr txBox="1">
            <a:spLocks noChangeArrowheads="1"/>
          </p:cNvSpPr>
          <p:nvPr/>
        </p:nvSpPr>
        <p:spPr bwMode="auto">
          <a:xfrm>
            <a:off x="2199218" y="4100512"/>
            <a:ext cx="1282700" cy="15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приостановить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89" name="Text Box 18"/>
          <p:cNvSpPr txBox="1">
            <a:spLocks noChangeArrowheads="1"/>
          </p:cNvSpPr>
          <p:nvPr/>
        </p:nvSpPr>
        <p:spPr bwMode="auto">
          <a:xfrm>
            <a:off x="408517" y="2871788"/>
            <a:ext cx="1016000" cy="1785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GB" sz="1100" b="1">
                <a:solidFill>
                  <a:srgbClr val="000000"/>
                </a:solidFill>
                <a:cs typeface="Times New Roman" pitchFamily="18" charset="0"/>
              </a:rPr>
              <a:t>освободить</a:t>
            </a: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6190" name="Text Box 54"/>
          <p:cNvSpPr txBox="1">
            <a:spLocks noChangeArrowheads="1"/>
          </p:cNvSpPr>
          <p:nvPr/>
        </p:nvSpPr>
        <p:spPr bwMode="auto">
          <a:xfrm>
            <a:off x="708817" y="133607"/>
            <a:ext cx="8137002" cy="588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Граф состояний физической модели процесса</a:t>
            </a:r>
            <a:r>
              <a:rPr lang="ru-RU" sz="28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91" name="Line 17"/>
          <p:cNvSpPr>
            <a:spLocks noChangeShapeType="1"/>
          </p:cNvSpPr>
          <p:nvPr/>
        </p:nvSpPr>
        <p:spPr bwMode="auto">
          <a:xfrm>
            <a:off x="1016000" y="5091378"/>
            <a:ext cx="208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2" name="Line 16"/>
          <p:cNvSpPr>
            <a:spLocks noChangeShapeType="1"/>
          </p:cNvSpPr>
          <p:nvPr/>
        </p:nvSpPr>
        <p:spPr bwMode="auto">
          <a:xfrm>
            <a:off x="3062817" y="5081500"/>
            <a:ext cx="3708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3" name="Line 15"/>
          <p:cNvSpPr>
            <a:spLocks noChangeShapeType="1"/>
          </p:cNvSpPr>
          <p:nvPr/>
        </p:nvSpPr>
        <p:spPr bwMode="auto">
          <a:xfrm>
            <a:off x="6758518" y="5081500"/>
            <a:ext cx="1917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4" name="Text Box 14"/>
          <p:cNvSpPr txBox="1">
            <a:spLocks noChangeArrowheads="1"/>
          </p:cNvSpPr>
          <p:nvPr/>
        </p:nvSpPr>
        <p:spPr bwMode="auto">
          <a:xfrm>
            <a:off x="1138237" y="4627510"/>
            <a:ext cx="1822980" cy="2417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400" b="1" i="1" dirty="0" err="1">
                <a:solidFill>
                  <a:srgbClr val="000000"/>
                </a:solidFill>
                <a:cs typeface="Times New Roman" pitchFamily="18" charset="0"/>
              </a:rPr>
              <a:t>приостановленный</a:t>
            </a:r>
            <a:endParaRPr lang="en-GB" sz="1400" i="1" dirty="0">
              <a:solidFill>
                <a:srgbClr val="000000"/>
              </a:solidFill>
            </a:endParaRPr>
          </a:p>
        </p:txBody>
      </p:sp>
      <p:sp>
        <p:nvSpPr>
          <p:cNvPr id="6195" name="Text Box 13"/>
          <p:cNvSpPr txBox="1">
            <a:spLocks noChangeArrowheads="1"/>
          </p:cNvSpPr>
          <p:nvPr/>
        </p:nvSpPr>
        <p:spPr bwMode="auto">
          <a:xfrm>
            <a:off x="3981450" y="4627510"/>
            <a:ext cx="2120900" cy="1500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400" b="1" i="1" dirty="0" err="1">
                <a:solidFill>
                  <a:srgbClr val="000000"/>
                </a:solidFill>
                <a:cs typeface="Times New Roman" pitchFamily="18" charset="0"/>
              </a:rPr>
              <a:t>активный</a:t>
            </a:r>
            <a:endParaRPr lang="en-GB" sz="1400" i="1" dirty="0">
              <a:solidFill>
                <a:srgbClr val="000000"/>
              </a:solidFill>
            </a:endParaRPr>
          </a:p>
        </p:txBody>
      </p:sp>
      <p:sp>
        <p:nvSpPr>
          <p:cNvPr id="6196" name="Text Box 12"/>
          <p:cNvSpPr txBox="1">
            <a:spLocks noChangeArrowheads="1"/>
          </p:cNvSpPr>
          <p:nvPr/>
        </p:nvSpPr>
        <p:spPr bwMode="auto">
          <a:xfrm>
            <a:off x="6872818" y="4627510"/>
            <a:ext cx="1689100" cy="15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sz="1400" b="1" i="1" dirty="0" err="1">
                <a:solidFill>
                  <a:srgbClr val="000000"/>
                </a:solidFill>
                <a:cs typeface="Times New Roman" pitchFamily="18" charset="0"/>
              </a:rPr>
              <a:t>выполняющийся</a:t>
            </a:r>
            <a:endParaRPr lang="en-GB" sz="1400" i="1" dirty="0">
              <a:solidFill>
                <a:srgbClr val="000000"/>
              </a:solidFill>
            </a:endParaRPr>
          </a:p>
        </p:txBody>
      </p:sp>
      <p:sp>
        <p:nvSpPr>
          <p:cNvPr id="6197" name="Rectangle 55"/>
          <p:cNvSpPr>
            <a:spLocks noChangeArrowheads="1"/>
          </p:cNvSpPr>
          <p:nvPr/>
        </p:nvSpPr>
        <p:spPr bwMode="auto">
          <a:xfrm>
            <a:off x="23284" y="1105877"/>
            <a:ext cx="9144000" cy="23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D00-CDB3-49EF-A67B-804C2415B5BF}" type="slidenum">
              <a:rPr lang="en-GB" altLang="ru-RU" smtClean="0"/>
              <a:pPr/>
              <a:t>12</a:t>
            </a:fld>
            <a:endParaRPr lang="en-GB" altLang="ru-RU"/>
          </a:p>
        </p:txBody>
      </p:sp>
      <p:sp>
        <p:nvSpPr>
          <p:cNvPr id="3" name="TextBox 2"/>
          <p:cNvSpPr txBox="1"/>
          <p:nvPr/>
        </p:nvSpPr>
        <p:spPr>
          <a:xfrm>
            <a:off x="381836" y="417147"/>
            <a:ext cx="8304963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2800" b="1" i="1" dirty="0" smtClean="0">
                <a:solidFill>
                  <a:srgbClr val="FF0000"/>
                </a:solidFill>
              </a:rPr>
              <a:t>Классификация процессов ОС</a:t>
            </a:r>
          </a:p>
          <a:p>
            <a:pPr algn="ctr">
              <a:lnSpc>
                <a:spcPct val="50000"/>
              </a:lnSpc>
            </a:pPr>
            <a:r>
              <a:rPr lang="ru-RU" sz="2800" b="1" i="1" dirty="0" smtClean="0">
                <a:solidFill>
                  <a:srgbClr val="FF0000"/>
                </a:solidFill>
              </a:rPr>
              <a:t>по времени существования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768" y="1499767"/>
            <a:ext cx="7796463" cy="83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Пакетный процесс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i="1" dirty="0" smtClean="0">
                <a:solidFill>
                  <a:schemeClr val="tx1"/>
                </a:solidFill>
              </a:rPr>
              <a:t>нет ограничений на время существования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3263" y="2688528"/>
            <a:ext cx="7796461" cy="152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Процесс реального времени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i="1" dirty="0" smtClean="0">
                <a:solidFill>
                  <a:schemeClr val="tx1"/>
                </a:solidFill>
              </a:rPr>
              <a:t>процесс должен быть выполнен  до наступления конкретного момента времени или в конкретный момент времени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768" y="4564272"/>
            <a:ext cx="7796461" cy="152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Интерактивный процесс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i="1" dirty="0" smtClean="0">
                <a:solidFill>
                  <a:schemeClr val="tx1"/>
                </a:solidFill>
              </a:rPr>
              <a:t>время существования процесса должно быть не более интервала времени допустимой реакции ВС на запросы пользователей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8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D00-CDB3-49EF-A67B-804C2415B5BF}" type="slidenum">
              <a:rPr lang="en-GB" altLang="ru-RU" smtClean="0"/>
              <a:pPr/>
              <a:t>13</a:t>
            </a:fld>
            <a:endParaRPr lang="en-GB" altLang="ru-RU"/>
          </a:p>
        </p:txBody>
      </p:sp>
      <p:sp>
        <p:nvSpPr>
          <p:cNvPr id="3" name="TextBox 2"/>
          <p:cNvSpPr txBox="1"/>
          <p:nvPr/>
        </p:nvSpPr>
        <p:spPr>
          <a:xfrm>
            <a:off x="1050879" y="504967"/>
            <a:ext cx="734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Классификация процессов ОС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по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генеологии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0879" y="1897039"/>
            <a:ext cx="7438028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Порождающий процесс(</a:t>
            </a:r>
            <a:r>
              <a:rPr lang="ru-RU" sz="2800" b="1" i="1" dirty="0" smtClean="0">
                <a:solidFill>
                  <a:schemeClr val="tx1"/>
                </a:solidFill>
              </a:rPr>
              <a:t>родитель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646" y="2550669"/>
            <a:ext cx="7342493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Порождённый процесс(</a:t>
            </a:r>
            <a:r>
              <a:rPr lang="ru-RU" sz="2800" b="1" i="1" dirty="0" smtClean="0">
                <a:solidFill>
                  <a:schemeClr val="tx1"/>
                </a:solidFill>
              </a:rPr>
              <a:t>потомок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0879" y="3403283"/>
            <a:ext cx="7342493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>
                <a:solidFill>
                  <a:schemeClr val="tx1"/>
                </a:solidFill>
              </a:rPr>
              <a:t>Между процессами устанавливается управляющая связь и отношение вида «порождающий-порождённый»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00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52033"/>
            <a:ext cx="8857643" cy="598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4150" y="55175"/>
            <a:ext cx="8765568" cy="561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Генеология</a:t>
            </a:r>
            <a:r>
              <a:rPr lang="ru-RU" alt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процессов ОС</a:t>
            </a:r>
            <a:r>
              <a:rPr lang="en-US" alt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Unix</a:t>
            </a:r>
            <a:r>
              <a:rPr lang="ru-RU" alt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ru-RU" altLang="ru-RU" sz="2400" dirty="0">
              <a:solidFill>
                <a:srgbClr val="FF0000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-52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56" name="Group 16"/>
          <p:cNvGraphicFramePr>
            <a:graphicFrameLocks noGrp="1"/>
          </p:cNvGraphicFramePr>
          <p:nvPr/>
        </p:nvGraphicFramePr>
        <p:xfrm>
          <a:off x="0" y="-527050"/>
          <a:ext cx="208002" cy="2446338"/>
        </p:xfrm>
        <a:graphic>
          <a:graphicData uri="http://schemas.openxmlformats.org/drawingml/2006/table">
            <a:tbl>
              <a:tblPr/>
              <a:tblGrid>
                <a:gridCol w="208002"/>
              </a:tblGrid>
              <a:tr h="244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01" marR="913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7" name="Rectangle 17"/>
          <p:cNvSpPr>
            <a:spLocks noChangeArrowheads="1"/>
          </p:cNvSpPr>
          <p:nvPr/>
        </p:nvSpPr>
        <p:spPr bwMode="auto">
          <a:xfrm>
            <a:off x="0" y="1919288"/>
            <a:ext cx="184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/>
            </a:r>
            <a:br>
              <a:rPr lang="en-US" altLang="ru-RU"/>
            </a:br>
            <a:endParaRPr lang="en-US" altLang="ru-RU"/>
          </a:p>
          <a:p>
            <a:endParaRPr lang="en-US" altLang="ru-RU"/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0" y="28352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  <a:p>
            <a:endParaRPr lang="en-US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FFD3B-9AC0-4E97-9106-2CCDE88C03F7}" type="slidenum">
              <a:rPr lang="en-US" altLang="ru-RU" smtClean="0"/>
              <a:pPr>
                <a:defRPr/>
              </a:pPr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055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D00-CDB3-49EF-A67B-804C2415B5BF}" type="slidenum">
              <a:rPr lang="en-GB" altLang="ru-RU" smtClean="0"/>
              <a:pPr/>
              <a:t>15</a:t>
            </a:fld>
            <a:endParaRPr lang="en-GB" altLang="ru-RU"/>
          </a:p>
        </p:txBody>
      </p:sp>
      <p:sp>
        <p:nvSpPr>
          <p:cNvPr id="3" name="TextBox 2"/>
          <p:cNvSpPr txBox="1"/>
          <p:nvPr/>
        </p:nvSpPr>
        <p:spPr>
          <a:xfrm>
            <a:off x="409433" y="231050"/>
            <a:ext cx="8277367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Классификация процессов ОС по связности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893" y="923400"/>
            <a:ext cx="7844589" cy="83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Изолированные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между процессами нет какого-либо  рода связи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893" y="2108382"/>
            <a:ext cx="7844589" cy="1180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Информационно-независимые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процессы используют совместно некоторые ресурсы, но информацией не обмениваются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893" y="3288449"/>
            <a:ext cx="7844589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Взаимодействующие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между процессами есть информационные связи: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явные</a:t>
            </a:r>
            <a:r>
              <a:rPr lang="ru-RU" sz="2400" dirty="0" smtClean="0">
                <a:solidFill>
                  <a:prstClr val="black"/>
                </a:solidFill>
              </a:rPr>
              <a:t>- </a:t>
            </a:r>
            <a:r>
              <a:rPr lang="ru-RU" sz="2400" i="1" dirty="0" smtClean="0">
                <a:solidFill>
                  <a:prstClr val="black"/>
                </a:solidFill>
              </a:rPr>
              <a:t>с помощью обмена сообщениями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неявные</a:t>
            </a:r>
            <a:r>
              <a:rPr lang="ru-RU" sz="2400" dirty="0" smtClean="0">
                <a:solidFill>
                  <a:prstClr val="black"/>
                </a:solidFill>
              </a:rPr>
              <a:t> – </a:t>
            </a:r>
            <a:r>
              <a:rPr lang="ru-RU" sz="2400" i="1" dirty="0" smtClean="0">
                <a:solidFill>
                  <a:prstClr val="black"/>
                </a:solidFill>
              </a:rPr>
              <a:t>с помощью разделяемых структур данных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893" y="5786651"/>
            <a:ext cx="7844589" cy="83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Конкурирующие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конкурируют за использование некоторых ресурсов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3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D00-CDB3-49EF-A67B-804C2415B5BF}" type="slidenum">
              <a:rPr lang="en-GB" altLang="ru-RU" smtClean="0"/>
              <a:pPr/>
              <a:t>16</a:t>
            </a:fld>
            <a:endParaRPr lang="en-GB" altLang="ru-RU"/>
          </a:p>
        </p:txBody>
      </p:sp>
      <p:sp>
        <p:nvSpPr>
          <p:cNvPr id="3" name="TextBox 2"/>
          <p:cNvSpPr txBox="1"/>
          <p:nvPr/>
        </p:nvSpPr>
        <p:spPr>
          <a:xfrm>
            <a:off x="409433" y="231050"/>
            <a:ext cx="8277367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Классификация процессов ОС по динамике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869" y="1231700"/>
            <a:ext cx="7438028" cy="83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Последовательные 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интервалы времени существования процессов не пересекаются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869" y="2360174"/>
            <a:ext cx="7342493" cy="1180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Параллельные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процессы на рассматриваемом интервале существуют одновременно</a:t>
            </a:r>
            <a:endParaRPr lang="ru-RU" sz="2400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869" y="3792035"/>
            <a:ext cx="7342493" cy="2669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Комбинированные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– </a:t>
            </a:r>
            <a:r>
              <a:rPr lang="ru-RU" sz="2400" i="1" dirty="0" smtClean="0">
                <a:solidFill>
                  <a:prstClr val="black"/>
                </a:solidFill>
              </a:rPr>
              <a:t>на рассматриваемом интервале найдётся хотя бы одна точка, в которой существует один процесс, но не существует другого, и хотя бы одна точка, в которой оба процесса существуют одновременно</a:t>
            </a:r>
            <a:endParaRPr lang="ru-RU" sz="2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11F0-24FB-4F35-844D-08774F6219E5}" type="slidenum">
              <a:rPr lang="ru-RU" smtClean="0">
                <a:solidFill>
                  <a:srgbClr val="000000"/>
                </a:solidFill>
              </a:rPr>
              <a:pPr/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7213" y="648891"/>
            <a:ext cx="8001000" cy="544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ru-RU" b="1" kern="1600" dirty="0">
                <a:latin typeface="Times New Roman" panose="02020603050405020304" pitchFamily="18" charset="0"/>
              </a:rPr>
              <a:t>Определение ОС</a:t>
            </a:r>
            <a:endParaRPr lang="ru-RU" sz="1050" b="1" kern="1600" dirty="0">
              <a:latin typeface="Arial" panose="020B0604020202020204" pitchFamily="34" charset="0"/>
            </a:endParaRPr>
          </a:p>
          <a:p>
            <a:pPr indent="540385" algn="just">
              <a:lnSpc>
                <a:spcPct val="100000"/>
              </a:lnSpc>
              <a:spcAft>
                <a:spcPts val="0"/>
              </a:spcAft>
              <a:tabLst>
                <a:tab pos="5130800" algn="l"/>
                <a:tab pos="5271770" algn="r"/>
              </a:tabLst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 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операционной системой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(ОС) понимают</a:t>
            </a:r>
          </a:p>
          <a:p>
            <a:pPr indent="540385" algn="just">
              <a:lnSpc>
                <a:spcPct val="100000"/>
              </a:lnSpc>
              <a:spcAft>
                <a:spcPts val="0"/>
              </a:spcAft>
              <a:tabLst>
                <a:tab pos="5130800" algn="l"/>
                <a:tab pos="5271770" algn="r"/>
              </a:tabLst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систему программ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предназначенную для обеспечения определенного 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уровня эффективности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вычислительной системы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ВС) за счет </a:t>
            </a:r>
            <a:endParaRPr lang="ru-RU" sz="2800" b="1" i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5130800" algn="l"/>
                <a:tab pos="5271770" algn="r"/>
              </a:tabLst>
            </a:pP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автоматизированного управления ее работой 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5130800" algn="l"/>
                <a:tab pos="5271770" algn="r"/>
              </a:tabLst>
            </a:pP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предоставляемых пользователям 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определенного рода услуг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800" b="1" i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89617" y="152400"/>
            <a:ext cx="6121400" cy="496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cs typeface="Times New Roman" pitchFamily="18" charset="0"/>
              </a:rPr>
              <a:t>Определение ОС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8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4"/>
          <p:cNvGrpSpPr>
            <a:grpSpLocks/>
          </p:cNvGrpSpPr>
          <p:nvPr/>
        </p:nvGrpSpPr>
        <p:grpSpPr bwMode="auto">
          <a:xfrm>
            <a:off x="556684" y="4635104"/>
            <a:ext cx="4476749" cy="731044"/>
            <a:chOff x="2004" y="9155"/>
            <a:chExt cx="5311" cy="1535"/>
          </a:xfrm>
          <a:solidFill>
            <a:schemeClr val="bg1">
              <a:lumMod val="85000"/>
            </a:schemeClr>
          </a:solidFill>
        </p:grpSpPr>
        <p:grpSp>
          <p:nvGrpSpPr>
            <p:cNvPr id="2092" name="Group 47"/>
            <p:cNvGrpSpPr>
              <a:grpSpLocks/>
            </p:cNvGrpSpPr>
            <p:nvPr/>
          </p:nvGrpSpPr>
          <p:grpSpPr bwMode="auto">
            <a:xfrm>
              <a:off x="2004" y="9155"/>
              <a:ext cx="5311" cy="1535"/>
              <a:chOff x="4656" y="1535"/>
              <a:chExt cx="3727" cy="875"/>
            </a:xfrm>
            <a:grpFill/>
          </p:grpSpPr>
          <p:sp>
            <p:nvSpPr>
              <p:cNvPr id="2095" name="Rectangle 49"/>
              <p:cNvSpPr>
                <a:spLocks noChangeArrowheads="1"/>
              </p:cNvSpPr>
              <p:nvPr/>
            </p:nvSpPr>
            <p:spPr bwMode="auto">
              <a:xfrm>
                <a:off x="4663" y="1535"/>
                <a:ext cx="3720" cy="87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656" y="1968"/>
                <a:ext cx="3720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93" name="Text Box 46"/>
            <p:cNvSpPr txBox="1">
              <a:spLocks noChangeArrowheads="1"/>
            </p:cNvSpPr>
            <p:nvPr/>
          </p:nvSpPr>
          <p:spPr bwMode="auto">
            <a:xfrm>
              <a:off x="2508" y="9324"/>
              <a:ext cx="4248" cy="3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GB" sz="1400" i="1" dirty="0" err="1">
                  <a:solidFill>
                    <a:srgbClr val="000000"/>
                  </a:solidFill>
                  <a:cs typeface="Times New Roman" pitchFamily="18" charset="0"/>
                </a:rPr>
                <a:t>Интерфейс</a:t>
              </a:r>
              <a:r>
                <a:rPr lang="en-GB" sz="1400" i="1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en-GB" sz="1400" i="1" dirty="0" err="1">
                  <a:solidFill>
                    <a:srgbClr val="000000"/>
                  </a:solidFill>
                  <a:cs typeface="Times New Roman" pitchFamily="18" charset="0"/>
                </a:rPr>
                <a:t>драйвер</a:t>
              </a:r>
              <a:r>
                <a:rPr lang="en-GB" sz="1400" dirty="0" err="1">
                  <a:solidFill>
                    <a:srgbClr val="000000"/>
                  </a:solidFill>
                  <a:cs typeface="Times New Roman" pitchFamily="18" charset="0"/>
                </a:rPr>
                <a:t>ов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2094" name="Text Box 45"/>
            <p:cNvSpPr txBox="1">
              <a:spLocks noChangeArrowheads="1"/>
            </p:cNvSpPr>
            <p:nvPr/>
          </p:nvSpPr>
          <p:spPr bwMode="auto">
            <a:xfrm>
              <a:off x="2496" y="9984"/>
              <a:ext cx="4248" cy="4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GB" sz="1400" b="1">
                  <a:solidFill>
                    <a:srgbClr val="000000"/>
                  </a:solidFill>
                  <a:cs typeface="Times New Roman" pitchFamily="18" charset="0"/>
                </a:rPr>
                <a:t>Драйверы внешних устройств</a:t>
              </a:r>
              <a:endParaRPr lang="en-GB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051" name="Group 38"/>
          <p:cNvGrpSpPr>
            <a:grpSpLocks/>
          </p:cNvGrpSpPr>
          <p:nvPr/>
        </p:nvGrpSpPr>
        <p:grpSpPr bwMode="auto">
          <a:xfrm>
            <a:off x="171451" y="5853354"/>
            <a:ext cx="8428567" cy="828675"/>
            <a:chOff x="5172" y="9299"/>
            <a:chExt cx="5311" cy="1739"/>
          </a:xfrm>
          <a:solidFill>
            <a:schemeClr val="bg1">
              <a:lumMod val="85000"/>
            </a:schemeClr>
          </a:solidFill>
        </p:grpSpPr>
        <p:grpSp>
          <p:nvGrpSpPr>
            <p:cNvPr id="2087" name="Group 41"/>
            <p:cNvGrpSpPr>
              <a:grpSpLocks/>
            </p:cNvGrpSpPr>
            <p:nvPr/>
          </p:nvGrpSpPr>
          <p:grpSpPr bwMode="auto">
            <a:xfrm>
              <a:off x="5172" y="9299"/>
              <a:ext cx="5311" cy="1739"/>
              <a:chOff x="4656" y="1535"/>
              <a:chExt cx="3727" cy="875"/>
            </a:xfrm>
            <a:grpFill/>
          </p:grpSpPr>
          <p:sp>
            <p:nvSpPr>
              <p:cNvPr id="2090" name="Rectangle 43"/>
              <p:cNvSpPr>
                <a:spLocks noChangeArrowheads="1"/>
              </p:cNvSpPr>
              <p:nvPr/>
            </p:nvSpPr>
            <p:spPr bwMode="auto">
              <a:xfrm>
                <a:off x="4663" y="1535"/>
                <a:ext cx="3720" cy="875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2"/>
              <p:cNvSpPr>
                <a:spLocks noChangeShapeType="1"/>
              </p:cNvSpPr>
              <p:nvPr/>
            </p:nvSpPr>
            <p:spPr bwMode="auto">
              <a:xfrm>
                <a:off x="4656" y="1968"/>
                <a:ext cx="3720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5676" y="9516"/>
              <a:ext cx="4248" cy="4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GB" sz="1400" dirty="0" err="1">
                  <a:solidFill>
                    <a:srgbClr val="000000"/>
                  </a:solidFill>
                  <a:cs typeface="Times New Roman" pitchFamily="18" charset="0"/>
                </a:rPr>
                <a:t>Интерфейс</a:t>
              </a:r>
              <a:r>
                <a:rPr lang="en-GB" sz="1400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en-GB" sz="1400" dirty="0" err="1">
                  <a:solidFill>
                    <a:srgbClr val="000000"/>
                  </a:solidFill>
                  <a:cs typeface="Times New Roman" pitchFamily="18" charset="0"/>
                </a:rPr>
                <a:t>аппаратуры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2089" name="Text Box 39"/>
            <p:cNvSpPr txBox="1">
              <a:spLocks noChangeArrowheads="1"/>
            </p:cNvSpPr>
            <p:nvPr/>
          </p:nvSpPr>
          <p:spPr bwMode="auto">
            <a:xfrm>
              <a:off x="5676" y="10284"/>
              <a:ext cx="4248" cy="4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GB" sz="1400" b="1">
                  <a:solidFill>
                    <a:srgbClr val="000000"/>
                  </a:solidFill>
                  <a:cs typeface="Times New Roman" pitchFamily="18" charset="0"/>
                </a:rPr>
                <a:t>Аппаратура ВС</a:t>
              </a:r>
              <a:endParaRPr lang="en-GB" sz="1800">
                <a:solidFill>
                  <a:srgbClr val="000000"/>
                </a:solidFill>
              </a:endParaRPr>
            </a:p>
          </p:txBody>
        </p:sp>
      </p:grpSp>
      <p:sp>
        <p:nvSpPr>
          <p:cNvPr id="2053" name="Line 34"/>
          <p:cNvSpPr>
            <a:spLocks noChangeShapeType="1"/>
          </p:cNvSpPr>
          <p:nvPr/>
        </p:nvSpPr>
        <p:spPr bwMode="auto">
          <a:xfrm>
            <a:off x="4440767" y="2249091"/>
            <a:ext cx="0" cy="3202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33"/>
          <p:cNvSpPr>
            <a:spLocks noChangeShapeType="1"/>
          </p:cNvSpPr>
          <p:nvPr/>
        </p:nvSpPr>
        <p:spPr bwMode="auto">
          <a:xfrm>
            <a:off x="6991351" y="1564482"/>
            <a:ext cx="0" cy="15085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31"/>
          <p:cNvSpPr>
            <a:spLocks noChangeShapeType="1"/>
          </p:cNvSpPr>
          <p:nvPr/>
        </p:nvSpPr>
        <p:spPr bwMode="auto">
          <a:xfrm>
            <a:off x="4406900" y="3699273"/>
            <a:ext cx="0" cy="2738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060" name="Group 5"/>
          <p:cNvGrpSpPr>
            <a:grpSpLocks/>
          </p:cNvGrpSpPr>
          <p:nvPr/>
        </p:nvGrpSpPr>
        <p:grpSpPr bwMode="auto">
          <a:xfrm>
            <a:off x="190501" y="751285"/>
            <a:ext cx="8580967" cy="3502819"/>
            <a:chOff x="852" y="1271"/>
            <a:chExt cx="10135" cy="7355"/>
          </a:xfrm>
          <a:solidFill>
            <a:schemeClr val="bg1">
              <a:lumMod val="85000"/>
            </a:schemeClr>
          </a:solidFill>
        </p:grpSpPr>
        <p:grpSp>
          <p:nvGrpSpPr>
            <p:cNvPr id="2065" name="Group 8"/>
            <p:cNvGrpSpPr>
              <a:grpSpLocks/>
            </p:cNvGrpSpPr>
            <p:nvPr/>
          </p:nvGrpSpPr>
          <p:grpSpPr bwMode="auto">
            <a:xfrm>
              <a:off x="852" y="1271"/>
              <a:ext cx="10135" cy="7355"/>
              <a:chOff x="828" y="1271"/>
              <a:chExt cx="10135" cy="7355"/>
            </a:xfrm>
            <a:grpFill/>
          </p:grpSpPr>
          <p:grpSp>
            <p:nvGrpSpPr>
              <p:cNvPr id="2068" name="Group 22"/>
              <p:cNvGrpSpPr>
                <a:grpSpLocks/>
              </p:cNvGrpSpPr>
              <p:nvPr/>
            </p:nvGrpSpPr>
            <p:grpSpPr bwMode="auto">
              <a:xfrm>
                <a:off x="4065" y="1271"/>
                <a:ext cx="5311" cy="1739"/>
                <a:chOff x="3264" y="1247"/>
                <a:chExt cx="5311" cy="1739"/>
              </a:xfrm>
              <a:grpFill/>
            </p:grpSpPr>
            <p:grpSp>
              <p:nvGrpSpPr>
                <p:cNvPr id="2082" name="Group 25"/>
                <p:cNvGrpSpPr>
                  <a:grpSpLocks/>
                </p:cNvGrpSpPr>
                <p:nvPr/>
              </p:nvGrpSpPr>
              <p:grpSpPr bwMode="auto">
                <a:xfrm>
                  <a:off x="3264" y="1247"/>
                  <a:ext cx="5311" cy="1739"/>
                  <a:chOff x="4656" y="1535"/>
                  <a:chExt cx="3727" cy="875"/>
                </a:xfrm>
                <a:grpFill/>
              </p:grpSpPr>
              <p:sp>
                <p:nvSpPr>
                  <p:cNvPr id="208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663" y="1535"/>
                    <a:ext cx="3720" cy="875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968"/>
                    <a:ext cx="3720" cy="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811" y="1404"/>
                  <a:ext cx="4248" cy="49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GB" sz="1400" i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Интерфейс</a:t>
                  </a:r>
                  <a:r>
                    <a:rPr lang="en-GB" sz="1400" i="1" dirty="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r>
                    <a:rPr lang="en-GB" sz="1400" i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пользователя</a:t>
                  </a:r>
                  <a:endParaRPr lang="en-GB" sz="1800" i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8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771" y="2232"/>
                  <a:ext cx="4248" cy="49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GB" sz="1400" b="1">
                      <a:solidFill>
                        <a:srgbClr val="000000"/>
                      </a:solidFill>
                      <a:cs typeface="Times New Roman" pitchFamily="18" charset="0"/>
                    </a:rPr>
                    <a:t>Уровень пользователя</a:t>
                  </a:r>
                  <a:endParaRPr lang="en-GB" sz="1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69" name="Group 16"/>
              <p:cNvGrpSpPr>
                <a:grpSpLocks/>
              </p:cNvGrpSpPr>
              <p:nvPr/>
            </p:nvGrpSpPr>
            <p:grpSpPr bwMode="auto">
              <a:xfrm>
                <a:off x="828" y="3719"/>
                <a:ext cx="5815" cy="1739"/>
                <a:chOff x="1956" y="4259"/>
                <a:chExt cx="5311" cy="1739"/>
              </a:xfrm>
              <a:grpFill/>
            </p:grpSpPr>
            <p:grpSp>
              <p:nvGrpSpPr>
                <p:cNvPr id="2077" name="Group 19"/>
                <p:cNvGrpSpPr>
                  <a:grpSpLocks/>
                </p:cNvGrpSpPr>
                <p:nvPr/>
              </p:nvGrpSpPr>
              <p:grpSpPr bwMode="auto">
                <a:xfrm>
                  <a:off x="1956" y="4259"/>
                  <a:ext cx="5311" cy="1739"/>
                  <a:chOff x="4656" y="1535"/>
                  <a:chExt cx="3727" cy="875"/>
                </a:xfrm>
                <a:grpFill/>
              </p:grpSpPr>
              <p:sp>
                <p:nvSpPr>
                  <p:cNvPr id="208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663" y="1535"/>
                    <a:ext cx="3720" cy="875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968"/>
                    <a:ext cx="3720" cy="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60" y="4416"/>
                  <a:ext cx="4248" cy="49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GB" sz="1400" i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Интерфейс</a:t>
                  </a:r>
                  <a:r>
                    <a:rPr lang="en-GB" sz="1400" i="1" dirty="0">
                      <a:solidFill>
                        <a:srgbClr val="000000"/>
                      </a:solidFill>
                      <a:cs typeface="Times New Roman" pitchFamily="18" charset="0"/>
                    </a:rPr>
                    <a:t> ППО</a:t>
                  </a:r>
                  <a:endParaRPr lang="en-GB" sz="1800" i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7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052" y="5244"/>
                  <a:ext cx="5124" cy="49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GB" sz="1600" b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Прикладное</a:t>
                  </a:r>
                  <a:r>
                    <a:rPr lang="en-GB" sz="1600" b="1" dirty="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r>
                    <a:rPr lang="en-GB" sz="1600" b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программное</a:t>
                  </a:r>
                  <a:r>
                    <a:rPr lang="en-GB" sz="1600" b="1" dirty="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r>
                    <a:rPr lang="en-GB" sz="1600" b="1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обеспечение</a:t>
                  </a:r>
                  <a:endParaRPr lang="en-GB" sz="16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70" name="Group 13"/>
              <p:cNvGrpSpPr>
                <a:grpSpLocks/>
              </p:cNvGrpSpPr>
              <p:nvPr/>
            </p:nvGrpSpPr>
            <p:grpSpPr bwMode="auto">
              <a:xfrm>
                <a:off x="5196" y="6167"/>
                <a:ext cx="5767" cy="2459"/>
                <a:chOff x="4656" y="1535"/>
                <a:chExt cx="3727" cy="875"/>
              </a:xfrm>
              <a:grpFill/>
            </p:grpSpPr>
            <p:sp>
              <p:nvSpPr>
                <p:cNvPr id="2075" name="Rectangle 15"/>
                <p:cNvSpPr>
                  <a:spLocks noChangeArrowheads="1"/>
                </p:cNvSpPr>
                <p:nvPr/>
              </p:nvSpPr>
              <p:spPr bwMode="auto">
                <a:xfrm>
                  <a:off x="4663" y="1535"/>
                  <a:ext cx="3720" cy="875"/>
                </a:xfrm>
                <a:prstGeom prst="rect">
                  <a:avLst/>
                </a:prstGeom>
                <a:grp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6" name="Line 14"/>
                <p:cNvSpPr>
                  <a:spLocks noChangeShapeType="1"/>
                </p:cNvSpPr>
                <p:nvPr/>
              </p:nvSpPr>
              <p:spPr bwMode="auto">
                <a:xfrm>
                  <a:off x="4656" y="1968"/>
                  <a:ext cx="3720" cy="0"/>
                </a:xfrm>
                <a:prstGeom prst="lin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71" name="Text Box 12"/>
              <p:cNvSpPr txBox="1">
                <a:spLocks noChangeArrowheads="1"/>
              </p:cNvSpPr>
              <p:nvPr/>
            </p:nvSpPr>
            <p:spPr bwMode="auto">
              <a:xfrm>
                <a:off x="5856" y="6852"/>
                <a:ext cx="4548" cy="42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0"/>
                  </a:spcBef>
                </a:pPr>
                <a:r>
                  <a:rPr lang="en-GB" sz="1800" i="1" dirty="0" err="1">
                    <a:solidFill>
                      <a:srgbClr val="000000"/>
                    </a:solidFill>
                    <a:cs typeface="Times New Roman" pitchFamily="18" charset="0"/>
                  </a:rPr>
                  <a:t>Интерфейс</a:t>
                </a:r>
                <a:r>
                  <a:rPr lang="en-GB" sz="1800" i="1" dirty="0">
                    <a:solidFill>
                      <a:srgbClr val="000000"/>
                    </a:solidFill>
                    <a:cs typeface="Times New Roman" pitchFamily="18" charset="0"/>
                  </a:rPr>
                  <a:t> О</a:t>
                </a:r>
                <a:r>
                  <a:rPr lang="en-GB" sz="1800" dirty="0">
                    <a:solidFill>
                      <a:srgbClr val="000000"/>
                    </a:solidFill>
                    <a:cs typeface="Times New Roman" pitchFamily="18" charset="0"/>
                  </a:rPr>
                  <a:t>С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2" name="Text Box 11"/>
              <p:cNvSpPr txBox="1">
                <a:spLocks noChangeArrowheads="1"/>
              </p:cNvSpPr>
              <p:nvPr/>
            </p:nvSpPr>
            <p:spPr bwMode="auto">
              <a:xfrm>
                <a:off x="5820" y="7740"/>
                <a:ext cx="4584" cy="52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0"/>
                  </a:spcBef>
                </a:pPr>
                <a:r>
                  <a:rPr lang="en-GB" sz="20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Операционная</a:t>
                </a:r>
                <a:r>
                  <a:rPr lang="en-GB" sz="2000" b="1" dirty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GB" sz="20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система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73" name="Text Box 10"/>
              <p:cNvSpPr txBox="1">
                <a:spLocks noChangeArrowheads="1"/>
              </p:cNvSpPr>
              <p:nvPr/>
            </p:nvSpPr>
            <p:spPr bwMode="auto">
              <a:xfrm>
                <a:off x="6300" y="6252"/>
                <a:ext cx="732" cy="34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ct val="0"/>
                  </a:spcBef>
                </a:pPr>
                <a:r>
                  <a:rPr lang="en-US" sz="1600" b="1" i="1" dirty="0">
                    <a:solidFill>
                      <a:srgbClr val="000000"/>
                    </a:solidFill>
                    <a:cs typeface="Times New Roman" pitchFamily="18" charset="0"/>
                  </a:rPr>
                  <a:t>API</a:t>
                </a:r>
                <a:endParaRPr lang="en-US" sz="16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74" name="Text Box 9"/>
              <p:cNvSpPr txBox="1">
                <a:spLocks noChangeArrowheads="1"/>
              </p:cNvSpPr>
              <p:nvPr/>
            </p:nvSpPr>
            <p:spPr bwMode="auto">
              <a:xfrm>
                <a:off x="8652" y="6228"/>
                <a:ext cx="1344" cy="34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 b="1" i="1" dirty="0">
                    <a:solidFill>
                      <a:srgbClr val="000000"/>
                    </a:solidFill>
                    <a:cs typeface="Times New Roman" pitchFamily="18" charset="0"/>
                  </a:rPr>
                  <a:t>UI, </a:t>
                </a:r>
                <a:r>
                  <a:rPr lang="en-US" sz="1600" b="1" i="1" dirty="0">
                    <a:solidFill>
                      <a:srgbClr val="000000"/>
                    </a:solidFill>
                    <a:cs typeface="Times New Roman" pitchFamily="18" charset="0"/>
                  </a:rPr>
                  <a:t>GUI</a:t>
                </a:r>
                <a:endParaRPr lang="en-US" sz="1600" i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66" name="Line 7"/>
            <p:cNvSpPr>
              <a:spLocks noChangeShapeType="1"/>
            </p:cNvSpPr>
            <p:nvPr/>
          </p:nvSpPr>
          <p:spPr bwMode="auto">
            <a:xfrm>
              <a:off x="5208" y="6768"/>
              <a:ext cx="576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6"/>
            <p:cNvSpPr>
              <a:spLocks noChangeShapeType="1"/>
            </p:cNvSpPr>
            <p:nvPr/>
          </p:nvSpPr>
          <p:spPr bwMode="auto">
            <a:xfrm>
              <a:off x="7812" y="6156"/>
              <a:ext cx="0" cy="61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1" name="Rectangle 50"/>
          <p:cNvSpPr>
            <a:spLocks noChangeArrowheads="1"/>
          </p:cNvSpPr>
          <p:nvPr/>
        </p:nvSpPr>
        <p:spPr bwMode="auto">
          <a:xfrm>
            <a:off x="359833" y="18007"/>
            <a:ext cx="184731" cy="23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Text Box 4"/>
          <p:cNvSpPr txBox="1">
            <a:spLocks noChangeArrowheads="1"/>
          </p:cNvSpPr>
          <p:nvPr/>
        </p:nvSpPr>
        <p:spPr bwMode="auto">
          <a:xfrm>
            <a:off x="1589617" y="138112"/>
            <a:ext cx="6121400" cy="496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rgbClr val="FF3300"/>
                </a:solidFill>
                <a:cs typeface="Times New Roman" pitchFamily="18" charset="0"/>
              </a:rPr>
              <a:t>Многоуровневая структура ВС</a:t>
            </a:r>
            <a:endParaRPr lang="ru-RU" sz="2400" b="1" dirty="0">
              <a:solidFill>
                <a:srgbClr val="FF3300"/>
              </a:solidFill>
            </a:endParaRPr>
          </a:p>
        </p:txBody>
      </p:sp>
      <p:cxnSp>
        <p:nvCxnSpPr>
          <p:cNvPr id="2063" name="Прямая со стрелкой 56"/>
          <p:cNvCxnSpPr>
            <a:cxnSpLocks noChangeShapeType="1"/>
          </p:cNvCxnSpPr>
          <p:nvPr/>
        </p:nvCxnSpPr>
        <p:spPr bwMode="auto">
          <a:xfrm>
            <a:off x="4521200" y="2749153"/>
            <a:ext cx="0" cy="3369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" name="Прямая со стрелкой 51"/>
          <p:cNvCxnSpPr>
            <a:stCxn id="2080" idx="2"/>
          </p:cNvCxnSpPr>
          <p:nvPr/>
        </p:nvCxnSpPr>
        <p:spPr>
          <a:xfrm flipH="1">
            <a:off x="2639028" y="2745344"/>
            <a:ext cx="17780" cy="184980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12516" y="2743200"/>
            <a:ext cx="0" cy="312516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703899" y="1562582"/>
            <a:ext cx="0" cy="35881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2095" idx="2"/>
          </p:cNvCxnSpPr>
          <p:nvPr/>
        </p:nvCxnSpPr>
        <p:spPr>
          <a:xfrm flipH="1">
            <a:off x="2789499" y="5366148"/>
            <a:ext cx="9764" cy="4790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>
            <a:off x="4386805" y="4282633"/>
            <a:ext cx="11576" cy="3356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2075" idx="2"/>
          </p:cNvCxnSpPr>
          <p:nvPr/>
        </p:nvCxnSpPr>
        <p:spPr>
          <a:xfrm flipH="1">
            <a:off x="6319777" y="4254104"/>
            <a:ext cx="14913" cy="159111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591484" y="139065"/>
            <a:ext cx="6121400" cy="496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cs typeface="Times New Roman" pitchFamily="18" charset="0"/>
              </a:rPr>
              <a:t>Многоуровневая структура ВС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492B-AF4B-4C85-90DB-2CCAE0C73B1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89617" y="152400"/>
            <a:ext cx="6121400" cy="4964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cs typeface="Times New Roman" pitchFamily="18" charset="0"/>
              </a:rPr>
              <a:t>Определение процесса ОС</a:t>
            </a:r>
            <a:endParaRPr lang="ru-RU" sz="2800" b="1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7275" y="1057275"/>
            <a:ext cx="725805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Процесс (лат. processus – прохождение, продвижение) – закономерное, последовательное изменение явления, его переход в другое явление(развитие).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547" y="666185"/>
            <a:ext cx="8551147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Процесс </a:t>
            </a:r>
            <a:r>
              <a:rPr lang="ru-RU" sz="2400" dirty="0">
                <a:solidFill>
                  <a:schemeClr val="tx1"/>
                </a:solidFill>
              </a:rPr>
              <a:t>(лат.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processus</a:t>
            </a:r>
            <a:r>
              <a:rPr lang="en-US" sz="2400" dirty="0">
                <a:solidFill>
                  <a:schemeClr val="tx1"/>
                </a:solidFill>
              </a:rPr>
              <a:t> –</a:t>
            </a:r>
            <a:r>
              <a:rPr lang="ru-RU" sz="2400" dirty="0">
                <a:solidFill>
                  <a:schemeClr val="tx1"/>
                </a:solidFill>
              </a:rPr>
              <a:t> прохождение, продвижение) – </a:t>
            </a:r>
            <a:r>
              <a:rPr lang="ru-RU" sz="2400" i="1" dirty="0">
                <a:solidFill>
                  <a:schemeClr val="tx1"/>
                </a:solidFill>
              </a:rPr>
              <a:t>закономерное, последовательное изменение явления, его переход в другое явление(развитие)</a:t>
            </a:r>
            <a:r>
              <a:rPr lang="en-US" sz="2400" i="1" dirty="0">
                <a:solidFill>
                  <a:schemeClr val="tx1"/>
                </a:solidFill>
              </a:rPr>
              <a:t>  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548" y="2474878"/>
            <a:ext cx="8480808" cy="231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800" i="1" dirty="0">
                <a:solidFill>
                  <a:schemeClr val="tx1"/>
                </a:solidFill>
              </a:rPr>
              <a:t>Неформальное определение процесса(А. Шоу)</a:t>
            </a:r>
          </a:p>
          <a:p>
            <a:pPr algn="just"/>
            <a:r>
              <a:rPr lang="ru-RU" sz="2800" b="1" i="1" dirty="0">
                <a:solidFill>
                  <a:srgbClr val="FF0000"/>
                </a:solidFill>
              </a:rPr>
              <a:t>Последовательный процесс </a:t>
            </a:r>
            <a:r>
              <a:rPr lang="ru-RU" sz="2800" i="1" dirty="0">
                <a:solidFill>
                  <a:schemeClr val="tx1"/>
                </a:solidFill>
              </a:rPr>
              <a:t>есть работа, производимая </a:t>
            </a:r>
            <a:r>
              <a:rPr lang="ru-RU" sz="2800" b="1" i="1" dirty="0">
                <a:solidFill>
                  <a:schemeClr val="tx1"/>
                </a:solidFill>
              </a:rPr>
              <a:t>последовательным процессором при выполнении программы с её данными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54091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492B-AF4B-4C85-90DB-2CCAE0C73B1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4206" y="152400"/>
            <a:ext cx="8262594" cy="904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Последовательность выполнения программы при компиляции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7275" y="1057275"/>
            <a:ext cx="725805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Процесс (лат. processus – прохождение, продвижение) – закономерное, последовательное изменение явления, его переход в другое явление(развитие).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9929" y="1102465"/>
            <a:ext cx="8551147" cy="5606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</a:rPr>
              <a:t>Написание программы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на языке машинных команд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на языке Ассемблера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на языке высокого уровня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</a:rPr>
              <a:t>2. Компиляция программы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преобразование программы, представленной на языке программирования(</a:t>
            </a:r>
            <a:r>
              <a:rPr lang="ru-RU" sz="2400" b="1" i="1" dirty="0">
                <a:solidFill>
                  <a:schemeClr val="tx1"/>
                </a:solidFill>
              </a:rPr>
              <a:t>исходный код программы</a:t>
            </a:r>
            <a:r>
              <a:rPr lang="ru-RU" sz="2400" i="1" dirty="0">
                <a:solidFill>
                  <a:schemeClr val="tx1"/>
                </a:solidFill>
              </a:rPr>
              <a:t>) в программу на языке машинных команд(</a:t>
            </a:r>
            <a:r>
              <a:rPr lang="ru-RU" sz="2400" b="1" i="1" dirty="0">
                <a:solidFill>
                  <a:schemeClr val="tx1"/>
                </a:solidFill>
              </a:rPr>
              <a:t>объектный код программы</a:t>
            </a:r>
            <a:r>
              <a:rPr lang="ru-RU" sz="2400" i="1" dirty="0">
                <a:solidFill>
                  <a:schemeClr val="tx1"/>
                </a:solidFill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solidFill>
                  <a:schemeClr val="tx1"/>
                </a:solidFill>
              </a:rPr>
              <a:t>3. Выполнение программы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загрузка </a:t>
            </a:r>
            <a:r>
              <a:rPr lang="ru-RU" sz="2400" b="1" i="1" dirty="0">
                <a:solidFill>
                  <a:schemeClr val="tx1"/>
                </a:solidFill>
              </a:rPr>
              <a:t>объектного кода</a:t>
            </a:r>
            <a:r>
              <a:rPr lang="ru-RU" sz="2400" i="1" dirty="0">
                <a:solidFill>
                  <a:schemeClr val="tx1"/>
                </a:solidFill>
              </a:rPr>
              <a:t> программы в </a:t>
            </a:r>
            <a:r>
              <a:rPr lang="ru-RU" sz="2400" b="1" i="1" dirty="0">
                <a:solidFill>
                  <a:schemeClr val="tx1"/>
                </a:solidFill>
              </a:rPr>
              <a:t>оперативную память </a:t>
            </a:r>
            <a:r>
              <a:rPr lang="ru-RU" sz="2400" i="1" dirty="0">
                <a:solidFill>
                  <a:schemeClr val="tx1"/>
                </a:solidFill>
              </a:rPr>
              <a:t>вычислительной системы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выполнение процессором команд объектного кода </a:t>
            </a:r>
            <a:r>
              <a:rPr lang="ru-RU" sz="2400" i="1" dirty="0" smtClean="0">
                <a:solidFill>
                  <a:schemeClr val="tx1"/>
                </a:solidFill>
              </a:rPr>
              <a:t>программы(</a:t>
            </a:r>
            <a:r>
              <a:rPr lang="ru-RU" sz="2400" b="1" i="1" dirty="0" smtClean="0">
                <a:solidFill>
                  <a:schemeClr val="tx1"/>
                </a:solidFill>
              </a:rPr>
              <a:t>вычислительный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программный </a:t>
            </a:r>
            <a:r>
              <a:rPr lang="ru-RU" sz="2400" b="1" i="1" dirty="0">
                <a:solidFill>
                  <a:schemeClr val="tx1"/>
                </a:solidFill>
              </a:rPr>
              <a:t>процесс</a:t>
            </a:r>
            <a:r>
              <a:rPr lang="ru-RU" sz="2400" i="1" dirty="0">
                <a:solidFill>
                  <a:schemeClr val="tx1"/>
                </a:solidFill>
              </a:rPr>
              <a:t>)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6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492B-AF4B-4C85-90DB-2CCAE0C73B1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4206" y="152400"/>
            <a:ext cx="8262594" cy="904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Последовательность выполнения программы при интерпретации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7275" y="1057275"/>
            <a:ext cx="725805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Процесс (лат. processus – прохождение, продвижение) – закономерное, последовательное изменение явления, его переход в другое явление(развитие).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9929" y="1109980"/>
            <a:ext cx="8551147" cy="4498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</a:rPr>
              <a:t>Написание программы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tx1"/>
                </a:solidFill>
              </a:rPr>
              <a:t>на интерпретируемом языке </a:t>
            </a:r>
            <a:r>
              <a:rPr lang="ru-RU" sz="2400" i="1" dirty="0">
                <a:solidFill>
                  <a:schemeClr val="tx1"/>
                </a:solidFill>
              </a:rPr>
              <a:t>высокого </a:t>
            </a:r>
            <a:r>
              <a:rPr lang="ru-RU" sz="2400" i="1" dirty="0" smtClean="0">
                <a:solidFill>
                  <a:schemeClr val="tx1"/>
                </a:solidFill>
              </a:rPr>
              <a:t>уровня(</a:t>
            </a:r>
            <a:r>
              <a:rPr lang="en-US" sz="2400" i="1" dirty="0" smtClean="0">
                <a:solidFill>
                  <a:schemeClr val="tx1"/>
                </a:solidFill>
              </a:rPr>
              <a:t>Python, JavaScript </a:t>
            </a:r>
            <a:r>
              <a:rPr lang="ru-RU" sz="2400" i="1" dirty="0" smtClean="0">
                <a:solidFill>
                  <a:schemeClr val="tx1"/>
                </a:solidFill>
              </a:rPr>
              <a:t>и т.п.)</a:t>
            </a:r>
            <a:endParaRPr lang="ru-RU" sz="2400" i="1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</a:rPr>
              <a:t>2. Интерпретация </a:t>
            </a:r>
            <a:r>
              <a:rPr lang="ru-RU" sz="2400" b="1" dirty="0" smtClean="0">
                <a:solidFill>
                  <a:schemeClr val="tx1"/>
                </a:solidFill>
              </a:rPr>
              <a:t>программы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tx1"/>
                </a:solidFill>
              </a:rPr>
              <a:t>выполняется программа-интерпретатор,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которая 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переводит каждый оператор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программы 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исходном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языке на язык машинных команд 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выполняет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их(</a:t>
            </a:r>
            <a:r>
              <a:rPr lang="ru-RU" sz="2400" b="1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интерпретирует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интерпретатор 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преобразует </a:t>
            </a:r>
            <a:r>
              <a:rPr lang="ru-RU" sz="2400" i="1" dirty="0" smtClean="0">
                <a:solidFill>
                  <a:schemeClr val="tx1"/>
                </a:solidFill>
              </a:rPr>
              <a:t>исходный </a:t>
            </a:r>
            <a:r>
              <a:rPr lang="ru-RU" sz="2400" i="1" dirty="0">
                <a:solidFill>
                  <a:schemeClr val="tx1"/>
                </a:solidFill>
              </a:rPr>
              <a:t>код </a:t>
            </a:r>
            <a:r>
              <a:rPr lang="ru-RU" sz="2400" i="1" dirty="0" smtClean="0">
                <a:solidFill>
                  <a:schemeClr val="tx1"/>
                </a:solidFill>
              </a:rPr>
              <a:t>программы  в объектный </a:t>
            </a:r>
            <a:r>
              <a:rPr lang="ru-RU" sz="2400" i="1" dirty="0">
                <a:solidFill>
                  <a:schemeClr val="tx1"/>
                </a:solidFill>
              </a:rPr>
              <a:t>код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tx1"/>
                </a:solidFill>
              </a:rPr>
              <a:t>вычислительный </a:t>
            </a:r>
            <a:r>
              <a:rPr lang="ru-RU" sz="2400" b="1" i="1" dirty="0">
                <a:solidFill>
                  <a:schemeClr val="tx1"/>
                </a:solidFill>
              </a:rPr>
              <a:t>программный </a:t>
            </a:r>
            <a:r>
              <a:rPr lang="ru-RU" sz="2400" b="1" i="1" dirty="0" smtClean="0">
                <a:solidFill>
                  <a:schemeClr val="tx1"/>
                </a:solidFill>
              </a:rPr>
              <a:t>процесс </a:t>
            </a:r>
            <a:r>
              <a:rPr lang="ru-RU" sz="2400" i="1" dirty="0" smtClean="0">
                <a:solidFill>
                  <a:schemeClr val="tx1"/>
                </a:solidFill>
              </a:rPr>
              <a:t>порождается интерпретатором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0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2"/>
          <p:cNvSpPr txBox="1">
            <a:spLocks noChangeArrowheads="1"/>
          </p:cNvSpPr>
          <p:nvPr/>
        </p:nvSpPr>
        <p:spPr bwMode="auto">
          <a:xfrm>
            <a:off x="170458" y="28688"/>
            <a:ext cx="8802720" cy="897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cs typeface="Times New Roman" pitchFamily="18" charset="0"/>
              </a:rPr>
              <a:t>Формализованное описание программного процесса </a:t>
            </a:r>
            <a:endParaRPr lang="ru-RU" sz="2800" i="1" dirty="0">
              <a:solidFill>
                <a:srgbClr val="FF3300"/>
              </a:solidFill>
            </a:endParaRPr>
          </a:p>
        </p:txBody>
      </p:sp>
      <p:grpSp>
        <p:nvGrpSpPr>
          <p:cNvPr id="3075" name="Группа 78"/>
          <p:cNvGrpSpPr>
            <a:grpSpLocks/>
          </p:cNvGrpSpPr>
          <p:nvPr/>
        </p:nvGrpSpPr>
        <p:grpSpPr bwMode="auto">
          <a:xfrm>
            <a:off x="170458" y="1606120"/>
            <a:ext cx="8685503" cy="814848"/>
            <a:chOff x="514350" y="438150"/>
            <a:chExt cx="5451475" cy="1086463"/>
          </a:xfrm>
          <a:solidFill>
            <a:schemeClr val="bg1">
              <a:lumMod val="85000"/>
            </a:schemeClr>
          </a:solidFill>
        </p:grpSpPr>
        <p:grpSp>
          <p:nvGrpSpPr>
            <p:cNvPr id="3078" name="Группа 77"/>
            <p:cNvGrpSpPr>
              <a:grpSpLocks/>
            </p:cNvGrpSpPr>
            <p:nvPr/>
          </p:nvGrpSpPr>
          <p:grpSpPr bwMode="auto">
            <a:xfrm>
              <a:off x="514350" y="438150"/>
              <a:ext cx="5451475" cy="1009650"/>
              <a:chOff x="514350" y="438150"/>
              <a:chExt cx="5451475" cy="1009650"/>
            </a:xfrm>
            <a:grpFill/>
          </p:grpSpPr>
          <p:grpSp>
            <p:nvGrpSpPr>
              <p:cNvPr id="3080" name="Group 125"/>
              <p:cNvGrpSpPr>
                <a:grpSpLocks/>
              </p:cNvGrpSpPr>
              <p:nvPr/>
            </p:nvGrpSpPr>
            <p:grpSpPr bwMode="auto">
              <a:xfrm>
                <a:off x="5537200" y="441325"/>
                <a:ext cx="428625" cy="419100"/>
                <a:chOff x="324" y="264"/>
                <a:chExt cx="270" cy="264"/>
              </a:xfrm>
              <a:grpFill/>
            </p:grpSpPr>
            <p:sp>
              <p:nvSpPr>
                <p:cNvPr id="3095" name="Oval 126"/>
                <p:cNvSpPr>
                  <a:spLocks noChangeArrowheads="1"/>
                </p:cNvSpPr>
                <p:nvPr/>
              </p:nvSpPr>
              <p:spPr bwMode="auto">
                <a:xfrm>
                  <a:off x="324" y="264"/>
                  <a:ext cx="270" cy="264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6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390" y="306"/>
                  <a:ext cx="156" cy="18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800" b="1" dirty="0">
                      <a:solidFill>
                        <a:schemeClr val="tx1"/>
                      </a:solidFill>
                      <a:latin typeface="Times New Roman" pitchFamily="18" charset="0"/>
                    </a:rPr>
                    <a:t>S</a:t>
                  </a:r>
                  <a:r>
                    <a:rPr lang="en-US" sz="1400" b="1" baseline="-25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i</a:t>
                  </a:r>
                  <a:endParaRPr lang="ru-RU" sz="1800" b="1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81" name="Group 170"/>
              <p:cNvGrpSpPr>
                <a:grpSpLocks/>
              </p:cNvGrpSpPr>
              <p:nvPr/>
            </p:nvGrpSpPr>
            <p:grpSpPr bwMode="auto">
              <a:xfrm>
                <a:off x="2590800" y="438150"/>
                <a:ext cx="428625" cy="419100"/>
                <a:chOff x="324" y="264"/>
                <a:chExt cx="270" cy="264"/>
              </a:xfrm>
              <a:grpFill/>
            </p:grpSpPr>
            <p:sp>
              <p:nvSpPr>
                <p:cNvPr id="3093" name="Oval 171"/>
                <p:cNvSpPr>
                  <a:spLocks noChangeArrowheads="1"/>
                </p:cNvSpPr>
                <p:nvPr/>
              </p:nvSpPr>
              <p:spPr bwMode="auto">
                <a:xfrm>
                  <a:off x="324" y="264"/>
                  <a:ext cx="270" cy="264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4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90" y="306"/>
                  <a:ext cx="156" cy="18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800" b="1" dirty="0">
                      <a:solidFill>
                        <a:schemeClr val="tx1"/>
                      </a:solidFill>
                      <a:latin typeface="Times New Roman" pitchFamily="18" charset="0"/>
                    </a:rPr>
                    <a:t>S</a:t>
                  </a:r>
                  <a:r>
                    <a:rPr lang="en-US" sz="1800" b="1" baseline="-25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2</a:t>
                  </a:r>
                  <a:endParaRPr lang="ru-RU" sz="1800" b="1" baseline="-25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82" name="Group 179"/>
              <p:cNvGrpSpPr>
                <a:grpSpLocks/>
              </p:cNvGrpSpPr>
              <p:nvPr/>
            </p:nvGrpSpPr>
            <p:grpSpPr bwMode="auto">
              <a:xfrm>
                <a:off x="1485900" y="438150"/>
                <a:ext cx="428625" cy="419100"/>
                <a:chOff x="324" y="264"/>
                <a:chExt cx="270" cy="264"/>
              </a:xfrm>
              <a:grpFill/>
            </p:grpSpPr>
            <p:sp>
              <p:nvSpPr>
                <p:cNvPr id="3091" name="Oval 180"/>
                <p:cNvSpPr>
                  <a:spLocks noChangeArrowheads="1"/>
                </p:cNvSpPr>
                <p:nvPr/>
              </p:nvSpPr>
              <p:spPr bwMode="auto">
                <a:xfrm>
                  <a:off x="324" y="264"/>
                  <a:ext cx="270" cy="264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2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90" y="306"/>
                  <a:ext cx="156" cy="18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800" b="1" dirty="0">
                      <a:solidFill>
                        <a:schemeClr val="tx1"/>
                      </a:solidFill>
                      <a:latin typeface="Times New Roman" pitchFamily="18" charset="0"/>
                    </a:rPr>
                    <a:t>S</a:t>
                  </a:r>
                  <a:r>
                    <a:rPr lang="en-US" sz="1800" b="1" baseline="-10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1</a:t>
                  </a:r>
                  <a:endParaRPr lang="ru-RU" sz="1800" b="1" baseline="-10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83" name="Group 182"/>
              <p:cNvGrpSpPr>
                <a:grpSpLocks/>
              </p:cNvGrpSpPr>
              <p:nvPr/>
            </p:nvGrpSpPr>
            <p:grpSpPr bwMode="auto">
              <a:xfrm>
                <a:off x="514350" y="447675"/>
                <a:ext cx="428625" cy="419100"/>
                <a:chOff x="324" y="264"/>
                <a:chExt cx="270" cy="264"/>
              </a:xfrm>
              <a:grpFill/>
            </p:grpSpPr>
            <p:sp>
              <p:nvSpPr>
                <p:cNvPr id="3089" name="Oval 183"/>
                <p:cNvSpPr>
                  <a:spLocks noChangeArrowheads="1"/>
                </p:cNvSpPr>
                <p:nvPr/>
              </p:nvSpPr>
              <p:spPr bwMode="auto">
                <a:xfrm>
                  <a:off x="324" y="264"/>
                  <a:ext cx="270" cy="264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0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90" y="306"/>
                  <a:ext cx="156" cy="18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Times New Roman" pitchFamily="18" charset="0"/>
                    </a:rPr>
                    <a:t>S</a:t>
                  </a:r>
                  <a:r>
                    <a:rPr lang="en-US" sz="1800" b="1" baseline="-10000">
                      <a:solidFill>
                        <a:schemeClr val="tx1"/>
                      </a:solidFill>
                      <a:latin typeface="Times New Roman" pitchFamily="18" charset="0"/>
                    </a:rPr>
                    <a:t>0</a:t>
                  </a:r>
                  <a:endParaRPr lang="ru-RU" sz="1800" b="1" baseline="-100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084" name="Line 200"/>
              <p:cNvSpPr>
                <a:spLocks noChangeShapeType="1"/>
              </p:cNvSpPr>
              <p:nvPr/>
            </p:nvSpPr>
            <p:spPr bwMode="auto">
              <a:xfrm>
                <a:off x="962025" y="657225"/>
                <a:ext cx="523875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3085" name="Line 201"/>
              <p:cNvSpPr>
                <a:spLocks noChangeShapeType="1"/>
              </p:cNvSpPr>
              <p:nvPr/>
            </p:nvSpPr>
            <p:spPr bwMode="auto">
              <a:xfrm>
                <a:off x="1914525" y="647700"/>
                <a:ext cx="6858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3086" name="Line 237"/>
              <p:cNvSpPr>
                <a:spLocks noChangeShapeType="1"/>
              </p:cNvSpPr>
              <p:nvPr/>
            </p:nvSpPr>
            <p:spPr bwMode="auto">
              <a:xfrm>
                <a:off x="3019425" y="647700"/>
                <a:ext cx="11049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3087" name="Line 241"/>
              <p:cNvSpPr>
                <a:spLocks noChangeShapeType="1"/>
              </p:cNvSpPr>
              <p:nvPr/>
            </p:nvSpPr>
            <p:spPr bwMode="auto">
              <a:xfrm>
                <a:off x="4114800" y="647700"/>
                <a:ext cx="1419225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3088" name="Line 246"/>
              <p:cNvSpPr>
                <a:spLocks noChangeShapeType="1"/>
              </p:cNvSpPr>
              <p:nvPr/>
            </p:nvSpPr>
            <p:spPr bwMode="auto">
              <a:xfrm>
                <a:off x="1676400" y="866775"/>
                <a:ext cx="0" cy="581025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sp>
          <p:nvSpPr>
            <p:cNvPr id="3079" name="Text Box 249"/>
            <p:cNvSpPr txBox="1">
              <a:spLocks noChangeArrowheads="1"/>
            </p:cNvSpPr>
            <p:nvPr/>
          </p:nvSpPr>
          <p:spPr bwMode="auto">
            <a:xfrm>
              <a:off x="1762125" y="1181100"/>
              <a:ext cx="800100" cy="3435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</a:rPr>
                <a:t>In</a:t>
              </a:r>
              <a:endParaRPr lang="ru-RU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76" name="Text Box 250"/>
          <p:cNvSpPr txBox="1">
            <a:spLocks noChangeArrowheads="1"/>
          </p:cNvSpPr>
          <p:nvPr/>
        </p:nvSpPr>
        <p:spPr bwMode="auto">
          <a:xfrm>
            <a:off x="207865" y="4682495"/>
            <a:ext cx="8634649" cy="629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 – </a:t>
            </a:r>
            <a:r>
              <a:rPr lang="ru-RU" sz="2400" b="1" i="1" dirty="0">
                <a:solidFill>
                  <a:srgbClr val="FF0000"/>
                </a:solidFill>
              </a:rPr>
              <a:t>инициатор развития процесса </a:t>
            </a:r>
            <a:r>
              <a:rPr lang="ru-RU" sz="2000" b="1" i="1" dirty="0">
                <a:solidFill>
                  <a:schemeClr val="tx1"/>
                </a:solidFill>
              </a:rPr>
              <a:t>- </a:t>
            </a:r>
            <a:r>
              <a:rPr lang="ru-RU" sz="2000" i="1" dirty="0">
                <a:solidFill>
                  <a:schemeClr val="tx1"/>
                </a:solidFill>
              </a:rPr>
              <a:t>динамический объект, указывающий на текущий вектор состояния процесса</a:t>
            </a:r>
            <a:endParaRPr lang="ru-RU" sz="2000" i="1" baseline="-10000" dirty="0">
              <a:solidFill>
                <a:schemeClr val="tx1"/>
              </a:solidFill>
            </a:endParaRPr>
          </a:p>
        </p:txBody>
      </p:sp>
      <p:sp>
        <p:nvSpPr>
          <p:cNvPr id="3077" name="TextBox 82"/>
          <p:cNvSpPr txBox="1">
            <a:spLocks noChangeArrowheads="1"/>
          </p:cNvSpPr>
          <p:nvPr/>
        </p:nvSpPr>
        <p:spPr bwMode="auto">
          <a:xfrm>
            <a:off x="113642" y="836276"/>
            <a:ext cx="8943032" cy="72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Трек программного процесса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упорядоченная по времени </a:t>
            </a:r>
            <a:r>
              <a:rPr lang="ru-RU" sz="2000" b="1" i="1" dirty="0">
                <a:solidFill>
                  <a:schemeClr val="tx1"/>
                </a:solidFill>
              </a:rPr>
              <a:t>последовательность векторов состояния процесса</a:t>
            </a:r>
            <a:endParaRPr lang="ru-RU" sz="2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31956" y="2480272"/>
            <a:ext cx="8510805" cy="2215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S</a:t>
            </a:r>
            <a:r>
              <a:rPr lang="en-US" sz="2400" b="1" i="1" baseline="-10000" dirty="0">
                <a:solidFill>
                  <a:srgbClr val="FF0000"/>
                </a:solidFill>
              </a:rPr>
              <a:t>i </a:t>
            </a:r>
            <a:r>
              <a:rPr lang="en-US" sz="2400" b="1" i="1" dirty="0">
                <a:solidFill>
                  <a:srgbClr val="FF0000"/>
                </a:solidFill>
              </a:rPr>
              <a:t> - </a:t>
            </a:r>
            <a:r>
              <a:rPr lang="ru-RU" sz="2400" b="1" i="1" dirty="0">
                <a:solidFill>
                  <a:srgbClr val="FF0000"/>
                </a:solidFill>
              </a:rPr>
              <a:t>вектор состояния процесса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i="1" dirty="0">
                <a:solidFill>
                  <a:schemeClr val="tx1"/>
                </a:solidFill>
              </a:rPr>
              <a:t>S</a:t>
            </a:r>
            <a:r>
              <a:rPr lang="en-US" sz="2000" b="1" i="1" baseline="-10000" dirty="0">
                <a:solidFill>
                  <a:schemeClr val="tx1"/>
                </a:solidFill>
              </a:rPr>
              <a:t>i</a:t>
            </a:r>
            <a:r>
              <a:rPr lang="ru-RU" sz="2000" b="1" i="1" baseline="-10000" dirty="0">
                <a:solidFill>
                  <a:srgbClr val="FF0000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 (контекст процесса) – </a:t>
            </a:r>
            <a:r>
              <a:rPr lang="ru-RU" sz="2000" i="1" dirty="0">
                <a:solidFill>
                  <a:schemeClr val="tx1"/>
                </a:solidFill>
              </a:rPr>
              <a:t>информация для процессора, необходимая для развития процесса: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tx1"/>
                </a:solidFill>
              </a:rPr>
              <a:t>- </a:t>
            </a:r>
            <a:r>
              <a:rPr lang="ru-RU" sz="1800" b="1" i="1" dirty="0">
                <a:solidFill>
                  <a:schemeClr val="tx1"/>
                </a:solidFill>
              </a:rPr>
              <a:t>выполняемая команда</a:t>
            </a:r>
            <a:r>
              <a:rPr lang="ru-RU" sz="1800" i="1" dirty="0">
                <a:solidFill>
                  <a:schemeClr val="tx1"/>
                </a:solidFill>
              </a:rPr>
              <a:t>, выполнение  которой вызывает изменение параметров)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 dirty="0">
                <a:solidFill>
                  <a:schemeClr val="tx1"/>
                </a:solidFill>
              </a:rPr>
              <a:t> адрес  следующей команды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1" dirty="0">
                <a:solidFill>
                  <a:schemeClr val="tx1"/>
                </a:solidFill>
              </a:rPr>
              <a:t>другие параметры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8" name="Text Box 250"/>
          <p:cNvSpPr txBox="1">
            <a:spLocks noChangeArrowheads="1"/>
          </p:cNvSpPr>
          <p:nvPr/>
        </p:nvSpPr>
        <p:spPr bwMode="auto">
          <a:xfrm>
            <a:off x="170458" y="6127379"/>
            <a:ext cx="8672056" cy="4579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Процесс = Инициатор + Трек + Процессор</a:t>
            </a:r>
            <a:endParaRPr lang="ru-RU" sz="3200" i="1" baseline="-10000" dirty="0">
              <a:solidFill>
                <a:schemeClr val="tx1"/>
              </a:solidFill>
            </a:endParaRPr>
          </a:p>
        </p:txBody>
      </p:sp>
      <p:sp>
        <p:nvSpPr>
          <p:cNvPr id="29" name="Text Box 250"/>
          <p:cNvSpPr txBox="1">
            <a:spLocks noChangeArrowheads="1"/>
          </p:cNvSpPr>
          <p:nvPr/>
        </p:nvSpPr>
        <p:spPr bwMode="auto">
          <a:xfrm>
            <a:off x="170458" y="5383170"/>
            <a:ext cx="8593927" cy="629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Процессор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- </a:t>
            </a:r>
            <a:r>
              <a:rPr lang="ru-RU" sz="2000" i="1" dirty="0">
                <a:solidFill>
                  <a:schemeClr val="tx1"/>
                </a:solidFill>
              </a:rPr>
              <a:t>объект, обеспечивающий сцепление инициатора с треком и переход между векторами состояния процесса</a:t>
            </a:r>
            <a:endParaRPr lang="ru-RU" sz="2000" i="1" baseline="-1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658043" y="764411"/>
            <a:ext cx="7188200" cy="540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Граф состояний процесса для логической модели процесса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169" name="Text Box 20"/>
          <p:cNvSpPr txBox="1">
            <a:spLocks noChangeArrowheads="1"/>
          </p:cNvSpPr>
          <p:nvPr/>
        </p:nvSpPr>
        <p:spPr bwMode="auto">
          <a:xfrm>
            <a:off x="5446346" y="2352827"/>
            <a:ext cx="1574800" cy="3214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en-GB" b="1">
                <a:solidFill>
                  <a:srgbClr val="000000"/>
                </a:solidFill>
                <a:cs typeface="Times New Roman" pitchFamily="18" charset="0"/>
              </a:rPr>
              <a:t>не выполняющийся</a:t>
            </a:r>
            <a:endParaRPr lang="en-GB" sz="600">
              <a:solidFill>
                <a:srgbClr val="0000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b="1">
                <a:solidFill>
                  <a:srgbClr val="000000"/>
                </a:solidFill>
                <a:cs typeface="Times New Roman" pitchFamily="18" charset="0"/>
              </a:rPr>
              <a:t>(пассивный)</a:t>
            </a:r>
            <a:endParaRPr lang="en-GB" sz="1800">
              <a:solidFill>
                <a:srgbClr val="000000"/>
              </a:solidFill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810227" y="2013995"/>
            <a:ext cx="7036014" cy="1767327"/>
            <a:chOff x="706056" y="1342499"/>
            <a:chExt cx="6689793" cy="1698042"/>
          </a:xfrm>
        </p:grpSpPr>
        <p:sp>
          <p:nvSpPr>
            <p:cNvPr id="4170" name="Oval 36"/>
            <p:cNvSpPr>
              <a:spLocks noChangeArrowheads="1"/>
            </p:cNvSpPr>
            <p:nvPr/>
          </p:nvSpPr>
          <p:spPr bwMode="auto">
            <a:xfrm>
              <a:off x="706056" y="1598280"/>
              <a:ext cx="2858573" cy="11903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i="1"/>
            </a:p>
          </p:txBody>
        </p:sp>
        <p:sp>
          <p:nvSpPr>
            <p:cNvPr id="4171" name="Arc 37"/>
            <p:cNvSpPr>
              <a:spLocks/>
            </p:cNvSpPr>
            <p:nvPr/>
          </p:nvSpPr>
          <p:spPr bwMode="auto">
            <a:xfrm>
              <a:off x="2686614" y="1342499"/>
              <a:ext cx="2880783" cy="271463"/>
            </a:xfrm>
            <a:custGeom>
              <a:avLst/>
              <a:gdLst>
                <a:gd name="T0" fmla="*/ 0 w 42714"/>
                <a:gd name="T1" fmla="*/ 180 h 21600"/>
                <a:gd name="T2" fmla="*/ 1361 w 42714"/>
                <a:gd name="T3" fmla="*/ 222 h 21600"/>
                <a:gd name="T4" fmla="*/ 673 w 42714"/>
                <a:gd name="T5" fmla="*/ 228 h 21600"/>
                <a:gd name="T6" fmla="*/ 0 60000 65536"/>
                <a:gd name="T7" fmla="*/ 0 60000 65536"/>
                <a:gd name="T8" fmla="*/ 0 60000 65536"/>
                <a:gd name="T9" fmla="*/ 0 w 42714"/>
                <a:gd name="T10" fmla="*/ 0 h 21600"/>
                <a:gd name="T11" fmla="*/ 42714 w 427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714" h="21600" fill="none" extrusionOk="0">
                  <a:moveTo>
                    <a:pt x="0" y="17074"/>
                  </a:moveTo>
                  <a:cubicBezTo>
                    <a:pt x="2134" y="7115"/>
                    <a:pt x="10935" y="-1"/>
                    <a:pt x="21121" y="0"/>
                  </a:cubicBezTo>
                  <a:cubicBezTo>
                    <a:pt x="32840" y="0"/>
                    <a:pt x="42422" y="9345"/>
                    <a:pt x="42714" y="21061"/>
                  </a:cubicBezTo>
                </a:path>
                <a:path w="42714" h="21600" stroke="0" extrusionOk="0">
                  <a:moveTo>
                    <a:pt x="0" y="17074"/>
                  </a:moveTo>
                  <a:cubicBezTo>
                    <a:pt x="2134" y="7115"/>
                    <a:pt x="10935" y="-1"/>
                    <a:pt x="21121" y="0"/>
                  </a:cubicBezTo>
                  <a:cubicBezTo>
                    <a:pt x="32840" y="0"/>
                    <a:pt x="42422" y="9345"/>
                    <a:pt x="42714" y="21061"/>
                  </a:cubicBezTo>
                  <a:lnTo>
                    <a:pt x="21121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 i="1"/>
            </a:p>
          </p:txBody>
        </p:sp>
        <p:sp>
          <p:nvSpPr>
            <p:cNvPr id="4172" name="Arc 38"/>
            <p:cNvSpPr>
              <a:spLocks/>
            </p:cNvSpPr>
            <p:nvPr/>
          </p:nvSpPr>
          <p:spPr bwMode="auto">
            <a:xfrm flipV="1">
              <a:off x="2721338" y="2740503"/>
              <a:ext cx="2853267" cy="300038"/>
            </a:xfrm>
            <a:custGeom>
              <a:avLst/>
              <a:gdLst>
                <a:gd name="T0" fmla="*/ 0 w 42331"/>
                <a:gd name="T1" fmla="*/ 211 h 21600"/>
                <a:gd name="T2" fmla="*/ 1348 w 42331"/>
                <a:gd name="T3" fmla="*/ 194 h 21600"/>
                <a:gd name="T4" fmla="*/ 679 w 42331"/>
                <a:gd name="T5" fmla="*/ 252 h 21600"/>
                <a:gd name="T6" fmla="*/ 0 60000 65536"/>
                <a:gd name="T7" fmla="*/ 0 60000 65536"/>
                <a:gd name="T8" fmla="*/ 0 60000 65536"/>
                <a:gd name="T9" fmla="*/ 0 w 42331"/>
                <a:gd name="T10" fmla="*/ 0 h 21600"/>
                <a:gd name="T11" fmla="*/ 42331 w 423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331" h="21600" fill="none" extrusionOk="0">
                  <a:moveTo>
                    <a:pt x="0" y="18071"/>
                  </a:moveTo>
                  <a:cubicBezTo>
                    <a:pt x="1726" y="7645"/>
                    <a:pt x="10742" y="-1"/>
                    <a:pt x="21310" y="0"/>
                  </a:cubicBezTo>
                  <a:cubicBezTo>
                    <a:pt x="31325" y="0"/>
                    <a:pt x="40027" y="6885"/>
                    <a:pt x="42331" y="16632"/>
                  </a:cubicBezTo>
                </a:path>
                <a:path w="42331" h="21600" stroke="0" extrusionOk="0">
                  <a:moveTo>
                    <a:pt x="0" y="18071"/>
                  </a:moveTo>
                  <a:cubicBezTo>
                    <a:pt x="1726" y="7645"/>
                    <a:pt x="10742" y="-1"/>
                    <a:pt x="21310" y="0"/>
                  </a:cubicBezTo>
                  <a:cubicBezTo>
                    <a:pt x="31325" y="0"/>
                    <a:pt x="40027" y="6885"/>
                    <a:pt x="42331" y="16632"/>
                  </a:cubicBezTo>
                  <a:lnTo>
                    <a:pt x="2131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 i="1"/>
            </a:p>
          </p:txBody>
        </p:sp>
        <p:sp>
          <p:nvSpPr>
            <p:cNvPr id="4173" name="Text Box 39"/>
            <p:cNvSpPr txBox="1">
              <a:spLocks noChangeArrowheads="1"/>
            </p:cNvSpPr>
            <p:nvPr/>
          </p:nvSpPr>
          <p:spPr bwMode="auto">
            <a:xfrm>
              <a:off x="1006997" y="1932972"/>
              <a:ext cx="2338087" cy="5335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ct val="0"/>
                </a:spcBef>
              </a:pPr>
              <a:r>
                <a:rPr lang="en-GB" sz="2000" b="1" i="1" dirty="0" err="1">
                  <a:solidFill>
                    <a:srgbClr val="FF0000"/>
                  </a:solidFill>
                  <a:cs typeface="Times New Roman" pitchFamily="18" charset="0"/>
                </a:rPr>
                <a:t>выполняющийся</a:t>
              </a:r>
              <a:endParaRPr lang="en-GB" sz="2000" b="1" i="1" dirty="0">
                <a:solidFill>
                  <a:srgbClr val="FF0000"/>
                </a:solidFill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000" i="1" dirty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GB" sz="2000" i="1" dirty="0" err="1">
                  <a:solidFill>
                    <a:schemeClr val="tx1"/>
                  </a:solidFill>
                  <a:cs typeface="Times New Roman" pitchFamily="18" charset="0"/>
                </a:rPr>
                <a:t>активный</a:t>
              </a:r>
              <a:r>
                <a:rPr lang="ru-RU" sz="2000" i="1" dirty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GB" sz="1800" i="1" dirty="0">
                <a:solidFill>
                  <a:schemeClr val="tx1"/>
                </a:solidFill>
              </a:endParaRPr>
            </a:p>
          </p:txBody>
        </p:sp>
        <p:sp>
          <p:nvSpPr>
            <p:cNvPr id="80" name="Oval 36"/>
            <p:cNvSpPr>
              <a:spLocks noChangeArrowheads="1"/>
            </p:cNvSpPr>
            <p:nvPr/>
          </p:nvSpPr>
          <p:spPr bwMode="auto">
            <a:xfrm>
              <a:off x="4255269" y="1574157"/>
              <a:ext cx="3140580" cy="12144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i="1"/>
            </a:p>
          </p:txBody>
        </p:sp>
        <p:sp>
          <p:nvSpPr>
            <p:cNvPr id="82" name="Text Box 39"/>
            <p:cNvSpPr txBox="1">
              <a:spLocks noChangeArrowheads="1"/>
            </p:cNvSpPr>
            <p:nvPr/>
          </p:nvSpPr>
          <p:spPr bwMode="auto">
            <a:xfrm>
              <a:off x="4523818" y="1928718"/>
              <a:ext cx="2677764" cy="5335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ct val="0"/>
                </a:spcBef>
              </a:pPr>
              <a:r>
                <a:rPr lang="ru-RU" sz="2000" b="1" i="1" dirty="0">
                  <a:solidFill>
                    <a:srgbClr val="FF0000"/>
                  </a:solidFill>
                  <a:cs typeface="Times New Roman" pitchFamily="18" charset="0"/>
                </a:rPr>
                <a:t>не </a:t>
              </a:r>
              <a:r>
                <a:rPr lang="en-GB" sz="2000" b="1" i="1" dirty="0" err="1">
                  <a:solidFill>
                    <a:srgbClr val="FF0000"/>
                  </a:solidFill>
                  <a:cs typeface="Times New Roman" pitchFamily="18" charset="0"/>
                </a:rPr>
                <a:t>выполняющийся</a:t>
              </a:r>
              <a:endParaRPr lang="en-GB" sz="2000" b="1" i="1" dirty="0">
                <a:solidFill>
                  <a:srgbClr val="FF0000"/>
                </a:solidFill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000" i="1" dirty="0">
                  <a:solidFill>
                    <a:srgbClr val="000000"/>
                  </a:solidFill>
                  <a:cs typeface="Times New Roman" pitchFamily="18" charset="0"/>
                </a:rPr>
                <a:t>(</a:t>
              </a:r>
              <a:r>
                <a:rPr lang="ru-RU" sz="2000" i="1" dirty="0">
                  <a:solidFill>
                    <a:srgbClr val="000000"/>
                  </a:solidFill>
                  <a:cs typeface="Times New Roman" pitchFamily="18" charset="0"/>
                </a:rPr>
                <a:t>пассив</a:t>
              </a:r>
              <a:r>
                <a:rPr lang="en-GB" sz="2000" i="1" dirty="0" err="1">
                  <a:solidFill>
                    <a:srgbClr val="000000"/>
                  </a:solidFill>
                  <a:cs typeface="Times New Roman" pitchFamily="18" charset="0"/>
                </a:rPr>
                <a:t>ный</a:t>
              </a:r>
              <a:r>
                <a:rPr lang="ru-RU" sz="2000" i="1" dirty="0">
                  <a:solidFill>
                    <a:srgbClr val="000000"/>
                  </a:solidFill>
                  <a:cs typeface="Times New Roman" pitchFamily="18" charset="0"/>
                </a:rPr>
                <a:t>)</a:t>
              </a:r>
              <a:endParaRPr lang="en-GB" sz="1800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30634" y="4236334"/>
            <a:ext cx="7829972" cy="199445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Каждый  процесс имеет </a:t>
            </a:r>
            <a:r>
              <a:rPr lang="ru-RU" sz="2400" b="1" i="1" dirty="0">
                <a:solidFill>
                  <a:schemeClr val="tx1"/>
                </a:solidFill>
              </a:rPr>
              <a:t>собственный процессор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tx1"/>
                </a:solidFill>
              </a:rPr>
              <a:t>Модель обеспечивает решение </a:t>
            </a:r>
            <a:r>
              <a:rPr lang="ru-RU" sz="2400" b="1" i="1" dirty="0" err="1">
                <a:solidFill>
                  <a:schemeClr val="tx1"/>
                </a:solidFill>
              </a:rPr>
              <a:t>процессорно</a:t>
            </a:r>
            <a:r>
              <a:rPr lang="ru-RU" sz="2400" b="1" i="1" dirty="0">
                <a:solidFill>
                  <a:schemeClr val="tx1"/>
                </a:solidFill>
              </a:rPr>
              <a:t>-независимых задач</a:t>
            </a:r>
            <a:r>
              <a:rPr lang="ru-RU" sz="2400" i="1" dirty="0">
                <a:solidFill>
                  <a:schemeClr val="tx1"/>
                </a:solidFill>
              </a:rPr>
              <a:t>(взаимодействие процессов, синхронизация)</a:t>
            </a:r>
            <a:endParaRPr lang="ru-RU" sz="2400" i="1" dirty="0"/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490553" y="53231"/>
            <a:ext cx="8301789" cy="6134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>
                <a:solidFill>
                  <a:srgbClr val="FF3300"/>
                </a:solidFill>
                <a:cs typeface="Times New Roman" pitchFamily="18" charset="0"/>
              </a:rPr>
              <a:t>Логическая(абстрактная) модель процесса</a:t>
            </a:r>
            <a:endParaRPr lang="ru-RU" sz="2800" i="1" dirty="0">
              <a:solidFill>
                <a:srgbClr val="FF3300"/>
              </a:solidFill>
            </a:endParaRPr>
          </a:p>
        </p:txBody>
      </p:sp>
      <p:sp>
        <p:nvSpPr>
          <p:cNvPr id="87" name="Номер слайда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6" y="0"/>
            <a:ext cx="8822453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3300"/>
                </a:solidFill>
              </a:rPr>
              <a:t>Физическая модель процесса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677" y="493084"/>
            <a:ext cx="8822452" cy="6277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i="1" dirty="0">
                <a:solidFill>
                  <a:schemeClr val="tx1"/>
                </a:solidFill>
              </a:rPr>
              <a:t>В модели рассматривается распределение процессам физических или логических процессоров: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Число процессов </a:t>
            </a:r>
            <a:r>
              <a:rPr lang="ru-RU" sz="2400" i="1" dirty="0" err="1">
                <a:solidFill>
                  <a:schemeClr val="tx1"/>
                </a:solidFill>
              </a:rPr>
              <a:t>м.б</a:t>
            </a:r>
            <a:r>
              <a:rPr lang="ru-RU" sz="2400" i="1" dirty="0">
                <a:solidFill>
                  <a:schemeClr val="tx1"/>
                </a:solidFill>
              </a:rPr>
              <a:t>. </a:t>
            </a:r>
            <a:r>
              <a:rPr lang="ru-RU" sz="2400" b="1" i="1" dirty="0">
                <a:solidFill>
                  <a:schemeClr val="tx1"/>
                </a:solidFill>
              </a:rPr>
              <a:t>не равно </a:t>
            </a:r>
            <a:r>
              <a:rPr lang="ru-RU" sz="2400" i="1" dirty="0">
                <a:solidFill>
                  <a:schemeClr val="tx1"/>
                </a:solidFill>
              </a:rPr>
              <a:t>числу процессоров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Процесс рассматривается как </a:t>
            </a:r>
            <a:r>
              <a:rPr lang="ru-RU" sz="2400" b="1" i="1" dirty="0">
                <a:solidFill>
                  <a:schemeClr val="tx1"/>
                </a:solidFill>
              </a:rPr>
              <a:t>объект управления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tx1"/>
                </a:solidFill>
              </a:rPr>
              <a:t>Процессу м.б. выделен процессор, который он может  либо вернуть </a:t>
            </a:r>
            <a:r>
              <a:rPr lang="ru-RU" sz="2400" b="1" i="1" dirty="0">
                <a:solidFill>
                  <a:schemeClr val="tx1"/>
                </a:solidFill>
              </a:rPr>
              <a:t>добровольно</a:t>
            </a:r>
            <a:r>
              <a:rPr lang="ru-RU" sz="2400" i="1" dirty="0">
                <a:solidFill>
                  <a:schemeClr val="tx1"/>
                </a:solidFill>
              </a:rPr>
              <a:t>, либо процессор м.б. отобран </a:t>
            </a:r>
            <a:r>
              <a:rPr lang="ru-RU" sz="2400" b="1" i="1" dirty="0">
                <a:solidFill>
                  <a:schemeClr val="tx1"/>
                </a:solidFill>
              </a:rPr>
              <a:t>принудительно</a:t>
            </a:r>
            <a:r>
              <a:rPr lang="ru-RU" sz="2400" i="1" dirty="0">
                <a:solidFill>
                  <a:schemeClr val="tx1"/>
                </a:solidFill>
              </a:rPr>
              <a:t>(через заданное время , либо при выполнении некоторого условия) 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</a:rPr>
              <a:t>В системе д.б. реализован механизм, позволяющий:</a:t>
            </a:r>
          </a:p>
          <a:p>
            <a:pPr algn="just">
              <a:buFontTx/>
              <a:buChar char="-"/>
            </a:pPr>
            <a:r>
              <a:rPr lang="ru-RU" sz="2400" b="1" i="1" dirty="0">
                <a:solidFill>
                  <a:schemeClr val="tx1"/>
                </a:solidFill>
              </a:rPr>
              <a:t>сохранять вектор состояния </a:t>
            </a:r>
            <a:r>
              <a:rPr lang="ru-RU" sz="2400" i="1" dirty="0">
                <a:solidFill>
                  <a:schemeClr val="tx1"/>
                </a:solidFill>
              </a:rPr>
              <a:t>процесса(контекст) с целью будущего его восстановления </a:t>
            </a:r>
            <a:r>
              <a:rPr lang="ru-RU" sz="2400" b="1" i="1" dirty="0">
                <a:solidFill>
                  <a:schemeClr val="tx1"/>
                </a:solidFill>
              </a:rPr>
              <a:t>и прерывать выполнение процесса</a:t>
            </a:r>
          </a:p>
          <a:p>
            <a:pPr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восстанавливать  контекст  </a:t>
            </a:r>
            <a:r>
              <a:rPr lang="ru-RU" sz="2400" i="1" dirty="0">
                <a:solidFill>
                  <a:schemeClr val="tx1"/>
                </a:solidFill>
              </a:rPr>
              <a:t>прерванного процесса и продолжать его выполнение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492B-AF4B-4C85-90DB-2CCAE0C73B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854</Words>
  <Application>Microsoft Office PowerPoint</Application>
  <PresentationFormat>Экран (4:3)</PresentationFormat>
  <Paragraphs>167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PIT</dc:creator>
  <cp:lastModifiedBy>Учетная запись Майкрософт</cp:lastModifiedBy>
  <cp:revision>86</cp:revision>
  <cp:lastPrinted>2015-09-08T12:46:58Z</cp:lastPrinted>
  <dcterms:modified xsi:type="dcterms:W3CDTF">2023-09-11T16:39:16Z</dcterms:modified>
</cp:coreProperties>
</file>