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71" r:id="rId3"/>
    <p:sldId id="274" r:id="rId4"/>
    <p:sldId id="280" r:id="rId5"/>
    <p:sldId id="278" r:id="rId6"/>
    <p:sldId id="276" r:id="rId7"/>
    <p:sldId id="279" r:id="rId8"/>
    <p:sldId id="260" r:id="rId9"/>
    <p:sldId id="272" r:id="rId10"/>
    <p:sldId id="273" r:id="rId11"/>
  </p:sldIdLst>
  <p:sldSz cx="9144000" cy="6858000" type="screen4x3"/>
  <p:notesSz cx="6815138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525" autoAdjust="0"/>
  </p:normalViewPr>
  <p:slideViewPr>
    <p:cSldViewPr>
      <p:cViewPr varScale="1">
        <p:scale>
          <a:sx n="87" d="100"/>
          <a:sy n="87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9DE84-655D-4454-A2A7-F405543E3026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1243013"/>
            <a:ext cx="447198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84835"/>
            <a:ext cx="545211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3226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3662"/>
            <a:ext cx="2953226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17F63-BDD0-41CD-BB42-5BE30ED87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97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17F63-BDD0-41CD-BB42-5BE30ED8788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629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501CF-F17B-4549-AB99-242F41B1E16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3604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7A67A-35E8-4E2D-AC78-882743DB562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0572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28CBD-5ECE-4A35-A4CA-4CC6075C625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1116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BD6DF-CC7E-4CFD-916E-A41D1EDBD1C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2172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AD99-D685-4730-B1FA-F2AC60FDA97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3989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89B88-68CE-405B-822F-2624CD6C69B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813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E8CB2-BB62-422B-9CE7-AF8A64D62DD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955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414D9-961E-43AF-8127-EB9B6B9E361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1781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FFD3B-9AC0-4E97-9106-2CCDE88C03F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7570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8A030-AA77-46E2-B207-BA35CE27201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5235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75E8-9099-41C9-910E-875792B6F80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6216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текста</a:t>
            </a:r>
          </a:p>
          <a:p>
            <a:pPr lvl="1"/>
            <a:r>
              <a:rPr lang="en-US" altLang="ru-RU"/>
              <a:t>Второй уровень</a:t>
            </a:r>
          </a:p>
          <a:p>
            <a:pPr lvl="2"/>
            <a:r>
              <a:rPr lang="en-US" altLang="ru-RU"/>
              <a:t>Третий уровень</a:t>
            </a:r>
          </a:p>
          <a:p>
            <a:pPr lvl="3"/>
            <a:r>
              <a:rPr lang="en-US" altLang="ru-RU"/>
              <a:t>Четвертый уровень</a:t>
            </a:r>
          </a:p>
          <a:p>
            <a:pPr lvl="4"/>
            <a:r>
              <a:rPr lang="en-US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9F9A0D8-B642-425C-9558-7A12114A3E0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4517"/>
            <a:ext cx="8219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Операционные системы </a:t>
            </a:r>
            <a:r>
              <a:rPr lang="ru-RU" sz="2800" b="1">
                <a:solidFill>
                  <a:srgbClr val="FF0000"/>
                </a:solidFill>
              </a:rPr>
              <a:t>Лекция 16(1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ru-RU" sz="2800" b="1" dirty="0"/>
              <a:t>Операционная система</a:t>
            </a:r>
            <a:r>
              <a:rPr lang="en-US" sz="2800" b="1" dirty="0"/>
              <a:t> Unix</a:t>
            </a:r>
            <a:r>
              <a:rPr lang="ru-RU" sz="2800" b="1" dirty="0"/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1</a:t>
            </a:fld>
            <a:endParaRPr lang="en-US" altLang="ru-RU"/>
          </a:p>
        </p:txBody>
      </p:sp>
      <p:sp>
        <p:nvSpPr>
          <p:cNvPr id="4" name="TextBox 3"/>
          <p:cNvSpPr txBox="1"/>
          <p:nvPr/>
        </p:nvSpPr>
        <p:spPr>
          <a:xfrm>
            <a:off x="319922" y="1196752"/>
            <a:ext cx="85005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/>
              <a:t>1. </a:t>
            </a:r>
            <a:r>
              <a:rPr lang="ru-RU" sz="2800" b="1" i="1" dirty="0"/>
              <a:t>Архитектура системы</a:t>
            </a:r>
          </a:p>
          <a:p>
            <a:pPr indent="542925"/>
            <a:r>
              <a:rPr lang="ru-RU" sz="2800" i="1" dirty="0"/>
              <a:t>1.1 Особенности операционной системы </a:t>
            </a:r>
            <a:r>
              <a:rPr lang="en-US" sz="2800" i="1" dirty="0"/>
              <a:t>Unix</a:t>
            </a:r>
            <a:r>
              <a:rPr lang="ru-RU" sz="2800" i="1" dirty="0"/>
              <a:t> </a:t>
            </a:r>
          </a:p>
          <a:p>
            <a:pPr marL="1079500" indent="-536575"/>
            <a:r>
              <a:rPr lang="ru-RU" sz="2800" i="1" dirty="0"/>
              <a:t>1.2 Архитектура системы и основные модули ядра</a:t>
            </a:r>
          </a:p>
          <a:p>
            <a:pPr marL="1079500" indent="-449263" algn="just">
              <a:tabLst>
                <a:tab pos="539750" algn="l"/>
              </a:tabLst>
            </a:pPr>
            <a:r>
              <a:rPr lang="ru-RU" sz="2800" i="1" dirty="0"/>
              <a:t>1.</a:t>
            </a:r>
            <a:r>
              <a:rPr lang="en-US" sz="2800" i="1" dirty="0"/>
              <a:t>3</a:t>
            </a:r>
            <a:r>
              <a:rPr lang="ru-RU" sz="2800" i="1" dirty="0"/>
              <a:t> Системные вызовы и выполнение процессов ядра</a:t>
            </a:r>
          </a:p>
        </p:txBody>
      </p:sp>
    </p:spTree>
    <p:extLst>
      <p:ext uri="{BB962C8B-B14F-4D97-AF65-F5344CB8AC3E}">
        <p14:creationId xmlns:p14="http://schemas.microsoft.com/office/powerpoint/2010/main" val="2883089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10</a:t>
            </a:fld>
            <a:endParaRPr lang="en-US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328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Системные вызовы и выполнение процессов ядра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987133"/>
            <a:ext cx="849945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60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Доступ к ядру ОС из процессов прикладного уровня осуществляется посредством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системных вызовов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marL="342900" indent="-360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Когда процесс входит в ядро, идентификатор данного процесса остается неизменным и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ядро 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UNIX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 выполняется процедурно. </a:t>
            </a:r>
          </a:p>
          <a:p>
            <a:pPr marL="342900" indent="-360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Данная архитектура противоположна архитектуре на основе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передачи сообщений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, при которой ядро может функционировать параллельно с пользовательскими процессами, взаимодействующими с ним путем отправки и получения сообщений.</a:t>
            </a:r>
          </a:p>
          <a:p>
            <a:pPr marL="342900" indent="-360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b="1" i="1" dirty="0"/>
              <a:t>Ядро операционной системы </a:t>
            </a:r>
            <a:r>
              <a:rPr lang="en-US" sz="2400" b="1" i="1" dirty="0"/>
              <a:t>UNIX</a:t>
            </a:r>
            <a:r>
              <a:rPr lang="ru-RU" sz="2400" b="1" i="1" dirty="0"/>
              <a:t> выполняется без вытеснения.</a:t>
            </a:r>
            <a:endParaRPr lang="ru-RU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969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2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323528" y="238795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</a:rPr>
              <a:t>Особенности операционной системы 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Unix</a:t>
            </a:r>
            <a:r>
              <a:rPr lang="ru-RU" sz="2800" b="1" i="1" dirty="0">
                <a:solidFill>
                  <a:srgbClr val="FF0000"/>
                </a:solidFill>
                <a:latin typeface="+mj-lt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7" y="2345618"/>
            <a:ext cx="849694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Открытая и переносимая ОС. </a:t>
            </a:r>
            <a:r>
              <a:rPr lang="ru-RU" sz="2400" i="1" dirty="0"/>
              <a:t>Код системы написан на языке высокого уровня С. Система простая для понимания и изменений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6" y="3976522"/>
            <a:ext cx="8496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 err="1"/>
              <a:t>Многоплатформенная</a:t>
            </a:r>
            <a:r>
              <a:rPr lang="ru-RU" sz="2800" b="1" i="1" dirty="0"/>
              <a:t> ОС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1022491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Многозадачная многопользовательская операционная система. </a:t>
            </a:r>
            <a:endParaRPr lang="ru-RU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6" y="4868762"/>
            <a:ext cx="84969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Стандартизация. </a:t>
            </a:r>
            <a:r>
              <a:rPr lang="ru-RU" sz="2400" i="1" dirty="0"/>
              <a:t>Принципиально одинаковая архитектура и наличие стандартных интерфейсов </a:t>
            </a:r>
          </a:p>
        </p:txBody>
      </p:sp>
    </p:spTree>
    <p:extLst>
      <p:ext uri="{BB962C8B-B14F-4D97-AF65-F5344CB8AC3E}">
        <p14:creationId xmlns:p14="http://schemas.microsoft.com/office/powerpoint/2010/main" val="2844511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3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323528" y="238795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</a:rPr>
              <a:t>Особенности операционной системы 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Unix</a:t>
            </a:r>
            <a:r>
              <a:rPr lang="ru-RU" sz="2800" b="1" i="1" dirty="0">
                <a:solidFill>
                  <a:srgbClr val="FF0000"/>
                </a:solidFill>
                <a:latin typeface="+mj-lt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940346"/>
            <a:ext cx="84969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Единая иерархическая файловая система</a:t>
            </a:r>
            <a:r>
              <a:rPr lang="ru-RU" sz="2000" i="1" dirty="0"/>
              <a:t>.  </a:t>
            </a:r>
            <a:r>
              <a:rPr lang="ru-RU" sz="2400" i="1" dirty="0"/>
              <a:t>Унифицированный интерфейс файловой системы позволяет также осуществлять доступ к различным к устройствам, как к файлам.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852936"/>
            <a:ext cx="849694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Наличие большого количества приложений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в том числе свободно распространяемых, начиная от простейших текстовых редакторов и заканчивая мощными системами управления базами данных и систем мультимедиа</a:t>
            </a:r>
            <a:endParaRPr lang="ru-RU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019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4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179512" y="3831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Режимы работы системы </a:t>
            </a:r>
            <a:r>
              <a:rPr lang="en-US" sz="2800" b="1" i="1" dirty="0">
                <a:solidFill>
                  <a:srgbClr val="FF0000"/>
                </a:solidFill>
              </a:rPr>
              <a:t>Unix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939" y="2673129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 err="1"/>
              <a:t>Многонопользовательский</a:t>
            </a:r>
            <a:r>
              <a:rPr lang="ru-RU" sz="2800" b="1" i="1" dirty="0"/>
              <a:t> –</a:t>
            </a:r>
            <a:r>
              <a:rPr lang="ru-RU" sz="3200" b="1" i="1" dirty="0"/>
              <a:t> </a:t>
            </a:r>
            <a:r>
              <a:rPr lang="ru-RU" sz="2400" i="1" dirty="0"/>
              <a:t>несколько режимов, отличающиеся тем, какие сетевые службы запускаются при старте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6" y="561536"/>
            <a:ext cx="84969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i="1" dirty="0"/>
              <a:t>Любая система </a:t>
            </a:r>
            <a:r>
              <a:rPr lang="en-US" sz="2800" i="1" dirty="0"/>
              <a:t>Unix </a:t>
            </a:r>
            <a:r>
              <a:rPr lang="ru-RU" sz="2800" i="1" dirty="0"/>
              <a:t>может работать в нескольких режимах(чаще всего 7(от 0 до 6)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7" y="1780577"/>
            <a:ext cx="84969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Однопользовательский – </a:t>
            </a:r>
            <a:r>
              <a:rPr lang="ru-RU" sz="2400" i="1" dirty="0"/>
              <a:t>загружается только ядро и командный процессор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7" y="399656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i="1" dirty="0"/>
              <a:t>Ограничение числа пользователей связано с количеством запущенных процессов и потребляемых ими ресурсов</a:t>
            </a:r>
          </a:p>
        </p:txBody>
      </p:sp>
    </p:spTree>
    <p:extLst>
      <p:ext uri="{BB962C8B-B14F-4D97-AF65-F5344CB8AC3E}">
        <p14:creationId xmlns:p14="http://schemas.microsoft.com/office/powerpoint/2010/main" val="2619391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5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179512" y="3831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Многопользовательский режим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6" y="3831763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i="1" dirty="0"/>
              <a:t>Терминалы</a:t>
            </a:r>
          </a:p>
          <a:p>
            <a:pPr indent="895350" algn="just"/>
            <a:r>
              <a:rPr lang="ru-RU" sz="2800" b="1" i="1" dirty="0"/>
              <a:t>текстовые</a:t>
            </a:r>
          </a:p>
          <a:p>
            <a:pPr indent="895350" algn="just"/>
            <a:r>
              <a:rPr lang="ru-RU" sz="2800" b="1" i="1" dirty="0"/>
              <a:t>графические</a:t>
            </a:r>
          </a:p>
          <a:p>
            <a:pPr algn="just"/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6" y="1938991"/>
            <a:ext cx="8568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i="1" dirty="0"/>
              <a:t>Терминалы</a:t>
            </a:r>
          </a:p>
          <a:p>
            <a:pPr algn="just"/>
            <a:r>
              <a:rPr lang="ru-RU" sz="2800" i="1" dirty="0"/>
              <a:t>         </a:t>
            </a:r>
            <a:r>
              <a:rPr lang="ru-RU" sz="2800" b="1" i="1" dirty="0"/>
              <a:t>физические</a:t>
            </a:r>
          </a:p>
          <a:p>
            <a:pPr algn="just"/>
            <a:r>
              <a:rPr lang="ru-RU" sz="2800" b="1" i="1" dirty="0"/>
              <a:t>         виртуальные</a:t>
            </a:r>
          </a:p>
          <a:p>
            <a:pPr algn="just"/>
            <a:r>
              <a:rPr lang="ru-RU" sz="2800" b="1" i="1" dirty="0"/>
              <a:t>         псевдо-терминалы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7" y="746046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Терминал – </a:t>
            </a:r>
            <a:r>
              <a:rPr lang="ru-RU" sz="2800" i="1" dirty="0"/>
              <a:t>экран и клавиатура для связи с </a:t>
            </a:r>
            <a:r>
              <a:rPr lang="en-US" sz="2800" i="1" dirty="0"/>
              <a:t>Unix</a:t>
            </a:r>
            <a:r>
              <a:rPr lang="ru-RU" sz="2800" i="1" dirty="0"/>
              <a:t>-машиной. </a:t>
            </a:r>
            <a:r>
              <a:rPr lang="ru-RU" sz="2800" b="1" i="1" dirty="0"/>
              <a:t>Предназначен для ввода информации и отображения на экран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5" y="5521330"/>
            <a:ext cx="84969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i="1" dirty="0"/>
              <a:t>Терминал</a:t>
            </a:r>
          </a:p>
          <a:p>
            <a:pPr algn="just"/>
            <a:r>
              <a:rPr lang="ru-RU" sz="2800" i="1" dirty="0"/>
              <a:t>         </a:t>
            </a:r>
            <a:r>
              <a:rPr lang="ru-RU" sz="2800" b="1" i="1" dirty="0"/>
              <a:t>консоль</a:t>
            </a:r>
          </a:p>
        </p:txBody>
      </p:sp>
    </p:spTree>
    <p:extLst>
      <p:ext uri="{BB962C8B-B14F-4D97-AF65-F5344CB8AC3E}">
        <p14:creationId xmlns:p14="http://schemas.microsoft.com/office/powerpoint/2010/main" val="313958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6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179512" y="3831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Многопользовательский режим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114" y="1756095"/>
            <a:ext cx="849694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Виртуальный терминал – </a:t>
            </a:r>
            <a:r>
              <a:rPr lang="ru-RU" sz="2400" i="1" dirty="0"/>
              <a:t>использует монитор и клавиатуру </a:t>
            </a:r>
            <a:r>
              <a:rPr lang="en-US" sz="2400" i="1" dirty="0"/>
              <a:t>Unix-</a:t>
            </a:r>
            <a:r>
              <a:rPr lang="ru-RU" sz="2400" i="1" dirty="0"/>
              <a:t>машины. Виртуальных терминалов может быть несколько.</a:t>
            </a:r>
          </a:p>
          <a:p>
            <a:pPr algn="just"/>
            <a:r>
              <a:rPr lang="ru-RU" sz="2400" i="1" dirty="0"/>
              <a:t>   ( </a:t>
            </a:r>
            <a:r>
              <a:rPr lang="en-US" sz="2400" b="1" i="1" dirty="0"/>
              <a:t>Alt + </a:t>
            </a:r>
            <a:r>
              <a:rPr lang="en-US" sz="2400" b="1" i="1" dirty="0" err="1"/>
              <a:t>Fx</a:t>
            </a:r>
            <a:r>
              <a:rPr lang="en-US" sz="2400" b="1" i="1" dirty="0"/>
              <a:t>  - </a:t>
            </a:r>
            <a:r>
              <a:rPr lang="ru-RU" sz="2400" i="1" dirty="0"/>
              <a:t>переключение на терминах </a:t>
            </a:r>
            <a:r>
              <a:rPr lang="ru-RU" sz="2400" b="1" i="1" dirty="0"/>
              <a:t>х ,</a:t>
            </a:r>
          </a:p>
          <a:p>
            <a:pPr algn="just"/>
            <a:r>
              <a:rPr lang="ru-RU" sz="2400" b="1" i="1" dirty="0"/>
              <a:t>    </a:t>
            </a:r>
            <a:r>
              <a:rPr lang="en-US" sz="2400" b="1" i="1" dirty="0"/>
              <a:t>Ctrl + Alt + </a:t>
            </a:r>
            <a:r>
              <a:rPr lang="en-US" sz="2400" b="1" i="1" dirty="0" err="1"/>
              <a:t>Fx</a:t>
            </a:r>
            <a:r>
              <a:rPr lang="en-US" sz="2400" b="1" i="1" dirty="0"/>
              <a:t>  - </a:t>
            </a:r>
            <a:r>
              <a:rPr lang="ru-RU" sz="2400" i="1" dirty="0"/>
              <a:t>в графическом режиме )</a:t>
            </a:r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6" y="3788908"/>
            <a:ext cx="84969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Псевдо-терминал – </a:t>
            </a:r>
            <a:r>
              <a:rPr lang="ru-RU" sz="2400" i="1" dirty="0"/>
              <a:t>программа-эмулятор терминала, которая соединяется с </a:t>
            </a:r>
            <a:r>
              <a:rPr lang="en-US" sz="2400" i="1" dirty="0"/>
              <a:t>Unix-</a:t>
            </a:r>
            <a:r>
              <a:rPr lang="ru-RU" sz="2400" i="1" dirty="0"/>
              <a:t>машиной через сеть или запускается в графическом режиме.</a:t>
            </a:r>
          </a:p>
          <a:p>
            <a:pPr algn="just"/>
            <a:r>
              <a:rPr lang="ru-RU" sz="2400" b="1" i="1" dirty="0"/>
              <a:t>  </a:t>
            </a:r>
            <a:r>
              <a:rPr lang="ru-RU" sz="2400" i="1" dirty="0"/>
              <a:t> ( </a:t>
            </a:r>
            <a:r>
              <a:rPr lang="en-US" sz="2400" b="1" i="1" dirty="0" err="1"/>
              <a:t>dtterm</a:t>
            </a:r>
            <a:r>
              <a:rPr lang="en-US" sz="2400" b="1" i="1" dirty="0"/>
              <a:t> </a:t>
            </a:r>
            <a:r>
              <a:rPr lang="ru-RU" sz="2400" i="1" dirty="0"/>
              <a:t>в </a:t>
            </a:r>
            <a:r>
              <a:rPr lang="en-US" sz="2400" b="1" i="1" dirty="0"/>
              <a:t>CDE</a:t>
            </a:r>
            <a:r>
              <a:rPr lang="ru-RU" sz="2400" b="1" i="1" dirty="0"/>
              <a:t> ,</a:t>
            </a:r>
            <a:endParaRPr lang="en-US" sz="2400" b="1" i="1" dirty="0"/>
          </a:p>
          <a:p>
            <a:pPr algn="just"/>
            <a:r>
              <a:rPr lang="en-US" sz="2400" b="1" i="1" dirty="0"/>
              <a:t>    gnome-terminal GNOME</a:t>
            </a:r>
            <a:r>
              <a:rPr lang="ru-RU" sz="2400" b="1" i="1" dirty="0"/>
              <a:t> </a:t>
            </a:r>
            <a:r>
              <a:rPr lang="ru-RU" sz="2400" i="1" dirty="0"/>
              <a:t>)</a:t>
            </a:r>
            <a:endParaRPr lang="ru-RU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6" y="522224"/>
            <a:ext cx="849694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Физический терминал – </a:t>
            </a:r>
            <a:r>
              <a:rPr lang="ru-RU" sz="2400" i="1" dirty="0"/>
              <a:t>устройство, подключаемое к </a:t>
            </a:r>
            <a:r>
              <a:rPr lang="en-US" sz="2400" i="1" dirty="0"/>
              <a:t>Unix-</a:t>
            </a:r>
            <a:r>
              <a:rPr lang="ru-RU" sz="2400" i="1" dirty="0"/>
              <a:t>машине, обычно через последовательный интерфейс</a:t>
            </a:r>
          </a:p>
        </p:txBody>
      </p:sp>
    </p:spTree>
    <p:extLst>
      <p:ext uri="{BB962C8B-B14F-4D97-AF65-F5344CB8AC3E}">
        <p14:creationId xmlns:p14="http://schemas.microsoft.com/office/powerpoint/2010/main" val="4108452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46381" y="6237312"/>
            <a:ext cx="2133600" cy="476250"/>
          </a:xfrm>
        </p:spPr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7</a:t>
            </a:fld>
            <a:endParaRPr lang="en-US" altLang="ru-RU"/>
          </a:p>
        </p:txBody>
      </p:sp>
      <p:sp>
        <p:nvSpPr>
          <p:cNvPr id="3" name="TextBox 2"/>
          <p:cNvSpPr txBox="1"/>
          <p:nvPr/>
        </p:nvSpPr>
        <p:spPr>
          <a:xfrm>
            <a:off x="179512" y="3831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Многопользовательский режим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6" y="2058388"/>
            <a:ext cx="84969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Графические терминалы</a:t>
            </a:r>
          </a:p>
          <a:p>
            <a:pPr algn="just"/>
            <a:r>
              <a:rPr lang="ru-RU" sz="2800" b="1" i="1" dirty="0"/>
              <a:t>   </a:t>
            </a:r>
            <a:r>
              <a:rPr lang="ru-RU" sz="2400" i="1" dirty="0"/>
              <a:t>Любой терминал(физический, виртуальный, псевдо-терминал) может быть графическим. Эмулятор графического терминала основан на программе </a:t>
            </a:r>
            <a:r>
              <a:rPr lang="en-US" sz="2400" b="1" i="1" dirty="0"/>
              <a:t>X-SERVER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7" y="746046"/>
            <a:ext cx="849694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Текстовый терминал – </a:t>
            </a:r>
            <a:r>
              <a:rPr lang="ru-RU" sz="2400" i="1" dirty="0"/>
              <a:t>может отображать только текст и псевдографику. Существует большое количество текстовых терминалов</a:t>
            </a:r>
            <a:endParaRPr lang="ru-RU" sz="2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6" y="4147850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b="1" i="1" dirty="0"/>
              <a:t>Консоль</a:t>
            </a:r>
          </a:p>
          <a:p>
            <a:pPr algn="just"/>
            <a:r>
              <a:rPr lang="ru-RU" sz="2800" b="1" i="1" dirty="0"/>
              <a:t>   </a:t>
            </a:r>
            <a:r>
              <a:rPr lang="ru-RU" sz="2400" i="1" dirty="0"/>
              <a:t>Терминал, используемый для загрузки системы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078306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19138"/>
            <a:ext cx="7117364" cy="58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494187" y="157163"/>
            <a:ext cx="8136903" cy="561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Архитектура ОС U</a:t>
            </a:r>
            <a:r>
              <a:rPr lang="en-US" altLang="ru-RU" sz="2800" b="1" i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nix</a:t>
            </a:r>
            <a:endParaRPr lang="en-US" altLang="ru-RU" sz="28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-927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-927100"/>
            <a:ext cx="184150" cy="108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100"/>
          </a:p>
          <a:p>
            <a:br>
              <a:rPr lang="en-US" altLang="ru-RU"/>
            </a:br>
            <a:endParaRPr lang="en-US" altLang="ru-RU"/>
          </a:p>
          <a:p>
            <a:endParaRPr lang="en-US" alt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8</a:t>
            </a:fld>
            <a:endParaRPr lang="en-US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9</a:t>
            </a:fld>
            <a:endParaRPr lang="en-US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3" y="731939"/>
            <a:ext cx="821925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Arial Unicode MS" panose="020B0604020202020204" pitchFamily="34" charset="-128"/>
              </a:rPr>
              <a:t>Интерфейс системного вызова</a:t>
            </a:r>
            <a:r>
              <a:rPr lang="ru-RU" sz="2400" i="1" dirty="0">
                <a:latin typeface="+mn-lt"/>
                <a:ea typeface="Arial Unicode MS" panose="020B0604020202020204" pitchFamily="34" charset="-128"/>
              </a:rPr>
              <a:t> 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- позволяет процессам пользовательского уровня обращаться к сервисам операционной системы;</a:t>
            </a:r>
            <a:endParaRPr lang="ru-RU" sz="2000" i="1" dirty="0">
              <a:latin typeface="+mn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Arial Unicode MS" panose="020B0604020202020204" pitchFamily="34" charset="-128"/>
              </a:rPr>
              <a:t>Файловая подсистема 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– для реализации символьного и блочного ввода-вывода и доступа к устройствам;</a:t>
            </a:r>
            <a:endParaRPr lang="ru-RU" sz="2000" i="1" dirty="0">
              <a:latin typeface="+mn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Arial Unicode MS" panose="020B0604020202020204" pitchFamily="34" charset="-128"/>
              </a:rPr>
              <a:t>Буферный кэш</a:t>
            </a:r>
            <a:r>
              <a:rPr lang="ru-RU" sz="2400" i="1" dirty="0">
                <a:latin typeface="+mn-lt"/>
                <a:ea typeface="Arial Unicode MS" panose="020B0604020202020204" pitchFamily="34" charset="-128"/>
              </a:rPr>
              <a:t> 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- кэширование данных блочных операций ввода-вывода для повышения производительности системы;</a:t>
            </a:r>
            <a:endParaRPr lang="ru-RU" sz="2000" i="1" dirty="0">
              <a:latin typeface="+mn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Arial Unicode MS" panose="020B0604020202020204" pitchFamily="34" charset="-128"/>
              </a:rPr>
              <a:t>Модуль управления процессами</a:t>
            </a:r>
            <a:r>
              <a:rPr lang="ru-RU" sz="2400" i="1" dirty="0">
                <a:latin typeface="+mn-lt"/>
                <a:ea typeface="Arial Unicode MS" panose="020B0604020202020204" pitchFamily="34" charset="-128"/>
              </a:rPr>
              <a:t> 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— отвечает за создание и уничтожение процессов, планирование и диспетчеризацию их выполнения, поддержку базовых средств взаимодействия процессов.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Arial Unicode MS" panose="020B0604020202020204" pitchFamily="34" charset="-128"/>
              </a:rPr>
              <a:t>Модуль управления памятью</a:t>
            </a:r>
            <a:r>
              <a:rPr lang="ru-RU" sz="2400" i="1" dirty="0">
                <a:latin typeface="+mn-lt"/>
                <a:ea typeface="Arial Unicode MS" panose="020B0604020202020204" pitchFamily="34" charset="-128"/>
              </a:rPr>
              <a:t> 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- поддерживает виртуальную память </a:t>
            </a:r>
            <a:r>
              <a:rPr lang="en-US" sz="2000" i="1" dirty="0">
                <a:latin typeface="+mn-lt"/>
                <a:ea typeface="Arial Unicode MS" panose="020B0604020202020204" pitchFamily="34" charset="-128"/>
              </a:rPr>
              <a:t>UNIX</a:t>
            </a:r>
            <a:r>
              <a:rPr lang="ru-RU" sz="2000" i="1" dirty="0">
                <a:latin typeface="+mn-lt"/>
                <a:ea typeface="Arial Unicode MS" panose="020B0604020202020204" pitchFamily="34" charset="-128"/>
              </a:rPr>
              <a:t> 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effectLst/>
                <a:latin typeface="+mn-lt"/>
                <a:ea typeface="Arial Unicode MS" panose="020B0604020202020204" pitchFamily="34" charset="-128"/>
              </a:rPr>
              <a:t>Управление аппаратным обеспечением и диспетчеризация прерываний</a:t>
            </a:r>
            <a:endParaRPr lang="ru-RU" sz="2400" b="1" i="1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69328"/>
            <a:ext cx="8219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ctr"/>
            <a:r>
              <a:rPr lang="ru-RU" sz="2800" b="1" i="1" dirty="0">
                <a:solidFill>
                  <a:srgbClr val="FF0000"/>
                </a:solidFill>
                <a:latin typeface="+mj-lt"/>
              </a:rPr>
              <a:t>Основные модули ядра</a:t>
            </a:r>
          </a:p>
        </p:txBody>
      </p:sp>
    </p:spTree>
    <p:extLst>
      <p:ext uri="{BB962C8B-B14F-4D97-AF65-F5344CB8AC3E}">
        <p14:creationId xmlns:p14="http://schemas.microsoft.com/office/powerpoint/2010/main" val="231999824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515</Words>
  <Application>Microsoft Office PowerPoint</Application>
  <PresentationFormat>Экран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Unicode MS</vt:lpstr>
      <vt:lpstr>Calibri</vt:lpstr>
      <vt:lpstr>Times New Roman</vt:lpstr>
      <vt:lpstr>Wingdings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root</cp:lastModifiedBy>
  <cp:revision>71</cp:revision>
  <cp:lastPrinted>2014-11-25T19:35:46Z</cp:lastPrinted>
  <dcterms:created xsi:type="dcterms:W3CDTF">2005-11-01T11:20:49Z</dcterms:created>
  <dcterms:modified xsi:type="dcterms:W3CDTF">2025-12-16T12:55:50Z</dcterms:modified>
</cp:coreProperties>
</file>