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93" r:id="rId2"/>
    <p:sldId id="294" r:id="rId3"/>
    <p:sldId id="304" r:id="rId4"/>
    <p:sldId id="262" r:id="rId5"/>
    <p:sldId id="295" r:id="rId6"/>
    <p:sldId id="296" r:id="rId7"/>
    <p:sldId id="305" r:id="rId8"/>
    <p:sldId id="297" r:id="rId9"/>
    <p:sldId id="306" r:id="rId10"/>
    <p:sldId id="298" r:id="rId11"/>
    <p:sldId id="265" r:id="rId12"/>
    <p:sldId id="302" r:id="rId13"/>
    <p:sldId id="307" r:id="rId14"/>
    <p:sldId id="301" r:id="rId15"/>
    <p:sldId id="299" r:id="rId16"/>
    <p:sldId id="300" r:id="rId17"/>
    <p:sldId id="286" r:id="rId18"/>
    <p:sldId id="267" r:id="rId19"/>
    <p:sldId id="269" r:id="rId20"/>
    <p:sldId id="289" r:id="rId21"/>
  </p:sldIdLst>
  <p:sldSz cx="9144000" cy="6858000" type="screen4x3"/>
  <p:notesSz cx="6858000" cy="9947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26" autoAdjust="0"/>
    <p:restoredTop sz="90909" autoAdjust="0"/>
  </p:normalViewPr>
  <p:slideViewPr>
    <p:cSldViewPr>
      <p:cViewPr varScale="1">
        <p:scale>
          <a:sx n="54" d="100"/>
          <a:sy n="54" d="100"/>
        </p:scale>
        <p:origin x="84" y="8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42975" y="746125"/>
            <a:ext cx="4972050" cy="3730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724956"/>
            <a:ext cx="5486400" cy="4476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48185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448185"/>
            <a:ext cx="2971800" cy="497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A4E87EA-EC7E-4B4B-BB01-4FDCE22EC136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76594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FC13B08-8673-4B01-A46C-8367C9158FF1}" type="slidenum">
              <a:rPr lang="ru-RU"/>
              <a:pPr/>
              <a:t>4</a:t>
            </a:fld>
            <a:endParaRPr lang="ru-RU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25658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5C64FF6-3D93-4C6B-8525-DB0122F3EF2C}" type="slidenum">
              <a:rPr lang="ru-RU"/>
              <a:pPr/>
              <a:t>11</a:t>
            </a:fld>
            <a:endParaRPr lang="ru-RU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90269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4E87EA-EC7E-4B4B-BB01-4FDCE22EC136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23795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4E87EA-EC7E-4B4B-BB01-4FDCE22EC136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60177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7759A8F-2BC1-4978-8540-E91B6BEE3EA2}" type="slidenum">
              <a:rPr lang="ru-RU"/>
              <a:pPr/>
              <a:t>17</a:t>
            </a:fld>
            <a:endParaRPr lang="ru-RU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07506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68A3FA-2DF8-431C-B58F-73A2289955B3}" type="slidenum">
              <a:rPr lang="ru-RU"/>
              <a:pPr/>
              <a:t>18</a:t>
            </a:fld>
            <a:endParaRPr lang="ru-RU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10378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EEE2B96-6DFC-47DB-8A52-A98B714E17B5}" type="slidenum">
              <a:rPr lang="ru-RU"/>
              <a:pPr/>
              <a:t>19</a:t>
            </a:fld>
            <a:endParaRPr lang="ru-RU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40390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00CE47-40E3-4306-ADB7-86C5F899E3BE}" type="slidenum">
              <a:rPr lang="ru-RU"/>
              <a:pPr/>
              <a:t>20</a:t>
            </a:fld>
            <a:endParaRPr lang="ru-RU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9762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30832C-9B78-4271-96B5-B426426CFD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857B15-9A7F-4151-8F43-2BEDEF2DAC1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9EF4BF-9BBF-42EC-8B51-0DDCFD478E2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52F751-7BB4-41D7-8D04-2224703EBB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3B7F92-2FDB-4B82-9354-7E594AEE149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579D54E-2633-4104-86D9-ACD828F238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C25683-7B27-4992-93F3-EC705EFF254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03F162-9DF0-4BA9-8130-110FBEAFB2D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46B525-44ED-4C5E-8A47-50A709D41AE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8936A2-920D-4D71-A905-0DDEA938A8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CACAA5-C4E4-48B2-A160-C3913934264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Образец текста</a:t>
            </a:r>
          </a:p>
          <a:p>
            <a:pPr lvl="1"/>
            <a:r>
              <a:rPr lang="en-US"/>
              <a:t>Второй уровень</a:t>
            </a:r>
          </a:p>
          <a:p>
            <a:pPr lvl="2"/>
            <a:r>
              <a:rPr lang="en-US"/>
              <a:t>Третий уровень</a:t>
            </a:r>
          </a:p>
          <a:p>
            <a:pPr lvl="3"/>
            <a:r>
              <a:rPr lang="en-US"/>
              <a:t>Четвертый уровень</a:t>
            </a:r>
          </a:p>
          <a:p>
            <a:pPr lvl="4"/>
            <a:r>
              <a:rPr lang="en-US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F35104B-7EA9-441F-B4BD-E02E82216B8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B11F0-24FB-4F35-844D-08774F6219E5}" type="slidenum">
              <a:rPr lang="ru-RU" smtClean="0">
                <a:solidFill>
                  <a:srgbClr val="000000"/>
                </a:solidFill>
              </a:rPr>
              <a:pPr/>
              <a:t>1</a:t>
            </a:fld>
            <a:endParaRPr lang="ru-RU">
              <a:solidFill>
                <a:srgbClr val="0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332656"/>
            <a:ext cx="748883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400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sz="2800" b="1" dirty="0">
                <a:solidFill>
                  <a:srgbClr val="FF0000"/>
                </a:solidFill>
                <a:latin typeface="+mj-lt"/>
              </a:rPr>
              <a:t>Операционные системы. Лекция 16(2)</a:t>
            </a:r>
            <a:endParaRPr lang="en-US" sz="2800" b="1" dirty="0">
              <a:solidFill>
                <a:srgbClr val="FF0000"/>
              </a:solidFill>
              <a:latin typeface="+mj-lt"/>
            </a:endParaRPr>
          </a:p>
          <a:p>
            <a:pPr algn="ctr" eaLnBrk="0" hangingPunct="0"/>
            <a:r>
              <a:rPr lang="ru-RU" sz="2800" b="1" dirty="0">
                <a:latin typeface="+mj-lt"/>
              </a:rPr>
              <a:t>Операционная система</a:t>
            </a:r>
            <a:r>
              <a:rPr lang="en-US" sz="2800" b="1" dirty="0">
                <a:latin typeface="+mj-lt"/>
              </a:rPr>
              <a:t> Unix</a:t>
            </a:r>
            <a:r>
              <a:rPr lang="ru-RU" sz="2800" b="1" dirty="0">
                <a:latin typeface="+mj-lt"/>
              </a:rPr>
              <a:t> </a:t>
            </a:r>
            <a:endParaRPr lang="ru-RU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65760" y="1651942"/>
            <a:ext cx="841248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hangingPunct="0"/>
            <a:r>
              <a:rPr lang="ru-RU" sz="2800" b="1" i="1" dirty="0">
                <a:latin typeface="+mj-lt"/>
              </a:rPr>
              <a:t>2. Управление процессами в ОС </a:t>
            </a:r>
            <a:r>
              <a:rPr lang="en-US" sz="2800" b="1" i="1" dirty="0">
                <a:latin typeface="+mj-lt"/>
              </a:rPr>
              <a:t>UNIX</a:t>
            </a:r>
            <a:endParaRPr lang="ru-RU" sz="2800" b="1" i="1" dirty="0">
              <a:latin typeface="+mj-lt"/>
            </a:endParaRPr>
          </a:p>
          <a:p>
            <a:pPr defTabSz="914400" eaLnBrk="0" hangingPunct="0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ru-RU" sz="2400" i="1" dirty="0">
                <a:solidFill>
                  <a:srgbClr val="000000"/>
                </a:solidFill>
                <a:latin typeface="+mn-lt"/>
              </a:rPr>
              <a:t>    2.1. Понятие процесса ОС</a:t>
            </a:r>
            <a:r>
              <a:rPr lang="en-US" sz="2400" i="1" dirty="0">
                <a:solidFill>
                  <a:srgbClr val="000000"/>
                </a:solidFill>
                <a:latin typeface="+mn-lt"/>
              </a:rPr>
              <a:t> Unix</a:t>
            </a:r>
          </a:p>
          <a:p>
            <a:pPr defTabSz="914400" eaLnBrk="0" hangingPunct="0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ru-RU" sz="2400" i="1" dirty="0">
                <a:solidFill>
                  <a:srgbClr val="000000"/>
                </a:solidFill>
                <a:latin typeface="+mn-lt"/>
              </a:rPr>
              <a:t>            Типы процессов ОС</a:t>
            </a:r>
            <a:r>
              <a:rPr lang="en-US" sz="2400" i="1" dirty="0">
                <a:solidFill>
                  <a:srgbClr val="000000"/>
                </a:solidFill>
                <a:latin typeface="+mn-lt"/>
              </a:rPr>
              <a:t> Unix</a:t>
            </a:r>
            <a:r>
              <a:rPr lang="ru-RU" sz="2400" i="1" dirty="0">
                <a:solidFill>
                  <a:srgbClr val="000000"/>
                </a:solidFill>
                <a:latin typeface="+mn-lt"/>
              </a:rPr>
              <a:t> </a:t>
            </a:r>
          </a:p>
          <a:p>
            <a:pPr defTabSz="914400" eaLnBrk="0" hangingPunct="0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ru-RU" sz="2400" i="1" dirty="0">
                <a:solidFill>
                  <a:srgbClr val="000000"/>
                </a:solidFill>
                <a:latin typeface="+mn-lt"/>
              </a:rPr>
              <a:t>             Атрибуты процесса</a:t>
            </a:r>
          </a:p>
          <a:p>
            <a:pPr algn="just" defTabSz="914400" eaLnBrk="0" hangingPunct="0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ru-RU" sz="2400" i="1" dirty="0">
                <a:solidFill>
                  <a:srgbClr val="000000"/>
                </a:solidFill>
                <a:latin typeface="+mn-lt"/>
              </a:rPr>
              <a:t>             Структуры данных для управления</a:t>
            </a:r>
          </a:p>
          <a:p>
            <a:pPr algn="just" defTabSz="914400" eaLnBrk="0" hangingPunct="0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ru-RU" sz="2400" i="1" dirty="0">
                <a:solidFill>
                  <a:srgbClr val="000000"/>
                </a:solidFill>
                <a:latin typeface="+mn-lt"/>
              </a:rPr>
              <a:t>             процессами(дескриптор и контекст процесса)</a:t>
            </a:r>
          </a:p>
          <a:p>
            <a:pPr algn="just" defTabSz="914400" eaLnBrk="0" hangingPunct="0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ru-RU" sz="2400" i="1" dirty="0">
                <a:solidFill>
                  <a:srgbClr val="000000"/>
                </a:solidFill>
                <a:latin typeface="+mn-lt"/>
              </a:rPr>
              <a:t>             Виртуальное адресное пространство процесса</a:t>
            </a:r>
          </a:p>
          <a:p>
            <a:pPr defTabSz="914400" eaLnBrk="0" hangingPunct="0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ru-RU" sz="2400" i="1" dirty="0">
                <a:solidFill>
                  <a:srgbClr val="000000"/>
                </a:solidFill>
                <a:latin typeface="+mn-lt"/>
              </a:rPr>
              <a:t>     2.2. Уровни выполнения процессов</a:t>
            </a:r>
          </a:p>
          <a:p>
            <a:pPr defTabSz="914400" eaLnBrk="0" hangingPunct="0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ru-RU" sz="2400" i="1" dirty="0">
                <a:solidFill>
                  <a:srgbClr val="000000"/>
                </a:solidFill>
                <a:latin typeface="+mn-lt"/>
              </a:rPr>
              <a:t>     2.3. Системные вызовы управления процессами</a:t>
            </a:r>
          </a:p>
          <a:p>
            <a:pPr defTabSz="914400" eaLnBrk="0" hangingPunct="0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ru-RU" sz="2400" i="1" dirty="0">
                <a:solidFill>
                  <a:srgbClr val="000000"/>
                </a:solidFill>
                <a:latin typeface="+mn-lt"/>
              </a:rPr>
              <a:t>     2.4. Граф состояний процесса</a:t>
            </a:r>
          </a:p>
          <a:p>
            <a:pPr defTabSz="914400" eaLnBrk="0" hangingPunct="0">
              <a:lnSpc>
                <a:spcPct val="100000"/>
              </a:lnSpc>
              <a:spcBef>
                <a:spcPct val="0"/>
              </a:spcBef>
              <a:buClrTx/>
              <a:buSzTx/>
            </a:pPr>
            <a:r>
              <a:rPr lang="ru-RU" sz="2400" i="1" dirty="0">
                <a:solidFill>
                  <a:srgbClr val="000000"/>
                </a:solidFill>
                <a:latin typeface="+mn-lt"/>
              </a:rPr>
              <a:t>     2.5. Приоритеты диспетчеризации</a:t>
            </a:r>
          </a:p>
          <a:p>
            <a:pPr defTabSz="914400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ru-RU" sz="2400" dirty="0">
                <a:solidFill>
                  <a:srgbClr val="000000"/>
                </a:solidFill>
                <a:latin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51197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B525-44ED-4C5E-8A47-50A709D41AE2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3" name="Прямоугольник 2"/>
          <p:cNvSpPr/>
          <p:nvPr/>
        </p:nvSpPr>
        <p:spPr>
          <a:xfrm>
            <a:off x="343023" y="59720"/>
            <a:ext cx="84969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Переключении контекста</a:t>
            </a:r>
            <a:endParaRPr lang="ru-RU" sz="2800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3023" y="616022"/>
            <a:ext cx="8496944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 algn="just">
              <a:spcAft>
                <a:spcPts val="2400"/>
              </a:spcAft>
              <a:buFont typeface="Wingdings" panose="05000000000000000000" pitchFamily="2" charset="2"/>
              <a:buChar char="§"/>
              <a:tabLst>
                <a:tab pos="269875" algn="l"/>
              </a:tabLst>
            </a:pPr>
            <a:r>
              <a:rPr lang="ru-RU" sz="2800" i="1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Текущий процесс переходит в состояние сна, ожидая недоступного ресурса. Я</a:t>
            </a:r>
            <a:r>
              <a:rPr lang="ru-RU" sz="2800" i="1" dirty="0"/>
              <a:t>дро вызывает процедуру переключения контекста по функции </a:t>
            </a:r>
            <a:r>
              <a:rPr lang="en-US" sz="2800" b="1" i="1" dirty="0"/>
              <a:t>sleep </a:t>
            </a:r>
            <a:r>
              <a:rPr lang="ru-RU" sz="2800" b="1" i="1" dirty="0"/>
              <a:t>()</a:t>
            </a:r>
            <a:r>
              <a:rPr lang="ru-RU" sz="2800" i="1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.</a:t>
            </a:r>
            <a:endParaRPr lang="ru-RU" sz="2800" i="1" dirty="0">
              <a:latin typeface="+mn-lt"/>
              <a:ea typeface="Times New Roman" panose="02020603050405020304" pitchFamily="18" charset="0"/>
            </a:endParaRPr>
          </a:p>
          <a:p>
            <a:pPr marL="457200" lvl="0" indent="-457200" algn="just">
              <a:spcAft>
                <a:spcPts val="2400"/>
              </a:spcAft>
              <a:buFont typeface="Wingdings" panose="05000000000000000000" pitchFamily="2" charset="2"/>
              <a:buChar char="§"/>
              <a:tabLst>
                <a:tab pos="269875" algn="l"/>
              </a:tabLst>
            </a:pPr>
            <a:r>
              <a:rPr lang="ru-RU" sz="2800" i="1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Текущий процесс завершает свое выполнение ( </a:t>
            </a:r>
            <a:r>
              <a:rPr lang="en-US" sz="2800" b="1" i="1" dirty="0"/>
              <a:t>exit</a:t>
            </a:r>
            <a:r>
              <a:rPr lang="ru-RU" sz="2800" b="1" i="1" dirty="0"/>
              <a:t> ()</a:t>
            </a:r>
            <a:r>
              <a:rPr lang="ru-RU" sz="2800" i="1" dirty="0"/>
              <a:t>)</a:t>
            </a:r>
            <a:r>
              <a:rPr lang="ru-RU" sz="2800" i="1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.</a:t>
            </a:r>
            <a:endParaRPr lang="ru-RU" sz="2800" i="1" dirty="0">
              <a:latin typeface="+mn-lt"/>
              <a:ea typeface="Times New Roman" panose="02020603050405020304" pitchFamily="18" charset="0"/>
            </a:endParaRPr>
          </a:p>
          <a:p>
            <a:pPr marL="457200" lvl="0" indent="-457200" algn="just"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ru-RU" sz="2800" i="1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После пересчета приоритетов в очереди на выполнение система находит более высокоприоритетный процесс.</a:t>
            </a:r>
          </a:p>
          <a:p>
            <a:pPr marL="457200" lvl="0" indent="-457200" algn="just"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en-US" sz="2800" i="1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 </a:t>
            </a:r>
            <a:r>
              <a:rPr lang="ru-RU" sz="2800" i="1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Происходит пробуждение более высокоприоритетного процесса</a:t>
            </a:r>
            <a:r>
              <a:rPr lang="ru-RU" sz="2800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.</a:t>
            </a:r>
            <a:endParaRPr lang="ru-RU" sz="2800" dirty="0">
              <a:effectLst/>
              <a:latin typeface="+mn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0325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91" name="Rectangle 31"/>
          <p:cNvSpPr>
            <a:spLocks noChangeArrowheads="1"/>
          </p:cNvSpPr>
          <p:nvPr/>
        </p:nvSpPr>
        <p:spPr bwMode="auto">
          <a:xfrm>
            <a:off x="2703513" y="147638"/>
            <a:ext cx="2587625" cy="3403600"/>
          </a:xfrm>
          <a:prstGeom prst="rect">
            <a:avLst/>
          </a:prstGeom>
          <a:solidFill>
            <a:srgbClr val="C0C0C0">
              <a:alpha val="50000"/>
            </a:srgbClr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90" name="Line 30"/>
          <p:cNvSpPr>
            <a:spLocks noChangeShapeType="1"/>
          </p:cNvSpPr>
          <p:nvPr/>
        </p:nvSpPr>
        <p:spPr bwMode="auto">
          <a:xfrm>
            <a:off x="2697163" y="695325"/>
            <a:ext cx="2590800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9" name="Line 29"/>
          <p:cNvSpPr>
            <a:spLocks noChangeShapeType="1"/>
          </p:cNvSpPr>
          <p:nvPr/>
        </p:nvSpPr>
        <p:spPr bwMode="auto">
          <a:xfrm>
            <a:off x="2692400" y="1524000"/>
            <a:ext cx="2589213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8" name="Line 28"/>
          <p:cNvSpPr>
            <a:spLocks noChangeShapeType="1"/>
          </p:cNvSpPr>
          <p:nvPr/>
        </p:nvSpPr>
        <p:spPr bwMode="auto">
          <a:xfrm>
            <a:off x="2692400" y="2027238"/>
            <a:ext cx="2589213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7" name="Line 27"/>
          <p:cNvSpPr>
            <a:spLocks noChangeShapeType="1"/>
          </p:cNvSpPr>
          <p:nvPr/>
        </p:nvSpPr>
        <p:spPr bwMode="auto">
          <a:xfrm>
            <a:off x="2690813" y="2532063"/>
            <a:ext cx="25876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6" name="Line 26"/>
          <p:cNvSpPr>
            <a:spLocks noChangeShapeType="1"/>
          </p:cNvSpPr>
          <p:nvPr/>
        </p:nvSpPr>
        <p:spPr bwMode="auto">
          <a:xfrm>
            <a:off x="2717800" y="3049588"/>
            <a:ext cx="2589213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92" name="Text Box 32"/>
          <p:cNvSpPr txBox="1">
            <a:spLocks noChangeArrowheads="1"/>
          </p:cNvSpPr>
          <p:nvPr/>
        </p:nvSpPr>
        <p:spPr bwMode="auto">
          <a:xfrm>
            <a:off x="2484438" y="-242888"/>
            <a:ext cx="2925762" cy="5254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b="1" dirty="0">
              <a:cs typeface="Times New Roman" pitchFamily="18" charset="0"/>
            </a:endParaRPr>
          </a:p>
          <a:p>
            <a:pPr algn="ctr" eaLnBrk="0" hangingPunct="0"/>
            <a:r>
              <a:rPr lang="ru-RU" b="1" dirty="0">
                <a:solidFill>
                  <a:srgbClr val="FF0000"/>
                </a:solidFill>
                <a:cs typeface="Times New Roman" pitchFamily="18" charset="0"/>
              </a:rPr>
              <a:t>Системная таблица процессов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5385" name="Text Box 25"/>
          <p:cNvSpPr txBox="1">
            <a:spLocks noChangeArrowheads="1"/>
          </p:cNvSpPr>
          <p:nvPr/>
        </p:nvSpPr>
        <p:spPr bwMode="auto">
          <a:xfrm>
            <a:off x="615950" y="809625"/>
            <a:ext cx="1041400" cy="407988"/>
          </a:xfrm>
          <a:prstGeom prst="rect">
            <a:avLst/>
          </a:prstGeom>
          <a:solidFill>
            <a:srgbClr val="C0C0C0">
              <a:alpha val="50000"/>
            </a:srgbClr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b="1">
                <a:cs typeface="Times New Roman" pitchFamily="18" charset="0"/>
              </a:rPr>
              <a:t>proc</a:t>
            </a:r>
            <a:endParaRPr lang="en-US"/>
          </a:p>
        </p:txBody>
      </p:sp>
      <p:sp>
        <p:nvSpPr>
          <p:cNvPr id="15384" name="Line 24"/>
          <p:cNvSpPr>
            <a:spLocks noChangeShapeType="1"/>
          </p:cNvSpPr>
          <p:nvPr/>
        </p:nvSpPr>
        <p:spPr bwMode="auto">
          <a:xfrm>
            <a:off x="1530350" y="1006475"/>
            <a:ext cx="1154113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628650" y="457200"/>
            <a:ext cx="1041400" cy="2809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b="1">
                <a:cs typeface="Times New Roman" pitchFamily="18" charset="0"/>
              </a:rPr>
              <a:t>curproc</a:t>
            </a:r>
            <a:endParaRPr lang="en-US"/>
          </a:p>
        </p:txBody>
      </p:sp>
      <p:sp>
        <p:nvSpPr>
          <p:cNvPr id="15382" name="Text Box 22"/>
          <p:cNvSpPr txBox="1">
            <a:spLocks noChangeArrowheads="1"/>
          </p:cNvSpPr>
          <p:nvPr/>
        </p:nvSpPr>
        <p:spPr bwMode="auto">
          <a:xfrm>
            <a:off x="2978150" y="750888"/>
            <a:ext cx="2055813" cy="661987"/>
          </a:xfrm>
          <a:prstGeom prst="rect">
            <a:avLst/>
          </a:prstGeom>
          <a:solidFill>
            <a:srgbClr val="969696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b="1">
                <a:cs typeface="Times New Roman" pitchFamily="18" charset="0"/>
              </a:rPr>
              <a:t>proc</a:t>
            </a:r>
            <a:endParaRPr lang="en-US" sz="1100"/>
          </a:p>
          <a:p>
            <a:pPr algn="ctr" eaLnBrk="0" hangingPunct="0"/>
            <a:r>
              <a:rPr lang="ru-RU" sz="2000">
                <a:cs typeface="Times New Roman" pitchFamily="18" charset="0"/>
              </a:rPr>
              <a:t>.</a:t>
            </a:r>
            <a:endParaRPr lang="en-US" sz="1100"/>
          </a:p>
          <a:p>
            <a:pPr algn="ctr" eaLnBrk="0" hangingPunct="0"/>
            <a:r>
              <a:rPr lang="en-US" sz="2000">
                <a:cs typeface="Times New Roman" pitchFamily="18" charset="0"/>
              </a:rPr>
              <a:t>.</a:t>
            </a:r>
            <a:endParaRPr lang="en-US" sz="1100"/>
          </a:p>
          <a:p>
            <a:pPr algn="ctr" eaLnBrk="0" hangingPunct="0"/>
            <a:r>
              <a:rPr lang="en-US" sz="2000">
                <a:cs typeface="Times New Roman" pitchFamily="18" charset="0"/>
              </a:rPr>
              <a:t>.</a:t>
            </a:r>
            <a:endParaRPr lang="en-US"/>
          </a:p>
        </p:txBody>
      </p:sp>
      <p:sp>
        <p:nvSpPr>
          <p:cNvPr id="15381" name="Rectangle 21"/>
          <p:cNvSpPr>
            <a:spLocks noChangeArrowheads="1"/>
          </p:cNvSpPr>
          <p:nvPr/>
        </p:nvSpPr>
        <p:spPr bwMode="auto">
          <a:xfrm>
            <a:off x="2654300" y="4381500"/>
            <a:ext cx="2716213" cy="1955800"/>
          </a:xfrm>
          <a:prstGeom prst="rect">
            <a:avLst/>
          </a:prstGeom>
          <a:solidFill>
            <a:srgbClr val="C0C0C0">
              <a:alpha val="50000"/>
            </a:srgbClr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0" name="Line 20"/>
          <p:cNvSpPr>
            <a:spLocks noChangeShapeType="1"/>
          </p:cNvSpPr>
          <p:nvPr/>
        </p:nvSpPr>
        <p:spPr bwMode="auto">
          <a:xfrm>
            <a:off x="2654300" y="5113338"/>
            <a:ext cx="2716213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9" name="Line 19"/>
          <p:cNvSpPr>
            <a:spLocks noChangeShapeType="1"/>
          </p:cNvSpPr>
          <p:nvPr/>
        </p:nvSpPr>
        <p:spPr bwMode="auto">
          <a:xfrm>
            <a:off x="2640013" y="5435600"/>
            <a:ext cx="2713037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8" name="Line 18"/>
          <p:cNvSpPr>
            <a:spLocks noChangeShapeType="1"/>
          </p:cNvSpPr>
          <p:nvPr/>
        </p:nvSpPr>
        <p:spPr bwMode="auto">
          <a:xfrm>
            <a:off x="2665413" y="5727700"/>
            <a:ext cx="2714625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7" name="Line 17"/>
          <p:cNvSpPr>
            <a:spLocks noChangeShapeType="1"/>
          </p:cNvSpPr>
          <p:nvPr/>
        </p:nvSpPr>
        <p:spPr bwMode="auto">
          <a:xfrm>
            <a:off x="2662238" y="6048375"/>
            <a:ext cx="2716212" cy="0"/>
          </a:xfrm>
          <a:prstGeom prst="line">
            <a:avLst/>
          </a:prstGeom>
          <a:noFill/>
          <a:ln w="2857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6" name="Text Box 16"/>
          <p:cNvSpPr txBox="1">
            <a:spLocks noChangeArrowheads="1"/>
          </p:cNvSpPr>
          <p:nvPr/>
        </p:nvSpPr>
        <p:spPr bwMode="auto">
          <a:xfrm>
            <a:off x="2471738" y="3889375"/>
            <a:ext cx="2068512" cy="43497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b="1">
                <a:cs typeface="Times New Roman" pitchFamily="18" charset="0"/>
              </a:rPr>
              <a:t>Таблица </a:t>
            </a:r>
            <a:r>
              <a:rPr lang="en-US" b="1">
                <a:cs typeface="Times New Roman" pitchFamily="18" charset="0"/>
              </a:rPr>
              <a:t>USER</a:t>
            </a:r>
            <a:endParaRPr lang="en-US"/>
          </a:p>
        </p:txBody>
      </p:sp>
      <p:sp>
        <p:nvSpPr>
          <p:cNvPr id="15375" name="Line 15"/>
          <p:cNvSpPr>
            <a:spLocks noChangeShapeType="1"/>
          </p:cNvSpPr>
          <p:nvPr/>
        </p:nvSpPr>
        <p:spPr bwMode="auto">
          <a:xfrm>
            <a:off x="4948238" y="1301750"/>
            <a:ext cx="815975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4" name="Line 14"/>
          <p:cNvSpPr>
            <a:spLocks noChangeShapeType="1"/>
          </p:cNvSpPr>
          <p:nvPr/>
        </p:nvSpPr>
        <p:spPr bwMode="auto">
          <a:xfrm flipH="1">
            <a:off x="5751513" y="1301750"/>
            <a:ext cx="0" cy="2474913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3" name="Line 13"/>
          <p:cNvSpPr>
            <a:spLocks noChangeShapeType="1"/>
          </p:cNvSpPr>
          <p:nvPr/>
        </p:nvSpPr>
        <p:spPr bwMode="auto">
          <a:xfrm flipH="1">
            <a:off x="4919663" y="3762375"/>
            <a:ext cx="831850" cy="158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2" name="Line 12"/>
          <p:cNvSpPr>
            <a:spLocks noChangeShapeType="1"/>
          </p:cNvSpPr>
          <p:nvPr/>
        </p:nvSpPr>
        <p:spPr bwMode="auto">
          <a:xfrm>
            <a:off x="4919663" y="3762375"/>
            <a:ext cx="0" cy="6048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71" name="Text Box 11"/>
          <p:cNvSpPr txBox="1">
            <a:spLocks noChangeArrowheads="1"/>
          </p:cNvSpPr>
          <p:nvPr/>
        </p:nvSpPr>
        <p:spPr bwMode="auto">
          <a:xfrm>
            <a:off x="392113" y="4213225"/>
            <a:ext cx="1419225" cy="422275"/>
          </a:xfrm>
          <a:prstGeom prst="rect">
            <a:avLst/>
          </a:prstGeom>
          <a:solidFill>
            <a:srgbClr val="FFFFFF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b="1">
                <a:cs typeface="Times New Roman" pitchFamily="18" charset="0"/>
              </a:rPr>
              <a:t>USER</a:t>
            </a:r>
            <a:endParaRPr lang="en-US"/>
          </a:p>
        </p:txBody>
      </p:sp>
      <p:sp>
        <p:nvSpPr>
          <p:cNvPr id="15370" name="Text Box 10"/>
          <p:cNvSpPr txBox="1">
            <a:spLocks noChangeArrowheads="1"/>
          </p:cNvSpPr>
          <p:nvPr/>
        </p:nvSpPr>
        <p:spPr bwMode="auto">
          <a:xfrm>
            <a:off x="755650" y="3903663"/>
            <a:ext cx="703263" cy="25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b="1">
                <a:cs typeface="Times New Roman" pitchFamily="18" charset="0"/>
              </a:rPr>
              <a:t>U</a:t>
            </a:r>
            <a:endParaRPr lang="en-US"/>
          </a:p>
        </p:txBody>
      </p:sp>
      <p:sp>
        <p:nvSpPr>
          <p:cNvPr id="15369" name="Text Box 9"/>
          <p:cNvSpPr txBox="1">
            <a:spLocks noChangeArrowheads="1"/>
          </p:cNvSpPr>
          <p:nvPr/>
        </p:nvSpPr>
        <p:spPr bwMode="auto">
          <a:xfrm>
            <a:off x="6227763" y="4886325"/>
            <a:ext cx="2070100" cy="407988"/>
          </a:xfrm>
          <a:prstGeom prst="rect">
            <a:avLst/>
          </a:prstGeom>
          <a:solidFill>
            <a:srgbClr val="969696">
              <a:alpha val="50000"/>
            </a:srgbClr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ru-RU" b="1">
                <a:cs typeface="Times New Roman" pitchFamily="18" charset="0"/>
              </a:rPr>
              <a:t>Текущий каталог</a:t>
            </a:r>
            <a:endParaRPr lang="ru-RU"/>
          </a:p>
        </p:txBody>
      </p:sp>
      <p:sp>
        <p:nvSpPr>
          <p:cNvPr id="15368" name="Line 8"/>
          <p:cNvSpPr>
            <a:spLocks noChangeShapeType="1"/>
          </p:cNvSpPr>
          <p:nvPr/>
        </p:nvSpPr>
        <p:spPr bwMode="auto">
          <a:xfrm>
            <a:off x="4991100" y="5226050"/>
            <a:ext cx="1236663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oval" w="med" len="med"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67" name="Text Box 7"/>
          <p:cNvSpPr txBox="1">
            <a:spLocks noChangeArrowheads="1"/>
          </p:cNvSpPr>
          <p:nvPr/>
        </p:nvSpPr>
        <p:spPr bwMode="auto">
          <a:xfrm>
            <a:off x="6242050" y="5397500"/>
            <a:ext cx="2166938" cy="365125"/>
          </a:xfrm>
          <a:prstGeom prst="rect">
            <a:avLst/>
          </a:prstGeom>
          <a:solidFill>
            <a:srgbClr val="C0C0C0">
              <a:alpha val="50000"/>
            </a:srgbClr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 b="1">
                <a:cs typeface="Times New Roman" pitchFamily="18" charset="0"/>
              </a:rPr>
              <a:t>Корневой каталог</a:t>
            </a:r>
            <a:endParaRPr lang="ru-RU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>
            <a:off x="5016500" y="5575300"/>
            <a:ext cx="1236663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oval" w="med" len="med"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392113" y="6210299"/>
            <a:ext cx="8294687" cy="7731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bIns="0"/>
          <a:lstStyle/>
          <a:p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Основные структуры данных процесса</a:t>
            </a:r>
          </a:p>
          <a:p>
            <a:pPr eaLnBrk="0" hangingPunct="0"/>
            <a:endParaRPr lang="ru-RU" sz="2800" dirty="0"/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1497013" y="4379913"/>
            <a:ext cx="11557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5393" name="Rectangle 33"/>
          <p:cNvSpPr>
            <a:spLocks noChangeArrowheads="1"/>
          </p:cNvSpPr>
          <p:nvPr/>
        </p:nvSpPr>
        <p:spPr bwMode="auto">
          <a:xfrm>
            <a:off x="0" y="-238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402" name="Rectangle 42"/>
          <p:cNvSpPr>
            <a:spLocks noChangeArrowheads="1"/>
          </p:cNvSpPr>
          <p:nvPr/>
        </p:nvSpPr>
        <p:spPr bwMode="auto">
          <a:xfrm>
            <a:off x="0" y="-420688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5" name="Номер слайда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B525-44ED-4C5E-8A47-50A709D41AE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B525-44ED-4C5E-8A47-50A709D41AE2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3" name="Прямоугольник 2"/>
          <p:cNvSpPr/>
          <p:nvPr/>
        </p:nvSpPr>
        <p:spPr>
          <a:xfrm>
            <a:off x="195244" y="891024"/>
            <a:ext cx="8771264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1800"/>
              </a:spcAft>
              <a:tabLst>
                <a:tab pos="90170" algn="l"/>
              </a:tabLst>
            </a:pPr>
            <a:r>
              <a:rPr lang="ru-RU" sz="2800" b="1" i="1" dirty="0">
                <a:latin typeface="+mn-lt"/>
                <a:ea typeface="Times New Roman" panose="02020603050405020304" pitchFamily="18" charset="0"/>
              </a:rPr>
              <a:t>Виртуальное адресное пространство процесса </a:t>
            </a:r>
            <a:r>
              <a:rPr lang="ru-RU" sz="2800" i="1" dirty="0">
                <a:latin typeface="+mn-lt"/>
                <a:ea typeface="Times New Roman" panose="02020603050405020304" pitchFamily="18" charset="0"/>
              </a:rPr>
              <a:t>разделено на две части.</a:t>
            </a:r>
          </a:p>
          <a:p>
            <a:pPr marL="285750" indent="-285750" algn="just">
              <a:spcAft>
                <a:spcPts val="1800"/>
              </a:spcAft>
              <a:buFont typeface="Wingdings" panose="05000000000000000000" pitchFamily="2" charset="2"/>
              <a:buChar char="Ø"/>
              <a:tabLst>
                <a:tab pos="90170" algn="l"/>
              </a:tabLst>
            </a:pPr>
            <a:r>
              <a:rPr lang="ru-RU" sz="2800" i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ru-RU" sz="2800" b="1" i="1" dirty="0">
                <a:latin typeface="+mn-lt"/>
                <a:ea typeface="Times New Roman" panose="02020603050405020304" pitchFamily="18" charset="0"/>
              </a:rPr>
              <a:t>В одной из них </a:t>
            </a:r>
            <a:r>
              <a:rPr lang="ru-RU" sz="2800" i="1" dirty="0">
                <a:latin typeface="+mn-lt"/>
                <a:ea typeface="Times New Roman" panose="02020603050405020304" pitchFamily="18" charset="0"/>
              </a:rPr>
              <a:t>резидентно располагается </a:t>
            </a:r>
            <a:r>
              <a:rPr lang="ru-RU" sz="2800" b="1" i="1" dirty="0">
                <a:latin typeface="+mn-lt"/>
                <a:ea typeface="Times New Roman" panose="02020603050405020304" pitchFamily="18" charset="0"/>
              </a:rPr>
              <a:t>ядро </a:t>
            </a:r>
            <a:r>
              <a:rPr lang="en-US" sz="2800" b="1" i="1" dirty="0">
                <a:latin typeface="+mn-lt"/>
                <a:ea typeface="Times New Roman" panose="02020603050405020304" pitchFamily="18" charset="0"/>
              </a:rPr>
              <a:t>UNIX</a:t>
            </a:r>
            <a:r>
              <a:rPr lang="ru-RU" sz="2800" i="1" dirty="0">
                <a:latin typeface="+mn-lt"/>
                <a:ea typeface="Times New Roman" panose="02020603050405020304" pitchFamily="18" charset="0"/>
              </a:rPr>
              <a:t>, которое для всех процессов находится по одним и тем же логическим адресам. Диспетчер памяти блокирует доступ по этим адресам, когда процесс выполняется в пользовательском режиме. 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90170" algn="l"/>
              </a:tabLst>
            </a:pPr>
            <a:r>
              <a:rPr lang="ru-RU" sz="2800" b="1" i="1" dirty="0">
                <a:latin typeface="+mn-lt"/>
                <a:ea typeface="Times New Roman" panose="02020603050405020304" pitchFamily="18" charset="0"/>
              </a:rPr>
              <a:t>Другая часть адресного пространства предназначена для пользовательского процесса.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183694"/>
            <a:ext cx="914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Виртуальное адресное пространство процесса </a:t>
            </a:r>
            <a:endParaRPr lang="ru-RU" sz="2800" b="1" i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685361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B525-44ED-4C5E-8A47-50A709D41AE2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3" name="Прямоугольник 2"/>
          <p:cNvSpPr/>
          <p:nvPr/>
        </p:nvSpPr>
        <p:spPr>
          <a:xfrm>
            <a:off x="107505" y="1246627"/>
            <a:ext cx="8918456" cy="5386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  <a:tabLst>
                <a:tab pos="90170" algn="l"/>
              </a:tabLst>
            </a:pPr>
            <a:r>
              <a:rPr lang="ru-RU" sz="2400" i="1" dirty="0">
                <a:latin typeface="+mn-lt"/>
                <a:ea typeface="Times New Roman" panose="02020603050405020304" pitchFamily="18" charset="0"/>
              </a:rPr>
              <a:t>Это адресное пространство делится на три логических сегмента: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90170" algn="l"/>
              </a:tabLst>
            </a:pPr>
            <a:r>
              <a:rPr lang="ru-RU" sz="2800" b="1" i="1" dirty="0">
                <a:latin typeface="+mn-lt"/>
                <a:ea typeface="Times New Roman" panose="02020603050405020304" pitchFamily="18" charset="0"/>
              </a:rPr>
              <a:t>Текст (программный код), </a:t>
            </a: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§"/>
              <a:tabLst>
                <a:tab pos="90170" algn="l"/>
              </a:tabLst>
            </a:pPr>
            <a:r>
              <a:rPr lang="ru-RU" sz="2800" b="1" i="1" dirty="0">
                <a:latin typeface="+mn-lt"/>
                <a:ea typeface="Times New Roman" panose="02020603050405020304" pitchFamily="18" charset="0"/>
              </a:rPr>
              <a:t>Данные. </a:t>
            </a:r>
          </a:p>
          <a:p>
            <a:pPr marL="285750" indent="-285750" algn="just">
              <a:spcAft>
                <a:spcPts val="1200"/>
              </a:spcAft>
              <a:buFont typeface="Wingdings" panose="05000000000000000000" pitchFamily="2" charset="2"/>
              <a:buChar char="§"/>
              <a:tabLst>
                <a:tab pos="90170" algn="l"/>
              </a:tabLst>
            </a:pPr>
            <a:r>
              <a:rPr lang="ru-RU" sz="2800" b="1" i="1" dirty="0">
                <a:latin typeface="+mn-lt"/>
                <a:ea typeface="Times New Roman" panose="02020603050405020304" pitchFamily="18" charset="0"/>
              </a:rPr>
              <a:t>Стек. 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90170" algn="l"/>
              </a:tabLst>
            </a:pPr>
            <a:r>
              <a:rPr lang="ru-RU" sz="2400" i="1" dirty="0">
                <a:latin typeface="+mn-lt"/>
                <a:ea typeface="Times New Roman" panose="02020603050405020304" pitchFamily="18" charset="0"/>
              </a:rPr>
              <a:t>Сегмент текста защищен от записи и может использоваться совместно с другими процессами. </a:t>
            </a:r>
          </a:p>
          <a:p>
            <a:pPr marL="285750" indent="-285750" algn="just"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90170" algn="l"/>
              </a:tabLst>
            </a:pPr>
            <a:r>
              <a:rPr lang="ru-RU" sz="2400" i="1" dirty="0">
                <a:latin typeface="+mn-lt"/>
                <a:ea typeface="Times New Roman" panose="02020603050405020304" pitchFamily="18" charset="0"/>
              </a:rPr>
              <a:t>Сегменты стека и данных приватны для процесса. </a:t>
            </a:r>
          </a:p>
          <a:p>
            <a:pPr algn="just">
              <a:spcAft>
                <a:spcPts val="0"/>
              </a:spcAft>
              <a:tabLst>
                <a:tab pos="90170" algn="l"/>
              </a:tabLst>
            </a:pPr>
            <a:r>
              <a:rPr lang="ru-RU" sz="2400" i="1" dirty="0">
                <a:latin typeface="+mn-lt"/>
                <a:ea typeface="Times New Roman" panose="02020603050405020304" pitchFamily="18" charset="0"/>
              </a:rPr>
              <a:t>Сегменты называются логическими, т.к. каждый из них занимает непрерывную область логического виртуального адресного пространства процесса, но в виртуальной памяти ОС могут располагаться отдельными фрагментами</a:t>
            </a:r>
            <a:endParaRPr lang="ru-RU" sz="2400" i="1" dirty="0"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269496"/>
            <a:ext cx="89184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Пользовательская часть виртуального адресного пространства процесса </a:t>
            </a:r>
            <a:endParaRPr lang="ru-RU" sz="2800" b="1" i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358250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1342708"/>
            <a:ext cx="8207375" cy="547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5" name="Text Box 4"/>
          <p:cNvSpPr txBox="1">
            <a:spLocks noChangeArrowheads="1"/>
          </p:cNvSpPr>
          <p:nvPr/>
        </p:nvSpPr>
        <p:spPr bwMode="auto">
          <a:xfrm>
            <a:off x="58738" y="8693150"/>
            <a:ext cx="5768975" cy="5619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1600" b="1" i="1">
                <a:cs typeface="Times New Roman" panose="02020603050405020304" pitchFamily="18" charset="0"/>
              </a:rPr>
              <a:t>Рис 1.22.  Распределение памяти процессов </a:t>
            </a:r>
            <a:r>
              <a:rPr lang="en-US" altLang="ru-RU" sz="1600" b="1" i="1">
                <a:cs typeface="Times New Roman" panose="02020603050405020304" pitchFamily="18" charset="0"/>
              </a:rPr>
              <a:t>UNIX</a:t>
            </a:r>
            <a:endParaRPr lang="en-US" altLang="ru-RU"/>
          </a:p>
        </p:txBody>
      </p:sp>
      <p:sp>
        <p:nvSpPr>
          <p:cNvPr id="13316" name="Rectangle 6"/>
          <p:cNvSpPr>
            <a:spLocks noChangeArrowheads="1"/>
          </p:cNvSpPr>
          <p:nvPr/>
        </p:nvSpPr>
        <p:spPr bwMode="auto">
          <a:xfrm>
            <a:off x="0" y="-23971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ru-RU" altLang="ru-RU"/>
          </a:p>
        </p:txBody>
      </p:sp>
      <p:graphicFrame>
        <p:nvGraphicFramePr>
          <p:cNvPr id="18448" name="Group 16"/>
          <p:cNvGraphicFramePr>
            <a:graphicFrameLocks noGrp="1"/>
          </p:cNvGraphicFramePr>
          <p:nvPr/>
        </p:nvGraphicFramePr>
        <p:xfrm>
          <a:off x="0" y="-2397125"/>
          <a:ext cx="208002" cy="3490913"/>
        </p:xfrm>
        <a:graphic>
          <a:graphicData uri="http://schemas.openxmlformats.org/drawingml/2006/table">
            <a:tbl>
              <a:tblPr/>
              <a:tblGrid>
                <a:gridCol w="20800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4909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1301" marR="91301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13319" name="Rectangle 17"/>
          <p:cNvSpPr>
            <a:spLocks noChangeArrowheads="1"/>
          </p:cNvSpPr>
          <p:nvPr/>
        </p:nvSpPr>
        <p:spPr bwMode="auto">
          <a:xfrm>
            <a:off x="0" y="1093788"/>
            <a:ext cx="184150" cy="915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ru-RU"/>
              <a:t/>
            </a:r>
            <a:br>
              <a:rPr lang="en-US" altLang="ru-RU"/>
            </a:br>
            <a:endParaRPr lang="en-US" altLang="ru-RU"/>
          </a:p>
          <a:p>
            <a:endParaRPr lang="en-US" altLang="ru-RU"/>
          </a:p>
        </p:txBody>
      </p:sp>
      <p:sp>
        <p:nvSpPr>
          <p:cNvPr id="13320" name="Rectangle 18"/>
          <p:cNvSpPr>
            <a:spLocks noChangeArrowheads="1"/>
          </p:cNvSpPr>
          <p:nvPr/>
        </p:nvSpPr>
        <p:spPr bwMode="auto">
          <a:xfrm>
            <a:off x="0" y="2009775"/>
            <a:ext cx="184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en-US" altLang="ru-RU"/>
          </a:p>
          <a:p>
            <a:endParaRPr lang="en-US" altLang="ru-RU"/>
          </a:p>
        </p:txBody>
      </p:sp>
      <p:sp>
        <p:nvSpPr>
          <p:cNvPr id="13321" name="Text Box 19"/>
          <p:cNvSpPr txBox="1">
            <a:spLocks noChangeArrowheads="1"/>
          </p:cNvSpPr>
          <p:nvPr/>
        </p:nvSpPr>
        <p:spPr bwMode="auto">
          <a:xfrm>
            <a:off x="395536" y="185451"/>
            <a:ext cx="8291264" cy="908337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800" b="1" i="1" dirty="0">
                <a:solidFill>
                  <a:srgbClr val="FF0000"/>
                </a:solidFill>
                <a:latin typeface="+mj-lt"/>
              </a:rPr>
              <a:t>Виртуальные адресные пространства</a:t>
            </a:r>
            <a:r>
              <a:rPr lang="en-US" altLang="ru-RU" sz="2800" b="1" i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ru-RU" altLang="ru-RU" sz="2800" b="1" i="1" dirty="0">
                <a:solidFill>
                  <a:srgbClr val="FF0000"/>
                </a:solidFill>
                <a:latin typeface="+mj-lt"/>
              </a:rPr>
              <a:t>двух </a:t>
            </a:r>
            <a:r>
              <a:rPr lang="en-US" altLang="ru-RU" sz="2800" b="1" i="1" dirty="0" err="1">
                <a:solidFill>
                  <a:srgbClr val="FF0000"/>
                </a:solidFill>
                <a:latin typeface="+mj-lt"/>
              </a:rPr>
              <a:t>процессов</a:t>
            </a:r>
            <a:r>
              <a:rPr lang="en-US" altLang="ru-RU" sz="2800" b="1" i="1" dirty="0">
                <a:solidFill>
                  <a:srgbClr val="FF0000"/>
                </a:solidFill>
                <a:latin typeface="+mj-lt"/>
              </a:rPr>
              <a:t> UNIX</a:t>
            </a:r>
            <a:endParaRPr lang="en-US" altLang="ru-RU" sz="2800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6FFD3B-9AC0-4E97-9106-2CCDE88C03F7}" type="slidenum">
              <a:rPr lang="en-US" altLang="ru-RU" smtClean="0"/>
              <a:pPr>
                <a:defRPr/>
              </a:pPr>
              <a:t>14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7926743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B525-44ED-4C5E-8A47-50A709D41AE2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3" name="Прямоугольник 2"/>
          <p:cNvSpPr/>
          <p:nvPr/>
        </p:nvSpPr>
        <p:spPr>
          <a:xfrm>
            <a:off x="516960" y="116632"/>
            <a:ext cx="816984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0"/>
              </a:spcBef>
              <a:spcAft>
                <a:spcPts val="0"/>
              </a:spcAft>
              <a:tabLst>
                <a:tab pos="274320" algn="l"/>
              </a:tabLst>
            </a:pPr>
            <a:r>
              <a:rPr lang="ru-RU" sz="2800" b="1" kern="1600" dirty="0">
                <a:solidFill>
                  <a:srgbClr val="FF0000"/>
                </a:solidFill>
                <a:latin typeface="+mj-lt"/>
              </a:rPr>
              <a:t>Уровни выполнения процессов</a:t>
            </a:r>
          </a:p>
          <a:p>
            <a:pPr lvl="0" algn="ctr">
              <a:spcBef>
                <a:spcPts val="0"/>
              </a:spcBef>
              <a:spcAft>
                <a:spcPts val="0"/>
              </a:spcAft>
              <a:tabLst>
                <a:tab pos="274320" algn="l"/>
              </a:tabLst>
            </a:pPr>
            <a:r>
              <a:rPr lang="ru-RU" sz="2800" b="1" kern="1600" dirty="0">
                <a:effectLst/>
                <a:latin typeface="+mj-lt"/>
              </a:rPr>
              <a:t>Уровень пользователя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16960" y="1340768"/>
            <a:ext cx="807524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ru-RU" sz="2400" i="1" dirty="0">
                <a:latin typeface="+mn-lt"/>
                <a:ea typeface="Times New Roman" panose="02020603050405020304" pitchFamily="18" charset="0"/>
              </a:rPr>
              <a:t>Выполнение пользовательских процессов в системе UNIX осуществляется на двух уровнях: </a:t>
            </a:r>
            <a:r>
              <a:rPr lang="ru-RU" sz="2400" b="1" i="1" dirty="0">
                <a:latin typeface="+mn-lt"/>
                <a:ea typeface="Times New Roman" panose="02020603050405020304" pitchFamily="18" charset="0"/>
              </a:rPr>
              <a:t>уровне пользователя(режим задачи, </a:t>
            </a:r>
            <a:r>
              <a:rPr lang="en-US" sz="2400" b="1" i="1" dirty="0">
                <a:latin typeface="+mn-lt"/>
                <a:ea typeface="Times New Roman" panose="02020603050405020304" pitchFamily="18" charset="0"/>
              </a:rPr>
              <a:t>user mode</a:t>
            </a:r>
            <a:r>
              <a:rPr lang="ru-RU" sz="2400" b="1" i="1" dirty="0">
                <a:latin typeface="+mn-lt"/>
                <a:ea typeface="Times New Roman" panose="02020603050405020304" pitchFamily="18" charset="0"/>
              </a:rPr>
              <a:t>)</a:t>
            </a:r>
            <a:r>
              <a:rPr lang="ru-RU" sz="2400" i="1" dirty="0">
                <a:latin typeface="+mn-lt"/>
                <a:ea typeface="Times New Roman" panose="02020603050405020304" pitchFamily="18" charset="0"/>
              </a:rPr>
              <a:t> и </a:t>
            </a:r>
            <a:r>
              <a:rPr lang="ru-RU" sz="2400" b="1" i="1" dirty="0">
                <a:latin typeface="+mn-lt"/>
                <a:ea typeface="Times New Roman" panose="02020603050405020304" pitchFamily="18" charset="0"/>
              </a:rPr>
              <a:t>уровне ядра(режим ядра</a:t>
            </a:r>
            <a:r>
              <a:rPr lang="en-US" sz="2400" b="1" i="1" dirty="0">
                <a:latin typeface="+mn-lt"/>
                <a:ea typeface="Times New Roman" panose="02020603050405020304" pitchFamily="18" charset="0"/>
              </a:rPr>
              <a:t>, kernel mode</a:t>
            </a:r>
            <a:r>
              <a:rPr lang="ru-RU" sz="2400" b="1" i="1" dirty="0">
                <a:latin typeface="+mn-lt"/>
                <a:ea typeface="Times New Roman" panose="02020603050405020304" pitchFamily="18" charset="0"/>
              </a:rPr>
              <a:t>)</a:t>
            </a:r>
            <a:r>
              <a:rPr lang="ru-RU" sz="2400" i="1" dirty="0">
                <a:latin typeface="+mn-lt"/>
                <a:ea typeface="Times New Roman" panose="02020603050405020304" pitchFamily="18" charset="0"/>
              </a:rPr>
              <a:t>. </a:t>
            </a:r>
          </a:p>
          <a:p>
            <a:pPr marL="457200" indent="-457200" algn="just"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ru-RU" sz="2800" i="1" dirty="0">
                <a:latin typeface="+mn-lt"/>
              </a:rPr>
              <a:t>В режиме </a:t>
            </a:r>
            <a:r>
              <a:rPr lang="ru-RU" sz="2800" b="1" i="1" dirty="0">
                <a:latin typeface="+mn-lt"/>
              </a:rPr>
              <a:t>задачи</a:t>
            </a:r>
            <a:r>
              <a:rPr lang="ru-RU" sz="2800" i="1" dirty="0">
                <a:latin typeface="+mn-lt"/>
              </a:rPr>
              <a:t> процессы имеют доступ только к своим собственным командам и данным</a:t>
            </a:r>
            <a:endParaRPr lang="ru-RU" sz="2800" i="1" dirty="0">
              <a:latin typeface="+mn-lt"/>
              <a:ea typeface="Times New Roman" panose="02020603050405020304" pitchFamily="18" charset="0"/>
            </a:endParaRPr>
          </a:p>
          <a:p>
            <a:pPr marL="457200" indent="-457200" algn="just">
              <a:spcAft>
                <a:spcPts val="2400"/>
              </a:spcAft>
              <a:buFont typeface="Wingdings" panose="05000000000000000000" pitchFamily="2" charset="2"/>
              <a:buChar char="§"/>
            </a:pPr>
            <a:r>
              <a:rPr lang="ru-RU" sz="2800" i="1" dirty="0">
                <a:latin typeface="+mn-lt"/>
                <a:ea typeface="Times New Roman" panose="02020603050405020304" pitchFamily="18" charset="0"/>
              </a:rPr>
              <a:t>Когда процесс производит обращение к операционной системе, режим выполнения процесса переключается с </a:t>
            </a:r>
            <a:r>
              <a:rPr lang="ru-RU" sz="2800" b="1" i="1" dirty="0">
                <a:latin typeface="+mn-lt"/>
                <a:ea typeface="Times New Roman" panose="02020603050405020304" pitchFamily="18" charset="0"/>
              </a:rPr>
              <a:t>режима задачи </a:t>
            </a:r>
            <a:r>
              <a:rPr lang="ru-RU" sz="2800" i="1" dirty="0">
                <a:latin typeface="+mn-lt"/>
                <a:ea typeface="Times New Roman" panose="02020603050405020304" pitchFamily="18" charset="0"/>
              </a:rPr>
              <a:t>на </a:t>
            </a:r>
            <a:r>
              <a:rPr lang="ru-RU" sz="2800" b="1" i="1" dirty="0">
                <a:latin typeface="+mn-lt"/>
                <a:ea typeface="Times New Roman" panose="02020603050405020304" pitchFamily="18" charset="0"/>
              </a:rPr>
              <a:t>режим ядра</a:t>
            </a:r>
            <a:endParaRPr lang="ru-RU" sz="2800" i="1" dirty="0">
              <a:latin typeface="+mn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8113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B525-44ED-4C5E-8A47-50A709D41AE2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3" name="Прямоугольник 2"/>
          <p:cNvSpPr/>
          <p:nvPr/>
        </p:nvSpPr>
        <p:spPr>
          <a:xfrm>
            <a:off x="467544" y="1096427"/>
            <a:ext cx="821925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spcAft>
                <a:spcPts val="24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000" i="1" dirty="0">
                <a:latin typeface="+mn-lt"/>
                <a:ea typeface="Times New Roman" panose="02020603050405020304" pitchFamily="18" charset="0"/>
              </a:rPr>
              <a:t>В режиме </a:t>
            </a:r>
            <a:r>
              <a:rPr lang="ru-RU" sz="2000" b="1" i="1" dirty="0">
                <a:latin typeface="+mn-lt"/>
                <a:ea typeface="Times New Roman" panose="02020603050405020304" pitchFamily="18" charset="0"/>
              </a:rPr>
              <a:t>ядра</a:t>
            </a:r>
            <a:r>
              <a:rPr lang="ru-RU" sz="2000" i="1" dirty="0">
                <a:latin typeface="+mn-lt"/>
                <a:ea typeface="Times New Roman" panose="02020603050405020304" pitchFamily="18" charset="0"/>
              </a:rPr>
              <a:t> процессу доступны адресные пространства ядра и пользователя. Виртуальное адресное пространство процесса поделено на </a:t>
            </a:r>
            <a:r>
              <a:rPr lang="ru-RU" sz="2000" b="1" i="1" dirty="0">
                <a:latin typeface="+mn-lt"/>
                <a:ea typeface="Times New Roman" panose="02020603050405020304" pitchFamily="18" charset="0"/>
              </a:rPr>
              <a:t>адреса, доступные только в режиме ядра</a:t>
            </a:r>
            <a:r>
              <a:rPr lang="ru-RU" sz="2000" i="1" dirty="0">
                <a:latin typeface="+mn-lt"/>
                <a:ea typeface="Times New Roman" panose="02020603050405020304" pitchFamily="18" charset="0"/>
              </a:rPr>
              <a:t>, и на </a:t>
            </a:r>
            <a:r>
              <a:rPr lang="ru-RU" sz="2000" b="1" i="1" dirty="0">
                <a:latin typeface="+mn-lt"/>
                <a:ea typeface="Times New Roman" panose="02020603050405020304" pitchFamily="18" charset="0"/>
              </a:rPr>
              <a:t>адреса, доступные в любом режиме</a:t>
            </a:r>
            <a:r>
              <a:rPr lang="ru-RU" sz="2000" i="1" dirty="0">
                <a:latin typeface="+mn-lt"/>
                <a:ea typeface="Times New Roman" panose="02020603050405020304" pitchFamily="18" charset="0"/>
              </a:rPr>
              <a:t>.</a:t>
            </a:r>
          </a:p>
          <a:p>
            <a:pPr marL="342900" indent="-342900" algn="just">
              <a:spcAft>
                <a:spcPts val="2400"/>
              </a:spcAft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sz="2000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Ядро действует от имени пользовательского процесса. Ядро не является какой-то особой совокупностью процессов, выполняющихся параллельно с пользовательскими, </a:t>
            </a:r>
            <a:r>
              <a:rPr lang="ru-RU" sz="2000" b="1" i="1" dirty="0"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оно само выступает составной частью любого пользовательского процесса.</a:t>
            </a:r>
            <a:endParaRPr lang="ru-RU" sz="2000" b="1" i="1" dirty="0">
              <a:latin typeface="+mn-lt"/>
              <a:ea typeface="Times New Roman" panose="02020603050405020304" pitchFamily="18" charset="0"/>
            </a:endParaRPr>
          </a:p>
          <a:p>
            <a:pPr marL="342900" lvl="0" indent="-342900" algn="just">
              <a:spcAft>
                <a:spcPts val="2400"/>
              </a:spcAft>
              <a:buFont typeface="Wingdings" panose="05000000000000000000" pitchFamily="2" charset="2"/>
              <a:buChar char="Ø"/>
              <a:tabLst>
                <a:tab pos="228600" algn="l"/>
              </a:tabLst>
            </a:pPr>
            <a:r>
              <a:rPr lang="ru-RU" sz="2000" i="1" dirty="0">
                <a:latin typeface="+mn-lt"/>
                <a:ea typeface="Times New Roman" panose="02020603050405020304" pitchFamily="18" charset="0"/>
              </a:rPr>
              <a:t>Некоторые команды процессора являются </a:t>
            </a:r>
            <a:r>
              <a:rPr lang="ru-RU" sz="2000" b="1" i="1" dirty="0">
                <a:latin typeface="+mn-lt"/>
                <a:ea typeface="Times New Roman" panose="02020603050405020304" pitchFamily="18" charset="0"/>
              </a:rPr>
              <a:t>привилегированными </a:t>
            </a:r>
            <a:r>
              <a:rPr lang="ru-RU" sz="2000" i="1" dirty="0">
                <a:latin typeface="+mn-lt"/>
                <a:ea typeface="Times New Roman" panose="02020603050405020304" pitchFamily="18" charset="0"/>
              </a:rPr>
              <a:t>и вызывают возникновение ошибок при попытке их использования в режиме задачи: например, команда, управляющая регистром состояния процессора; процессам, выполняющимся в режиме задачи, она недосту</a:t>
            </a:r>
            <a:r>
              <a:rPr lang="ru-RU" sz="2000" i="1" dirty="0">
                <a:latin typeface="Arial" panose="020B0604020202020204" pitchFamily="34" charset="0"/>
                <a:ea typeface="Times New Roman" panose="02020603050405020304" pitchFamily="18" charset="0"/>
              </a:rPr>
              <a:t>пна</a:t>
            </a:r>
            <a:r>
              <a:rPr lang="ru-RU" i="1" dirty="0"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  <a:endParaRPr lang="ru-RU" sz="11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67544" y="116632"/>
            <a:ext cx="82192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ts val="0"/>
              </a:spcBef>
              <a:spcAft>
                <a:spcPts val="0"/>
              </a:spcAft>
              <a:tabLst>
                <a:tab pos="274320" algn="l"/>
              </a:tabLst>
            </a:pPr>
            <a:r>
              <a:rPr lang="ru-RU" sz="2800" b="1" i="1" kern="1600" dirty="0">
                <a:solidFill>
                  <a:srgbClr val="FF0000"/>
                </a:solidFill>
                <a:latin typeface="+mj-lt"/>
              </a:rPr>
              <a:t>Уровни выполнения процессов</a:t>
            </a:r>
          </a:p>
          <a:p>
            <a:pPr lvl="0" algn="ctr">
              <a:spcBef>
                <a:spcPts val="0"/>
              </a:spcBef>
              <a:spcAft>
                <a:spcPts val="0"/>
              </a:spcAft>
              <a:tabLst>
                <a:tab pos="274320" algn="l"/>
              </a:tabLst>
            </a:pPr>
            <a:r>
              <a:rPr lang="ru-RU" sz="2800" b="1" i="1" kern="1600" dirty="0">
                <a:latin typeface="+mj-lt"/>
              </a:rPr>
              <a:t>Уровень ядра</a:t>
            </a:r>
          </a:p>
        </p:txBody>
      </p:sp>
    </p:spTree>
    <p:extLst>
      <p:ext uri="{BB962C8B-B14F-4D97-AF65-F5344CB8AC3E}">
        <p14:creationId xmlns:p14="http://schemas.microsoft.com/office/powerpoint/2010/main" val="31144465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53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7" y="908720"/>
            <a:ext cx="8353425" cy="5473700"/>
          </a:xfrm>
          <a:prstGeom prst="rect">
            <a:avLst/>
          </a:prstGeom>
          <a:noFill/>
        </p:spPr>
      </p:pic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0" y="-12557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graphicFrame>
        <p:nvGraphicFramePr>
          <p:cNvPr id="65549" name="Group 13"/>
          <p:cNvGraphicFramePr>
            <a:graphicFrameLocks noGrp="1"/>
          </p:cNvGraphicFramePr>
          <p:nvPr/>
        </p:nvGraphicFramePr>
        <p:xfrm>
          <a:off x="0" y="-1255713"/>
          <a:ext cx="208280" cy="2446338"/>
        </p:xfrm>
        <a:graphic>
          <a:graphicData uri="http://schemas.openxmlformats.org/drawingml/2006/table">
            <a:tbl>
              <a:tblPr/>
              <a:tblGrid>
                <a:gridCol w="20828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2446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sp>
        <p:nvSpPr>
          <p:cNvPr id="65546" name="Rectangle 10"/>
          <p:cNvSpPr>
            <a:spLocks noChangeArrowheads="1"/>
          </p:cNvSpPr>
          <p:nvPr/>
        </p:nvSpPr>
        <p:spPr bwMode="auto">
          <a:xfrm>
            <a:off x="0" y="1190625"/>
            <a:ext cx="1841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/>
              <a:t/>
            </a:r>
            <a:br>
              <a:rPr lang="en-US"/>
            </a:br>
            <a:endParaRPr lang="en-US"/>
          </a:p>
          <a:p>
            <a:pPr eaLnBrk="0" hangingPunct="0"/>
            <a:endParaRPr lang="en-US"/>
          </a:p>
        </p:txBody>
      </p:sp>
      <p:sp>
        <p:nvSpPr>
          <p:cNvPr id="65548" name="Text Box 12"/>
          <p:cNvSpPr txBox="1">
            <a:spLocks noChangeArrowheads="1"/>
          </p:cNvSpPr>
          <p:nvPr/>
        </p:nvSpPr>
        <p:spPr bwMode="auto">
          <a:xfrm>
            <a:off x="467544" y="0"/>
            <a:ext cx="8280201" cy="90872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2800" b="1" i="1" dirty="0" err="1">
                <a:solidFill>
                  <a:srgbClr val="FF0000"/>
                </a:solidFill>
                <a:latin typeface="+mj-lt"/>
              </a:rPr>
              <a:t>Системные</a:t>
            </a:r>
            <a:r>
              <a:rPr lang="en-US" sz="2800" b="1" i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+mj-lt"/>
              </a:rPr>
              <a:t>вызовы</a:t>
            </a:r>
            <a:r>
              <a:rPr lang="en-US" sz="2800" b="1" i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+mj-lt"/>
              </a:rPr>
              <a:t>управления</a:t>
            </a:r>
            <a:r>
              <a:rPr lang="en-US" sz="2800" b="1" i="1" dirty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800" b="1" i="1" dirty="0" err="1">
                <a:solidFill>
                  <a:srgbClr val="FF0000"/>
                </a:solidFill>
                <a:latin typeface="+mj-lt"/>
              </a:rPr>
              <a:t>процессами</a:t>
            </a:r>
            <a:endParaRPr lang="en-US" sz="2800" b="1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B525-44ED-4C5E-8A47-50A709D41AE2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29" name="Text Box 21"/>
          <p:cNvSpPr txBox="1">
            <a:spLocks noChangeArrowheads="1"/>
          </p:cNvSpPr>
          <p:nvPr/>
        </p:nvSpPr>
        <p:spPr bwMode="auto">
          <a:xfrm>
            <a:off x="122238" y="5335588"/>
            <a:ext cx="561975" cy="254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b="1">
              <a:solidFill>
                <a:srgbClr val="FF0000"/>
              </a:solidFill>
              <a:cs typeface="Times New Roman" pitchFamily="18" charset="0"/>
            </a:endParaRPr>
          </a:p>
          <a:p>
            <a:pPr eaLnBrk="0" hangingPunct="0"/>
            <a:r>
              <a:rPr lang="en-US" b="1">
                <a:solidFill>
                  <a:srgbClr val="FF0000"/>
                </a:solidFill>
                <a:cs typeface="Times New Roman" pitchFamily="18" charset="0"/>
              </a:rPr>
              <a:t>fork</a:t>
            </a:r>
            <a:endParaRPr lang="en-US"/>
          </a:p>
        </p:txBody>
      </p:sp>
      <p:sp>
        <p:nvSpPr>
          <p:cNvPr id="17434" name="Oval 26"/>
          <p:cNvSpPr>
            <a:spLocks noChangeArrowheads="1"/>
          </p:cNvSpPr>
          <p:nvPr/>
        </p:nvSpPr>
        <p:spPr bwMode="auto">
          <a:xfrm>
            <a:off x="3041333" y="200025"/>
            <a:ext cx="3394394" cy="1477963"/>
          </a:xfrm>
          <a:prstGeom prst="ellipse">
            <a:avLst/>
          </a:prstGeom>
          <a:solidFill>
            <a:srgbClr val="C0C0C0">
              <a:alpha val="50000"/>
            </a:srgbClr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35" name="Text Box 27"/>
          <p:cNvSpPr txBox="1">
            <a:spLocks noChangeArrowheads="1"/>
          </p:cNvSpPr>
          <p:nvPr/>
        </p:nvSpPr>
        <p:spPr bwMode="auto">
          <a:xfrm>
            <a:off x="3821114" y="458788"/>
            <a:ext cx="1975022" cy="1014412"/>
          </a:xfrm>
          <a:prstGeom prst="rect">
            <a:avLst/>
          </a:prstGeom>
          <a:solidFill>
            <a:srgbClr val="C0C0C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b="1" dirty="0">
                <a:cs typeface="Times New Roman" pitchFamily="18" charset="0"/>
              </a:rPr>
              <a:t>Выполнение в режиме задачи (</a:t>
            </a:r>
            <a:r>
              <a:rPr lang="en-US" b="1" dirty="0">
                <a:cs typeface="Times New Roman" pitchFamily="18" charset="0"/>
              </a:rPr>
              <a:t>user</a:t>
            </a:r>
            <a:r>
              <a:rPr lang="ru-RU" b="1" dirty="0">
                <a:cs typeface="Times New Roman" pitchFamily="18" charset="0"/>
              </a:rPr>
              <a:t> </a:t>
            </a:r>
            <a:r>
              <a:rPr lang="en-US" b="1" dirty="0">
                <a:cs typeface="Times New Roman" pitchFamily="18" charset="0"/>
              </a:rPr>
              <a:t>mode</a:t>
            </a:r>
            <a:r>
              <a:rPr lang="ru-RU" b="1" dirty="0">
                <a:cs typeface="Times New Roman" pitchFamily="18" charset="0"/>
              </a:rPr>
              <a:t>)</a:t>
            </a:r>
            <a:endParaRPr lang="ru-RU" dirty="0"/>
          </a:p>
        </p:txBody>
      </p:sp>
      <p:sp>
        <p:nvSpPr>
          <p:cNvPr id="17412" name="Oval 4"/>
          <p:cNvSpPr>
            <a:spLocks noChangeArrowheads="1"/>
          </p:cNvSpPr>
          <p:nvPr/>
        </p:nvSpPr>
        <p:spPr bwMode="auto">
          <a:xfrm>
            <a:off x="3484563" y="2162175"/>
            <a:ext cx="2476500" cy="1349375"/>
          </a:xfrm>
          <a:prstGeom prst="ellipse">
            <a:avLst/>
          </a:prstGeom>
          <a:solidFill>
            <a:srgbClr val="C0C0C0">
              <a:alpha val="50000"/>
            </a:srgbClr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13" name="Text Box 5"/>
          <p:cNvSpPr txBox="1">
            <a:spLocks noChangeArrowheads="1"/>
          </p:cNvSpPr>
          <p:nvPr/>
        </p:nvSpPr>
        <p:spPr bwMode="auto">
          <a:xfrm>
            <a:off x="3821113" y="2414588"/>
            <a:ext cx="1771650" cy="844550"/>
          </a:xfrm>
          <a:prstGeom prst="rect">
            <a:avLst/>
          </a:prstGeom>
          <a:solidFill>
            <a:srgbClr val="C0C0C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b="1" dirty="0">
                <a:cs typeface="Times New Roman" pitchFamily="18" charset="0"/>
              </a:rPr>
              <a:t>Выполнение в режиме ядра (</a:t>
            </a:r>
            <a:r>
              <a:rPr lang="en-US" b="1" dirty="0">
                <a:cs typeface="Times New Roman" pitchFamily="18" charset="0"/>
              </a:rPr>
              <a:t>kernel</a:t>
            </a:r>
            <a:r>
              <a:rPr lang="ru-RU" b="1" dirty="0">
                <a:cs typeface="Times New Roman" pitchFamily="18" charset="0"/>
              </a:rPr>
              <a:t> </a:t>
            </a:r>
            <a:r>
              <a:rPr lang="en-US" b="1" dirty="0">
                <a:cs typeface="Times New Roman" pitchFamily="18" charset="0"/>
              </a:rPr>
              <a:t>mode</a:t>
            </a:r>
            <a:r>
              <a:rPr lang="ru-RU" b="1" dirty="0">
                <a:cs typeface="Times New Roman" pitchFamily="18" charset="0"/>
              </a:rPr>
              <a:t>)</a:t>
            </a:r>
            <a:endParaRPr lang="ru-RU" dirty="0"/>
          </a:p>
        </p:txBody>
      </p:sp>
      <p:sp>
        <p:nvSpPr>
          <p:cNvPr id="17432" name="Line 24"/>
          <p:cNvSpPr>
            <a:spLocks noChangeShapeType="1"/>
          </p:cNvSpPr>
          <p:nvPr/>
        </p:nvSpPr>
        <p:spPr bwMode="auto">
          <a:xfrm flipV="1">
            <a:off x="4271963" y="1660525"/>
            <a:ext cx="0" cy="544513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33" name="Line 25"/>
          <p:cNvSpPr>
            <a:spLocks noChangeShapeType="1"/>
          </p:cNvSpPr>
          <p:nvPr/>
        </p:nvSpPr>
        <p:spPr bwMode="auto">
          <a:xfrm flipV="1">
            <a:off x="5041900" y="1647825"/>
            <a:ext cx="7938" cy="51117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arrow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8" name="Oval 20"/>
          <p:cNvSpPr>
            <a:spLocks noChangeArrowheads="1"/>
          </p:cNvSpPr>
          <p:nvPr/>
        </p:nvSpPr>
        <p:spPr bwMode="auto">
          <a:xfrm>
            <a:off x="766763" y="5126038"/>
            <a:ext cx="1222375" cy="758825"/>
          </a:xfrm>
          <a:prstGeom prst="ellipse">
            <a:avLst/>
          </a:prstGeom>
          <a:solidFill>
            <a:srgbClr val="969696">
              <a:alpha val="50000"/>
            </a:srgbClr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30" name="Text Box 22"/>
          <p:cNvSpPr txBox="1">
            <a:spLocks noChangeArrowheads="1"/>
          </p:cNvSpPr>
          <p:nvPr/>
        </p:nvSpPr>
        <p:spPr bwMode="auto">
          <a:xfrm>
            <a:off x="969963" y="5327650"/>
            <a:ext cx="885825" cy="338138"/>
          </a:xfrm>
          <a:prstGeom prst="rect">
            <a:avLst/>
          </a:prstGeom>
          <a:solidFill>
            <a:srgbClr val="C0C0C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b="1">
                <a:cs typeface="Times New Roman" pitchFamily="18" charset="0"/>
              </a:rPr>
              <a:t>создан</a:t>
            </a:r>
            <a:endParaRPr lang="ru-RU"/>
          </a:p>
        </p:txBody>
      </p:sp>
      <p:sp>
        <p:nvSpPr>
          <p:cNvPr id="17427" name="Line 19"/>
          <p:cNvSpPr>
            <a:spLocks noChangeShapeType="1"/>
          </p:cNvSpPr>
          <p:nvPr/>
        </p:nvSpPr>
        <p:spPr bwMode="auto">
          <a:xfrm flipV="1">
            <a:off x="1979613" y="5524499"/>
            <a:ext cx="863600" cy="17464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26" name="Text Box 18"/>
          <p:cNvSpPr txBox="1">
            <a:spLocks noChangeArrowheads="1"/>
          </p:cNvSpPr>
          <p:nvPr/>
        </p:nvSpPr>
        <p:spPr bwMode="auto">
          <a:xfrm>
            <a:off x="2051050" y="5734050"/>
            <a:ext cx="792163" cy="3095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b="1">
                <a:solidFill>
                  <a:srgbClr val="FF0000"/>
                </a:solidFill>
                <a:cs typeface="Times New Roman" pitchFamily="18" charset="0"/>
              </a:rPr>
              <a:t>execvi</a:t>
            </a:r>
            <a:endParaRPr lang="en-US"/>
          </a:p>
        </p:txBody>
      </p:sp>
      <p:sp>
        <p:nvSpPr>
          <p:cNvPr id="17414" name="Oval 6"/>
          <p:cNvSpPr>
            <a:spLocks noChangeArrowheads="1"/>
          </p:cNvSpPr>
          <p:nvPr/>
        </p:nvSpPr>
        <p:spPr bwMode="auto">
          <a:xfrm>
            <a:off x="2855913" y="4921250"/>
            <a:ext cx="1731645" cy="1082675"/>
          </a:xfrm>
          <a:prstGeom prst="ellipse">
            <a:avLst/>
          </a:prstGeom>
          <a:solidFill>
            <a:srgbClr val="C0C0C0">
              <a:alpha val="50000"/>
            </a:srgbClr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15" name="Text Box 7"/>
          <p:cNvSpPr txBox="1">
            <a:spLocks noChangeArrowheads="1"/>
          </p:cNvSpPr>
          <p:nvPr/>
        </p:nvSpPr>
        <p:spPr bwMode="auto">
          <a:xfrm>
            <a:off x="3041333" y="5219700"/>
            <a:ext cx="1410971" cy="422275"/>
          </a:xfrm>
          <a:prstGeom prst="rect">
            <a:avLst/>
          </a:prstGeom>
          <a:solidFill>
            <a:srgbClr val="C0C0C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1600" b="1" dirty="0">
                <a:cs typeface="Times New Roman" pitchFamily="18" charset="0"/>
              </a:rPr>
              <a:t>готов к выполнению</a:t>
            </a:r>
            <a:endParaRPr lang="ru-RU" dirty="0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 flipH="1">
            <a:off x="3360737" y="3386138"/>
            <a:ext cx="614362" cy="159067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17" name="Line 9"/>
          <p:cNvSpPr>
            <a:spLocks noChangeShapeType="1"/>
          </p:cNvSpPr>
          <p:nvPr/>
        </p:nvSpPr>
        <p:spPr bwMode="auto">
          <a:xfrm flipV="1">
            <a:off x="3707903" y="3470274"/>
            <a:ext cx="576759" cy="145097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18" name="Oval 10"/>
          <p:cNvSpPr>
            <a:spLocks noChangeArrowheads="1"/>
          </p:cNvSpPr>
          <p:nvPr/>
        </p:nvSpPr>
        <p:spPr bwMode="auto">
          <a:xfrm>
            <a:off x="6126164" y="4976813"/>
            <a:ext cx="2152650" cy="1096962"/>
          </a:xfrm>
          <a:prstGeom prst="ellipse">
            <a:avLst/>
          </a:prstGeom>
          <a:solidFill>
            <a:srgbClr val="C0C0C0">
              <a:alpha val="50000"/>
            </a:srgbClr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6435727" y="5202238"/>
            <a:ext cx="1584323" cy="688975"/>
          </a:xfrm>
          <a:prstGeom prst="rect">
            <a:avLst/>
          </a:prstGeom>
          <a:solidFill>
            <a:srgbClr val="C0C0C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1600" b="1" dirty="0">
                <a:cs typeface="Times New Roman" pitchFamily="18" charset="0"/>
              </a:rPr>
              <a:t>ждет недоступный ресурс</a:t>
            </a:r>
            <a:r>
              <a:rPr lang="en-US" sz="1600" b="1" dirty="0">
                <a:cs typeface="Times New Roman" pitchFamily="18" charset="0"/>
              </a:rPr>
              <a:t> (co</a:t>
            </a:r>
            <a:r>
              <a:rPr lang="ru-RU" sz="1600" b="1" dirty="0">
                <a:cs typeface="Times New Roman" pitchFamily="18" charset="0"/>
              </a:rPr>
              <a:t>н</a:t>
            </a:r>
            <a:r>
              <a:rPr lang="en-US" sz="1600" b="1" dirty="0">
                <a:cs typeface="Times New Roman" pitchFamily="18" charset="0"/>
              </a:rPr>
              <a:t>)</a:t>
            </a:r>
            <a:endParaRPr lang="en-US" dirty="0"/>
          </a:p>
        </p:txBody>
      </p:sp>
      <p:sp>
        <p:nvSpPr>
          <p:cNvPr id="17420" name="Line 12"/>
          <p:cNvSpPr>
            <a:spLocks noChangeShapeType="1"/>
          </p:cNvSpPr>
          <p:nvPr/>
        </p:nvSpPr>
        <p:spPr bwMode="auto">
          <a:xfrm flipV="1">
            <a:off x="4579939" y="5524499"/>
            <a:ext cx="1546226" cy="1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arrow" w="med" len="med"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1" name="Text Box 13"/>
          <p:cNvSpPr txBox="1">
            <a:spLocks noChangeArrowheads="1"/>
          </p:cNvSpPr>
          <p:nvPr/>
        </p:nvSpPr>
        <p:spPr bwMode="auto">
          <a:xfrm>
            <a:off x="4932363" y="5734050"/>
            <a:ext cx="998537" cy="3603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r>
              <a:rPr lang="en-US" b="1">
                <a:solidFill>
                  <a:srgbClr val="FF0000"/>
                </a:solidFill>
                <a:cs typeface="Times New Roman" pitchFamily="18" charset="0"/>
              </a:rPr>
              <a:t>wakeup</a:t>
            </a:r>
            <a:endParaRPr lang="en-US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>
            <a:off x="5522913" y="3371850"/>
            <a:ext cx="1406525" cy="163195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23" name="Text Box 15"/>
          <p:cNvSpPr txBox="1">
            <a:spLocks noChangeArrowheads="1"/>
          </p:cNvSpPr>
          <p:nvPr/>
        </p:nvSpPr>
        <p:spPr bwMode="auto">
          <a:xfrm>
            <a:off x="6156325" y="3573463"/>
            <a:ext cx="1211263" cy="30956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b="1">
              <a:solidFill>
                <a:srgbClr val="FF0000"/>
              </a:solidFill>
              <a:cs typeface="Times New Roman" pitchFamily="18" charset="0"/>
            </a:endParaRPr>
          </a:p>
          <a:p>
            <a:pPr algn="ctr" eaLnBrk="0" hangingPunct="0"/>
            <a:r>
              <a:rPr lang="en-US" b="1">
                <a:solidFill>
                  <a:srgbClr val="FF0000"/>
                </a:solidFill>
                <a:cs typeface="Times New Roman" pitchFamily="18" charset="0"/>
              </a:rPr>
              <a:t>Sleep ( )</a:t>
            </a:r>
            <a:endParaRPr lang="en-US"/>
          </a:p>
        </p:txBody>
      </p:sp>
      <p:sp>
        <p:nvSpPr>
          <p:cNvPr id="17438" name="Oval 30"/>
          <p:cNvSpPr>
            <a:spLocks noChangeArrowheads="1"/>
          </p:cNvSpPr>
          <p:nvPr/>
        </p:nvSpPr>
        <p:spPr bwMode="auto">
          <a:xfrm>
            <a:off x="6977063" y="2479675"/>
            <a:ext cx="1225550" cy="746125"/>
          </a:xfrm>
          <a:prstGeom prst="ellipse">
            <a:avLst/>
          </a:prstGeom>
          <a:solidFill>
            <a:srgbClr val="C0C0C0">
              <a:alpha val="50000"/>
            </a:srgbClr>
          </a:solidFill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7424" name="Text Box 16"/>
          <p:cNvSpPr txBox="1">
            <a:spLocks noChangeArrowheads="1"/>
          </p:cNvSpPr>
          <p:nvPr/>
        </p:nvSpPr>
        <p:spPr bwMode="auto">
          <a:xfrm>
            <a:off x="7158038" y="2705894"/>
            <a:ext cx="844550" cy="309562"/>
          </a:xfrm>
          <a:prstGeom prst="rect">
            <a:avLst/>
          </a:prstGeom>
          <a:solidFill>
            <a:srgbClr val="C0C0C0">
              <a:alpha val="50000"/>
            </a:srgbClr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b="1" dirty="0">
                <a:cs typeface="Times New Roman" pitchFamily="18" charset="0"/>
              </a:rPr>
              <a:t>зомби</a:t>
            </a:r>
            <a:endParaRPr lang="ru-RU" dirty="0"/>
          </a:p>
        </p:txBody>
      </p:sp>
      <p:sp>
        <p:nvSpPr>
          <p:cNvPr id="17437" name="Line 29"/>
          <p:cNvSpPr>
            <a:spLocks noChangeShapeType="1"/>
          </p:cNvSpPr>
          <p:nvPr/>
        </p:nvSpPr>
        <p:spPr bwMode="auto">
          <a:xfrm>
            <a:off x="5961063" y="2851150"/>
            <a:ext cx="99695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36" name="Text Box 28"/>
          <p:cNvSpPr txBox="1">
            <a:spLocks noChangeArrowheads="1"/>
          </p:cNvSpPr>
          <p:nvPr/>
        </p:nvSpPr>
        <p:spPr bwMode="auto">
          <a:xfrm>
            <a:off x="6084888" y="2565400"/>
            <a:ext cx="771525" cy="20796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en-US" b="1">
              <a:solidFill>
                <a:srgbClr val="FF0000"/>
              </a:solidFill>
              <a:cs typeface="Times New Roman" pitchFamily="18" charset="0"/>
            </a:endParaRPr>
          </a:p>
          <a:p>
            <a:pPr eaLnBrk="0" hangingPunct="0"/>
            <a:r>
              <a:rPr lang="en-US" b="1">
                <a:solidFill>
                  <a:srgbClr val="FF0000"/>
                </a:solidFill>
                <a:cs typeface="Times New Roman" pitchFamily="18" charset="0"/>
              </a:rPr>
              <a:t>exit ( )</a:t>
            </a:r>
            <a:endParaRPr lang="en-US"/>
          </a:p>
        </p:txBody>
      </p:sp>
      <p:sp>
        <p:nvSpPr>
          <p:cNvPr id="17439" name="Line 31"/>
          <p:cNvSpPr>
            <a:spLocks noChangeShapeType="1"/>
          </p:cNvSpPr>
          <p:nvPr/>
        </p:nvSpPr>
        <p:spPr bwMode="auto">
          <a:xfrm>
            <a:off x="8204200" y="2860675"/>
            <a:ext cx="979488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arrow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40" name="Text Box 32"/>
          <p:cNvSpPr txBox="1">
            <a:spLocks noChangeArrowheads="1"/>
          </p:cNvSpPr>
          <p:nvPr/>
        </p:nvSpPr>
        <p:spPr bwMode="auto">
          <a:xfrm>
            <a:off x="8348663" y="2655888"/>
            <a:ext cx="488950" cy="30956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en-US" sz="1600" b="1">
                <a:solidFill>
                  <a:srgbClr val="FF0000"/>
                </a:solidFill>
                <a:cs typeface="Times New Roman" pitchFamily="18" charset="0"/>
              </a:rPr>
              <a:t>wait</a:t>
            </a:r>
            <a:endParaRPr lang="en-US"/>
          </a:p>
        </p:txBody>
      </p:sp>
      <p:sp>
        <p:nvSpPr>
          <p:cNvPr id="17441" name="Text Box 33"/>
          <p:cNvSpPr txBox="1">
            <a:spLocks noChangeArrowheads="1"/>
          </p:cNvSpPr>
          <p:nvPr/>
        </p:nvSpPr>
        <p:spPr bwMode="auto">
          <a:xfrm>
            <a:off x="766763" y="9526"/>
            <a:ext cx="7581900" cy="4191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800" b="1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Граф состояний процесса</a:t>
            </a:r>
          </a:p>
          <a:p>
            <a:pPr eaLnBrk="0" hangingPunct="0"/>
            <a:endParaRPr lang="ru-RU" sz="2800" dirty="0"/>
          </a:p>
        </p:txBody>
      </p:sp>
      <p:sp>
        <p:nvSpPr>
          <p:cNvPr id="17431" name="Line 23"/>
          <p:cNvSpPr>
            <a:spLocks noChangeShapeType="1"/>
          </p:cNvSpPr>
          <p:nvPr/>
        </p:nvSpPr>
        <p:spPr bwMode="auto">
          <a:xfrm>
            <a:off x="182880" y="5496559"/>
            <a:ext cx="583884" cy="412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7442" name="Rectangle 34"/>
          <p:cNvSpPr>
            <a:spLocks noChangeArrowheads="1"/>
          </p:cNvSpPr>
          <p:nvPr/>
        </p:nvSpPr>
        <p:spPr bwMode="auto">
          <a:xfrm>
            <a:off x="-39688" y="26988"/>
            <a:ext cx="9144001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7450" name="Rectangle 42"/>
          <p:cNvSpPr>
            <a:spLocks noChangeArrowheads="1"/>
          </p:cNvSpPr>
          <p:nvPr/>
        </p:nvSpPr>
        <p:spPr bwMode="auto">
          <a:xfrm>
            <a:off x="-39688" y="26988"/>
            <a:ext cx="247651" cy="534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 sz="1100"/>
          </a:p>
          <a:p>
            <a:pPr eaLnBrk="0" hangingPunct="0"/>
            <a:r>
              <a:rPr lang="ru-RU"/>
              <a:t> </a:t>
            </a:r>
          </a:p>
        </p:txBody>
      </p:sp>
      <p:sp>
        <p:nvSpPr>
          <p:cNvPr id="35" name="Номер слайда 3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B525-44ED-4C5E-8A47-50A709D41AE2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1938" y="938213"/>
            <a:ext cx="8424862" cy="5545137"/>
          </a:xfrm>
          <a:prstGeom prst="rect">
            <a:avLst/>
          </a:prstGeom>
          <a:noFill/>
        </p:spPr>
      </p:pic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467544" y="14951"/>
            <a:ext cx="7632847" cy="92326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4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ru-RU" sz="2800" b="1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Переходы между состояниями процесса</a:t>
            </a:r>
            <a:endParaRPr lang="ru-RU" sz="2800" b="1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-9810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B525-44ED-4C5E-8A47-50A709D41AE2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B525-44ED-4C5E-8A47-50A709D41AE2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3" name="Прямоугольник 2"/>
          <p:cNvSpPr/>
          <p:nvPr/>
        </p:nvSpPr>
        <p:spPr>
          <a:xfrm>
            <a:off x="456496" y="910431"/>
            <a:ext cx="8230304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1463" marR="13970" indent="-271463" algn="just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ru-RU" sz="2800" b="1" i="1" dirty="0">
                <a:latin typeface="+mn-lt"/>
                <a:ea typeface="Times New Roman" panose="02020603050405020304" pitchFamily="18" charset="0"/>
              </a:rPr>
              <a:t>Процесс ОС </a:t>
            </a:r>
            <a:r>
              <a:rPr lang="en-US" sz="2800" b="1" i="1" dirty="0">
                <a:latin typeface="+mn-lt"/>
                <a:ea typeface="Times New Roman" panose="02020603050405020304" pitchFamily="18" charset="0"/>
              </a:rPr>
              <a:t>UNIX</a:t>
            </a:r>
            <a:r>
              <a:rPr lang="ru-RU" sz="2800" b="1" i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ru-RU" sz="2800" i="1" dirty="0">
                <a:latin typeface="+mn-lt"/>
                <a:ea typeface="Times New Roman" panose="02020603050405020304" pitchFamily="18" charset="0"/>
              </a:rPr>
              <a:t>- единица управления и единица потребления ресурсов операционной системы.</a:t>
            </a:r>
          </a:p>
          <a:p>
            <a:pPr marL="271463" marR="13970" indent="-271463" algn="just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ru-RU" sz="2800" i="1" dirty="0">
                <a:latin typeface="+mn-lt"/>
                <a:ea typeface="Times New Roman" panose="02020603050405020304" pitchFamily="18" charset="0"/>
              </a:rPr>
              <a:t>Каждый процесс выполняется в собственном </a:t>
            </a:r>
            <a:r>
              <a:rPr lang="ru-RU" sz="2800" b="1" i="1" dirty="0">
                <a:latin typeface="+mn-lt"/>
                <a:ea typeface="Times New Roman" panose="02020603050405020304" pitchFamily="18" charset="0"/>
              </a:rPr>
              <a:t>виртуальном адресном пространстве</a:t>
            </a:r>
            <a:r>
              <a:rPr lang="ru-RU" sz="2800" i="1" dirty="0">
                <a:latin typeface="+mn-lt"/>
                <a:ea typeface="Times New Roman" panose="02020603050405020304" pitchFamily="18" charset="0"/>
              </a:rPr>
              <a:t>.</a:t>
            </a:r>
          </a:p>
          <a:p>
            <a:pPr marL="271463" marR="13970" indent="-271463" algn="just">
              <a:spcBef>
                <a:spcPts val="0"/>
              </a:spcBef>
              <a:spcAft>
                <a:spcPts val="2400"/>
              </a:spcAft>
              <a:buFont typeface="Wingdings" panose="05000000000000000000" pitchFamily="2" charset="2"/>
              <a:buChar char="Ø"/>
            </a:pPr>
            <a:r>
              <a:rPr lang="ru-RU" sz="2800" i="1" dirty="0">
                <a:latin typeface="+mn-lt"/>
                <a:ea typeface="Times New Roman" panose="02020603050405020304" pitchFamily="18" charset="0"/>
              </a:rPr>
              <a:t> Совокупность участков виртуальной памяти операционной системы, на которые отображается виртуальное адресное пространство процесса, называется </a:t>
            </a:r>
            <a:r>
              <a:rPr lang="ru-RU" sz="2800" b="1" i="1" dirty="0">
                <a:latin typeface="+mn-lt"/>
                <a:ea typeface="Times New Roman" panose="02020603050405020304" pitchFamily="18" charset="0"/>
              </a:rPr>
              <a:t>образом процесса</a:t>
            </a:r>
            <a:r>
              <a:rPr lang="ru-RU" sz="2800" i="1" dirty="0">
                <a:latin typeface="+mn-lt"/>
                <a:ea typeface="Times New Roman" panose="02020603050405020304" pitchFamily="18" charset="0"/>
              </a:rPr>
              <a:t>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56496" y="249515"/>
            <a:ext cx="82303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Процессы ОС </a:t>
            </a:r>
            <a:r>
              <a:rPr lang="en-US" sz="2800" b="1" i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UNIX</a:t>
            </a:r>
            <a:r>
              <a:rPr lang="ru-RU" sz="2800" b="1" i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 </a:t>
            </a:r>
            <a:endParaRPr lang="ru-RU" sz="2800" b="1" i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538511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6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93017077"/>
              </p:ext>
            </p:extLst>
          </p:nvPr>
        </p:nvGraphicFramePr>
        <p:xfrm>
          <a:off x="395288" y="836613"/>
          <a:ext cx="8510587" cy="588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5" name="Document" r:id="rId4" imgW="9869351" imgH="9239711" progId="Word.Document.8">
                  <p:embed/>
                </p:oleObj>
              </mc:Choice>
              <mc:Fallback>
                <p:oleObj name="Document" r:id="rId4" imgW="9869351" imgH="9239711" progId="Word.Documen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836613"/>
                        <a:ext cx="8510587" cy="58848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3" name="Text Box 3"/>
          <p:cNvSpPr txBox="1">
            <a:spLocks noChangeArrowheads="1"/>
          </p:cNvSpPr>
          <p:nvPr/>
        </p:nvSpPr>
        <p:spPr bwMode="auto">
          <a:xfrm>
            <a:off x="395286" y="210518"/>
            <a:ext cx="8291514" cy="36512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algn="ctr"/>
            <a:r>
              <a:rPr lang="ru-RU" sz="2800" b="1" i="1" dirty="0">
                <a:solidFill>
                  <a:srgbClr val="FF0000"/>
                </a:solidFill>
                <a:latin typeface="+mj-lt"/>
              </a:rPr>
              <a:t>Приоритеты диспетчеризации процессов</a:t>
            </a:r>
            <a:endParaRPr lang="ru-RU" sz="2800" i="1" dirty="0">
              <a:latin typeface="+mj-lt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B525-44ED-4C5E-8A47-50A709D41AE2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B525-44ED-4C5E-8A47-50A709D41AE2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Прямоугольник 2"/>
          <p:cNvSpPr/>
          <p:nvPr/>
        </p:nvSpPr>
        <p:spPr>
          <a:xfrm>
            <a:off x="251520" y="260648"/>
            <a:ext cx="864096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Типы процессов ОС</a:t>
            </a:r>
            <a:r>
              <a:rPr lang="en-US" sz="2800" b="1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Unix</a:t>
            </a:r>
            <a:r>
              <a:rPr lang="ru-RU" sz="2800" b="1" i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 </a:t>
            </a:r>
            <a:endParaRPr lang="ru-RU" sz="2800" b="1" i="1" dirty="0">
              <a:latin typeface="+mj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784679"/>
            <a:ext cx="8640960" cy="2369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cs typeface="Times New Roman" pitchFamily="18" charset="0"/>
              </a:rPr>
              <a:t>Системные процессы</a:t>
            </a:r>
          </a:p>
          <a:p>
            <a:r>
              <a:rPr lang="en-US" sz="2000" b="1" i="1" dirty="0" err="1">
                <a:cs typeface="Times New Roman" pitchFamily="18" charset="0"/>
              </a:rPr>
              <a:t>init</a:t>
            </a:r>
            <a:r>
              <a:rPr lang="en-US" sz="2000" i="1" dirty="0">
                <a:cs typeface="Times New Roman" pitchFamily="18" charset="0"/>
              </a:rPr>
              <a:t> -</a:t>
            </a:r>
            <a:r>
              <a:rPr lang="ru-RU" sz="2000" i="1" dirty="0">
                <a:cs typeface="Times New Roman" pitchFamily="18" charset="0"/>
              </a:rPr>
              <a:t>процесс инициализации системы(запуск из исполняемого файла  </a:t>
            </a:r>
            <a:r>
              <a:rPr lang="en-US" sz="2000" i="1" dirty="0">
                <a:cs typeface="Times New Roman" pitchFamily="18" charset="0"/>
              </a:rPr>
              <a:t>./</a:t>
            </a:r>
            <a:r>
              <a:rPr lang="en-US" sz="2000" i="1" dirty="0" err="1">
                <a:cs typeface="Times New Roman" pitchFamily="18" charset="0"/>
              </a:rPr>
              <a:t>etc</a:t>
            </a:r>
            <a:r>
              <a:rPr lang="en-US" sz="2000" i="1" dirty="0">
                <a:cs typeface="Times New Roman" pitchFamily="18" charset="0"/>
              </a:rPr>
              <a:t>/</a:t>
            </a:r>
            <a:r>
              <a:rPr lang="en-US" sz="2000" i="1" dirty="0" err="1">
                <a:cs typeface="Times New Roman" pitchFamily="18" charset="0"/>
              </a:rPr>
              <a:t>inin</a:t>
            </a:r>
            <a:endParaRPr lang="ru-RU" sz="2000" i="1" dirty="0">
              <a:cs typeface="Times New Roman" pitchFamily="18" charset="0"/>
            </a:endParaRPr>
          </a:p>
          <a:p>
            <a:r>
              <a:rPr lang="en-US" sz="2000" b="1" i="1" dirty="0" err="1">
                <a:cs typeface="Times New Roman" pitchFamily="18" charset="0"/>
              </a:rPr>
              <a:t>vhand</a:t>
            </a:r>
            <a:r>
              <a:rPr lang="en-US" sz="2000" i="1" dirty="0">
                <a:cs typeface="Times New Roman" pitchFamily="18" charset="0"/>
              </a:rPr>
              <a:t> - </a:t>
            </a:r>
            <a:r>
              <a:rPr lang="ru-RU" sz="2000" i="1" dirty="0">
                <a:cs typeface="Times New Roman" pitchFamily="18" charset="0"/>
              </a:rPr>
              <a:t>диспетчер страничного замещения</a:t>
            </a:r>
          </a:p>
          <a:p>
            <a:r>
              <a:rPr lang="en-US" sz="2000" b="1" i="1" dirty="0" err="1">
                <a:cs typeface="Times New Roman" pitchFamily="18" charset="0"/>
              </a:rPr>
              <a:t>bdfflush</a:t>
            </a:r>
            <a:r>
              <a:rPr lang="en-US" sz="2000" i="1" dirty="0">
                <a:cs typeface="Times New Roman" pitchFamily="18" charset="0"/>
              </a:rPr>
              <a:t> - </a:t>
            </a:r>
            <a:r>
              <a:rPr lang="ru-RU" sz="2000" i="1" dirty="0">
                <a:cs typeface="Times New Roman" pitchFamily="18" charset="0"/>
              </a:rPr>
              <a:t>диспетчер буферного кэша</a:t>
            </a:r>
          </a:p>
          <a:p>
            <a:r>
              <a:rPr lang="en-US" sz="2000" b="1" i="1" dirty="0">
                <a:cs typeface="Times New Roman" pitchFamily="18" charset="0"/>
              </a:rPr>
              <a:t>shed</a:t>
            </a:r>
            <a:r>
              <a:rPr lang="en-US" sz="2000" i="1" dirty="0">
                <a:cs typeface="Times New Roman" pitchFamily="18" charset="0"/>
              </a:rPr>
              <a:t> -</a:t>
            </a:r>
            <a:r>
              <a:rPr lang="ru-RU" sz="2000" i="1" dirty="0">
                <a:cs typeface="Times New Roman" pitchFamily="18" charset="0"/>
              </a:rPr>
              <a:t> диспетчер свопинга</a:t>
            </a:r>
          </a:p>
          <a:p>
            <a:r>
              <a:rPr lang="en-US" sz="2000" b="1" i="1" dirty="0" err="1">
                <a:cs typeface="Times New Roman" pitchFamily="18" charset="0"/>
              </a:rPr>
              <a:t>kmadaemon</a:t>
            </a:r>
            <a:r>
              <a:rPr lang="en-US" sz="2000" i="1" dirty="0">
                <a:cs typeface="Times New Roman" pitchFamily="18" charset="0"/>
              </a:rPr>
              <a:t> -</a:t>
            </a:r>
            <a:r>
              <a:rPr lang="ru-RU" sz="2000" i="1" dirty="0">
                <a:cs typeface="Times New Roman" pitchFamily="18" charset="0"/>
              </a:rPr>
              <a:t> диспетчер памяти ядра</a:t>
            </a:r>
            <a:endParaRPr lang="ru-RU" sz="2000" i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3412416"/>
            <a:ext cx="864096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cs typeface="Times New Roman" pitchFamily="18" charset="0"/>
              </a:rPr>
              <a:t>Прикладные процессы</a:t>
            </a:r>
          </a:p>
          <a:p>
            <a:r>
              <a:rPr lang="ru-RU" sz="2000" b="1" i="1" dirty="0">
                <a:cs typeface="Times New Roman" pitchFamily="18" charset="0"/>
              </a:rPr>
              <a:t>Интерактивные</a:t>
            </a:r>
            <a:r>
              <a:rPr lang="ru-RU" sz="2000" i="1" dirty="0">
                <a:cs typeface="Times New Roman" pitchFamily="18" charset="0"/>
              </a:rPr>
              <a:t> – монопольно владеют терминалом</a:t>
            </a:r>
            <a:endParaRPr lang="ru-RU" sz="2000" b="1" i="1" dirty="0">
              <a:cs typeface="Times New Roman" pitchFamily="18" charset="0"/>
            </a:endParaRPr>
          </a:p>
          <a:p>
            <a:r>
              <a:rPr lang="ru-RU" sz="2000" b="1" i="1" dirty="0">
                <a:cs typeface="Times New Roman" pitchFamily="18" charset="0"/>
              </a:rPr>
              <a:t>Реального времени –</a:t>
            </a:r>
            <a:r>
              <a:rPr lang="ru-RU" sz="2000" i="1" dirty="0">
                <a:cs typeface="Times New Roman" pitchFamily="18" charset="0"/>
              </a:rPr>
              <a:t> требуют гарантированного времени выполнения</a:t>
            </a:r>
            <a:endParaRPr lang="ru-RU" sz="2000" b="1" i="1" dirty="0">
              <a:cs typeface="Times New Roman" pitchFamily="18" charset="0"/>
            </a:endParaRPr>
          </a:p>
          <a:p>
            <a:r>
              <a:rPr lang="ru-RU" sz="2000" b="1" i="1" dirty="0">
                <a:cs typeface="Times New Roman" pitchFamily="18" charset="0"/>
              </a:rPr>
              <a:t>Фоновые – </a:t>
            </a:r>
            <a:r>
              <a:rPr lang="ru-RU" sz="2000" i="1" dirty="0">
                <a:cs typeface="Times New Roman" pitchFamily="18" charset="0"/>
              </a:rPr>
              <a:t>выполняются в фоновом режиме</a:t>
            </a:r>
            <a:endParaRPr lang="ru-RU" sz="2000" i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51520" y="5424598"/>
            <a:ext cx="86409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cs typeface="Times New Roman" pitchFamily="18" charset="0"/>
              </a:rPr>
              <a:t>Процессы-демоны</a:t>
            </a:r>
          </a:p>
          <a:p>
            <a:r>
              <a:rPr lang="ru-RU" sz="2000" b="1" i="1" dirty="0" err="1">
                <a:cs typeface="Times New Roman" pitchFamily="18" charset="0"/>
              </a:rPr>
              <a:t>Неинтерактивные</a:t>
            </a:r>
            <a:r>
              <a:rPr lang="ru-RU" sz="2000" i="1" dirty="0">
                <a:cs typeface="Times New Roman" pitchFamily="18" charset="0"/>
              </a:rPr>
              <a:t> процессы, выполняющиеся в фоновом режиме</a:t>
            </a:r>
            <a:endParaRPr lang="ru-RU" sz="2000" i="1" dirty="0"/>
          </a:p>
        </p:txBody>
      </p:sp>
    </p:spTree>
    <p:extLst>
      <p:ext uri="{BB962C8B-B14F-4D97-AF65-F5344CB8AC3E}">
        <p14:creationId xmlns:p14="http://schemas.microsoft.com/office/powerpoint/2010/main" val="26246057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395535" y="571832"/>
            <a:ext cx="8568952" cy="570568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414967" y="-62622"/>
            <a:ext cx="8386639" cy="3810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Атрибуты процесса</a:t>
            </a:r>
            <a:endParaRPr lang="ru-RU" sz="2800" b="1" dirty="0">
              <a:latin typeface="+mj-lt"/>
            </a:endParaRPr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-438150" y="-212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381" name="Group 1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0889326"/>
              </p:ext>
            </p:extLst>
          </p:nvPr>
        </p:nvGraphicFramePr>
        <p:xfrm>
          <a:off x="414967" y="465654"/>
          <a:ext cx="8386639" cy="6461760"/>
        </p:xfrm>
        <a:graphic>
          <a:graphicData uri="http://schemas.openxmlformats.org/drawingml/2006/table">
            <a:tbl>
              <a:tblPr/>
              <a:tblGrid>
                <a:gridCol w="300705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37958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5671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Process ID(PID)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Идентификатор процесса. Присваивается при создании процесса и освобождается при завершении</a:t>
                      </a:r>
                    </a:p>
                  </a:txBody>
                  <a:tcPr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865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Parent Process ID (PPID)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Идентификатор родительского процесса, породившего данный процесс</a:t>
                      </a:r>
                    </a:p>
                  </a:txBody>
                  <a:tcPr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4480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Nice Number</a:t>
                      </a:r>
                      <a:endParaRPr kumimoji="0" lang="ru-RU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Относительный приоритет. Учитывается для определении </a:t>
                      </a: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приоритета выполнения </a:t>
                      </a:r>
                      <a:r>
                        <a:rPr kumimoji="0" lang="ru-RU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при  распределении процессорных ресурсов. </a:t>
                      </a:r>
                      <a:r>
                        <a:rPr kumimoji="0" lang="ru-RU" sz="16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Приоритет выполнения</a:t>
                      </a:r>
                      <a:r>
                        <a:rPr kumimoji="0" lang="ru-RU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зависит от нескольких факторов.</a:t>
                      </a:r>
                      <a:endParaRPr kumimoji="0" lang="ru-RU" sz="16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8059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TTY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Терминальная линия(терминал или </a:t>
                      </a:r>
                      <a:r>
                        <a:rPr kumimoji="0" lang="ru-RU" sz="16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псевдотерминал</a:t>
                      </a:r>
                      <a:r>
                        <a:rPr kumimoji="0" lang="ru-RU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, ассоциированный с процессом) . Процессы-демоны не имеют ассоциированного терминала</a:t>
                      </a:r>
                      <a:endParaRPr kumimoji="0" lang="ru-RU" sz="16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059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RID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Реальный идентификатор пользователя(идентификатор пользователя, запустившего процесс). </a:t>
                      </a:r>
                      <a:endParaRPr kumimoji="0" lang="ru-RU" sz="16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059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EUID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Эффективный идентификатор пользователя(служит для определения прав доступа процесса к системным ресурсам). </a:t>
                      </a:r>
                      <a:r>
                        <a:rPr kumimoji="0" lang="ru-RU" sz="1600" b="0" i="1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М.б</a:t>
                      </a:r>
                      <a:r>
                        <a:rPr kumimoji="0" lang="ru-RU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. не эквивалентен </a:t>
                      </a:r>
                      <a:endParaRPr kumimoji="0" lang="ru-RU" sz="16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8059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RGID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Реальный идентификатор группы(идентификатор первичной или текущей группы пользователя, запустившего процесс).</a:t>
                      </a:r>
                      <a:endParaRPr kumimoji="0" lang="ru-RU" sz="16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671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EGID</a:t>
                      </a:r>
                      <a:endParaRPr kumimoji="0" lang="en-US" sz="20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1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Эффективный идентификатор группы(для определения прав доступа к системным ресурсам).</a:t>
                      </a:r>
                      <a:endParaRPr kumimoji="0" lang="ru-RU" sz="1600" b="0" i="1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11373" name="Rectangle 109"/>
          <p:cNvSpPr>
            <a:spLocks noChangeArrowheads="1"/>
          </p:cNvSpPr>
          <p:nvPr/>
        </p:nvSpPr>
        <p:spPr bwMode="auto">
          <a:xfrm>
            <a:off x="-438150" y="62976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374" name="Rectangle 110"/>
          <p:cNvSpPr>
            <a:spLocks noChangeArrowheads="1"/>
          </p:cNvSpPr>
          <p:nvPr/>
        </p:nvSpPr>
        <p:spPr bwMode="auto">
          <a:xfrm>
            <a:off x="-438150" y="62976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38" name="Номер слайда 3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B525-44ED-4C5E-8A47-50A709D41AE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B525-44ED-4C5E-8A47-50A709D41AE2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3" name="Прямоугольник 2"/>
          <p:cNvSpPr/>
          <p:nvPr/>
        </p:nvSpPr>
        <p:spPr>
          <a:xfrm>
            <a:off x="539552" y="1556792"/>
            <a:ext cx="814724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81000" algn="just">
              <a:spcBef>
                <a:spcPts val="0"/>
              </a:spcBef>
              <a:spcAft>
                <a:spcPts val="2400"/>
              </a:spcAft>
            </a:pPr>
            <a:r>
              <a:rPr lang="ru-RU" sz="2800" i="1" dirty="0">
                <a:latin typeface="+mn-lt"/>
                <a:ea typeface="Times New Roman" panose="02020603050405020304" pitchFamily="18" charset="0"/>
              </a:rPr>
              <a:t>Для управлении процессами операционная система </a:t>
            </a:r>
            <a:r>
              <a:rPr lang="en-US" sz="2800" i="1" dirty="0">
                <a:latin typeface="+mn-lt"/>
                <a:ea typeface="Times New Roman" panose="02020603050405020304" pitchFamily="18" charset="0"/>
              </a:rPr>
              <a:t>UNIX </a:t>
            </a:r>
            <a:r>
              <a:rPr lang="ru-RU" sz="2800" i="1" dirty="0">
                <a:latin typeface="+mn-lt"/>
                <a:ea typeface="Times New Roman" panose="02020603050405020304" pitchFamily="18" charset="0"/>
              </a:rPr>
              <a:t>использует две информационные структуры:</a:t>
            </a:r>
          </a:p>
          <a:p>
            <a:pPr marR="381000" lvl="0" algn="just">
              <a:spcBef>
                <a:spcPts val="0"/>
              </a:spcBef>
              <a:spcAft>
                <a:spcPts val="2400"/>
              </a:spcAft>
              <a:buFont typeface="Symbol" panose="05050102010706020507" pitchFamily="18" charset="2"/>
              <a:buChar char=""/>
              <a:tabLst>
                <a:tab pos="907415" algn="l"/>
              </a:tabLst>
            </a:pPr>
            <a:r>
              <a:rPr lang="en-US" sz="2800" b="1" i="1" dirty="0">
                <a:latin typeface="+mn-lt"/>
                <a:ea typeface="Times New Roman" panose="02020603050405020304" pitchFamily="18" charset="0"/>
              </a:rPr>
              <a:t>  </a:t>
            </a:r>
            <a:r>
              <a:rPr lang="ru-RU" sz="2800" b="1" i="1" dirty="0">
                <a:latin typeface="+mn-lt"/>
                <a:ea typeface="Times New Roman" panose="02020603050405020304" pitchFamily="18" charset="0"/>
              </a:rPr>
              <a:t>Дескриптор процесс</a:t>
            </a:r>
            <a:r>
              <a:rPr lang="ru-RU" sz="2800" i="1" dirty="0">
                <a:latin typeface="+mn-lt"/>
                <a:ea typeface="Times New Roman" panose="02020603050405020304" pitchFamily="18" charset="0"/>
              </a:rPr>
              <a:t>(структура </a:t>
            </a:r>
            <a:r>
              <a:rPr lang="en-US" sz="2800" b="1" i="1" dirty="0">
                <a:latin typeface="+mn-lt"/>
                <a:ea typeface="Times New Roman" panose="02020603050405020304" pitchFamily="18" charset="0"/>
              </a:rPr>
              <a:t>proc</a:t>
            </a:r>
            <a:r>
              <a:rPr lang="en-US" sz="2800" i="1" dirty="0">
                <a:latin typeface="+mn-lt"/>
                <a:ea typeface="Times New Roman" panose="02020603050405020304" pitchFamily="18" charset="0"/>
              </a:rPr>
              <a:t>)</a:t>
            </a:r>
            <a:endParaRPr lang="ru-RU" sz="2800" i="1" dirty="0">
              <a:latin typeface="+mn-lt"/>
              <a:ea typeface="Times New Roman" panose="02020603050405020304" pitchFamily="18" charset="0"/>
            </a:endParaRPr>
          </a:p>
          <a:p>
            <a:pPr marR="381000" lvl="0" algn="just">
              <a:spcBef>
                <a:spcPts val="0"/>
              </a:spcBef>
              <a:spcAft>
                <a:spcPts val="2400"/>
              </a:spcAft>
              <a:buFont typeface="Symbol" panose="05050102010706020507" pitchFamily="18" charset="2"/>
              <a:buChar char=""/>
              <a:tabLst>
                <a:tab pos="907415" algn="l"/>
              </a:tabLst>
            </a:pPr>
            <a:r>
              <a:rPr lang="en-US" sz="2800" b="1" i="1" dirty="0">
                <a:latin typeface="+mn-lt"/>
                <a:ea typeface="Times New Roman" panose="02020603050405020304" pitchFamily="18" charset="0"/>
              </a:rPr>
              <a:t>  </a:t>
            </a:r>
            <a:r>
              <a:rPr lang="ru-RU" sz="2800" b="1" i="1" dirty="0">
                <a:latin typeface="+mn-lt"/>
                <a:ea typeface="Times New Roman" panose="02020603050405020304" pitchFamily="18" charset="0"/>
              </a:rPr>
              <a:t>Контекст процесса</a:t>
            </a:r>
            <a:r>
              <a:rPr lang="ru-RU" sz="2800" i="1" dirty="0">
                <a:latin typeface="+mn-lt"/>
                <a:ea typeface="Times New Roman" panose="02020603050405020304" pitchFamily="18" charset="0"/>
              </a:rPr>
              <a:t>(структура </a:t>
            </a:r>
            <a:r>
              <a:rPr lang="en-US" sz="2800" b="1" i="1" dirty="0">
                <a:latin typeface="+mn-lt"/>
                <a:ea typeface="Times New Roman" panose="02020603050405020304" pitchFamily="18" charset="0"/>
              </a:rPr>
              <a:t>user</a:t>
            </a:r>
            <a:r>
              <a:rPr lang="en-US" sz="2800" i="1" dirty="0">
                <a:latin typeface="+mn-lt"/>
                <a:ea typeface="Times New Roman" panose="02020603050405020304" pitchFamily="18" charset="0"/>
              </a:rPr>
              <a:t>)</a:t>
            </a:r>
            <a:endParaRPr lang="ru-RU" sz="2800" i="1" dirty="0"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9552" y="332656"/>
            <a:ext cx="814724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Структуры данных для управления процессами </a:t>
            </a:r>
            <a:endParaRPr lang="ru-RU" sz="2800" b="1" i="1" dirty="0">
              <a:solidFill>
                <a:srgbClr val="FF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731361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B525-44ED-4C5E-8A47-50A709D41AE2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260648"/>
            <a:ext cx="87129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Дескриптор процесса (структура </a:t>
            </a:r>
            <a:r>
              <a:rPr lang="ru-RU" sz="2800" b="1" i="1" dirty="0" err="1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proc</a:t>
            </a:r>
            <a:r>
              <a:rPr lang="ru-RU" sz="2800" b="1" i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) </a:t>
            </a:r>
            <a:endParaRPr lang="ru-RU" sz="2800" b="1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980728"/>
            <a:ext cx="871296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381000" indent="-3429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sz="2800" b="1" i="1" dirty="0">
                <a:latin typeface="+mn-lt"/>
                <a:ea typeface="Times New Roman" panose="02020603050405020304" pitchFamily="18" charset="0"/>
              </a:rPr>
              <a:t>Дескриптор процесса </a:t>
            </a:r>
            <a:r>
              <a:rPr lang="ru-RU" sz="2800" i="1" dirty="0">
                <a:latin typeface="+mn-lt"/>
                <a:ea typeface="Times New Roman" panose="02020603050405020304" pitchFamily="18" charset="0"/>
              </a:rPr>
              <a:t>содержит информацию о процессе, необходимую ядру ОС в течение всего жизненного цикла процесса.</a:t>
            </a:r>
          </a:p>
          <a:p>
            <a:pPr marL="342900" marR="381000" indent="-3429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sz="2800" i="1" dirty="0">
                <a:latin typeface="+mn-lt"/>
                <a:ea typeface="Times New Roman" panose="02020603050405020304" pitchFamily="18" charset="0"/>
              </a:rPr>
              <a:t>Дескрипторы объединены в </a:t>
            </a:r>
            <a:r>
              <a:rPr lang="ru-RU" sz="2800" b="1" i="1" dirty="0">
                <a:latin typeface="+mn-lt"/>
                <a:ea typeface="Times New Roman" panose="02020603050405020304" pitchFamily="18" charset="0"/>
              </a:rPr>
              <a:t>системную таблицу процессов</a:t>
            </a:r>
            <a:r>
              <a:rPr lang="ru-RU" sz="2800" i="1" dirty="0">
                <a:latin typeface="+mn-lt"/>
                <a:ea typeface="Times New Roman" panose="02020603050405020304" pitchFamily="18" charset="0"/>
              </a:rPr>
              <a:t>. </a:t>
            </a:r>
          </a:p>
          <a:p>
            <a:pPr marL="342900" marR="381000" indent="-3429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sz="2800" i="1" dirty="0">
                <a:latin typeface="+mn-lt"/>
                <a:ea typeface="Times New Roman" panose="02020603050405020304" pitchFamily="18" charset="0"/>
              </a:rPr>
              <a:t>На основании информации из таблицы процессов, операционная система осуществляет планирование и синхронизацию процессов. </a:t>
            </a:r>
          </a:p>
        </p:txBody>
      </p:sp>
    </p:spTree>
    <p:extLst>
      <p:ext uri="{BB962C8B-B14F-4D97-AF65-F5344CB8AC3E}">
        <p14:creationId xmlns:p14="http://schemas.microsoft.com/office/powerpoint/2010/main" val="24665642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B525-44ED-4C5E-8A47-50A709D41AE2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3" name="Прямоугольник 2"/>
          <p:cNvSpPr/>
          <p:nvPr/>
        </p:nvSpPr>
        <p:spPr>
          <a:xfrm>
            <a:off x="183310" y="71311"/>
            <a:ext cx="8781177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Содержимое дескриптора процесса (структура </a:t>
            </a:r>
            <a:r>
              <a:rPr lang="ru-RU" sz="2800" b="1" i="1" dirty="0" err="1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proc</a:t>
            </a:r>
            <a:r>
              <a:rPr lang="ru-RU" sz="2800" b="1" i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) </a:t>
            </a:r>
            <a:endParaRPr lang="ru-RU" sz="2800" b="1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124744"/>
            <a:ext cx="878497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381000" indent="-342900" algn="just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Ø"/>
            </a:pPr>
            <a:r>
              <a:rPr lang="ru-RU" sz="2400" b="1" i="1" dirty="0">
                <a:latin typeface="+mn-lt"/>
                <a:ea typeface="Times New Roman" panose="02020603050405020304" pitchFamily="18" charset="0"/>
              </a:rPr>
              <a:t>В дескрипторе</a:t>
            </a:r>
            <a:r>
              <a:rPr lang="ru-RU" sz="2400" i="1" dirty="0">
                <a:latin typeface="+mn-lt"/>
                <a:ea typeface="Times New Roman" panose="02020603050405020304" pitchFamily="18" charset="0"/>
              </a:rPr>
              <a:t> прямо или косвенно (через указатели на связанные с ним структуры) содержится информация о </a:t>
            </a:r>
          </a:p>
          <a:p>
            <a:pPr marL="285750" marR="381000" lvl="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1" i="1" dirty="0">
                <a:latin typeface="+mn-lt"/>
                <a:ea typeface="Times New Roman" panose="02020603050405020304" pitchFamily="18" charset="0"/>
              </a:rPr>
              <a:t>состоянии процесса,</a:t>
            </a:r>
          </a:p>
          <a:p>
            <a:pPr marL="285750" marR="381000" lvl="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1" i="1" dirty="0">
                <a:latin typeface="+mn-lt"/>
                <a:ea typeface="Times New Roman" panose="02020603050405020304" pitchFamily="18" charset="0"/>
              </a:rPr>
              <a:t>расположении образа процесса в оперативной памяти и на диске, </a:t>
            </a:r>
          </a:p>
          <a:p>
            <a:pPr marL="285750" marR="381000" lvl="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1" i="1" dirty="0">
                <a:latin typeface="+mn-lt"/>
                <a:ea typeface="Times New Roman" panose="02020603050405020304" pitchFamily="18" charset="0"/>
              </a:rPr>
              <a:t>значении отдельных составляющих приоритета, а также его итоговое значение - глобальный приоритет, </a:t>
            </a:r>
          </a:p>
          <a:p>
            <a:pPr marL="285750" marR="381000" lvl="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1" i="1" dirty="0">
                <a:latin typeface="+mn-lt"/>
                <a:ea typeface="Times New Roman" panose="02020603050405020304" pitchFamily="18" charset="0"/>
              </a:rPr>
              <a:t>идентификатор пользователя, создавшего процесс, </a:t>
            </a:r>
          </a:p>
          <a:p>
            <a:pPr marL="285750" marR="381000" lvl="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1" i="1" dirty="0">
                <a:latin typeface="+mn-lt"/>
                <a:ea typeface="Times New Roman" panose="02020603050405020304" pitchFamily="18" charset="0"/>
              </a:rPr>
              <a:t>информация о родственных процессах, о событиях, осуществления которых ожидает данный процесс </a:t>
            </a:r>
          </a:p>
          <a:p>
            <a:pPr marL="285750" marR="381000" lvl="0" indent="-285750" algn="just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2400" b="1" i="1" dirty="0">
                <a:latin typeface="+mn-lt"/>
                <a:ea typeface="Times New Roman" panose="02020603050405020304" pitchFamily="18" charset="0"/>
              </a:rPr>
              <a:t>другая информация. </a:t>
            </a:r>
            <a:endParaRPr lang="ru-RU" sz="2400" b="1" i="1" dirty="0">
              <a:effectLst/>
              <a:latin typeface="+mn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09601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B525-44ED-4C5E-8A47-50A709D41AE2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3" name="Прямоугольник 2"/>
          <p:cNvSpPr/>
          <p:nvPr/>
        </p:nvSpPr>
        <p:spPr>
          <a:xfrm>
            <a:off x="179512" y="305083"/>
            <a:ext cx="8797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Контекст процесса (структура </a:t>
            </a:r>
            <a:r>
              <a:rPr lang="ru-RU" sz="2800" b="1" i="1" dirty="0" err="1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user</a:t>
            </a:r>
            <a:r>
              <a:rPr lang="ru-RU" sz="2800" b="1" i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) </a:t>
            </a:r>
            <a:endParaRPr lang="ru-RU" sz="2800" b="1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1197653"/>
            <a:ext cx="87978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381000" indent="-3429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sz="2800" b="1" i="1" dirty="0">
                <a:latin typeface="+mn-lt"/>
                <a:ea typeface="Times New Roman" panose="02020603050405020304" pitchFamily="18" charset="0"/>
              </a:rPr>
              <a:t>Контекст процесса </a:t>
            </a:r>
            <a:r>
              <a:rPr lang="ru-RU" sz="2800" i="1" dirty="0">
                <a:latin typeface="+mn-lt"/>
                <a:ea typeface="Times New Roman" panose="02020603050405020304" pitchFamily="18" charset="0"/>
              </a:rPr>
              <a:t>содержит информацию, необходимую для возобновления выполнения процесса с прерванного места.</a:t>
            </a:r>
          </a:p>
          <a:p>
            <a:pPr marL="342900" marR="381000" indent="-342900" algn="just">
              <a:spcBef>
                <a:spcPts val="0"/>
              </a:spcBef>
              <a:spcAft>
                <a:spcPts val="1200"/>
              </a:spcAft>
              <a:buFont typeface="Wingdings" panose="05000000000000000000" pitchFamily="2" charset="2"/>
              <a:buChar char="Ø"/>
            </a:pPr>
            <a:r>
              <a:rPr lang="ru-RU" sz="2800" i="1" dirty="0">
                <a:latin typeface="+mn-lt"/>
                <a:ea typeface="Times New Roman" panose="02020603050405020304" pitchFamily="18" charset="0"/>
              </a:rPr>
              <a:t> Эта информация</a:t>
            </a:r>
          </a:p>
          <a:p>
            <a:pPr marL="457200" marR="381000" indent="-457200" algn="just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800" i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ru-RU" sz="2800" b="1" i="1" dirty="0">
                <a:latin typeface="+mn-lt"/>
                <a:ea typeface="Times New Roman" panose="02020603050405020304" pitchFamily="18" charset="0"/>
              </a:rPr>
              <a:t>сохраняется</a:t>
            </a:r>
            <a:r>
              <a:rPr lang="ru-RU" sz="2800" i="1" dirty="0">
                <a:latin typeface="+mn-lt"/>
                <a:ea typeface="Times New Roman" panose="02020603050405020304" pitchFamily="18" charset="0"/>
              </a:rPr>
              <a:t>, когда выполнение процесса приостанавливается,</a:t>
            </a:r>
          </a:p>
          <a:p>
            <a:pPr marL="457200" marR="381000" indent="-457200" algn="just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800" i="1" dirty="0">
                <a:latin typeface="+mn-lt"/>
                <a:ea typeface="Times New Roman" panose="02020603050405020304" pitchFamily="18" charset="0"/>
              </a:rPr>
              <a:t> и </a:t>
            </a:r>
            <a:r>
              <a:rPr lang="ru-RU" sz="2800" b="1" i="1" dirty="0">
                <a:latin typeface="+mn-lt"/>
                <a:ea typeface="Times New Roman" panose="02020603050405020304" pitchFamily="18" charset="0"/>
              </a:rPr>
              <a:t>восстанавливается</a:t>
            </a:r>
            <a:r>
              <a:rPr lang="ru-RU" sz="2800" i="1" dirty="0">
                <a:latin typeface="+mn-lt"/>
                <a:ea typeface="Times New Roman" panose="02020603050405020304" pitchFamily="18" charset="0"/>
              </a:rPr>
              <a:t>, когда планировщик предоставляет процессу вычислительные ресурсы для его продолжения. </a:t>
            </a:r>
          </a:p>
          <a:p>
            <a:pPr marR="22860" algn="just">
              <a:spcBef>
                <a:spcPts val="0"/>
              </a:spcBef>
              <a:spcAft>
                <a:spcPts val="0"/>
              </a:spcAft>
            </a:pPr>
            <a:r>
              <a:rPr lang="ru-RU" sz="2000" dirty="0">
                <a:latin typeface="+mn-lt"/>
                <a:ea typeface="Times New Roman" panose="02020603050405020304" pitchFamily="18" charset="0"/>
              </a:rPr>
              <a:t> </a:t>
            </a:r>
            <a:endParaRPr lang="ru-RU" sz="2000" dirty="0">
              <a:effectLst/>
              <a:latin typeface="+mn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7024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6B525-44ED-4C5E-8A47-50A709D41AE2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3" name="Прямоугольник 2"/>
          <p:cNvSpPr/>
          <p:nvPr/>
        </p:nvSpPr>
        <p:spPr>
          <a:xfrm>
            <a:off x="336352" y="0"/>
            <a:ext cx="864096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Содержимое контекста процесса</a:t>
            </a:r>
          </a:p>
          <a:p>
            <a:pPr algn="ctr"/>
            <a:r>
              <a:rPr lang="ru-RU" sz="2800" b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 (структура </a:t>
            </a:r>
            <a:r>
              <a:rPr lang="ru-RU" sz="2800" b="1" dirty="0" err="1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user</a:t>
            </a:r>
            <a:r>
              <a:rPr lang="ru-RU" sz="2800" b="1" dirty="0">
                <a:solidFill>
                  <a:srgbClr val="FF0000"/>
                </a:solidFill>
                <a:latin typeface="+mj-lt"/>
                <a:ea typeface="Times New Roman" panose="02020603050405020304" pitchFamily="18" charset="0"/>
              </a:rPr>
              <a:t>) </a:t>
            </a:r>
            <a:endParaRPr lang="ru-RU" sz="2800" b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983799"/>
            <a:ext cx="8797800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381000" algn="just">
              <a:spcBef>
                <a:spcPts val="0"/>
              </a:spcBef>
              <a:spcAft>
                <a:spcPts val="1200"/>
              </a:spcAft>
            </a:pPr>
            <a:r>
              <a:rPr lang="ru-RU" sz="2800" b="1" i="1" dirty="0">
                <a:latin typeface="+mn-lt"/>
                <a:ea typeface="Times New Roman" panose="02020603050405020304" pitchFamily="18" charset="0"/>
              </a:rPr>
              <a:t>Содержимое контекста процесса:</a:t>
            </a:r>
          </a:p>
          <a:p>
            <a:pPr marL="342900" marR="8890" indent="-342900" algn="just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800" b="1" i="1" dirty="0">
                <a:latin typeface="+mn-lt"/>
                <a:ea typeface="Times New Roman" panose="02020603050405020304" pitchFamily="18" charset="0"/>
              </a:rPr>
              <a:t>Адресное пространство процесса в режиме задачи</a:t>
            </a:r>
            <a:r>
              <a:rPr lang="ru-RU" sz="2400" i="1" dirty="0">
                <a:latin typeface="+mn-lt"/>
                <a:ea typeface="Times New Roman" panose="02020603050405020304" pitchFamily="18" charset="0"/>
              </a:rPr>
              <a:t>. Сюда входят </a:t>
            </a:r>
            <a:r>
              <a:rPr lang="ru-RU" sz="2400" b="1" i="1" dirty="0">
                <a:latin typeface="+mn-lt"/>
                <a:ea typeface="Times New Roman" panose="02020603050405020304" pitchFamily="18" charset="0"/>
              </a:rPr>
              <a:t>код</a:t>
            </a:r>
            <a:r>
              <a:rPr lang="en-US" sz="2400" b="1" i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ru-RU" sz="2400" b="1" i="1" dirty="0">
                <a:latin typeface="+mn-lt"/>
                <a:ea typeface="Times New Roman" panose="02020603050405020304" pitchFamily="18" charset="0"/>
              </a:rPr>
              <a:t>процесса,</a:t>
            </a:r>
            <a:r>
              <a:rPr lang="ru-RU" sz="2400" i="1" dirty="0">
                <a:latin typeface="+mn-lt"/>
                <a:ea typeface="Times New Roman" panose="02020603050405020304" pitchFamily="18" charset="0"/>
              </a:rPr>
              <a:t> </a:t>
            </a:r>
            <a:r>
              <a:rPr lang="ru-RU" sz="2400" b="1" i="1" dirty="0">
                <a:latin typeface="+mn-lt"/>
                <a:ea typeface="Times New Roman" panose="02020603050405020304" pitchFamily="18" charset="0"/>
              </a:rPr>
              <a:t>данные</a:t>
            </a:r>
            <a:r>
              <a:rPr lang="ru-RU" sz="2400" i="1" dirty="0">
                <a:latin typeface="+mn-lt"/>
                <a:ea typeface="Times New Roman" panose="02020603050405020304" pitchFamily="18" charset="0"/>
              </a:rPr>
              <a:t> и </a:t>
            </a:r>
            <a:r>
              <a:rPr lang="ru-RU" sz="2400" b="1" i="1" dirty="0">
                <a:latin typeface="+mn-lt"/>
                <a:ea typeface="Times New Roman" panose="02020603050405020304" pitchFamily="18" charset="0"/>
              </a:rPr>
              <a:t>стек процесса</a:t>
            </a:r>
            <a:r>
              <a:rPr lang="ru-RU" sz="2400" i="1" dirty="0">
                <a:latin typeface="+mn-lt"/>
                <a:ea typeface="Times New Roman" panose="02020603050405020304" pitchFamily="18" charset="0"/>
              </a:rPr>
              <a:t>, другие области, например, </a:t>
            </a:r>
            <a:r>
              <a:rPr lang="ru-RU" sz="2400" b="1" i="1" dirty="0">
                <a:latin typeface="+mn-lt"/>
                <a:ea typeface="Times New Roman" panose="02020603050405020304" pitchFamily="18" charset="0"/>
              </a:rPr>
              <a:t>разделяемая память или код и данные динамических библиотек</a:t>
            </a:r>
            <a:r>
              <a:rPr lang="ru-RU" sz="2400" i="1" dirty="0">
                <a:latin typeface="+mn-lt"/>
                <a:ea typeface="Times New Roman" panose="02020603050405020304" pitchFamily="18" charset="0"/>
              </a:rPr>
              <a:t>.</a:t>
            </a:r>
          </a:p>
          <a:p>
            <a:pPr marL="342900" marR="4445" indent="-342900" algn="just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800" b="1" i="1" dirty="0">
                <a:latin typeface="+mn-lt"/>
                <a:ea typeface="Times New Roman" panose="02020603050405020304" pitchFamily="18" charset="0"/>
              </a:rPr>
              <a:t>Управляющая информация</a:t>
            </a:r>
            <a:r>
              <a:rPr lang="ru-RU" sz="2400" i="1" dirty="0">
                <a:latin typeface="+mn-lt"/>
                <a:ea typeface="Times New Roman" panose="02020603050405020304" pitchFamily="18" charset="0"/>
              </a:rPr>
              <a:t>. Ядро использует две основные структуры данных для управления процессом — </a:t>
            </a:r>
            <a:r>
              <a:rPr lang="ru-RU" sz="2400" b="1" i="1" dirty="0">
                <a:latin typeface="+mn-lt"/>
                <a:ea typeface="Times New Roman" panose="02020603050405020304" pitchFamily="18" charset="0"/>
              </a:rPr>
              <a:t>р</a:t>
            </a:r>
            <a:r>
              <a:rPr lang="en-US" sz="2400" b="1" i="1" dirty="0">
                <a:latin typeface="+mn-lt"/>
                <a:ea typeface="Times New Roman" panose="02020603050405020304" pitchFamily="18" charset="0"/>
              </a:rPr>
              <a:t>r</a:t>
            </a:r>
            <a:r>
              <a:rPr lang="ru-RU" sz="2400" b="1" i="1" dirty="0">
                <a:latin typeface="+mn-lt"/>
                <a:ea typeface="Times New Roman" panose="02020603050405020304" pitchFamily="18" charset="0"/>
              </a:rPr>
              <a:t>ос</a:t>
            </a:r>
            <a:r>
              <a:rPr lang="ru-RU" sz="2400" i="1" dirty="0">
                <a:latin typeface="+mn-lt"/>
                <a:ea typeface="Times New Roman" panose="02020603050405020304" pitchFamily="18" charset="0"/>
              </a:rPr>
              <a:t> и </a:t>
            </a:r>
            <a:r>
              <a:rPr lang="en-US" sz="2400" b="1" i="1" dirty="0">
                <a:latin typeface="+mn-lt"/>
                <a:ea typeface="Times New Roman" panose="02020603050405020304" pitchFamily="18" charset="0"/>
              </a:rPr>
              <a:t>user</a:t>
            </a:r>
            <a:r>
              <a:rPr lang="ru-RU" sz="2400" i="1" dirty="0">
                <a:latin typeface="+mn-lt"/>
                <a:ea typeface="Times New Roman" panose="02020603050405020304" pitchFamily="18" charset="0"/>
              </a:rPr>
              <a:t>. Сюда же входят данные, необходимые для отображения </a:t>
            </a:r>
            <a:r>
              <a:rPr lang="ru-RU" sz="2400" b="1" i="1" dirty="0">
                <a:latin typeface="+mn-lt"/>
                <a:ea typeface="Times New Roman" panose="02020603050405020304" pitchFamily="18" charset="0"/>
              </a:rPr>
              <a:t>виртуального адресного пространства процесса в виртуальное адресное пространство ОС</a:t>
            </a:r>
          </a:p>
          <a:p>
            <a:pPr marL="342900" marR="22860" indent="-342900" algn="just"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2800" b="1" i="1" dirty="0">
                <a:latin typeface="+mn-lt"/>
                <a:ea typeface="Times New Roman" panose="02020603050405020304" pitchFamily="18" charset="0"/>
              </a:rPr>
              <a:t>Аппаратный контекст</a:t>
            </a:r>
            <a:r>
              <a:rPr lang="ru-RU" sz="2800" i="1" dirty="0">
                <a:latin typeface="+mn-lt"/>
                <a:ea typeface="Times New Roman" panose="02020603050405020304" pitchFamily="18" charset="0"/>
              </a:rPr>
              <a:t>. </a:t>
            </a:r>
            <a:r>
              <a:rPr lang="ru-RU" sz="2400" i="1" dirty="0">
                <a:latin typeface="+mn-lt"/>
                <a:ea typeface="Times New Roman" panose="02020603050405020304" pitchFamily="18" charset="0"/>
              </a:rPr>
              <a:t>Сюда входят значения общих и системных регистров процессора</a:t>
            </a:r>
            <a:r>
              <a:rPr lang="ru-RU" sz="2000" i="1" dirty="0">
                <a:latin typeface="+mn-lt"/>
                <a:ea typeface="Times New Roman" panose="02020603050405020304" pitchFamily="18" charset="0"/>
              </a:rPr>
              <a:t>.</a:t>
            </a:r>
            <a:r>
              <a:rPr lang="ru-RU" sz="2000" dirty="0">
                <a:latin typeface="+mn-lt"/>
                <a:ea typeface="Times New Roman" panose="02020603050405020304" pitchFamily="18" charset="0"/>
              </a:rPr>
              <a:t> </a:t>
            </a:r>
            <a:endParaRPr lang="ru-RU" sz="2000" dirty="0">
              <a:effectLst/>
              <a:latin typeface="+mn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528452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934</TotalTime>
  <Words>1043</Words>
  <Application>Microsoft Office PowerPoint</Application>
  <PresentationFormat>Экран (4:3)</PresentationFormat>
  <Paragraphs>170</Paragraphs>
  <Slides>20</Slides>
  <Notes>8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Symbol</vt:lpstr>
      <vt:lpstr>Times New Roman</vt:lpstr>
      <vt:lpstr>Wingdings</vt:lpstr>
      <vt:lpstr>Оформление по умолчанию</vt:lpstr>
      <vt:lpstr>Document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HOME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Учетная запись Майкрософт</cp:lastModifiedBy>
  <cp:revision>70</cp:revision>
  <cp:lastPrinted>2015-10-13T13:20:51Z</cp:lastPrinted>
  <dcterms:created xsi:type="dcterms:W3CDTF">2005-11-01T11:20:49Z</dcterms:created>
  <dcterms:modified xsi:type="dcterms:W3CDTF">2025-12-31T14:00:04Z</dcterms:modified>
</cp:coreProperties>
</file>