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6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4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5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7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4715-6753-4C18-8E0B-B84B1EC1560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D226-2BF1-4C3C-AB14-2919A216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6" y="8709"/>
            <a:ext cx="9927772" cy="68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1099" y="3412"/>
            <a:ext cx="2989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Развивающиеся сети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6702" y="477308"/>
            <a:ext cx="245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Небольшая сеть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52" y="994750"/>
            <a:ext cx="8229925" cy="58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1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51" y="862981"/>
            <a:ext cx="7694975" cy="59601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1099" y="3412"/>
            <a:ext cx="2989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Развивающиеся сети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955" y="477308"/>
            <a:ext cx="342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Сеть комплекса зданий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992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1099" y="3412"/>
            <a:ext cx="2989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Развивающиеся сети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2418" y="465077"/>
            <a:ext cx="204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Сеть филиала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7" y="891910"/>
            <a:ext cx="8213666" cy="59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1099" y="3412"/>
            <a:ext cx="2989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Развивающиеся сети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977" y="465077"/>
            <a:ext cx="3021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Распределенная сеть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55" y="909324"/>
            <a:ext cx="8416174" cy="59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8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14" y="91440"/>
            <a:ext cx="8998308" cy="66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95" y="260577"/>
            <a:ext cx="9348446" cy="56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0" y="8709"/>
            <a:ext cx="5129349" cy="6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46095"/>
              </p:ext>
            </p:extLst>
          </p:nvPr>
        </p:nvGraphicFramePr>
        <p:xfrm>
          <a:off x="200293" y="17413"/>
          <a:ext cx="11808824" cy="6788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412"/>
                <a:gridCol w="5904412"/>
              </a:tblGrid>
              <a:tr h="487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Локальные сети (LAN)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Глобальные сети (WAN)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45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LAN предоставляют сетевые услуги в пределах небольшой географической зоны (например, домашняя сеть, офисная сеть, сеть здания или кампусная сеть).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WAN предоставляют сетевые услуги в крупных географических районах (например, и между городами, странами и континентами).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13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LAN используются для соединения локальных компьютеров, периферийных устройств и других Meraki.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WAN используются для соединения удаленных пользователей, сетей и сайтов.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13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LAN принадлежит и управляется организацией или домашним пользователем.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WAN принадлежат и управляются провайдерами интернет-сервисов, телефонии, провадной и спутниковой связи.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13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исключением расходов на сетевую инфраструктуру, не нужно платить за использование LAN.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Услуги WAN предоставляются за отдельную плату.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45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LAN обеспечивают высокую пропускную способность благодаря проводным сетям Ethernet и Wi-Fi сервисам.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Поставщики WAN предлагают низко- и высокоскоростную полосу пропускания на больших расстояниях с использованием сложных физических сетей.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79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12" y="1119051"/>
            <a:ext cx="11720755" cy="5425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0186" y="0"/>
            <a:ext cx="568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Топологии глобальных сетей (</a:t>
            </a:r>
            <a:r>
              <a:rPr lang="en-US" sz="2400" b="1" i="0" dirty="0" smtClean="0">
                <a:effectLst/>
                <a:latin typeface="Arial" panose="020B0604020202020204" pitchFamily="34" charset="0"/>
              </a:rPr>
              <a:t>WAN)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9814" y="503389"/>
            <a:ext cx="3976730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Двухточечная топология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0186" y="0"/>
            <a:ext cx="568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Топологии глобальных сетей (</a:t>
            </a:r>
            <a:r>
              <a:rPr lang="en-US" sz="2400" b="1" i="0" dirty="0" smtClean="0">
                <a:effectLst/>
                <a:latin typeface="Arial" panose="020B0604020202020204" pitchFamily="34" charset="0"/>
              </a:rPr>
              <a:t>WAN)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9814" y="503389"/>
            <a:ext cx="354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Топология типа «звезда»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3" y="1122190"/>
            <a:ext cx="9855232" cy="55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2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9266" y="0"/>
            <a:ext cx="568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Топологии глобальных сетей (</a:t>
            </a:r>
            <a:r>
              <a:rPr lang="en-US" sz="2400" b="1" i="0" dirty="0" smtClean="0">
                <a:effectLst/>
                <a:latin typeface="Arial" panose="020B0604020202020204" pitchFamily="34" charset="0"/>
              </a:rPr>
              <a:t>WAN)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4998" y="461665"/>
            <a:ext cx="7011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Топология с двумя интерфейсами (</a:t>
            </a:r>
            <a:r>
              <a:rPr lang="ru-RU" sz="2400" b="1" dirty="0" err="1"/>
              <a:t>Dual-homed</a:t>
            </a:r>
            <a:r>
              <a:rPr lang="ru-RU" sz="2400" b="1" dirty="0"/>
              <a:t>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0" y="989590"/>
            <a:ext cx="10149886" cy="5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5807" y="-66260"/>
            <a:ext cx="568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Топологии глобальных сетей (</a:t>
            </a:r>
            <a:r>
              <a:rPr lang="en-US" sz="2400" b="1" i="0" dirty="0" smtClean="0">
                <a:effectLst/>
                <a:latin typeface="Arial" panose="020B0604020202020204" pitchFamily="34" charset="0"/>
              </a:rPr>
              <a:t>WAN)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9145" y="461665"/>
            <a:ext cx="5481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Полносвязная</a:t>
            </a:r>
            <a:r>
              <a:rPr lang="ru-RU" sz="2400" b="1" dirty="0"/>
              <a:t> топология (</a:t>
            </a:r>
            <a:r>
              <a:rPr lang="ru-RU" sz="2400" b="1" dirty="0" err="1"/>
              <a:t>Fully</a:t>
            </a:r>
            <a:r>
              <a:rPr lang="ru-RU" sz="2400" b="1" dirty="0"/>
              <a:t> </a:t>
            </a:r>
            <a:r>
              <a:rPr lang="ru-RU" sz="2400" b="1" dirty="0" err="1"/>
              <a:t>Meshed</a:t>
            </a:r>
            <a:r>
              <a:rPr lang="ru-RU" sz="2400" b="1" dirty="0"/>
              <a:t>)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1047488"/>
            <a:ext cx="9957844" cy="5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5807" y="-66260"/>
            <a:ext cx="568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Топологии глобальных сетей (</a:t>
            </a:r>
            <a:r>
              <a:rPr lang="en-US" sz="2400" b="1" i="0" dirty="0" smtClean="0">
                <a:effectLst/>
                <a:latin typeface="Arial" panose="020B0604020202020204" pitchFamily="34" charset="0"/>
              </a:rPr>
              <a:t>WAN)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2588" y="395405"/>
            <a:ext cx="799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Частичносвязанная</a:t>
            </a:r>
            <a:r>
              <a:rPr lang="ru-RU" sz="2400" b="1" dirty="0"/>
              <a:t> топология </a:t>
            </a:r>
            <a:r>
              <a:rPr lang="ru-RU" sz="2400" b="1" dirty="0" err="1"/>
              <a:t>топология</a:t>
            </a:r>
            <a:r>
              <a:rPr lang="ru-RU" sz="2400" b="1" dirty="0"/>
              <a:t> (</a:t>
            </a:r>
            <a:r>
              <a:rPr lang="ru-RU" sz="2400" b="1" dirty="0" err="1"/>
              <a:t>Partially</a:t>
            </a:r>
            <a:r>
              <a:rPr lang="ru-RU" sz="2400" b="1" dirty="0"/>
              <a:t> </a:t>
            </a:r>
            <a:r>
              <a:rPr lang="ru-RU" sz="2400" b="1" dirty="0" err="1"/>
              <a:t>Meshed</a:t>
            </a:r>
            <a:r>
              <a:rPr lang="ru-RU" sz="2400" b="1" dirty="0"/>
              <a:t>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8" y="900615"/>
            <a:ext cx="9988731" cy="5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1099" y="3412"/>
            <a:ext cx="228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Оператор связи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1700" y="499189"/>
            <a:ext cx="684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WAN-соединение с одним каналом (</a:t>
            </a:r>
            <a:r>
              <a:rPr lang="ru-RU" sz="2400" b="1" dirty="0" err="1"/>
              <a:t>Single-carrier</a:t>
            </a:r>
            <a:r>
              <a:rPr lang="ru-RU" sz="2400" b="1" dirty="0"/>
              <a:t>)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1392264"/>
            <a:ext cx="11956870" cy="49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4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1099" y="3412"/>
            <a:ext cx="228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Оператор связи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1700" y="499189"/>
            <a:ext cx="684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WAN-соединение с двумя каналами (</a:t>
            </a:r>
            <a:r>
              <a:rPr lang="ru-RU" sz="2400" b="1" dirty="0" err="1"/>
              <a:t>Dual-carrier</a:t>
            </a:r>
            <a:r>
              <a:rPr lang="ru-RU" sz="2400" b="1" dirty="0"/>
              <a:t>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35" y="952145"/>
            <a:ext cx="8634064" cy="58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4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243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13</cp:revision>
  <dcterms:created xsi:type="dcterms:W3CDTF">2026-02-10T09:10:07Z</dcterms:created>
  <dcterms:modified xsi:type="dcterms:W3CDTF">2026-02-10T10:11:08Z</dcterms:modified>
</cp:coreProperties>
</file>