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3" r:id="rId3"/>
    <p:sldId id="275" r:id="rId4"/>
    <p:sldId id="276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19F2-935F-4931-AC66-FC73F6EC7A0D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F08D-32B8-4E4E-BB61-C31428207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19F2-935F-4931-AC66-FC73F6EC7A0D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F08D-32B8-4E4E-BB61-C31428207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19F2-935F-4931-AC66-FC73F6EC7A0D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F08D-32B8-4E4E-BB61-C31428207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19F2-935F-4931-AC66-FC73F6EC7A0D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F08D-32B8-4E4E-BB61-C31428207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19F2-935F-4931-AC66-FC73F6EC7A0D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F08D-32B8-4E4E-BB61-C31428207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19F2-935F-4931-AC66-FC73F6EC7A0D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F08D-32B8-4E4E-BB61-C31428207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19F2-935F-4931-AC66-FC73F6EC7A0D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F08D-32B8-4E4E-BB61-C31428207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19F2-935F-4931-AC66-FC73F6EC7A0D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F08D-32B8-4E4E-BB61-C31428207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19F2-935F-4931-AC66-FC73F6EC7A0D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F08D-32B8-4E4E-BB61-C31428207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19F2-935F-4931-AC66-FC73F6EC7A0D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F08D-32B8-4E4E-BB61-C31428207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19F2-935F-4931-AC66-FC73F6EC7A0D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F08D-32B8-4E4E-BB61-C31428207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19F2-935F-4931-AC66-FC73F6EC7A0D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F08D-32B8-4E4E-BB61-C31428207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Аккаунт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Это «правая рука» заказчика. Именно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аккаунт-менеджер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является гарантом того, что фирма выполнит свои обязательства.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solidFill>
                <a:srgbClr val="111111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r>
              <a:rPr lang="ru-RU" b="1" dirty="0" err="1" smtClean="0">
                <a:latin typeface="+mj-lt"/>
              </a:rPr>
              <a:t>Продакт</a:t>
            </a:r>
            <a:endParaRPr lang="ru-RU" b="1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Менеджер продукта в команде. Он отвечает за продукт, поэтому может быть не особо осведомлен в том, как развивается проект и на каком он сейчас этапе. Зато о конечном продукте он должен знать все</a:t>
            </a:r>
            <a:r>
              <a:rPr lang="ru-RU" dirty="0" smtClean="0">
                <a:latin typeface="+mj-lt"/>
              </a:rPr>
              <a:t>.</a:t>
            </a:r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r>
              <a:rPr lang="ru-RU" b="1" dirty="0" err="1" smtClean="0">
                <a:latin typeface="+mj-lt"/>
              </a:rPr>
              <a:t>Проджект-менеджер</a:t>
            </a:r>
            <a:endParaRPr lang="ru-RU" b="1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Иными словами, менеджер проекта. Он дублирует в отдельных функциях </a:t>
            </a:r>
            <a:r>
              <a:rPr lang="ru-RU" dirty="0" err="1" smtClean="0">
                <a:latin typeface="+mj-lt"/>
              </a:rPr>
              <a:t>аккаунт-менеджера</a:t>
            </a:r>
            <a:r>
              <a:rPr lang="ru-RU" dirty="0" smtClean="0">
                <a:latin typeface="+mj-lt"/>
              </a:rPr>
              <a:t>, тоже следит за соблюдением </a:t>
            </a:r>
            <a:r>
              <a:rPr lang="ru-RU" dirty="0" err="1" smtClean="0">
                <a:latin typeface="+mj-lt"/>
              </a:rPr>
              <a:t>дедлайнов</a:t>
            </a:r>
            <a:r>
              <a:rPr lang="ru-RU" dirty="0" smtClean="0">
                <a:latin typeface="+mj-lt"/>
              </a:rPr>
              <a:t> и требований по проекту, ведет документацию. Но если </a:t>
            </a:r>
            <a:r>
              <a:rPr lang="ru-RU" dirty="0" err="1" smtClean="0">
                <a:latin typeface="+mj-lt"/>
              </a:rPr>
              <a:t>аккаунт-менеджер</a:t>
            </a:r>
            <a:r>
              <a:rPr lang="ru-RU" dirty="0" smtClean="0">
                <a:latin typeface="+mj-lt"/>
              </a:rPr>
              <a:t> работает напрямую с заказчиком и представляет его сторону, то </a:t>
            </a:r>
            <a:r>
              <a:rPr lang="ru-RU" dirty="0" err="1" smtClean="0">
                <a:latin typeface="+mj-lt"/>
              </a:rPr>
              <a:t>проджект-менеджер</a:t>
            </a:r>
            <a:r>
              <a:rPr lang="ru-RU" dirty="0" smtClean="0">
                <a:latin typeface="+mj-lt"/>
              </a:rPr>
              <a:t> – это представитель со стороны команды разработчиков и работает именно от ее лица.</a:t>
            </a:r>
          </a:p>
          <a:p>
            <a:endParaRPr lang="en-US" b="1" dirty="0" smtClean="0">
              <a:latin typeface="+mj-lt"/>
            </a:endParaRPr>
          </a:p>
          <a:p>
            <a:r>
              <a:rPr lang="ru-RU" b="1" dirty="0" err="1" smtClean="0">
                <a:latin typeface="+mj-lt"/>
              </a:rPr>
              <a:t>Сейл</a:t>
            </a:r>
            <a:endParaRPr lang="ru-RU" b="1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Проще говоря, это менеджер по продажам. Его основные</a:t>
            </a:r>
            <a:r>
              <a:rPr lang="ru-RU" b="1" dirty="0" smtClean="0">
                <a:latin typeface="+mj-lt"/>
              </a:rPr>
              <a:t> задачи</a:t>
            </a:r>
            <a:r>
              <a:rPr lang="ru-RU" dirty="0" smtClean="0">
                <a:latin typeface="+mj-lt"/>
              </a:rPr>
              <a:t>:</a:t>
            </a:r>
          </a:p>
          <a:p>
            <a:pPr lvl="0"/>
            <a:r>
              <a:rPr lang="ru-RU" dirty="0" smtClean="0">
                <a:latin typeface="+mj-lt"/>
              </a:rPr>
              <a:t>найти клиента;</a:t>
            </a:r>
          </a:p>
          <a:p>
            <a:pPr lvl="0"/>
            <a:r>
              <a:rPr lang="ru-RU" dirty="0" smtClean="0">
                <a:latin typeface="+mj-lt"/>
              </a:rPr>
              <a:t>произвести на него хорошее впечатление, убедить, что продукт или решение – именно то, что ему в данный момент необходимо и закроет его боли на все 100%;</a:t>
            </a:r>
          </a:p>
          <a:p>
            <a:pPr lvl="0"/>
            <a:r>
              <a:rPr lang="ru-RU" dirty="0" smtClean="0">
                <a:latin typeface="+mj-lt"/>
              </a:rPr>
              <a:t>продать, то есть подписать контракт на поставку товаров и/или услуг.</a:t>
            </a:r>
          </a:p>
          <a:p>
            <a:endParaRPr lang="en-US" sz="1400" dirty="0" smtClean="0">
              <a:latin typeface="+mj-lt"/>
            </a:endParaRPr>
          </a:p>
          <a:p>
            <a:endParaRPr lang="en-US" sz="1300" dirty="0" smtClean="0">
              <a:solidFill>
                <a:srgbClr val="111111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r/w1560/webt/4v/lq/wn/4vlqwntp_ip8_jyyqm3s2goxk9a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" y="714356"/>
            <a:ext cx="914400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r/w1560/webt/x2/sm/5t/x2sm5tb7tz6lgeg0opfnrqmxnm8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9143999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r/w1560/webt/xe/_q/mb/xe_qmbmhorarotvrzrzj-owtrtq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9144000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r/w1560/webt/jn/c2/8v/jnc28vsuumwxobgsxmvvszusz1i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7"/>
            <a:ext cx="9144000" cy="528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r/w1560/webt/q7/tm/yr/q7tmyr_d_aosxppt8i6rbk20ggq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9144000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r/w1560/webt/5h/dm/mh/5hdmmhiwtzdrswnnw6vgqy8ezzw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4400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r/w1560/webt/wf/67/mr/wf67mrwroyogobe5agpoaj2juy8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914400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r/w1560/webt/wr/6n/26/wr6n26qbnsdpvlknj151uwatzvw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4400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r/w1560/webt/sj/6h/gz/sj6hgzpzw-zsymldpiizkaap2rg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4400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r/w1560/webt/rk/8i/9l/rk8i9lhvjrrvsu8cuthg50fdx0s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914400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+mj-lt"/>
              </a:rPr>
              <a:t>Архитектор (</a:t>
            </a:r>
            <a:r>
              <a:rPr lang="ru-RU" b="1" dirty="0" err="1" smtClean="0">
                <a:latin typeface="+mj-lt"/>
              </a:rPr>
              <a:t>Architect</a:t>
            </a:r>
            <a:r>
              <a:rPr lang="ru-RU" b="1" dirty="0" smtClean="0">
                <a:latin typeface="+mj-lt"/>
              </a:rPr>
              <a:t>)</a:t>
            </a:r>
          </a:p>
          <a:p>
            <a:r>
              <a:rPr lang="ru-RU" dirty="0" smtClean="0">
                <a:latin typeface="+mj-lt"/>
              </a:rPr>
              <a:t>Именно этот специалист принимает на проекте решения о том, каким будет внутреннее строение программной системы и ее интерфейсов. </a:t>
            </a:r>
            <a:endParaRPr lang="en-US" dirty="0" smtClean="0">
              <a:latin typeface="+mj-lt"/>
            </a:endParaRPr>
          </a:p>
          <a:p>
            <a:endParaRPr lang="en-US" dirty="0" smtClean="0">
              <a:solidFill>
                <a:srgbClr val="111111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r>
              <a:rPr lang="ru-RU" b="1" dirty="0" smtClean="0">
                <a:latin typeface="+mj-lt"/>
              </a:rPr>
              <a:t>Бизнес Аналитик (</a:t>
            </a:r>
            <a:r>
              <a:rPr lang="ru-RU" b="1" dirty="0" err="1" smtClean="0">
                <a:latin typeface="+mj-lt"/>
              </a:rPr>
              <a:t>Business</a:t>
            </a:r>
            <a:r>
              <a:rPr lang="ru-RU" b="1" dirty="0" smtClean="0">
                <a:latin typeface="+mj-lt"/>
              </a:rPr>
              <a:t> </a:t>
            </a:r>
            <a:r>
              <a:rPr lang="ru-RU" b="1" dirty="0" err="1" smtClean="0">
                <a:latin typeface="+mj-lt"/>
              </a:rPr>
              <a:t>Analyst</a:t>
            </a:r>
            <a:r>
              <a:rPr lang="ru-RU" b="1" dirty="0" smtClean="0">
                <a:latin typeface="+mj-lt"/>
              </a:rPr>
              <a:t>)</a:t>
            </a:r>
          </a:p>
          <a:p>
            <a:r>
              <a:rPr lang="ru-RU" dirty="0" smtClean="0">
                <a:latin typeface="+mj-lt"/>
              </a:rPr>
              <a:t>Этот специалист нужен на любом проекте по разработке </a:t>
            </a:r>
            <a:r>
              <a:rPr lang="ru-RU" dirty="0" err="1" smtClean="0">
                <a:latin typeface="+mj-lt"/>
              </a:rPr>
              <a:t>ИТ-продукта</a:t>
            </a:r>
            <a:r>
              <a:rPr lang="ru-RU" dirty="0" smtClean="0">
                <a:latin typeface="+mj-lt"/>
              </a:rPr>
              <a:t>, ведь именно он составляет, так называемый, </a:t>
            </a:r>
            <a:r>
              <a:rPr lang="ru-RU" dirty="0" err="1" smtClean="0">
                <a:latin typeface="+mj-lt"/>
              </a:rPr>
              <a:t>Vision</a:t>
            </a:r>
            <a:r>
              <a:rPr lang="ru-RU" dirty="0" smtClean="0">
                <a:latin typeface="+mj-lt"/>
              </a:rPr>
              <a:t>, или конечную концепцию продукта, который и предстоит разрабатывать команде. Он должен хорошо представлять себе конечный вид и функционирование системы.</a:t>
            </a:r>
          </a:p>
          <a:p>
            <a:endParaRPr lang="en-US" dirty="0" smtClean="0">
              <a:solidFill>
                <a:srgbClr val="111111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r>
              <a:rPr lang="ru-RU" b="1" dirty="0" smtClean="0">
                <a:latin typeface="+mj-lt"/>
              </a:rPr>
              <a:t>Системный аналитик (</a:t>
            </a:r>
            <a:r>
              <a:rPr lang="ru-RU" b="1" dirty="0" err="1" smtClean="0">
                <a:latin typeface="+mj-lt"/>
              </a:rPr>
              <a:t>System</a:t>
            </a:r>
            <a:r>
              <a:rPr lang="ru-RU" b="1" dirty="0" smtClean="0">
                <a:latin typeface="+mj-lt"/>
              </a:rPr>
              <a:t> </a:t>
            </a:r>
            <a:r>
              <a:rPr lang="ru-RU" b="1" dirty="0" err="1" smtClean="0">
                <a:latin typeface="+mj-lt"/>
              </a:rPr>
              <a:t>Analyst</a:t>
            </a:r>
            <a:r>
              <a:rPr lang="ru-RU" b="1" dirty="0" smtClean="0">
                <a:latin typeface="+mj-lt"/>
              </a:rPr>
              <a:t>)</a:t>
            </a:r>
          </a:p>
          <a:p>
            <a:r>
              <a:rPr lang="ru-RU" dirty="0" smtClean="0">
                <a:latin typeface="+mj-lt"/>
              </a:rPr>
              <a:t>Как правило, этот специалист работает в паре с </a:t>
            </a:r>
            <a:r>
              <a:rPr lang="ru-RU" dirty="0" err="1" smtClean="0">
                <a:latin typeface="+mj-lt"/>
              </a:rPr>
              <a:t>бизнес-аналитиком</a:t>
            </a:r>
            <a:r>
              <a:rPr lang="ru-RU" dirty="0" smtClean="0">
                <a:latin typeface="+mj-lt"/>
              </a:rPr>
              <a:t>, но в отличие от него обращает внимание не на то, как должна выглядеть и какие задачи решать система. Главное, что волнует системного аналитика – это то, как система должна работать в различных вариантах использования и какие у нее функции. Именно это детально описывает системный аналитик проекта.</a:t>
            </a:r>
          </a:p>
          <a:p>
            <a:endParaRPr lang="en-US" dirty="0" smtClean="0">
              <a:solidFill>
                <a:srgbClr val="111111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r>
              <a:rPr lang="ru-RU" b="1" dirty="0" smtClean="0">
                <a:latin typeface="+mj-lt"/>
              </a:rPr>
              <a:t>Технический писатель (</a:t>
            </a:r>
            <a:r>
              <a:rPr lang="ru-RU" b="1" dirty="0" err="1" smtClean="0">
                <a:latin typeface="+mj-lt"/>
              </a:rPr>
              <a:t>Technical</a:t>
            </a:r>
            <a:r>
              <a:rPr lang="ru-RU" b="1" dirty="0" smtClean="0">
                <a:latin typeface="+mj-lt"/>
              </a:rPr>
              <a:t> </a:t>
            </a:r>
            <a:r>
              <a:rPr lang="ru-RU" b="1" dirty="0" err="1" smtClean="0">
                <a:latin typeface="+mj-lt"/>
              </a:rPr>
              <a:t>writer</a:t>
            </a:r>
            <a:r>
              <a:rPr lang="ru-RU" b="1" dirty="0" smtClean="0">
                <a:latin typeface="+mj-lt"/>
              </a:rPr>
              <a:t>)</a:t>
            </a:r>
          </a:p>
          <a:p>
            <a:r>
              <a:rPr lang="ru-RU" dirty="0" smtClean="0">
                <a:latin typeface="+mj-lt"/>
              </a:rPr>
              <a:t>Без этого специалиста невозможен ни один проект, так как чаще всего именно технический писатель рассказывает о продукте и ведет его в массы</a:t>
            </a:r>
            <a:r>
              <a:rPr lang="ru-RU" dirty="0" smtClean="0">
                <a:latin typeface="+mj-lt"/>
              </a:rPr>
              <a:t>.</a:t>
            </a:r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111111"/>
                </a:solidFill>
                <a:latin typeface="+mj-lt"/>
                <a:ea typeface="Times New Roman" pitchFamily="18" charset="0"/>
                <a:cs typeface="Arial" pitchFamily="34" charset="0"/>
              </a:rPr>
              <a:t>Проектировщик</a:t>
            </a:r>
            <a:endParaRPr lang="ru-RU" b="1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111111"/>
                </a:solidFill>
                <a:latin typeface="+mj-lt"/>
                <a:ea typeface="Times New Roman" pitchFamily="18" charset="0"/>
                <a:cs typeface="Arial" pitchFamily="34" charset="0"/>
              </a:rPr>
              <a:t>Этот специалист нужен в проекте для построения макетов разрабатываемой системы. При этом он обязательно должен учитывать удобство ее использования клиентом.</a:t>
            </a:r>
            <a:endParaRPr lang="en-US" dirty="0" smtClean="0">
              <a:solidFill>
                <a:srgbClr val="111111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en-US" dirty="0" smtClean="0">
              <a:solidFill>
                <a:srgbClr val="11111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habrastorage.org/r/w1560/webt/w6/c-/d2/w6c-d293zgdofgpqc4zkvpvh2d0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6635" y="3425186"/>
            <a:ext cx="5724323" cy="343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habrastorage.org/r/w1560/webt/fy/ea/gv/fyeagvt6jnk57o6hdkegem61lyi.jpe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-24"/>
            <a:ext cx="814393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latin typeface="+mj-lt"/>
              </a:rPr>
              <a:t>Дизайнер </a:t>
            </a:r>
            <a:r>
              <a:rPr lang="ru-RU" b="1" dirty="0" smtClean="0">
                <a:latin typeface="+mj-lt"/>
              </a:rPr>
              <a:t>(</a:t>
            </a:r>
            <a:r>
              <a:rPr lang="ru-RU" b="1" dirty="0" err="1" smtClean="0">
                <a:latin typeface="+mj-lt"/>
              </a:rPr>
              <a:t>Designer</a:t>
            </a:r>
            <a:r>
              <a:rPr lang="ru-RU" b="1" dirty="0" smtClean="0">
                <a:latin typeface="+mj-lt"/>
              </a:rPr>
              <a:t>)</a:t>
            </a:r>
          </a:p>
          <a:p>
            <a:r>
              <a:rPr lang="ru-RU" dirty="0" smtClean="0">
                <a:latin typeface="+mj-lt"/>
              </a:rPr>
              <a:t>Этот специалист отвечает за оформление и внешний вид продукта. Именно он «рисует» все элементы продукта, которые видит заказчик в конечном варианте, подбирает цвета и формы.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r>
              <a:rPr lang="ru-RU" b="1" dirty="0" smtClean="0">
                <a:latin typeface="+mj-lt"/>
              </a:rPr>
              <a:t>Верстальщик</a:t>
            </a:r>
            <a:r>
              <a:rPr lang="en-US" b="1" dirty="0" smtClean="0">
                <a:latin typeface="+mj-lt"/>
              </a:rPr>
              <a:t> (Web developer / Front end developer)</a:t>
            </a:r>
            <a:endParaRPr lang="ru-RU" b="1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Именно благодаря верстальщику «оживают» макеты, созданные проектировщиками и дизайнерами. Эти специалисты создают верстку страниц так, чтобы они правильно отображались с мобильного телефона и с ПК.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r>
              <a:rPr lang="ru-RU" b="1" dirty="0" smtClean="0">
                <a:latin typeface="+mj-lt"/>
              </a:rPr>
              <a:t>Разработчик</a:t>
            </a:r>
            <a:r>
              <a:rPr lang="en-US" b="1" dirty="0" smtClean="0">
                <a:latin typeface="+mj-lt"/>
              </a:rPr>
              <a:t> / </a:t>
            </a:r>
            <a:r>
              <a:rPr lang="ru-RU" b="1" dirty="0" smtClean="0">
                <a:latin typeface="+mj-lt"/>
              </a:rPr>
              <a:t>Программист</a:t>
            </a:r>
            <a:r>
              <a:rPr lang="en-US" b="1" dirty="0" smtClean="0">
                <a:latin typeface="+mj-lt"/>
              </a:rPr>
              <a:t> (Developer) (backend &amp; frontend)</a:t>
            </a:r>
            <a:endParaRPr lang="ru-RU" b="1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Этот специалист в команде занимается реализацией требований, которые ранее были прописаны </a:t>
            </a:r>
            <a:r>
              <a:rPr lang="ru-RU" dirty="0" smtClean="0">
                <a:latin typeface="+mj-lt"/>
              </a:rPr>
              <a:t>аналитиками</a:t>
            </a:r>
            <a:endParaRPr lang="en-US" dirty="0" smtClean="0">
              <a:latin typeface="+mj-lt"/>
            </a:endParaRPr>
          </a:p>
          <a:p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r>
              <a:rPr lang="ru-RU" b="1" dirty="0" err="1" smtClean="0">
                <a:latin typeface="+mj-lt"/>
              </a:rPr>
              <a:t>Тестировщик</a:t>
            </a:r>
            <a:r>
              <a:rPr lang="ru-RU" b="1" dirty="0" smtClean="0">
                <a:latin typeface="+mj-lt"/>
              </a:rPr>
              <a:t> (</a:t>
            </a:r>
            <a:r>
              <a:rPr lang="ru-RU" b="1" dirty="0" err="1" smtClean="0">
                <a:latin typeface="+mj-lt"/>
              </a:rPr>
              <a:t>Testing</a:t>
            </a:r>
            <a:r>
              <a:rPr lang="ru-RU" b="1" dirty="0" smtClean="0">
                <a:latin typeface="+mj-lt"/>
              </a:rPr>
              <a:t> </a:t>
            </a:r>
            <a:r>
              <a:rPr lang="ru-RU" b="1" dirty="0" err="1" smtClean="0">
                <a:latin typeface="+mj-lt"/>
              </a:rPr>
              <a:t>Engineer</a:t>
            </a:r>
            <a:r>
              <a:rPr lang="ru-RU" b="1" dirty="0" smtClean="0">
                <a:latin typeface="+mj-lt"/>
              </a:rPr>
              <a:t>)</a:t>
            </a:r>
          </a:p>
          <a:p>
            <a:r>
              <a:rPr lang="ru-RU" dirty="0" smtClean="0">
                <a:latin typeface="+mj-lt"/>
              </a:rPr>
              <a:t>Именно он первым получает возможность запустить продукт и пользоваться им. </a:t>
            </a:r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r>
              <a:rPr lang="ru-RU" b="1" dirty="0" err="1" smtClean="0"/>
              <a:t>Тимлид</a:t>
            </a:r>
            <a:endParaRPr lang="ru-RU" b="1" dirty="0" smtClean="0"/>
          </a:p>
          <a:p>
            <a:r>
              <a:rPr lang="ru-RU" dirty="0" smtClean="0"/>
              <a:t>Это управленец с техническими навыками. Такой специалист, как правило, требуется, если проект масштабный и техническое управление просто необходимо.</a:t>
            </a:r>
          </a:p>
          <a:p>
            <a:endParaRPr lang="ru-RU" dirty="0" smtClean="0">
              <a:latin typeface="+mj-lt"/>
            </a:endParaRPr>
          </a:p>
          <a:p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s://habrastorage.org/getpro/habr/upload_files/645/fd5/096/645fd5096bcbf39b772b9a7016b28b4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680" y="428604"/>
            <a:ext cx="7762972" cy="58222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378340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цели UML: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Предоставить пользователям готовый, выразительный язык визуального моделирования, чтобы они могли разрабатывать и обмениваться осмысленными моделями.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Обеспечить механизмы расширяемости и специализации для расширения основных понятий.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Быть независимым от конкретных языков программирования и процессов разработки.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Обеспечить формальную основу для понимания языка моделирования.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Поощрять рост рынка объектно-ориентированных инструментов.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Поддержка высокоуровневых концепций разработки, таких как совместная работа, структуры, шаблоны и компоненты.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Интегрировать лучшие практики.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Диаграммы UML подразделяют на два типа — это структурные диаграммы и диаграммы поведения.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r/w1560/webt/ry/i-/-p/ryi--p6wtfhvszjhcbhaogsdz8w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r/w1560/webt/_f/xw/jo/_fxwjox5thnp7l9c5yayfy4pa4m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428604"/>
            <a:ext cx="9072594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r/w1560/webt/ff/dr/83/ffdr83yesqcv78hua6zxt45tbye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14400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r/w1560/webt/hu/eq/h9/hueqh9ow4b15ivon2h5jahaxyck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914400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462</Words>
  <Application>Microsoft Office PowerPoint</Application>
  <PresentationFormat>Экран (4:3)</PresentationFormat>
  <Paragraphs>55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Artem Antonov</dc:creator>
  <cp:lastModifiedBy>Artem Antonov</cp:lastModifiedBy>
  <cp:revision>38</cp:revision>
  <dcterms:created xsi:type="dcterms:W3CDTF">2023-03-06T08:20:56Z</dcterms:created>
  <dcterms:modified xsi:type="dcterms:W3CDTF">2023-03-06T13:42:12Z</dcterms:modified>
</cp:coreProperties>
</file>