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48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3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1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8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86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073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3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7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8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3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3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BD8B6-D924-4305-83CB-ACF48C8358D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DFE5F-F0A0-4B11-82F6-A32C51E40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6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41061"/>
              </p:ext>
            </p:extLst>
          </p:nvPr>
        </p:nvGraphicFramePr>
        <p:xfrm>
          <a:off x="1244907" y="220336"/>
          <a:ext cx="9033831" cy="6334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1277"/>
                <a:gridCol w="3011277"/>
                <a:gridCol w="3011277"/>
              </a:tblGrid>
              <a:tr h="445717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Функция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Динамическая маршрутизация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Статическая маршрутизация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18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Сложность конфигурирования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зависимость от размера сети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Повышается с увеличением размера сети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004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Изменения топологии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Изменяется автоматически в соответствии с изменениями топологии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Требуется участие администратора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18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Масштабируемость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Подходит для простых и сложных топологий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Подходит для простых топологий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7186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Информационная безопасность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Безопасность должна быть настроена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Безопасность является неотъемлемым элементом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290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Потребление ресурсов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Использует центральный процессор, память, пропускную способность канала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Никаких дополнительных ресурсов не требуется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0047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Предсказуемость пути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Маршрут зависит от используемой топологии и протокола маршрутизации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Явно определяется администратором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972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0843" y="-1"/>
            <a:ext cx="10025349" cy="72711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00700"/>
              </p:ext>
            </p:extLst>
          </p:nvPr>
        </p:nvGraphicFramePr>
        <p:xfrm>
          <a:off x="1729648" y="727114"/>
          <a:ext cx="8273667" cy="6130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583"/>
                <a:gridCol w="6386084"/>
              </a:tblGrid>
              <a:tr h="36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Параметр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Описание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</a:tr>
              <a:tr h="597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effectLst/>
                        </a:rPr>
                        <a:t>ipv6-prefix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Определяет сетевой адрес назначения IPv6 удаленной сети чтобы добавить в таблицу маршрутизации.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</a:tr>
              <a:tr h="361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/prefix-length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Определяет длину префикса удаленной сети.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</a:tr>
              <a:tr h="137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ipv6-address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Определяет IPv6-адрес маршрутизатора следующего перехода.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Обычно используется с широковещательными сетями (например, </a:t>
                      </a:r>
                      <a:r>
                        <a:rPr lang="ru-RU" sz="1400" dirty="0" err="1">
                          <a:effectLst/>
                        </a:rPr>
                        <a:t>Ethernet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Может создать рекурсивный статический маршрут, где маршрутизатор выполняет дополнительный поиск, чтобы найти интерфейс выхода.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</a:tr>
              <a:tr h="137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exit-intf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Определяет интерфейс выхода для пересылки пакетов.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Статический маршрут с прямым подключением.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Обычно используется при подключении к сети в конфигурации «точка-точка».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</a:tr>
              <a:tr h="597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exit-intf ipv6-address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Создает полностью определенный статический маршрут, поскольку он указывает выходной интерфейс и адрес IPv6 следующего перехода.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</a:tr>
              <a:tr h="1464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distance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Опциональная команда, которая может использоваться для назначения административного расстояния в значении от 1 до 255.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Обычно используется для настройки плавающего статического маршрута, административное расстояние, которое выше, чем динамически изученный маршрут.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072" marR="44072" marT="44072" marB="4407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53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90500"/>
            <a:ext cx="1111567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9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79176"/>
            <a:ext cx="528625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IPv4-маршрутизации маршрутизатора R1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378"/>
            <a:ext cx="10286230" cy="234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0025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436123"/>
            <a:ext cx="349627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IPv4 таблица маршрутизации R2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786"/>
            <a:ext cx="10255440" cy="30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39077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6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828" y="0"/>
            <a:ext cx="3496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>
                <a:solidFill>
                  <a:srgbClr val="58585B"/>
                </a:solidFill>
                <a:effectLst/>
                <a:latin typeface="CiscoSans"/>
              </a:rPr>
              <a:t>IPv4 </a:t>
            </a:r>
            <a:r>
              <a:rPr lang="ru-RU" sz="1600" b="1" i="0" dirty="0" smtClean="0">
                <a:solidFill>
                  <a:srgbClr val="58585B"/>
                </a:solidFill>
                <a:effectLst/>
                <a:latin typeface="CiscoSans"/>
              </a:rPr>
              <a:t>таблица маршрутизации </a:t>
            </a:r>
            <a:r>
              <a:rPr lang="en-US" sz="1600" b="1" i="0" dirty="0" smtClean="0">
                <a:solidFill>
                  <a:srgbClr val="58585B"/>
                </a:solidFill>
                <a:effectLst/>
                <a:latin typeface="CiscoSans"/>
              </a:rPr>
              <a:t>R3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555"/>
            <a:ext cx="9663186" cy="24384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828" y="2855285"/>
            <a:ext cx="25537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0" dirty="0" smtClean="0">
                <a:solidFill>
                  <a:srgbClr val="58585B"/>
                </a:solidFill>
                <a:effectLst/>
                <a:latin typeface="CiscoSans"/>
              </a:rPr>
              <a:t>R1 </a:t>
            </a:r>
            <a:r>
              <a:rPr lang="ru-RU" sz="1600" b="1" i="0" dirty="0" smtClean="0">
                <a:solidFill>
                  <a:srgbClr val="58585B"/>
                </a:solidFill>
                <a:effectLst/>
                <a:latin typeface="CiscoSans"/>
              </a:rPr>
              <a:t>может </a:t>
            </a:r>
            <a:r>
              <a:rPr lang="ru-RU" sz="1600" b="1" i="0" dirty="0" err="1" smtClean="0">
                <a:solidFill>
                  <a:srgbClr val="58585B"/>
                </a:solidFill>
                <a:effectLst/>
                <a:latin typeface="CiscoSans"/>
              </a:rPr>
              <a:t>пинговать</a:t>
            </a:r>
            <a:r>
              <a:rPr lang="ru-RU" sz="1600" b="1" i="0" dirty="0" smtClean="0">
                <a:solidFill>
                  <a:srgbClr val="58585B"/>
                </a:solidFill>
                <a:effectLst/>
                <a:latin typeface="CiscoSans"/>
              </a:rPr>
              <a:t> </a:t>
            </a:r>
            <a:r>
              <a:rPr lang="en-US" sz="1600" b="1" i="0" dirty="0" smtClean="0">
                <a:solidFill>
                  <a:srgbClr val="58585B"/>
                </a:solidFill>
                <a:effectLst/>
                <a:latin typeface="CiscoSans"/>
              </a:rPr>
              <a:t>R2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7198"/>
            <a:ext cx="9643882" cy="12812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828" y="4807029"/>
            <a:ext cx="56186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R1 не удается выполнить </a:t>
            </a:r>
            <a:r>
              <a:rPr lang="ru-RU" sz="1600" b="1" dirty="0" err="1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пинг</a:t>
            </a:r>
            <a:r>
              <a:rPr lang="ru-RU" sz="1600" b="1" dirty="0" smtClean="0"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до локальной сети R3</a:t>
            </a:r>
            <a:endParaRPr lang="ru-RU" sz="1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8801"/>
            <a:ext cx="9513189" cy="143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39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79176"/>
            <a:ext cx="349627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IPv6 таблица маршрутизации R1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69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19" y="228600"/>
            <a:ext cx="9450391" cy="298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7120" y="3216925"/>
            <a:ext cx="349627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IPv6 таблица маршрутизации R2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Рисунок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20" y="3524701"/>
            <a:ext cx="9450391" cy="38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8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79176"/>
            <a:ext cx="349627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IPv6 таблица маршрутизации R3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232136" cy="289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21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7118" y="0"/>
            <a:ext cx="25537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R1 может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пинговать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R2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" y="338553"/>
            <a:ext cx="9365883" cy="14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7118" y="2306764"/>
            <a:ext cx="56202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R1 не удается выполнить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пинг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 локальной сети R3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217" name="Рисунок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8" y="2704641"/>
            <a:ext cx="9324668" cy="14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46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-22034"/>
            <a:ext cx="6290632" cy="69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46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195262"/>
            <a:ext cx="1115377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5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" y="605953"/>
            <a:ext cx="10710984" cy="11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Рисунок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9" y="2942193"/>
            <a:ext cx="10622312" cy="374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4044"/>
            <a:ext cx="1095844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настройки R1 со статическим маршрутом IPv4 к трем удаленным сетям используются следующие команды: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609" y="2436810"/>
            <a:ext cx="895841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маршрутизации для R1 теперь содержит маршруты к трем удаленным сетям IPv4.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3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9" y="716096"/>
            <a:ext cx="12061350" cy="571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7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18" y="170232"/>
            <a:ext cx="8075364" cy="10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5" name="Рисунок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798"/>
            <a:ext cx="7998246" cy="539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77118" y="-79176"/>
            <a:ext cx="1095844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настройки R1 со статическим маршрутом IPv6 к трем удаленным сетям используются следующие команды: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77118" y="1178124"/>
            <a:ext cx="895841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Таблица маршрутизации для R1 теперь содержит маршруты к трем удаленным сетям IPv6.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641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51" y="364066"/>
            <a:ext cx="9800037" cy="106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" name="Рисунок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50" y="2353830"/>
            <a:ext cx="9800037" cy="26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79176"/>
            <a:ext cx="1266834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Три напрямую подключенных статических маршрута настроены на маршрутизаторе R1 с использованием выходного интерфейса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26050" y="1596747"/>
            <a:ext cx="147887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таблице маршрутизации R1 показано, что когда пакет адресован сети 192.168.2.0/24, маршрутизатор R1 ищет совпадения в таблице маршрутизации </a:t>
            </a:r>
            <a:endParaRPr kumimoji="0" lang="en-US" altLang="ru-RU" sz="1600" b="0" i="0" u="none" strike="noStrike" cap="none" normalizeH="0" baseline="0" dirty="0" smtClean="0">
              <a:ln>
                <a:noFill/>
              </a:ln>
              <a:solidFill>
                <a:srgbClr val="58585B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обнаруживает, что он может переслать пакет из своего интерфейса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Serial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0/0/0.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58883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26"/>
            <a:ext cx="7726781" cy="83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Рисунок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238"/>
            <a:ext cx="7755875" cy="537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-113042"/>
            <a:ext cx="126494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solidFill>
                  <a:srgbClr val="58585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 напрямую подключенных статических маршрута настроены на маршрутизаторе R1 с использованием выходного интерфейса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14885"/>
            <a:ext cx="121920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Таблица маршрутизации IPv6 для R1 в выходных данных примера показывает, что когда пакет предназначен для сети 2001:db8:cafe: 2::/64,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R1 ищет совпадение в таблице маршрутизации и обнаруживает, что он может переслать пакет из его последовательного интерфейса 0/1/0.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02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00025"/>
            <a:ext cx="110871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23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711832"/>
            <a:ext cx="9689422" cy="96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Рисунок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2685691"/>
            <a:ext cx="9754552" cy="265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01600" y="-380773"/>
            <a:ext cx="1230529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выходной интерфейс является сетью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Ethernet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рекомендуется использовать полностью заданный статический маршрут,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включая как выходной интерфейс, так и IP-адрес следующего перехода.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 также можете использовать полностью указанный статический маршрут, который включает в себя как интерфейс выхода,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 и адрес следующего перехода.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01600" y="1984572"/>
            <a:ext cx="109027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пересылке пакетов на маршрутизатор R2 выходной интерфейс является интерфейсом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GigabitEthernet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0/1,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IPv4-адрес следующего перехода равен 172.16.2.2, как показано на выводе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show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route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11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58625" cy="3562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61016"/>
            <a:ext cx="10463988" cy="1254203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930931"/>
            <a:ext cx="67665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Пример записи в таблице маршрутизации IPv6 для этого маршрута.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361" name="Рисунок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8671"/>
            <a:ext cx="10627064" cy="11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58105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178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657" y="222560"/>
            <a:ext cx="10300770" cy="20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Рисунок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96" y="2859524"/>
            <a:ext cx="10268968" cy="210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Рисунок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896" y="5208076"/>
            <a:ext cx="10268969" cy="159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429657" y="-28812"/>
            <a:ext cx="9649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Эти выходные данные показывают только статические маршруты IPv4 в таблице маршрутизации.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429657" y="2389705"/>
            <a:ext cx="92761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 команда покажет выходные данные только для указанной сети в таблице маршрутизации.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10896" y="4900300"/>
            <a:ext cx="875335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 команда фильтрует текущую конфигурацию только для статических маршрутов IPv4.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28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70841"/>
            <a:ext cx="9098844" cy="417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Рисунок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852156"/>
            <a:ext cx="8997244" cy="24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156" y="-33846"/>
            <a:ext cx="964930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Эти выходные данные показывают только статические маршруты IPv6 в таблице маршрутизации.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600" y="4441145"/>
            <a:ext cx="927619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 команда покажет выходные данные только для указанной сети в таблице маршрутизации.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31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642" y="-109538"/>
            <a:ext cx="8691288" cy="5026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19" y="4690535"/>
            <a:ext cx="77533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22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42" y="125059"/>
            <a:ext cx="7639050" cy="1685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42" y="2531181"/>
            <a:ext cx="76390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8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14900"/>
              </p:ext>
            </p:extLst>
          </p:nvPr>
        </p:nvGraphicFramePr>
        <p:xfrm>
          <a:off x="1299532" y="187910"/>
          <a:ext cx="8307175" cy="2698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1435"/>
                <a:gridCol w="1661435"/>
                <a:gridCol w="1661435"/>
                <a:gridCol w="1661435"/>
                <a:gridCol w="1661435"/>
              </a:tblGrid>
              <a:tr h="96180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Протоколы внутренней маршрутизации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Протоколы внешнего шлюза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789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Вектор расстояния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Состояние канала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Вектор пути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7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RIPv2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EIGRP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OSPFv2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IS-IS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BGP-4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578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RIPng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EIGRP для IPv6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OSPFv3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IS-IS для IPv6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BGP-MP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126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85" y="-515256"/>
            <a:ext cx="8584091" cy="5699417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90085" y="5026731"/>
            <a:ext cx="86073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Синтаксис основной команды статического маршрутизатора по умолчанию следующий: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3" name="Рисунок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" y="5291333"/>
            <a:ext cx="9919172" cy="73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168" y="68580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90085" y="5896330"/>
            <a:ext cx="1106335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Основной синтаксис команды для статического маршрута по умолчанию для IPv6 выглядит следующим образом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58585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6" name="Рисунок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" y="6307378"/>
            <a:ext cx="10003178" cy="7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076325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252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077"/>
            <a:ext cx="8725359" cy="4910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5" y="4910997"/>
            <a:ext cx="10114023" cy="619469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124685" y="5729899"/>
            <a:ext cx="10114023" cy="84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24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337" y="1740665"/>
            <a:ext cx="8660588" cy="5034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365" y="0"/>
            <a:ext cx="81534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99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337" y="1740665"/>
            <a:ext cx="8660588" cy="50347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63" y="-158221"/>
            <a:ext cx="81819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76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215" y="1421175"/>
            <a:ext cx="9629775" cy="5924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5" y="0"/>
            <a:ext cx="75342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75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215" y="1421175"/>
            <a:ext cx="9629775" cy="59245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672" y="136678"/>
            <a:ext cx="75819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0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215" y="1421175"/>
            <a:ext cx="9629775" cy="5924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0"/>
            <a:ext cx="74866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24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19075"/>
            <a:ext cx="111633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31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135" y="1597446"/>
            <a:ext cx="10389193" cy="5364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661" y="98807"/>
            <a:ext cx="10188339" cy="136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1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321" y="2788227"/>
            <a:ext cx="8972210" cy="4204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054" y="3063418"/>
            <a:ext cx="8143875" cy="168592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506119" y="1693467"/>
            <a:ext cx="7606857" cy="1369951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3893432" y="-15951"/>
            <a:ext cx="8219545" cy="18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7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713" y="3248025"/>
            <a:ext cx="4619625" cy="3609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51" y="1391165"/>
            <a:ext cx="4667250" cy="3590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7323" y="-110168"/>
            <a:ext cx="56673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80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562" y="2071171"/>
            <a:ext cx="10299318" cy="5054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021" y="136735"/>
            <a:ext cx="9230979" cy="218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69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562" y="2071171"/>
            <a:ext cx="10299318" cy="50546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260" y="120898"/>
            <a:ext cx="9605740" cy="18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16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6562" y="2071171"/>
            <a:ext cx="10299318" cy="50546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418" y="80962"/>
            <a:ext cx="8782995" cy="141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8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418760"/>
              </p:ext>
            </p:extLst>
          </p:nvPr>
        </p:nvGraphicFramePr>
        <p:xfrm>
          <a:off x="1366092" y="110169"/>
          <a:ext cx="8482988" cy="63677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7663"/>
                <a:gridCol w="5655325"/>
              </a:tblGrid>
              <a:tr h="47285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88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Протокол маршрутизации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Метрика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729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Протокол маршрутной информации (RIP)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>
                          <a:effectLst/>
                        </a:rPr>
                        <a:t>Метрика - «количество переходов».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>
                          <a:effectLst/>
                        </a:rPr>
                        <a:t>Каждый маршрутизатор вдоль пути добавляет единицу к количеству переходов.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>
                          <a:effectLst/>
                        </a:rPr>
                        <a:t>Допустимо максимум 15 прыжков.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21566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Алгоритм выбора кратчайшего пути (OSPF)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>
                          <a:effectLst/>
                        </a:rPr>
                        <a:t>Метрика - это «стоимость», которая основана на стоимости (на основе совокупной пропускной способности канала от источника до места назначения)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>
                          <a:effectLst/>
                        </a:rPr>
                        <a:t>Более быстрым каналам назначаются более низкие цены по сравнению с более медленными (более высокая стоимость каналов).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  <a:tr h="1549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Усовершенствованный протокол внутренней маршрутизации между шлюзами (EIGRP)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Он вычисляет метрику на основе самой медленной полосы пропускания и задержки 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600" dirty="0">
                          <a:effectLst/>
                        </a:rPr>
                        <a:t>Он также может включать нагрузку и надежность в расчет метрики.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75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04" y="1912172"/>
            <a:ext cx="7343775" cy="5038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436" y="-103916"/>
            <a:ext cx="748665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275" y="3292436"/>
            <a:ext cx="5419725" cy="3733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3273386"/>
            <a:ext cx="5353050" cy="3771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7287"/>
            <a:ext cx="5391150" cy="3819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908" y="42862"/>
            <a:ext cx="5295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9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75" y="19500"/>
            <a:ext cx="5871990" cy="68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9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142212"/>
              </p:ext>
            </p:extLst>
          </p:nvPr>
        </p:nvGraphicFramePr>
        <p:xfrm>
          <a:off x="1432193" y="520693"/>
          <a:ext cx="8604173" cy="63373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5952"/>
                <a:gridCol w="6538221"/>
              </a:tblGrid>
              <a:tr h="328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Параметр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Описание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</a:tr>
              <a:tr h="56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network-address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Определяет сетевой адрес назначения IPv4 удаленной сети, чтобы добавить в таблицу маршрутизации.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</a:tr>
              <a:tr h="914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subnet-mask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Определяет маску подсети удаленной сети.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Маска подсети может быть изменена при объединении группы сетей и создает суммарный статический маршрут.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</a:tr>
              <a:tr h="13007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ip-address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Определяет адрес IPv4 маршрутизатора следующего прыжка.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Обычно используется с широковещательными сетями (например, Ethernet).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Может создать рекурсивный статический маршрут, где маршрутизатор выполняет дополнительный поиск, чтобы найти интерфейс выхода.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</a:tr>
              <a:tr h="1261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exit-intf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Определяет интерфейс выхода для пересылки пакетов.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Статический маршрут с прямым подключением.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Обычно используется при подключении к сети в конфигурации «точка-точка».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</a:tr>
              <a:tr h="5686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exit-intf ip-address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Создает полностью определенный статический маршрут, поскольку он указывает выход и адрес IPv4 следующего перехода.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</a:tr>
              <a:tr h="1394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effectLst/>
                        </a:rPr>
                        <a:t>distance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Опциональная команда, которая может использоваться для назначения административного расстояния значение от 1 до 255.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Обычно используется для настройки плавающего статического маршрута, административное расстояние, которое выше, чем динамически изученный маршрут.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0" marR="42540" marT="42540" marB="4254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88" y="0"/>
            <a:ext cx="9209704" cy="5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062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884</Words>
  <Application>Microsoft Office PowerPoint</Application>
  <PresentationFormat>Широкоэкранный</PresentationFormat>
  <Paragraphs>121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CiscoSans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ya@artem-antonov.ru</dc:creator>
  <cp:lastModifiedBy>ya@artem-antonov.ru</cp:lastModifiedBy>
  <cp:revision>27</cp:revision>
  <dcterms:created xsi:type="dcterms:W3CDTF">2025-10-14T04:09:49Z</dcterms:created>
  <dcterms:modified xsi:type="dcterms:W3CDTF">2025-10-14T06:40:17Z</dcterms:modified>
</cp:coreProperties>
</file>