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8" r:id="rId16"/>
    <p:sldId id="270" r:id="rId17"/>
    <p:sldId id="271" r:id="rId18"/>
    <p:sldId id="272" r:id="rId19"/>
    <p:sldId id="273" r:id="rId20"/>
    <p:sldId id="274" r:id="rId21"/>
    <p:sldId id="275" r:id="rId22"/>
    <p:sldId id="276" r:id="rId23"/>
    <p:sldId id="289" r:id="rId24"/>
    <p:sldId id="277" r:id="rId25"/>
    <p:sldId id="279" r:id="rId26"/>
    <p:sldId id="280" r:id="rId27"/>
    <p:sldId id="281" r:id="rId28"/>
    <p:sldId id="282" r:id="rId29"/>
    <p:sldId id="283" r:id="rId30"/>
    <p:sldId id="278" r:id="rId31"/>
    <p:sldId id="284" r:id="rId32"/>
    <p:sldId id="285" r:id="rId33"/>
    <p:sldId id="286" r:id="rId34"/>
    <p:sldId id="287" r:id="rId35"/>
    <p:sldId id="290"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70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409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248795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156463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58510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357895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9AD587-B778-4E46-8823-17B8DB241E5A}" type="datetimeFigureOut">
              <a:rPr lang="ru-RU" smtClean="0"/>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53110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9AD587-B778-4E46-8823-17B8DB241E5A}" type="datetimeFigureOut">
              <a:rPr lang="ru-RU" smtClean="0"/>
              <a:t>11.11.2025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64089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9AD587-B778-4E46-8823-17B8DB241E5A}" type="datetimeFigureOut">
              <a:rPr lang="ru-RU" smtClean="0"/>
              <a:t>11.11.2025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12813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9AD587-B778-4E46-8823-17B8DB241E5A}" type="datetimeFigureOut">
              <a:rPr lang="ru-RU" smtClean="0"/>
              <a:t>11.11.2025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98557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9AD587-B778-4E46-8823-17B8DB241E5A}" type="datetimeFigureOut">
              <a:rPr lang="ru-RU" smtClean="0"/>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289911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C9AD587-B778-4E46-8823-17B8DB241E5A}" type="datetimeFigureOut">
              <a:rPr lang="ru-RU" smtClean="0"/>
              <a:t>11.11.2025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DD81A6-E500-4EFD-A873-65A44FE289F8}" type="slidenum">
              <a:rPr lang="ru-RU" smtClean="0"/>
              <a:t>‹#›</a:t>
            </a:fld>
            <a:endParaRPr lang="ru-RU"/>
          </a:p>
        </p:txBody>
      </p:sp>
    </p:spTree>
    <p:extLst>
      <p:ext uri="{BB962C8B-B14F-4D97-AF65-F5344CB8AC3E}">
        <p14:creationId xmlns:p14="http://schemas.microsoft.com/office/powerpoint/2010/main" val="245700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AD587-B778-4E46-8823-17B8DB241E5A}" type="datetimeFigureOut">
              <a:rPr lang="ru-RU" smtClean="0"/>
              <a:t>11.11.2025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D81A6-E500-4EFD-A873-65A44FE289F8}" type="slidenum">
              <a:rPr lang="ru-RU" smtClean="0"/>
              <a:t>‹#›</a:t>
            </a:fld>
            <a:endParaRPr lang="ru-RU"/>
          </a:p>
        </p:txBody>
      </p:sp>
    </p:spTree>
    <p:extLst>
      <p:ext uri="{BB962C8B-B14F-4D97-AF65-F5344CB8AC3E}">
        <p14:creationId xmlns:p14="http://schemas.microsoft.com/office/powerpoint/2010/main" val="226611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02535" y="-16255"/>
            <a:ext cx="10162898" cy="6874255"/>
          </a:xfrm>
          <a:prstGeom prst="rect">
            <a:avLst/>
          </a:prstGeom>
        </p:spPr>
      </p:pic>
    </p:spTree>
    <p:extLst>
      <p:ext uri="{BB962C8B-B14F-4D97-AF65-F5344CB8AC3E}">
        <p14:creationId xmlns:p14="http://schemas.microsoft.com/office/powerpoint/2010/main" val="330414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06558199"/>
              </p:ext>
            </p:extLst>
          </p:nvPr>
        </p:nvGraphicFramePr>
        <p:xfrm>
          <a:off x="121187" y="1465244"/>
          <a:ext cx="11949627" cy="4897438"/>
        </p:xfrm>
        <a:graphic>
          <a:graphicData uri="http://schemas.openxmlformats.org/drawingml/2006/table">
            <a:tbl>
              <a:tblPr firstRow="1" firstCol="1" bandRow="1">
                <a:tableStyleId>{5C22544A-7EE6-4342-B048-85BDC9FD1C3A}</a:tableStyleId>
              </a:tblPr>
              <a:tblGrid>
                <a:gridCol w="1399321"/>
                <a:gridCol w="3580302"/>
                <a:gridCol w="6970004"/>
              </a:tblGrid>
              <a:tr h="163786">
                <a:tc>
                  <a:txBody>
                    <a:bodyPr/>
                    <a:lstStyle/>
                    <a:p>
                      <a:pPr algn="l">
                        <a:lnSpc>
                          <a:spcPct val="107000"/>
                        </a:lnSpc>
                        <a:spcAft>
                          <a:spcPts val="800"/>
                        </a:spcAft>
                      </a:pPr>
                      <a:r>
                        <a:rPr lang="ru-RU" sz="1800" dirty="0">
                          <a:effectLst/>
                        </a:rPr>
                        <a:t>IEEE WLAN Стандарты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dirty="0">
                          <a:effectLst/>
                        </a:rPr>
                        <a:t>Радиочастота, РЧ</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dirty="0">
                          <a:effectLst/>
                        </a:rPr>
                        <a:t>Описание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r h="126519">
                <a:tc>
                  <a:txBody>
                    <a:bodyPr/>
                    <a:lstStyle/>
                    <a:p>
                      <a:pPr algn="l">
                        <a:lnSpc>
                          <a:spcPct val="107000"/>
                        </a:lnSpc>
                        <a:spcAft>
                          <a:spcPts val="800"/>
                        </a:spcAft>
                      </a:pPr>
                      <a:r>
                        <a:rPr lang="ru-RU" sz="1800">
                          <a:effectLst/>
                        </a:rPr>
                        <a:t>802.11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a:effectLst/>
                        </a:rPr>
                        <a:t>2,4 ГГц</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скорость до 2 Мб/с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r h="790428">
                <a:tc>
                  <a:txBody>
                    <a:bodyPr/>
                    <a:lstStyle/>
                    <a:p>
                      <a:pPr algn="l">
                        <a:lnSpc>
                          <a:spcPct val="107000"/>
                        </a:lnSpc>
                        <a:spcAft>
                          <a:spcPts val="0"/>
                        </a:spcAft>
                      </a:pPr>
                      <a:r>
                        <a:rPr lang="ru-RU" sz="1800">
                          <a:effectLst/>
                        </a:rPr>
                        <a:t>802.11a</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dirty="0">
                          <a:effectLst/>
                        </a:rPr>
                        <a:t>5 ГГц</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скорость до 54 Мб/с</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малая зона покрытия</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менее эффективен при проникновении в строительные конструкции</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не совместим с 802.11b и 802.11g</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r h="559506">
                <a:tc>
                  <a:txBody>
                    <a:bodyPr/>
                    <a:lstStyle/>
                    <a:p>
                      <a:pPr algn="l">
                        <a:lnSpc>
                          <a:spcPct val="107000"/>
                        </a:lnSpc>
                        <a:spcAft>
                          <a:spcPts val="0"/>
                        </a:spcAft>
                      </a:pPr>
                      <a:r>
                        <a:rPr lang="ru-RU" sz="1800">
                          <a:effectLst/>
                        </a:rPr>
                        <a:t>802.11b</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a:effectLst/>
                        </a:rPr>
                        <a:t>2,4 ГГц</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скорость до 11 Мб/с</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больше зона покрытия чем 802.11a</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a:effectLst/>
                        </a:rPr>
                        <a:t>лучше проникает в строительные конструкции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r h="393489">
                <a:tc>
                  <a:txBody>
                    <a:bodyPr/>
                    <a:lstStyle/>
                    <a:p>
                      <a:pPr algn="l">
                        <a:lnSpc>
                          <a:spcPct val="107000"/>
                        </a:lnSpc>
                        <a:spcAft>
                          <a:spcPts val="0"/>
                        </a:spcAft>
                      </a:pPr>
                      <a:r>
                        <a:rPr lang="ru-RU" sz="1800">
                          <a:effectLst/>
                        </a:rPr>
                        <a:t>802.11g</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a:effectLst/>
                        </a:rPr>
                        <a:t>2,4 ГГц</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скорость до 54 Мб/с</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обратная совместимость с 802.11b с уменьшенной пропускной способностью</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bl>
          </a:graphicData>
        </a:graphic>
      </p:graphicFrame>
      <p:sp>
        <p:nvSpPr>
          <p:cNvPr id="5" name="Прямоугольник 4"/>
          <p:cNvSpPr/>
          <p:nvPr/>
        </p:nvSpPr>
        <p:spPr>
          <a:xfrm>
            <a:off x="485038" y="247745"/>
            <a:ext cx="6136099" cy="523220"/>
          </a:xfrm>
          <a:prstGeom prst="rect">
            <a:avLst/>
          </a:prstGeom>
        </p:spPr>
        <p:txBody>
          <a:bodyPr wrap="square">
            <a:spAutoFit/>
          </a:bodyPr>
          <a:lstStyle/>
          <a:p>
            <a:pPr>
              <a:spcAft>
                <a:spcPts val="1200"/>
              </a:spcAft>
            </a:pPr>
            <a:r>
              <a:rPr lang="ru-RU" sz="2800" b="1" dirty="0" smtClean="0">
                <a:effectLst/>
                <a:latin typeface="Arial" panose="020B0604020202020204" pitchFamily="34" charset="0"/>
                <a:ea typeface="Times New Roman" panose="02020603050405020304" pitchFamily="18" charset="0"/>
              </a:rPr>
              <a:t>Стандарты 802.11</a:t>
            </a:r>
            <a:endParaRPr lang="ru-RU"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13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313458733"/>
              </p:ext>
            </p:extLst>
          </p:nvPr>
        </p:nvGraphicFramePr>
        <p:xfrm>
          <a:off x="-3" y="-220338"/>
          <a:ext cx="12192002" cy="7219142"/>
        </p:xfrm>
        <a:graphic>
          <a:graphicData uri="http://schemas.openxmlformats.org/drawingml/2006/table">
            <a:tbl>
              <a:tblPr firstRow="1" firstCol="1" bandRow="1">
                <a:tableStyleId>{5C22544A-7EE6-4342-B048-85BDC9FD1C3A}</a:tableStyleId>
              </a:tblPr>
              <a:tblGrid>
                <a:gridCol w="1427704"/>
                <a:gridCol w="1921427"/>
                <a:gridCol w="8842871"/>
              </a:tblGrid>
              <a:tr h="2124232">
                <a:tc>
                  <a:txBody>
                    <a:bodyPr/>
                    <a:lstStyle/>
                    <a:p>
                      <a:pPr algn="l">
                        <a:lnSpc>
                          <a:spcPct val="107000"/>
                        </a:lnSpc>
                        <a:spcAft>
                          <a:spcPts val="0"/>
                        </a:spcAft>
                      </a:pPr>
                      <a:r>
                        <a:rPr lang="ru-RU" sz="1800" dirty="0">
                          <a:effectLst/>
                        </a:rPr>
                        <a:t>802.11n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b="0" dirty="0">
                          <a:solidFill>
                            <a:schemeClr val="tx1"/>
                          </a:solidFill>
                          <a:effectLst/>
                        </a:rPr>
                        <a:t>2,4 ГГц и 5 ГГц</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solidFill>
                      <a:schemeClr val="bg1"/>
                    </a:solidFill>
                  </a:tcP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b="0" dirty="0">
                          <a:solidFill>
                            <a:schemeClr val="tx1"/>
                          </a:solidFill>
                          <a:effectLst/>
                        </a:rPr>
                        <a:t>скорость передачи данных варьируется от 150 до 600 Мбит/с </a:t>
                      </a:r>
                      <a:r>
                        <a:rPr lang="ru-RU" sz="1800" b="0" dirty="0" err="1">
                          <a:solidFill>
                            <a:schemeClr val="tx1"/>
                          </a:solidFill>
                          <a:effectLst/>
                        </a:rPr>
                        <a:t>с</a:t>
                      </a:r>
                      <a:r>
                        <a:rPr lang="ru-RU" sz="1800" b="0" dirty="0">
                          <a:solidFill>
                            <a:schemeClr val="tx1"/>
                          </a:solidFill>
                          <a:effectLst/>
                        </a:rPr>
                        <a:t> расстоянием до 70 м (230 футов)</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b="0" dirty="0">
                          <a:solidFill>
                            <a:schemeClr val="tx1"/>
                          </a:solidFill>
                          <a:effectLst/>
                        </a:rPr>
                        <a:t>Для точек доступа и беспроводных клиентов требуется несколько антенн, использующих технологию MIMO технологии</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b="0" dirty="0">
                          <a:solidFill>
                            <a:schemeClr val="tx1"/>
                          </a:solidFill>
                          <a:effectLst/>
                        </a:rPr>
                        <a:t>Этот стандарт обладает обратной совместимостью с устройствами стандартов 802.11a/b/g. с ограничением скорости передачи данных</a:t>
                      </a:r>
                      <a:endParaRPr lang="ru-RU"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solidFill>
                      <a:schemeClr val="bg1"/>
                    </a:solidFill>
                  </a:tcPr>
                </a:tc>
              </a:tr>
              <a:tr h="1645336">
                <a:tc>
                  <a:txBody>
                    <a:bodyPr/>
                    <a:lstStyle/>
                    <a:p>
                      <a:pPr algn="l">
                        <a:lnSpc>
                          <a:spcPct val="107000"/>
                        </a:lnSpc>
                        <a:spcAft>
                          <a:spcPts val="0"/>
                        </a:spcAft>
                      </a:pPr>
                      <a:r>
                        <a:rPr lang="ru-RU" sz="1800">
                          <a:effectLst/>
                        </a:rPr>
                        <a:t>802.11ac</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dirty="0">
                          <a:effectLst/>
                        </a:rPr>
                        <a:t>5 ГГц</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обеспечивает скорость передачи данных от 450 Мбит/с до 1,3 Гбит/с (1300 Мбит/с) с использованием технологии MIMO</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Поддерживается до восьми антенн</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обратная совместимость с устройствами 802.11a/n с ограничением скорости передачи данных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r h="3308769">
                <a:tc>
                  <a:txBody>
                    <a:bodyPr/>
                    <a:lstStyle/>
                    <a:p>
                      <a:pPr algn="l">
                        <a:lnSpc>
                          <a:spcPct val="107000"/>
                        </a:lnSpc>
                        <a:spcAft>
                          <a:spcPts val="0"/>
                        </a:spcAft>
                      </a:pPr>
                      <a:r>
                        <a:rPr lang="ru-RU" sz="1800" dirty="0">
                          <a:effectLst/>
                        </a:rPr>
                        <a:t>802.11ax</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algn="l">
                        <a:lnSpc>
                          <a:spcPct val="107000"/>
                        </a:lnSpc>
                        <a:spcAft>
                          <a:spcPts val="800"/>
                        </a:spcAft>
                      </a:pPr>
                      <a:r>
                        <a:rPr lang="ru-RU" sz="1800" dirty="0">
                          <a:effectLst/>
                        </a:rPr>
                        <a:t>2,4 ГГц и 5 ГГц</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выпущен в 2019 году - последний стандарт</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также известный как высокоэффективный беспроводной (HEW)</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более высокие скорости передачи данных</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Повышение пропускной способности канала</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поддержка большого количества подключенных устройств</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Оптимизация энергопотребления</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1 ГГц и 7 ГГц, когда эти частоты становятся доступными</a:t>
                      </a:r>
                    </a:p>
                    <a:p>
                      <a:pPr marL="342900" lvl="0" indent="-342900" algn="l">
                        <a:lnSpc>
                          <a:spcPct val="107000"/>
                        </a:lnSpc>
                        <a:spcAft>
                          <a:spcPts val="800"/>
                        </a:spcAft>
                        <a:buSzPts val="1000"/>
                        <a:buFont typeface="Symbol" panose="05050102010706020507" pitchFamily="18" charset="2"/>
                        <a:buChar char=""/>
                        <a:tabLst>
                          <a:tab pos="457200" algn="l"/>
                        </a:tabLst>
                      </a:pPr>
                      <a:r>
                        <a:rPr lang="ru-RU" sz="1800" dirty="0">
                          <a:effectLst/>
                        </a:rPr>
                        <a:t>Поиск в Интернете для </a:t>
                      </a:r>
                      <a:r>
                        <a:rPr lang="ru-RU" sz="1800" dirty="0" err="1">
                          <a:effectLst/>
                        </a:rPr>
                        <a:t>Wi-Fi</a:t>
                      </a:r>
                      <a:r>
                        <a:rPr lang="ru-RU" sz="1800" dirty="0">
                          <a:effectLst/>
                        </a:rPr>
                        <a:t> поколения 6 для получения дополнительной информации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888" marR="17888" marT="17888" marB="17888" anchor="ctr"/>
                </a:tc>
              </a:tr>
            </a:tbl>
          </a:graphicData>
        </a:graphic>
      </p:graphicFrame>
    </p:spTree>
    <p:extLst>
      <p:ext uri="{BB962C8B-B14F-4D97-AF65-F5344CB8AC3E}">
        <p14:creationId xmlns:p14="http://schemas.microsoft.com/office/powerpoint/2010/main" val="3562394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542361"/>
            <a:ext cx="12195676" cy="5071738"/>
          </a:xfrm>
          <a:prstGeom prst="rect">
            <a:avLst/>
          </a:prstGeom>
        </p:spPr>
      </p:pic>
      <p:sp>
        <p:nvSpPr>
          <p:cNvPr id="5" name="Прямоугольник 4"/>
          <p:cNvSpPr/>
          <p:nvPr/>
        </p:nvSpPr>
        <p:spPr>
          <a:xfrm>
            <a:off x="2633031" y="458401"/>
            <a:ext cx="8208573" cy="619272"/>
          </a:xfrm>
          <a:prstGeom prst="rect">
            <a:avLst/>
          </a:prstGeom>
        </p:spPr>
        <p:txBody>
          <a:bodyPr wrap="square">
            <a:spAutoFit/>
          </a:bodyPr>
          <a:lstStyle/>
          <a:p>
            <a:pPr>
              <a:lnSpc>
                <a:spcPct val="107000"/>
              </a:lnSpc>
              <a:spcBef>
                <a:spcPts val="600"/>
              </a:spcBef>
              <a:spcAft>
                <a:spcPts val="600"/>
              </a:spcAft>
            </a:pPr>
            <a:r>
              <a:rPr lang="ru-RU" sz="3200" b="1" dirty="0" smtClean="0">
                <a:effectLst/>
                <a:latin typeface="Arial" panose="020B0604020202020204" pitchFamily="34" charset="0"/>
                <a:ea typeface="Times New Roman" panose="02020603050405020304" pitchFamily="18" charset="0"/>
                <a:cs typeface="Times New Roman" panose="02020603050405020304" pitchFamily="18" charset="0"/>
              </a:rPr>
              <a:t>Спектр электромагнитных волн</a:t>
            </a:r>
            <a:endParaRPr lang="ru-RU"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39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569660"/>
          </a:xfrm>
          <a:prstGeom prst="rect">
            <a:avLst/>
          </a:prstGeom>
        </p:spPr>
        <p:txBody>
          <a:bodyPr wrap="square">
            <a:spAutoFit/>
          </a:bodyPr>
          <a:lstStyle/>
          <a:p>
            <a:r>
              <a:rPr lang="ru-RU" sz="2400" b="1" i="0" dirty="0" smtClean="0">
                <a:effectLst/>
                <a:latin typeface="Arial" panose="020B0604020202020204" pitchFamily="34" charset="0"/>
              </a:rPr>
              <a:t>Организации по стандартизации беспроводных сетей</a:t>
            </a:r>
          </a:p>
          <a:p>
            <a:r>
              <a:rPr lang="ru-RU" sz="2400" b="1" i="0" dirty="0" smtClean="0">
                <a:effectLst/>
                <a:latin typeface="CiscoSans"/>
              </a:rPr>
              <a:t>Стандарты обеспечивают совместимость между устройствами разных производителей. На международном уровне тремя организациями, влияющими на стандарты WLAN, являются МСЭ-R, IEEE и </a:t>
            </a:r>
            <a:r>
              <a:rPr lang="ru-RU" sz="2400" b="1" i="0" dirty="0" err="1" smtClean="0">
                <a:effectLst/>
                <a:latin typeface="CiscoSans"/>
              </a:rPr>
              <a:t>Wi-Fi</a:t>
            </a:r>
            <a:r>
              <a:rPr lang="ru-RU" sz="2400" b="1" i="0" dirty="0" smtClean="0">
                <a:effectLst/>
                <a:latin typeface="CiscoSans"/>
              </a:rPr>
              <a:t> </a:t>
            </a:r>
            <a:r>
              <a:rPr lang="ru-RU" sz="2400" b="1" i="0" dirty="0" err="1" smtClean="0">
                <a:effectLst/>
                <a:latin typeface="CiscoSans"/>
              </a:rPr>
              <a:t>Alliance</a:t>
            </a:r>
            <a:r>
              <a:rPr lang="ru-RU" sz="2400" b="1" i="0" dirty="0" smtClean="0">
                <a:effectLst/>
                <a:latin typeface="CiscoSans"/>
              </a:rPr>
              <a:t>.</a:t>
            </a:r>
            <a:endParaRPr lang="ru-RU" sz="2400" b="1" i="0" dirty="0">
              <a:effectLst/>
              <a:latin typeface="CiscoSans"/>
            </a:endParaRPr>
          </a:p>
        </p:txBody>
      </p:sp>
      <p:pic>
        <p:nvPicPr>
          <p:cNvPr id="5" name="Рисунок 4"/>
          <p:cNvPicPr>
            <a:picLocks noChangeAspect="1"/>
          </p:cNvPicPr>
          <p:nvPr/>
        </p:nvPicPr>
        <p:blipFill>
          <a:blip r:embed="rId2"/>
          <a:stretch>
            <a:fillRect/>
          </a:stretch>
        </p:blipFill>
        <p:spPr>
          <a:xfrm>
            <a:off x="0" y="2313542"/>
            <a:ext cx="4192688" cy="4131440"/>
          </a:xfrm>
          <a:prstGeom prst="rect">
            <a:avLst/>
          </a:prstGeom>
        </p:spPr>
      </p:pic>
      <p:pic>
        <p:nvPicPr>
          <p:cNvPr id="6" name="Рисунок 5"/>
          <p:cNvPicPr>
            <a:picLocks noChangeAspect="1"/>
          </p:cNvPicPr>
          <p:nvPr/>
        </p:nvPicPr>
        <p:blipFill>
          <a:blip r:embed="rId3"/>
          <a:stretch>
            <a:fillRect/>
          </a:stretch>
        </p:blipFill>
        <p:spPr>
          <a:xfrm>
            <a:off x="4192688" y="1704305"/>
            <a:ext cx="6017075" cy="2210718"/>
          </a:xfrm>
          <a:prstGeom prst="rect">
            <a:avLst/>
          </a:prstGeom>
        </p:spPr>
      </p:pic>
      <p:pic>
        <p:nvPicPr>
          <p:cNvPr id="7" name="Рисунок 6"/>
          <p:cNvPicPr>
            <a:picLocks noChangeAspect="1"/>
          </p:cNvPicPr>
          <p:nvPr/>
        </p:nvPicPr>
        <p:blipFill>
          <a:blip r:embed="rId4"/>
          <a:stretch>
            <a:fillRect/>
          </a:stretch>
        </p:blipFill>
        <p:spPr>
          <a:xfrm>
            <a:off x="7201225" y="3942008"/>
            <a:ext cx="4892605" cy="2915992"/>
          </a:xfrm>
          <a:prstGeom prst="rect">
            <a:avLst/>
          </a:prstGeom>
        </p:spPr>
      </p:pic>
    </p:spTree>
    <p:extLst>
      <p:ext uri="{BB962C8B-B14F-4D97-AF65-F5344CB8AC3E}">
        <p14:creationId xmlns:p14="http://schemas.microsoft.com/office/powerpoint/2010/main" val="210425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85582" y="0"/>
            <a:ext cx="6368902" cy="6858000"/>
          </a:xfrm>
          <a:prstGeom prst="rect">
            <a:avLst/>
          </a:prstGeom>
        </p:spPr>
      </p:pic>
    </p:spTree>
    <p:extLst>
      <p:ext uri="{BB962C8B-B14F-4D97-AF65-F5344CB8AC3E}">
        <p14:creationId xmlns:p14="http://schemas.microsoft.com/office/powerpoint/2010/main" val="291992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78028" y="319490"/>
            <a:ext cx="8106471" cy="6279614"/>
          </a:xfrm>
          <a:prstGeom prst="rect">
            <a:avLst/>
          </a:prstGeom>
        </p:spPr>
      </p:pic>
    </p:spTree>
    <p:extLst>
      <p:ext uri="{BB962C8B-B14F-4D97-AF65-F5344CB8AC3E}">
        <p14:creationId xmlns:p14="http://schemas.microsoft.com/office/powerpoint/2010/main" val="305360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668" y="82493"/>
            <a:ext cx="5442387" cy="461665"/>
          </a:xfrm>
          <a:prstGeom prst="rect">
            <a:avLst/>
          </a:prstGeom>
        </p:spPr>
        <p:txBody>
          <a:bodyPr wrap="none">
            <a:spAutoFit/>
          </a:bodyPr>
          <a:lstStyle/>
          <a:p>
            <a:r>
              <a:rPr lang="ru-RU" sz="2400" b="1" dirty="0" smtClean="0">
                <a:effectLst/>
                <a:latin typeface="Arial" panose="020B0604020202020204" pitchFamily="34" charset="0"/>
                <a:ea typeface="Calibri" panose="020F0502020204030204" pitchFamily="34" charset="0"/>
              </a:rPr>
              <a:t>Беспроводные сетевые адаптеры</a:t>
            </a:r>
            <a:endParaRPr lang="ru-RU" sz="2400" dirty="0"/>
          </a:p>
        </p:txBody>
      </p:sp>
      <p:pic>
        <p:nvPicPr>
          <p:cNvPr id="5" name="Рисунок 4"/>
          <p:cNvPicPr>
            <a:picLocks noChangeAspect="1"/>
          </p:cNvPicPr>
          <p:nvPr/>
        </p:nvPicPr>
        <p:blipFill>
          <a:blip r:embed="rId2"/>
          <a:stretch>
            <a:fillRect/>
          </a:stretch>
        </p:blipFill>
        <p:spPr>
          <a:xfrm>
            <a:off x="3759047" y="1012116"/>
            <a:ext cx="8001000" cy="5362575"/>
          </a:xfrm>
          <a:prstGeom prst="rect">
            <a:avLst/>
          </a:prstGeom>
        </p:spPr>
      </p:pic>
    </p:spTree>
    <p:extLst>
      <p:ext uri="{BB962C8B-B14F-4D97-AF65-F5344CB8AC3E}">
        <p14:creationId xmlns:p14="http://schemas.microsoft.com/office/powerpoint/2010/main" val="353991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400550" y="1504950"/>
            <a:ext cx="7791450" cy="5353050"/>
          </a:xfrm>
          <a:prstGeom prst="rect">
            <a:avLst/>
          </a:prstGeom>
        </p:spPr>
      </p:pic>
      <p:sp>
        <p:nvSpPr>
          <p:cNvPr id="5" name="Прямоугольник 4"/>
          <p:cNvSpPr/>
          <p:nvPr/>
        </p:nvSpPr>
        <p:spPr>
          <a:xfrm>
            <a:off x="308645" y="93510"/>
            <a:ext cx="6574300" cy="461665"/>
          </a:xfrm>
          <a:prstGeom prst="rect">
            <a:avLst/>
          </a:prstGeom>
        </p:spPr>
        <p:txBody>
          <a:bodyPr wrap="none">
            <a:spAutoFit/>
          </a:bodyPr>
          <a:lstStyle/>
          <a:p>
            <a:r>
              <a:rPr lang="ru-RU" sz="2400" b="1" dirty="0" smtClean="0">
                <a:effectLst/>
                <a:latin typeface="Arial" panose="020B0604020202020204" pitchFamily="34" charset="0"/>
                <a:ea typeface="Calibri" panose="020F0502020204030204" pitchFamily="34" charset="0"/>
              </a:rPr>
              <a:t>Домашний беспроводной маршрутизатор</a:t>
            </a:r>
            <a:endParaRPr lang="ru-RU" sz="2400" dirty="0"/>
          </a:p>
        </p:txBody>
      </p:sp>
      <p:sp>
        <p:nvSpPr>
          <p:cNvPr id="6" name="Прямоугольник 5"/>
          <p:cNvSpPr/>
          <p:nvPr/>
        </p:nvSpPr>
        <p:spPr>
          <a:xfrm>
            <a:off x="44066" y="1632080"/>
            <a:ext cx="4400550" cy="4891404"/>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sz="2000" b="1"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Точка доступа</a:t>
            </a:r>
            <a:r>
              <a:rPr lang="ru-RU" sz="2000"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 - обеспечивает беспроводной доступ 802.11a/b/g/n/</a:t>
            </a:r>
            <a:r>
              <a:rPr lang="ru-RU" sz="2000" dirty="0" err="1"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ac</a:t>
            </a:r>
            <a:r>
              <a:rPr lang="ru-RU" sz="2000"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b="1"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Коммутатор</a:t>
            </a:r>
            <a:r>
              <a:rPr lang="ru-RU" sz="2000"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 - обеспечивает четырехпортовый полнодуплексный </a:t>
            </a:r>
            <a:r>
              <a:rPr lang="ru-RU" sz="2000" dirty="0" err="1"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Ethernet</a:t>
            </a:r>
            <a:r>
              <a:rPr lang="ru-RU" sz="2000"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-коммутатор 10/100/1000 для подключения проводных устройств</a:t>
            </a: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b="1"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Маршрутизатор</a:t>
            </a:r>
            <a:r>
              <a:rPr lang="ru-RU" sz="2000" dirty="0" smtClean="0">
                <a:solidFill>
                  <a:srgbClr val="58585B"/>
                </a:solidFill>
                <a:effectLst/>
                <a:latin typeface="Arial" panose="020B0604020202020204" pitchFamily="34" charset="0"/>
                <a:ea typeface="Calibri" panose="020F0502020204030204" pitchFamily="34" charset="0"/>
                <a:cs typeface="Times New Roman" panose="02020603050405020304" pitchFamily="18" charset="0"/>
              </a:rPr>
              <a:t> - обеспечивает шлюз по умолчанию для подключения к другим сетевым инфраструктурам, таким как Интернет.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35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586427"/>
            <a:ext cx="5954579" cy="5139369"/>
          </a:xfrm>
          <a:prstGeom prst="rect">
            <a:avLst/>
          </a:prstGeom>
        </p:spPr>
      </p:pic>
      <p:sp>
        <p:nvSpPr>
          <p:cNvPr id="5" name="Прямоугольник 4"/>
          <p:cNvSpPr/>
          <p:nvPr/>
        </p:nvSpPr>
        <p:spPr>
          <a:xfrm>
            <a:off x="7255571" y="214696"/>
            <a:ext cx="4830810" cy="461665"/>
          </a:xfrm>
          <a:prstGeom prst="rect">
            <a:avLst/>
          </a:prstGeom>
        </p:spPr>
        <p:txBody>
          <a:bodyPr wrap="none">
            <a:spAutoFit/>
          </a:bodyPr>
          <a:lstStyle/>
          <a:p>
            <a:pPr>
              <a:spcAft>
                <a:spcPts val="1200"/>
              </a:spcAft>
            </a:pPr>
            <a:r>
              <a:rPr lang="ru-RU" sz="2400" b="1" dirty="0" smtClean="0">
                <a:effectLst/>
                <a:latin typeface="Arial" panose="020B0604020202020204" pitchFamily="34" charset="0"/>
                <a:ea typeface="Times New Roman" panose="02020603050405020304" pitchFamily="18" charset="0"/>
              </a:rPr>
              <a:t>Беспроводные точки доступа.</a:t>
            </a:r>
            <a:endParaRPr lang="ru-RU" sz="2400" b="1"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6786390" y="1462734"/>
            <a:ext cx="5482728" cy="3693319"/>
          </a:xfrm>
          <a:prstGeom prst="rect">
            <a:avLst/>
          </a:prstGeom>
        </p:spPr>
        <p:txBody>
          <a:bodyPr wrap="square">
            <a:spAutoFit/>
          </a:bodyPr>
          <a:lstStyle/>
          <a:p>
            <a:r>
              <a:rPr lang="ru-RU" b="0" i="0" dirty="0" smtClean="0">
                <a:solidFill>
                  <a:srgbClr val="58585B"/>
                </a:solidFill>
                <a:effectLst/>
                <a:latin typeface="CiscoSans"/>
              </a:rPr>
              <a:t>Хотя расширители диапазона просты в настройке, лучшим решением будет установка другой точки беспроводного доступа для предоставления выделенного беспроводного доступа для пользовательских устройств. Беспроводные клиенты используют свои беспроводные сетевые адаптеры для обнаружения ближайших точек доступа, объявивших свой идентификатор SSID. Затем клиенты пытаются связаться и аутентифицироваться с AP. После прохождения аутентификации пользователи беспроводной сети получают доступ к ресурсам сети.</a:t>
            </a:r>
            <a:endParaRPr lang="ru-RU" dirty="0"/>
          </a:p>
        </p:txBody>
      </p:sp>
    </p:spTree>
    <p:extLst>
      <p:ext uri="{BB962C8B-B14F-4D97-AF65-F5344CB8AC3E}">
        <p14:creationId xmlns:p14="http://schemas.microsoft.com/office/powerpoint/2010/main" val="76868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5252" y="0"/>
            <a:ext cx="12026748" cy="646331"/>
          </a:xfrm>
          <a:prstGeom prst="rect">
            <a:avLst/>
          </a:prstGeom>
        </p:spPr>
        <p:txBody>
          <a:bodyPr wrap="square">
            <a:spAutoFit/>
          </a:bodyPr>
          <a:lstStyle/>
          <a:p>
            <a:pPr>
              <a:spcAft>
                <a:spcPts val="1200"/>
              </a:spcAft>
            </a:pPr>
            <a:r>
              <a:rPr lang="ru-RU" sz="3600" b="1" dirty="0" smtClean="0">
                <a:effectLst/>
                <a:latin typeface="Arial" panose="020B0604020202020204" pitchFamily="34" charset="0"/>
                <a:ea typeface="Times New Roman" panose="02020603050405020304" pitchFamily="18" charset="0"/>
              </a:rPr>
              <a:t>Категории АР</a:t>
            </a:r>
            <a:endParaRPr lang="ru-RU" sz="3600" b="1" dirty="0" smtClean="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1188082"/>
            <a:ext cx="7591986" cy="5543224"/>
          </a:xfrm>
          <a:prstGeom prst="rect">
            <a:avLst/>
          </a:prstGeom>
        </p:spPr>
      </p:pic>
      <p:sp>
        <p:nvSpPr>
          <p:cNvPr id="6" name="Прямоугольник 5"/>
          <p:cNvSpPr/>
          <p:nvPr/>
        </p:nvSpPr>
        <p:spPr>
          <a:xfrm>
            <a:off x="7591985" y="963831"/>
            <a:ext cx="4600015" cy="5632311"/>
          </a:xfrm>
          <a:prstGeom prst="rect">
            <a:avLst/>
          </a:prstGeom>
        </p:spPr>
        <p:txBody>
          <a:bodyPr wrap="square">
            <a:spAutoFit/>
          </a:bodyPr>
          <a:lstStyle/>
          <a:p>
            <a:r>
              <a:rPr lang="ru-RU" sz="2400" dirty="0" smtClean="0">
                <a:solidFill>
                  <a:srgbClr val="58585B"/>
                </a:solidFill>
                <a:effectLst/>
                <a:latin typeface="Arial" panose="020B0604020202020204" pitchFamily="34" charset="0"/>
                <a:ea typeface="Calibri" panose="020F0502020204030204" pitchFamily="34" charset="0"/>
              </a:rPr>
              <a:t>Это автономные устройства, настроенные с использованием интерфейса командной строки или графического интерфейса, как показано на рисунке. Автономные AP полезны в ситуациях, когда в организации требуется только пара AP. Домашний маршрутизатор является примером автономной точки доступа, поскольку вся конфигурация точки доступа находится на устройстве. </a:t>
            </a:r>
            <a:endParaRPr lang="ru-RU" sz="2400" dirty="0"/>
          </a:p>
        </p:txBody>
      </p:sp>
    </p:spTree>
    <p:extLst>
      <p:ext uri="{BB962C8B-B14F-4D97-AF65-F5344CB8AC3E}">
        <p14:creationId xmlns:p14="http://schemas.microsoft.com/office/powerpoint/2010/main" val="254139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762745" y="923331"/>
            <a:ext cx="7694797" cy="5934670"/>
          </a:xfrm>
          <a:prstGeom prst="rect">
            <a:avLst/>
          </a:prstGeom>
        </p:spPr>
      </p:pic>
      <p:sp>
        <p:nvSpPr>
          <p:cNvPr id="5" name="Прямоугольник 4"/>
          <p:cNvSpPr/>
          <p:nvPr/>
        </p:nvSpPr>
        <p:spPr>
          <a:xfrm>
            <a:off x="128530" y="0"/>
            <a:ext cx="12063470" cy="1015663"/>
          </a:xfrm>
          <a:prstGeom prst="rect">
            <a:avLst/>
          </a:prstGeom>
        </p:spPr>
        <p:txBody>
          <a:bodyPr wrap="square">
            <a:spAutoFit/>
          </a:bodyPr>
          <a:lstStyle/>
          <a:p>
            <a:r>
              <a:rPr lang="ru-RU" sz="2000" b="1" i="0" dirty="0" smtClean="0">
                <a:solidFill>
                  <a:srgbClr val="58585B"/>
                </a:solidFill>
                <a:effectLst/>
                <a:latin typeface="CiscoSans"/>
              </a:rPr>
              <a:t>Беспроводные персональные сети (WPAN)</a:t>
            </a:r>
            <a:r>
              <a:rPr lang="ru-RU" sz="2000" b="0" i="0" dirty="0" smtClean="0">
                <a:solidFill>
                  <a:srgbClr val="58585B"/>
                </a:solidFill>
                <a:effectLst/>
                <a:latin typeface="CiscoSans"/>
              </a:rPr>
              <a:t> - используют маломощные передатчики для сетей ближнего действия, обычно от 20 до 30 футов (от 6 до 9 метров). Устройства на базе </a:t>
            </a:r>
            <a:r>
              <a:rPr lang="ru-RU" sz="2000" b="0" i="0" dirty="0" err="1" smtClean="0">
                <a:solidFill>
                  <a:srgbClr val="58585B"/>
                </a:solidFill>
                <a:effectLst/>
                <a:latin typeface="CiscoSans"/>
              </a:rPr>
              <a:t>Bluetooth</a:t>
            </a:r>
            <a:r>
              <a:rPr lang="ru-RU" sz="2000" b="0" i="0" dirty="0" smtClean="0">
                <a:solidFill>
                  <a:srgbClr val="58585B"/>
                </a:solidFill>
                <a:effectLst/>
                <a:latin typeface="CiscoSans"/>
              </a:rPr>
              <a:t> и </a:t>
            </a:r>
            <a:r>
              <a:rPr lang="ru-RU" sz="2000" b="0" i="0" dirty="0" err="1" smtClean="0">
                <a:solidFill>
                  <a:srgbClr val="58585B"/>
                </a:solidFill>
                <a:effectLst/>
                <a:latin typeface="CiscoSans"/>
              </a:rPr>
              <a:t>ZigBee</a:t>
            </a:r>
            <a:r>
              <a:rPr lang="ru-RU" sz="2000" b="0" i="0" dirty="0" smtClean="0">
                <a:solidFill>
                  <a:srgbClr val="58585B"/>
                </a:solidFill>
                <a:effectLst/>
                <a:latin typeface="CiscoSans"/>
              </a:rPr>
              <a:t> обычно используются в WPAN. WPAN основаны на стандарте 802.15 и частоте 2,4 ГГц.</a:t>
            </a:r>
            <a:endParaRPr lang="ru-RU" sz="2000" dirty="0"/>
          </a:p>
        </p:txBody>
      </p:sp>
    </p:spTree>
    <p:extLst>
      <p:ext uri="{BB962C8B-B14F-4D97-AF65-F5344CB8AC3E}">
        <p14:creationId xmlns:p14="http://schemas.microsoft.com/office/powerpoint/2010/main" val="2605040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5252" y="0"/>
            <a:ext cx="12026748" cy="646331"/>
          </a:xfrm>
          <a:prstGeom prst="rect">
            <a:avLst/>
          </a:prstGeom>
        </p:spPr>
        <p:txBody>
          <a:bodyPr wrap="square">
            <a:spAutoFit/>
          </a:bodyPr>
          <a:lstStyle/>
          <a:p>
            <a:pPr>
              <a:spcAft>
                <a:spcPts val="1200"/>
              </a:spcAft>
            </a:pPr>
            <a:r>
              <a:rPr lang="ru-RU" sz="3600" b="1" dirty="0" smtClean="0">
                <a:effectLst/>
                <a:latin typeface="Arial" panose="020B0604020202020204" pitchFamily="34" charset="0"/>
                <a:ea typeface="Times New Roman" panose="02020603050405020304" pitchFamily="18" charset="0"/>
              </a:rPr>
              <a:t>Категории АР</a:t>
            </a:r>
            <a:endParaRPr lang="ru-RU" sz="3600" b="1" dirty="0" smtClean="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7591985" y="963831"/>
            <a:ext cx="4600015" cy="5262979"/>
          </a:xfrm>
          <a:prstGeom prst="rect">
            <a:avLst/>
          </a:prstGeom>
        </p:spPr>
        <p:txBody>
          <a:bodyPr wrap="square">
            <a:spAutoFit/>
          </a:bodyPr>
          <a:lstStyle/>
          <a:p>
            <a:r>
              <a:rPr lang="ru-RU" sz="2400" dirty="0"/>
              <a:t>Эти устройства не требуют начальной настройки и часто называются облегченными точками доступа (LAP). LAP используют протокол облегченной точки доступа (LWAPP) для связи с контроллером WLAN (WLC), как показано на следующем рисунке. Точки доступа, управляемые контроллером, рекомендуется использовать в случаях, когда в сети требуется много точек доступа. </a:t>
            </a:r>
          </a:p>
        </p:txBody>
      </p:sp>
      <p:pic>
        <p:nvPicPr>
          <p:cNvPr id="2" name="Рисунок 1"/>
          <p:cNvPicPr>
            <a:picLocks noChangeAspect="1"/>
          </p:cNvPicPr>
          <p:nvPr/>
        </p:nvPicPr>
        <p:blipFill>
          <a:blip r:embed="rId2"/>
          <a:stretch>
            <a:fillRect/>
          </a:stretch>
        </p:blipFill>
        <p:spPr>
          <a:xfrm>
            <a:off x="96264" y="1178804"/>
            <a:ext cx="7449865" cy="5045725"/>
          </a:xfrm>
          <a:prstGeom prst="rect">
            <a:avLst/>
          </a:prstGeom>
        </p:spPr>
      </p:pic>
    </p:spTree>
    <p:extLst>
      <p:ext uri="{BB962C8B-B14F-4D97-AF65-F5344CB8AC3E}">
        <p14:creationId xmlns:p14="http://schemas.microsoft.com/office/powerpoint/2010/main" val="366303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962" y="126561"/>
            <a:ext cx="9226308" cy="646331"/>
          </a:xfrm>
          <a:prstGeom prst="rect">
            <a:avLst/>
          </a:prstGeom>
        </p:spPr>
        <p:txBody>
          <a:bodyPr wrap="none">
            <a:spAutoFit/>
          </a:bodyPr>
          <a:lstStyle/>
          <a:p>
            <a:r>
              <a:rPr lang="ru-RU" sz="3600" b="1" i="0" dirty="0" smtClean="0">
                <a:effectLst/>
                <a:latin typeface="Arial" panose="020B0604020202020204" pitchFamily="34" charset="0"/>
              </a:rPr>
              <a:t>Антенны для беспроводных устройств</a:t>
            </a:r>
            <a:endParaRPr lang="ru-RU" sz="3600" b="1" i="0" dirty="0">
              <a:effectLst/>
              <a:latin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207886" y="1611962"/>
            <a:ext cx="3853406" cy="3907489"/>
          </a:xfrm>
          <a:prstGeom prst="rect">
            <a:avLst/>
          </a:prstGeom>
        </p:spPr>
      </p:pic>
      <p:pic>
        <p:nvPicPr>
          <p:cNvPr id="6" name="Рисунок 5"/>
          <p:cNvPicPr>
            <a:picLocks noChangeAspect="1"/>
          </p:cNvPicPr>
          <p:nvPr/>
        </p:nvPicPr>
        <p:blipFill>
          <a:blip r:embed="rId3"/>
          <a:stretch>
            <a:fillRect/>
          </a:stretch>
        </p:blipFill>
        <p:spPr>
          <a:xfrm>
            <a:off x="3185251" y="2086347"/>
            <a:ext cx="4076455" cy="2958717"/>
          </a:xfrm>
          <a:prstGeom prst="rect">
            <a:avLst/>
          </a:prstGeom>
        </p:spPr>
      </p:pic>
      <p:pic>
        <p:nvPicPr>
          <p:cNvPr id="7" name="Рисунок 6"/>
          <p:cNvPicPr>
            <a:picLocks noChangeAspect="1"/>
          </p:cNvPicPr>
          <p:nvPr/>
        </p:nvPicPr>
        <p:blipFill>
          <a:blip r:embed="rId4"/>
          <a:stretch>
            <a:fillRect/>
          </a:stretch>
        </p:blipFill>
        <p:spPr>
          <a:xfrm>
            <a:off x="8041586" y="2086347"/>
            <a:ext cx="4074828" cy="3135648"/>
          </a:xfrm>
          <a:prstGeom prst="rect">
            <a:avLst/>
          </a:prstGeom>
        </p:spPr>
      </p:pic>
    </p:spTree>
    <p:extLst>
      <p:ext uri="{BB962C8B-B14F-4D97-AF65-F5344CB8AC3E}">
        <p14:creationId xmlns:p14="http://schemas.microsoft.com/office/powerpoint/2010/main" val="371148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81883" y="0"/>
            <a:ext cx="7426036" cy="6858000"/>
          </a:xfrm>
          <a:prstGeom prst="rect">
            <a:avLst/>
          </a:prstGeom>
        </p:spPr>
      </p:pic>
    </p:spTree>
    <p:extLst>
      <p:ext uri="{BB962C8B-B14F-4D97-AF65-F5344CB8AC3E}">
        <p14:creationId xmlns:p14="http://schemas.microsoft.com/office/powerpoint/2010/main" val="381797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47900" y="0"/>
            <a:ext cx="8237240" cy="6680200"/>
          </a:xfrm>
          <a:prstGeom prst="rect">
            <a:avLst/>
          </a:prstGeom>
        </p:spPr>
      </p:pic>
    </p:spTree>
    <p:extLst>
      <p:ext uri="{BB962C8B-B14F-4D97-AF65-F5344CB8AC3E}">
        <p14:creationId xmlns:p14="http://schemas.microsoft.com/office/powerpoint/2010/main" val="185970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799" y="93511"/>
            <a:ext cx="7194855" cy="461665"/>
          </a:xfrm>
          <a:prstGeom prst="rect">
            <a:avLst/>
          </a:prstGeom>
        </p:spPr>
        <p:txBody>
          <a:bodyPr wrap="none">
            <a:spAutoFit/>
          </a:bodyPr>
          <a:lstStyle/>
          <a:p>
            <a:r>
              <a:rPr lang="ru-RU" sz="2400" b="1" dirty="0" smtClean="0">
                <a:effectLst/>
                <a:latin typeface="Arial" panose="020B0604020202020204" pitchFamily="34" charset="0"/>
                <a:ea typeface="Calibri" panose="020F0502020204030204" pitchFamily="34" charset="0"/>
              </a:rPr>
              <a:t>Режимы топологии беспроводной сети 802.11</a:t>
            </a:r>
            <a:endParaRPr lang="ru-RU" sz="2400" dirty="0"/>
          </a:p>
        </p:txBody>
      </p:sp>
      <p:sp>
        <p:nvSpPr>
          <p:cNvPr id="5" name="Прямоугольник 4"/>
          <p:cNvSpPr/>
          <p:nvPr/>
        </p:nvSpPr>
        <p:spPr>
          <a:xfrm>
            <a:off x="0" y="1103504"/>
            <a:ext cx="11919620" cy="646331"/>
          </a:xfrm>
          <a:prstGeom prst="rect">
            <a:avLst/>
          </a:prstGeom>
        </p:spPr>
        <p:txBody>
          <a:bodyPr wrap="square">
            <a:spAutoFit/>
          </a:bodyPr>
          <a:lstStyle/>
          <a:p>
            <a:r>
              <a:rPr lang="ru-RU" b="1" dirty="0" err="1" smtClean="0">
                <a:solidFill>
                  <a:srgbClr val="58585B"/>
                </a:solidFill>
                <a:effectLst/>
                <a:latin typeface="Arial" panose="020B0604020202020204" pitchFamily="34" charset="0"/>
                <a:ea typeface="Calibri" panose="020F0502020204030204" pitchFamily="34" charset="0"/>
              </a:rPr>
              <a:t>Ad</a:t>
            </a:r>
            <a:r>
              <a:rPr lang="ru-RU" b="1" dirty="0" smtClean="0">
                <a:solidFill>
                  <a:srgbClr val="58585B"/>
                </a:solidFill>
                <a:effectLst/>
                <a:latin typeface="Arial" panose="020B0604020202020204" pitchFamily="34" charset="0"/>
                <a:ea typeface="Calibri" panose="020F0502020204030204" pitchFamily="34" charset="0"/>
              </a:rPr>
              <a:t> </a:t>
            </a:r>
            <a:r>
              <a:rPr lang="ru-RU" b="1" dirty="0" err="1" smtClean="0">
                <a:solidFill>
                  <a:srgbClr val="58585B"/>
                </a:solidFill>
                <a:effectLst/>
                <a:latin typeface="Arial" panose="020B0604020202020204" pitchFamily="34" charset="0"/>
                <a:ea typeface="Calibri" panose="020F0502020204030204" pitchFamily="34" charset="0"/>
              </a:rPr>
              <a:t>hoc</a:t>
            </a:r>
            <a:r>
              <a:rPr lang="ru-RU" b="1" dirty="0" smtClean="0">
                <a:solidFill>
                  <a:srgbClr val="58585B"/>
                </a:solidFill>
                <a:effectLst/>
                <a:latin typeface="Arial" panose="020B0604020202020204" pitchFamily="34" charset="0"/>
                <a:ea typeface="Calibri" panose="020F0502020204030204" pitchFamily="34" charset="0"/>
              </a:rPr>
              <a:t> Режим </a:t>
            </a:r>
            <a:r>
              <a:rPr lang="ru-RU" dirty="0" smtClean="0">
                <a:solidFill>
                  <a:srgbClr val="58585B"/>
                </a:solidFill>
                <a:effectLst/>
                <a:latin typeface="Arial" panose="020B0604020202020204" pitchFamily="34" charset="0"/>
                <a:ea typeface="Calibri" panose="020F0502020204030204" pitchFamily="34" charset="0"/>
              </a:rPr>
              <a:t>- Режим </a:t>
            </a:r>
            <a:r>
              <a:rPr lang="ru-RU" dirty="0" err="1" smtClean="0">
                <a:solidFill>
                  <a:srgbClr val="58585B"/>
                </a:solidFill>
                <a:effectLst/>
                <a:latin typeface="Arial" panose="020B0604020202020204" pitchFamily="34" charset="0"/>
                <a:ea typeface="Calibri" panose="020F0502020204030204" pitchFamily="34" charset="0"/>
              </a:rPr>
              <a:t>Ad</a:t>
            </a:r>
            <a:r>
              <a:rPr lang="ru-RU" dirty="0" smtClean="0">
                <a:solidFill>
                  <a:srgbClr val="58585B"/>
                </a:solidFill>
                <a:effectLst/>
                <a:latin typeface="Arial" panose="020B0604020202020204" pitchFamily="34" charset="0"/>
                <a:ea typeface="Calibri" panose="020F0502020204030204" pitchFamily="34" charset="0"/>
              </a:rPr>
              <a:t> </a:t>
            </a:r>
            <a:r>
              <a:rPr lang="ru-RU" dirty="0" err="1" smtClean="0">
                <a:solidFill>
                  <a:srgbClr val="58585B"/>
                </a:solidFill>
                <a:effectLst/>
                <a:latin typeface="Arial" panose="020B0604020202020204" pitchFamily="34" charset="0"/>
                <a:ea typeface="Calibri" panose="020F0502020204030204" pitchFamily="34" charset="0"/>
              </a:rPr>
              <a:t>hoc</a:t>
            </a:r>
            <a:r>
              <a:rPr lang="ru-RU" dirty="0" smtClean="0">
                <a:solidFill>
                  <a:srgbClr val="58585B"/>
                </a:solidFill>
                <a:effectLst/>
                <a:latin typeface="Arial" panose="020B0604020202020204" pitchFamily="34" charset="0"/>
                <a:ea typeface="Calibri" panose="020F0502020204030204" pitchFamily="34" charset="0"/>
              </a:rPr>
              <a:t> используется, когда два устройства подключаются по беспроводной сети в </a:t>
            </a:r>
            <a:r>
              <a:rPr lang="ru-RU" dirty="0" err="1" smtClean="0">
                <a:solidFill>
                  <a:srgbClr val="58585B"/>
                </a:solidFill>
                <a:effectLst/>
                <a:latin typeface="Arial" panose="020B0604020202020204" pitchFamily="34" charset="0"/>
                <a:ea typeface="Calibri" panose="020F0502020204030204" pitchFamily="34" charset="0"/>
              </a:rPr>
              <a:t>одноранговой</a:t>
            </a:r>
            <a:r>
              <a:rPr lang="ru-RU" dirty="0" smtClean="0">
                <a:solidFill>
                  <a:srgbClr val="58585B"/>
                </a:solidFill>
                <a:effectLst/>
                <a:latin typeface="Arial" panose="020B0604020202020204" pitchFamily="34" charset="0"/>
                <a:ea typeface="Calibri" panose="020F0502020204030204" pitchFamily="34" charset="0"/>
              </a:rPr>
              <a:t> (P2P) манере без использования точек доступа или беспроводных маршрутизаторов. </a:t>
            </a:r>
            <a:endParaRPr lang="ru-RU" dirty="0"/>
          </a:p>
        </p:txBody>
      </p:sp>
      <p:pic>
        <p:nvPicPr>
          <p:cNvPr id="6" name="Рисунок 5"/>
          <p:cNvPicPr>
            <a:picLocks noChangeAspect="1"/>
          </p:cNvPicPr>
          <p:nvPr/>
        </p:nvPicPr>
        <p:blipFill>
          <a:blip r:embed="rId2"/>
          <a:stretch>
            <a:fillRect/>
          </a:stretch>
        </p:blipFill>
        <p:spPr>
          <a:xfrm>
            <a:off x="0" y="2298164"/>
            <a:ext cx="12220575" cy="3848100"/>
          </a:xfrm>
          <a:prstGeom prst="rect">
            <a:avLst/>
          </a:prstGeom>
        </p:spPr>
      </p:pic>
    </p:spTree>
    <p:extLst>
      <p:ext uri="{BB962C8B-B14F-4D97-AF65-F5344CB8AC3E}">
        <p14:creationId xmlns:p14="http://schemas.microsoft.com/office/powerpoint/2010/main" val="85135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799" y="93511"/>
            <a:ext cx="7194855" cy="461665"/>
          </a:xfrm>
          <a:prstGeom prst="rect">
            <a:avLst/>
          </a:prstGeom>
        </p:spPr>
        <p:txBody>
          <a:bodyPr wrap="none">
            <a:spAutoFit/>
          </a:bodyPr>
          <a:lstStyle/>
          <a:p>
            <a:r>
              <a:rPr lang="ru-RU" sz="2400" b="1" dirty="0" smtClean="0">
                <a:effectLst/>
                <a:latin typeface="Arial" panose="020B0604020202020204" pitchFamily="34" charset="0"/>
                <a:ea typeface="Calibri" panose="020F0502020204030204" pitchFamily="34" charset="0"/>
              </a:rPr>
              <a:t>Режимы топологии беспроводной сети 802.11</a:t>
            </a:r>
            <a:endParaRPr lang="ru-RU" sz="2400" dirty="0"/>
          </a:p>
        </p:txBody>
      </p:sp>
      <p:sp>
        <p:nvSpPr>
          <p:cNvPr id="5" name="Прямоугольник 4"/>
          <p:cNvSpPr/>
          <p:nvPr/>
        </p:nvSpPr>
        <p:spPr>
          <a:xfrm>
            <a:off x="0" y="706897"/>
            <a:ext cx="11919620" cy="707886"/>
          </a:xfrm>
          <a:prstGeom prst="rect">
            <a:avLst/>
          </a:prstGeom>
        </p:spPr>
        <p:txBody>
          <a:bodyPr wrap="square">
            <a:spAutoFit/>
          </a:bodyPr>
          <a:lstStyle/>
          <a:p>
            <a:r>
              <a:rPr lang="ru-RU" sz="2000" b="1" dirty="0"/>
              <a:t>Инфраструктурный режим -</a:t>
            </a:r>
            <a:r>
              <a:rPr lang="ru-RU" sz="2000" dirty="0"/>
              <a:t> это когда беспроводные клиенты соединяются через беспроводной маршрутизатор или точку доступа, например, в WLAN. </a:t>
            </a:r>
          </a:p>
        </p:txBody>
      </p:sp>
      <p:pic>
        <p:nvPicPr>
          <p:cNvPr id="2" name="Рисунок 1"/>
          <p:cNvPicPr>
            <a:picLocks noChangeAspect="1"/>
          </p:cNvPicPr>
          <p:nvPr/>
        </p:nvPicPr>
        <p:blipFill>
          <a:blip r:embed="rId2"/>
          <a:stretch>
            <a:fillRect/>
          </a:stretch>
        </p:blipFill>
        <p:spPr>
          <a:xfrm>
            <a:off x="2996587" y="1566504"/>
            <a:ext cx="7535502" cy="5116163"/>
          </a:xfrm>
          <a:prstGeom prst="rect">
            <a:avLst/>
          </a:prstGeom>
        </p:spPr>
      </p:pic>
    </p:spTree>
    <p:extLst>
      <p:ext uri="{BB962C8B-B14F-4D97-AF65-F5344CB8AC3E}">
        <p14:creationId xmlns:p14="http://schemas.microsoft.com/office/powerpoint/2010/main" val="408261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799" y="93511"/>
            <a:ext cx="7194855" cy="461665"/>
          </a:xfrm>
          <a:prstGeom prst="rect">
            <a:avLst/>
          </a:prstGeom>
        </p:spPr>
        <p:txBody>
          <a:bodyPr wrap="none">
            <a:spAutoFit/>
          </a:bodyPr>
          <a:lstStyle/>
          <a:p>
            <a:r>
              <a:rPr lang="ru-RU" sz="2400" b="1" dirty="0" smtClean="0">
                <a:effectLst/>
                <a:latin typeface="Arial" panose="020B0604020202020204" pitchFamily="34" charset="0"/>
                <a:ea typeface="Calibri" panose="020F0502020204030204" pitchFamily="34" charset="0"/>
              </a:rPr>
              <a:t>Режимы топологии беспроводной сети 802.11</a:t>
            </a:r>
            <a:endParaRPr lang="ru-RU" sz="2400" dirty="0"/>
          </a:p>
        </p:txBody>
      </p:sp>
      <p:sp>
        <p:nvSpPr>
          <p:cNvPr id="5" name="Прямоугольник 4"/>
          <p:cNvSpPr/>
          <p:nvPr/>
        </p:nvSpPr>
        <p:spPr>
          <a:xfrm>
            <a:off x="0" y="706897"/>
            <a:ext cx="11919620" cy="707886"/>
          </a:xfrm>
          <a:prstGeom prst="rect">
            <a:avLst/>
          </a:prstGeom>
        </p:spPr>
        <p:txBody>
          <a:bodyPr wrap="square">
            <a:spAutoFit/>
          </a:bodyPr>
          <a:lstStyle/>
          <a:p>
            <a:r>
              <a:rPr lang="ru-RU" sz="2000" b="1" dirty="0"/>
              <a:t>Использование мобильного телефона в качестве точки доступа в Интернет</a:t>
            </a:r>
            <a:r>
              <a:rPr lang="ru-RU" sz="2000" dirty="0"/>
              <a:t> - смартфон или планшет с сотовым доступом к данным включен для создания личной точки доступа.</a:t>
            </a:r>
          </a:p>
        </p:txBody>
      </p:sp>
      <p:pic>
        <p:nvPicPr>
          <p:cNvPr id="3" name="Рисунок 2"/>
          <p:cNvPicPr>
            <a:picLocks noChangeAspect="1"/>
          </p:cNvPicPr>
          <p:nvPr/>
        </p:nvPicPr>
        <p:blipFill>
          <a:blip r:embed="rId2"/>
          <a:stretch>
            <a:fillRect/>
          </a:stretch>
        </p:blipFill>
        <p:spPr>
          <a:xfrm>
            <a:off x="2258456" y="1922685"/>
            <a:ext cx="9462801" cy="4516673"/>
          </a:xfrm>
          <a:prstGeom prst="rect">
            <a:avLst/>
          </a:prstGeom>
        </p:spPr>
      </p:pic>
    </p:spTree>
    <p:extLst>
      <p:ext uri="{BB962C8B-B14F-4D97-AF65-F5344CB8AC3E}">
        <p14:creationId xmlns:p14="http://schemas.microsoft.com/office/powerpoint/2010/main" val="407879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290" y="214696"/>
            <a:ext cx="2058577" cy="523220"/>
          </a:xfrm>
          <a:prstGeom prst="rect">
            <a:avLst/>
          </a:prstGeom>
        </p:spPr>
        <p:txBody>
          <a:bodyPr wrap="none">
            <a:spAutoFit/>
          </a:bodyPr>
          <a:lstStyle/>
          <a:p>
            <a:r>
              <a:rPr lang="en-US" sz="2800" b="1" i="0" dirty="0" smtClean="0">
                <a:effectLst/>
                <a:latin typeface="Arial" panose="020B0604020202020204" pitchFamily="34" charset="0"/>
              </a:rPr>
              <a:t>BSS </a:t>
            </a:r>
            <a:r>
              <a:rPr lang="ru-RU" sz="2800" b="1" i="0" dirty="0" smtClean="0">
                <a:effectLst/>
                <a:latin typeface="Arial" panose="020B0604020202020204" pitchFamily="34" charset="0"/>
              </a:rPr>
              <a:t>и </a:t>
            </a:r>
            <a:r>
              <a:rPr lang="en-US" sz="2800" b="1" i="0" dirty="0" smtClean="0">
                <a:effectLst/>
                <a:latin typeface="Arial" panose="020B0604020202020204" pitchFamily="34" charset="0"/>
              </a:rPr>
              <a:t>ESS</a:t>
            </a:r>
            <a:endParaRPr lang="en-US" sz="2800" b="1" i="0" dirty="0">
              <a:effectLst/>
              <a:latin typeface="Arial" panose="020B0604020202020204" pitchFamily="34" charset="0"/>
            </a:endParaRPr>
          </a:p>
        </p:txBody>
      </p:sp>
      <p:sp>
        <p:nvSpPr>
          <p:cNvPr id="6" name="Прямоугольник 5"/>
          <p:cNvSpPr/>
          <p:nvPr/>
        </p:nvSpPr>
        <p:spPr>
          <a:xfrm>
            <a:off x="165253" y="1255924"/>
            <a:ext cx="4065224" cy="3416320"/>
          </a:xfrm>
          <a:prstGeom prst="rect">
            <a:avLst/>
          </a:prstGeom>
        </p:spPr>
        <p:txBody>
          <a:bodyPr wrap="square">
            <a:spAutoFit/>
          </a:bodyPr>
          <a:lstStyle/>
          <a:p>
            <a:r>
              <a:rPr lang="ru-RU" sz="2400" b="1" dirty="0"/>
              <a:t>Расширенный набор </a:t>
            </a:r>
            <a:r>
              <a:rPr lang="ru-RU" sz="2400" b="1" dirty="0" smtClean="0"/>
              <a:t>сервисов</a:t>
            </a:r>
            <a:endParaRPr lang="en-US" sz="2400" b="1" dirty="0" smtClean="0"/>
          </a:p>
          <a:p>
            <a:endParaRPr lang="ru-RU" sz="2400" dirty="0"/>
          </a:p>
          <a:p>
            <a:r>
              <a:rPr lang="ru-RU" sz="2400" dirty="0"/>
              <a:t>Когда одна BSS обеспечивает недостаточное покрытие, две или более BSS могут быть объединены через общую систему распределения (DS) в ESS. </a:t>
            </a:r>
          </a:p>
        </p:txBody>
      </p:sp>
      <p:pic>
        <p:nvPicPr>
          <p:cNvPr id="7" name="Рисунок 6"/>
          <p:cNvPicPr>
            <a:picLocks noChangeAspect="1"/>
          </p:cNvPicPr>
          <p:nvPr/>
        </p:nvPicPr>
        <p:blipFill>
          <a:blip r:embed="rId2"/>
          <a:stretch>
            <a:fillRect/>
          </a:stretch>
        </p:blipFill>
        <p:spPr>
          <a:xfrm>
            <a:off x="4119532" y="1134737"/>
            <a:ext cx="8072468" cy="4496653"/>
          </a:xfrm>
          <a:prstGeom prst="rect">
            <a:avLst/>
          </a:prstGeom>
        </p:spPr>
      </p:pic>
    </p:spTree>
    <p:extLst>
      <p:ext uri="{BB962C8B-B14F-4D97-AF65-F5344CB8AC3E}">
        <p14:creationId xmlns:p14="http://schemas.microsoft.com/office/powerpoint/2010/main" val="86221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290" y="214696"/>
            <a:ext cx="2058577" cy="523220"/>
          </a:xfrm>
          <a:prstGeom prst="rect">
            <a:avLst/>
          </a:prstGeom>
        </p:spPr>
        <p:txBody>
          <a:bodyPr wrap="none">
            <a:spAutoFit/>
          </a:bodyPr>
          <a:lstStyle/>
          <a:p>
            <a:r>
              <a:rPr lang="en-US" sz="2800" b="1" i="0" dirty="0" smtClean="0">
                <a:effectLst/>
                <a:latin typeface="Arial" panose="020B0604020202020204" pitchFamily="34" charset="0"/>
              </a:rPr>
              <a:t>BSS </a:t>
            </a:r>
            <a:r>
              <a:rPr lang="ru-RU" sz="2800" b="1" i="0" dirty="0" smtClean="0">
                <a:effectLst/>
                <a:latin typeface="Arial" panose="020B0604020202020204" pitchFamily="34" charset="0"/>
              </a:rPr>
              <a:t>и </a:t>
            </a:r>
            <a:r>
              <a:rPr lang="en-US" sz="2800" b="1" i="0" dirty="0" smtClean="0">
                <a:effectLst/>
                <a:latin typeface="Arial" panose="020B0604020202020204" pitchFamily="34" charset="0"/>
              </a:rPr>
              <a:t>ESS</a:t>
            </a:r>
            <a:endParaRPr lang="en-US" sz="2800" b="1" i="0" dirty="0">
              <a:effectLst/>
              <a:latin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3927640" y="1255924"/>
            <a:ext cx="8185234" cy="5104939"/>
          </a:xfrm>
          <a:prstGeom prst="rect">
            <a:avLst/>
          </a:prstGeom>
        </p:spPr>
      </p:pic>
      <p:sp>
        <p:nvSpPr>
          <p:cNvPr id="6" name="Прямоугольник 5"/>
          <p:cNvSpPr/>
          <p:nvPr/>
        </p:nvSpPr>
        <p:spPr>
          <a:xfrm>
            <a:off x="165253" y="1255924"/>
            <a:ext cx="4065224" cy="3239348"/>
          </a:xfrm>
          <a:prstGeom prst="rect">
            <a:avLst/>
          </a:prstGeom>
        </p:spPr>
        <p:txBody>
          <a:bodyPr wrap="square">
            <a:spAutoFit/>
          </a:bodyPr>
          <a:lstStyle/>
          <a:p>
            <a:pPr>
              <a:spcAft>
                <a:spcPts val="1500"/>
              </a:spcAft>
            </a:pPr>
            <a:r>
              <a:rPr lang="ru-RU" sz="2400" b="1" dirty="0" smtClean="0">
                <a:solidFill>
                  <a:srgbClr val="58585B"/>
                </a:solidFill>
                <a:effectLst/>
                <a:latin typeface="Arial" panose="020B0604020202020204" pitchFamily="34" charset="0"/>
                <a:ea typeface="Times New Roman" panose="02020603050405020304" pitchFamily="18" charset="0"/>
              </a:rPr>
              <a:t>Базовый набор сервисов</a:t>
            </a:r>
            <a:endParaRPr lang="ru-RU" sz="2400" dirty="0" smtClean="0">
              <a:effectLst/>
              <a:latin typeface="Times New Roman" panose="02020603050405020304" pitchFamily="18" charset="0"/>
              <a:ea typeface="Times New Roman" panose="02020603050405020304" pitchFamily="18" charset="0"/>
            </a:endParaRPr>
          </a:p>
          <a:p>
            <a:r>
              <a:rPr lang="ru-RU" sz="2400" dirty="0" smtClean="0">
                <a:solidFill>
                  <a:srgbClr val="58585B"/>
                </a:solidFill>
                <a:effectLst/>
                <a:latin typeface="Arial" panose="020B0604020202020204" pitchFamily="34" charset="0"/>
                <a:ea typeface="Calibri" panose="020F0502020204030204" pitchFamily="34" charset="0"/>
              </a:rPr>
              <a:t>BSS состоит из одной точки доступа, которая взаимодействует со всеми связанными беспроводными клиентами. </a:t>
            </a:r>
            <a:endParaRPr lang="ru-RU" sz="2400" dirty="0"/>
          </a:p>
        </p:txBody>
      </p:sp>
    </p:spTree>
    <p:extLst>
      <p:ext uri="{BB962C8B-B14F-4D97-AF65-F5344CB8AC3E}">
        <p14:creationId xmlns:p14="http://schemas.microsoft.com/office/powerpoint/2010/main" val="40129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31095"/>
            <a:ext cx="12272790" cy="1477328"/>
          </a:xfrm>
          <a:prstGeom prst="rect">
            <a:avLst/>
          </a:prstGeom>
        </p:spPr>
        <p:txBody>
          <a:bodyPr wrap="square">
            <a:spAutoFit/>
          </a:bodyPr>
          <a:lstStyle/>
          <a:p>
            <a:pPr>
              <a:spcAft>
                <a:spcPts val="1200"/>
              </a:spcAft>
            </a:pPr>
            <a:r>
              <a:rPr lang="ru-RU" sz="3200" b="1" dirty="0" smtClean="0">
                <a:effectLst/>
                <a:latin typeface="Arial" panose="020B0604020202020204" pitchFamily="34" charset="0"/>
                <a:ea typeface="Times New Roman" panose="02020603050405020304" pitchFamily="18" charset="0"/>
              </a:rPr>
              <a:t>Структура кадра 802.11</a:t>
            </a:r>
            <a:endParaRPr lang="ru-RU" sz="3200" b="1" dirty="0" smtClean="0">
              <a:effectLst/>
              <a:latin typeface="Times New Roman" panose="02020603050405020304" pitchFamily="18" charset="0"/>
              <a:ea typeface="Times New Roman" panose="02020603050405020304" pitchFamily="18" charset="0"/>
            </a:endParaRPr>
          </a:p>
          <a:p>
            <a:r>
              <a:rPr lang="ru-RU" sz="2400" b="1" dirty="0">
                <a:latin typeface="Arial" panose="020B0604020202020204" pitchFamily="34" charset="0"/>
                <a:ea typeface="Calibri" panose="020F0502020204030204" pitchFamily="34" charset="0"/>
              </a:rPr>
              <a:t>В</a:t>
            </a:r>
            <a:r>
              <a:rPr lang="ru-RU" sz="2400" b="1" dirty="0" smtClean="0">
                <a:effectLst/>
                <a:latin typeface="Arial" panose="020B0604020202020204" pitchFamily="34" charset="0"/>
                <a:ea typeface="Calibri" panose="020F0502020204030204" pitchFamily="34" charset="0"/>
              </a:rPr>
              <a:t>се кадры уровня 2 состоят из раздела заголовка, полезной нагрузки и последовательности проверки кадра (FCS)</a:t>
            </a:r>
            <a:endParaRPr lang="ru-RU" sz="2400" b="1" dirty="0"/>
          </a:p>
        </p:txBody>
      </p:sp>
      <p:pic>
        <p:nvPicPr>
          <p:cNvPr id="5" name="Рисунок 4"/>
          <p:cNvPicPr>
            <a:picLocks noChangeAspect="1"/>
          </p:cNvPicPr>
          <p:nvPr/>
        </p:nvPicPr>
        <p:blipFill>
          <a:blip r:embed="rId2"/>
          <a:stretch>
            <a:fillRect/>
          </a:stretch>
        </p:blipFill>
        <p:spPr>
          <a:xfrm>
            <a:off x="705079" y="1608423"/>
            <a:ext cx="9808333" cy="5104253"/>
          </a:xfrm>
          <a:prstGeom prst="rect">
            <a:avLst/>
          </a:prstGeom>
        </p:spPr>
      </p:pic>
    </p:spTree>
    <p:extLst>
      <p:ext uri="{BB962C8B-B14F-4D97-AF65-F5344CB8AC3E}">
        <p14:creationId xmlns:p14="http://schemas.microsoft.com/office/powerpoint/2010/main" val="205713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989645" y="819150"/>
            <a:ext cx="7953375" cy="6038850"/>
          </a:xfrm>
          <a:prstGeom prst="rect">
            <a:avLst/>
          </a:prstGeom>
        </p:spPr>
      </p:pic>
      <p:sp>
        <p:nvSpPr>
          <p:cNvPr id="4" name="Прямоугольник 3"/>
          <p:cNvSpPr/>
          <p:nvPr/>
        </p:nvSpPr>
        <p:spPr>
          <a:xfrm>
            <a:off x="0" y="0"/>
            <a:ext cx="12192000" cy="1015663"/>
          </a:xfrm>
          <a:prstGeom prst="rect">
            <a:avLst/>
          </a:prstGeom>
        </p:spPr>
        <p:txBody>
          <a:bodyPr wrap="square">
            <a:spAutoFit/>
          </a:bodyPr>
          <a:lstStyle/>
          <a:p>
            <a:r>
              <a:rPr lang="ru-RU" sz="2000" b="1" i="0" dirty="0" smtClean="0">
                <a:solidFill>
                  <a:srgbClr val="58585B"/>
                </a:solidFill>
                <a:effectLst/>
                <a:latin typeface="CiscoSans"/>
              </a:rPr>
              <a:t>Беспроводные локальные сети (WLAN)</a:t>
            </a:r>
            <a:r>
              <a:rPr lang="ru-RU" sz="2000" b="0" i="0" dirty="0" smtClean="0">
                <a:solidFill>
                  <a:srgbClr val="58585B"/>
                </a:solidFill>
                <a:effectLst/>
                <a:latin typeface="CiscoSans"/>
              </a:rPr>
              <a:t> - использует передатчики для покрытия сети среднего размера, обычно до 100 метров. Беспроводные локальные сети подходят для использования дома, в офисе и даже в кампусе. Сети WLAN основаны на стандарте 802.11 и частоте 2,4 ГГц или 5 ГГц.</a:t>
            </a:r>
            <a:endParaRPr lang="ru-RU" sz="2000" dirty="0"/>
          </a:p>
        </p:txBody>
      </p:sp>
    </p:spTree>
    <p:extLst>
      <p:ext uri="{BB962C8B-B14F-4D97-AF65-F5344CB8AC3E}">
        <p14:creationId xmlns:p14="http://schemas.microsoft.com/office/powerpoint/2010/main" val="896892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36" y="0"/>
            <a:ext cx="9143999" cy="6858000"/>
          </a:xfrm>
          <a:prstGeom prst="rect">
            <a:avLst/>
          </a:prstGeom>
        </p:spPr>
      </p:pic>
    </p:spTree>
    <p:extLst>
      <p:ext uri="{BB962C8B-B14F-4D97-AF65-F5344CB8AC3E}">
        <p14:creationId xmlns:p14="http://schemas.microsoft.com/office/powerpoint/2010/main" val="406954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6554" y="159611"/>
            <a:ext cx="11156580" cy="584775"/>
          </a:xfrm>
          <a:prstGeom prst="rect">
            <a:avLst/>
          </a:prstGeom>
        </p:spPr>
        <p:txBody>
          <a:bodyPr wrap="none">
            <a:spAutoFit/>
          </a:bodyPr>
          <a:lstStyle/>
          <a:p>
            <a:r>
              <a:rPr lang="ru-RU" sz="3200" b="1" i="0" dirty="0" smtClean="0">
                <a:effectLst/>
                <a:latin typeface="Arial" panose="020B0604020202020204" pitchFamily="34" charset="0"/>
              </a:rPr>
              <a:t>Ассоциация беспроводных клиентов и точек доступа</a:t>
            </a:r>
            <a:endParaRPr lang="ru-RU" sz="3200" b="1" i="0" dirty="0">
              <a:effectLst/>
              <a:latin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459942" y="939015"/>
            <a:ext cx="11262006" cy="5780169"/>
          </a:xfrm>
          <a:prstGeom prst="rect">
            <a:avLst/>
          </a:prstGeom>
        </p:spPr>
      </p:pic>
    </p:spTree>
    <p:extLst>
      <p:ext uri="{BB962C8B-B14F-4D97-AF65-F5344CB8AC3E}">
        <p14:creationId xmlns:p14="http://schemas.microsoft.com/office/powerpoint/2010/main" val="2183359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893" y="93510"/>
            <a:ext cx="10379957" cy="646331"/>
          </a:xfrm>
          <a:prstGeom prst="rect">
            <a:avLst/>
          </a:prstGeom>
        </p:spPr>
        <p:txBody>
          <a:bodyPr wrap="none">
            <a:spAutoFit/>
          </a:bodyPr>
          <a:lstStyle/>
          <a:p>
            <a:r>
              <a:rPr lang="ru-RU" sz="3600" b="1" dirty="0" smtClean="0">
                <a:effectLst/>
                <a:latin typeface="Arial" panose="020B0604020202020204" pitchFamily="34" charset="0"/>
                <a:ea typeface="Calibri" panose="020F0502020204030204" pitchFamily="34" charset="0"/>
              </a:rPr>
              <a:t>Пассивный и активный режим обнаружения</a:t>
            </a:r>
            <a:endParaRPr lang="ru-RU" sz="3600" dirty="0"/>
          </a:p>
        </p:txBody>
      </p:sp>
      <p:pic>
        <p:nvPicPr>
          <p:cNvPr id="5" name="Рисунок 4"/>
          <p:cNvPicPr>
            <a:picLocks noChangeAspect="1"/>
          </p:cNvPicPr>
          <p:nvPr/>
        </p:nvPicPr>
        <p:blipFill>
          <a:blip r:embed="rId2"/>
          <a:stretch>
            <a:fillRect/>
          </a:stretch>
        </p:blipFill>
        <p:spPr>
          <a:xfrm>
            <a:off x="3591499" y="1221920"/>
            <a:ext cx="8479316" cy="5713198"/>
          </a:xfrm>
          <a:prstGeom prst="rect">
            <a:avLst/>
          </a:prstGeom>
        </p:spPr>
      </p:pic>
      <p:sp>
        <p:nvSpPr>
          <p:cNvPr id="6" name="Прямоугольник 5"/>
          <p:cNvSpPr/>
          <p:nvPr/>
        </p:nvSpPr>
        <p:spPr>
          <a:xfrm>
            <a:off x="0" y="1467464"/>
            <a:ext cx="3448280" cy="4524315"/>
          </a:xfrm>
          <a:prstGeom prst="rect">
            <a:avLst/>
          </a:prstGeom>
        </p:spPr>
        <p:txBody>
          <a:bodyPr wrap="square">
            <a:spAutoFit/>
          </a:bodyPr>
          <a:lstStyle/>
          <a:p>
            <a:r>
              <a:rPr lang="ru-RU" sz="2400" b="0" i="0" dirty="0" smtClean="0">
                <a:effectLst/>
                <a:latin typeface="CiscoSans"/>
              </a:rPr>
              <a:t>В пассивном режиме AP открыто объявляет о своей услуге, периодически отправляя кадры широковещательного маяка, содержащие SSID, поддерживаемые стандарты и настройки безопасности.</a:t>
            </a:r>
            <a:endParaRPr lang="ru-RU" sz="2400" dirty="0"/>
          </a:p>
        </p:txBody>
      </p:sp>
    </p:spTree>
    <p:extLst>
      <p:ext uri="{BB962C8B-B14F-4D97-AF65-F5344CB8AC3E}">
        <p14:creationId xmlns:p14="http://schemas.microsoft.com/office/powerpoint/2010/main" val="2104065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893" y="93510"/>
            <a:ext cx="10379957" cy="646331"/>
          </a:xfrm>
          <a:prstGeom prst="rect">
            <a:avLst/>
          </a:prstGeom>
        </p:spPr>
        <p:txBody>
          <a:bodyPr wrap="none">
            <a:spAutoFit/>
          </a:bodyPr>
          <a:lstStyle/>
          <a:p>
            <a:r>
              <a:rPr lang="ru-RU" sz="3600" b="1" dirty="0" smtClean="0">
                <a:effectLst/>
                <a:latin typeface="Arial" panose="020B0604020202020204" pitchFamily="34" charset="0"/>
                <a:ea typeface="Calibri" panose="020F0502020204030204" pitchFamily="34" charset="0"/>
              </a:rPr>
              <a:t>Пассивный и активный режим обнаружения</a:t>
            </a:r>
            <a:endParaRPr lang="ru-RU" sz="3600" dirty="0"/>
          </a:p>
        </p:txBody>
      </p:sp>
      <p:sp>
        <p:nvSpPr>
          <p:cNvPr id="6" name="Прямоугольник 5"/>
          <p:cNvSpPr/>
          <p:nvPr/>
        </p:nvSpPr>
        <p:spPr>
          <a:xfrm>
            <a:off x="0" y="1467464"/>
            <a:ext cx="3448280" cy="3785652"/>
          </a:xfrm>
          <a:prstGeom prst="rect">
            <a:avLst/>
          </a:prstGeom>
        </p:spPr>
        <p:txBody>
          <a:bodyPr wrap="square">
            <a:spAutoFit/>
          </a:bodyPr>
          <a:lstStyle/>
          <a:p>
            <a:r>
              <a:rPr lang="ru-RU" sz="2400" dirty="0"/>
              <a:t>В активном режиме беспроводные клиенты должны знать имя SSID. Беспроводной клиент инициирует процесс путем отправки по широковещательной рассылке кадра запроса поиска на несколько каналов</a:t>
            </a:r>
          </a:p>
        </p:txBody>
      </p:sp>
      <p:pic>
        <p:nvPicPr>
          <p:cNvPr id="2" name="Рисунок 1"/>
          <p:cNvPicPr>
            <a:picLocks noChangeAspect="1"/>
          </p:cNvPicPr>
          <p:nvPr/>
        </p:nvPicPr>
        <p:blipFill>
          <a:blip r:embed="rId2"/>
          <a:stretch>
            <a:fillRect/>
          </a:stretch>
        </p:blipFill>
        <p:spPr>
          <a:xfrm>
            <a:off x="3352391" y="1467464"/>
            <a:ext cx="8839609" cy="5120877"/>
          </a:xfrm>
          <a:prstGeom prst="rect">
            <a:avLst/>
          </a:prstGeom>
        </p:spPr>
      </p:pic>
    </p:spTree>
    <p:extLst>
      <p:ext uri="{BB962C8B-B14F-4D97-AF65-F5344CB8AC3E}">
        <p14:creationId xmlns:p14="http://schemas.microsoft.com/office/powerpoint/2010/main" val="257925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29093" y="131189"/>
            <a:ext cx="7741688" cy="6726811"/>
          </a:xfrm>
          <a:prstGeom prst="rect">
            <a:avLst/>
          </a:prstGeom>
        </p:spPr>
      </p:pic>
    </p:spTree>
    <p:extLst>
      <p:ext uri="{BB962C8B-B14F-4D97-AF65-F5344CB8AC3E}">
        <p14:creationId xmlns:p14="http://schemas.microsoft.com/office/powerpoint/2010/main" val="2124004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79574" y="215900"/>
            <a:ext cx="8917027" cy="6388100"/>
          </a:xfrm>
          <a:prstGeom prst="rect">
            <a:avLst/>
          </a:prstGeom>
        </p:spPr>
      </p:pic>
    </p:spTree>
    <p:extLst>
      <p:ext uri="{BB962C8B-B14F-4D97-AF65-F5344CB8AC3E}">
        <p14:creationId xmlns:p14="http://schemas.microsoft.com/office/powerpoint/2010/main" val="725734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985962" y="661719"/>
            <a:ext cx="8220075" cy="6210300"/>
          </a:xfrm>
          <a:prstGeom prst="rect">
            <a:avLst/>
          </a:prstGeom>
        </p:spPr>
      </p:pic>
      <p:sp>
        <p:nvSpPr>
          <p:cNvPr id="4" name="Прямоугольник 3"/>
          <p:cNvSpPr/>
          <p:nvPr/>
        </p:nvSpPr>
        <p:spPr>
          <a:xfrm>
            <a:off x="0" y="0"/>
            <a:ext cx="12192000" cy="1323439"/>
          </a:xfrm>
          <a:prstGeom prst="rect">
            <a:avLst/>
          </a:prstGeom>
        </p:spPr>
        <p:txBody>
          <a:bodyPr wrap="square">
            <a:spAutoFit/>
          </a:bodyPr>
          <a:lstStyle/>
          <a:p>
            <a:r>
              <a:rPr lang="ru-RU" sz="2000" b="1" i="0" dirty="0" smtClean="0">
                <a:solidFill>
                  <a:srgbClr val="58585B"/>
                </a:solidFill>
                <a:effectLst/>
                <a:latin typeface="CiscoSans"/>
              </a:rPr>
              <a:t>Беспроводные MAN (WMAN)</a:t>
            </a:r>
            <a:r>
              <a:rPr lang="ru-RU" sz="2000" b="0" i="0" dirty="0" smtClean="0">
                <a:solidFill>
                  <a:srgbClr val="58585B"/>
                </a:solidFill>
                <a:effectLst/>
                <a:latin typeface="CiscoSans"/>
              </a:rPr>
              <a:t> - использует передатчики для предоставления услуг беспроводной связи в большой географической зоне. WMAN подходят для обеспечения беспроводного доступа к столичному городу или конкретному району. WMAN используют определенные лицензированные частоты.</a:t>
            </a:r>
            <a:endParaRPr lang="ru-RU" sz="2000" dirty="0"/>
          </a:p>
        </p:txBody>
      </p:sp>
    </p:spTree>
    <p:extLst>
      <p:ext uri="{BB962C8B-B14F-4D97-AF65-F5344CB8AC3E}">
        <p14:creationId xmlns:p14="http://schemas.microsoft.com/office/powerpoint/2010/main" val="3527782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78233" y="859316"/>
            <a:ext cx="10589809" cy="5963017"/>
          </a:xfrm>
          <a:prstGeom prst="rect">
            <a:avLst/>
          </a:prstGeom>
        </p:spPr>
      </p:pic>
      <p:sp>
        <p:nvSpPr>
          <p:cNvPr id="4" name="Прямоугольник 3"/>
          <p:cNvSpPr/>
          <p:nvPr/>
        </p:nvSpPr>
        <p:spPr>
          <a:xfrm>
            <a:off x="0" y="0"/>
            <a:ext cx="12192000" cy="1015663"/>
          </a:xfrm>
          <a:prstGeom prst="rect">
            <a:avLst/>
          </a:prstGeom>
        </p:spPr>
        <p:txBody>
          <a:bodyPr wrap="square">
            <a:spAutoFit/>
          </a:bodyPr>
          <a:lstStyle/>
          <a:p>
            <a:r>
              <a:rPr lang="ru-RU" sz="2000" b="1" i="0" dirty="0" smtClean="0">
                <a:solidFill>
                  <a:srgbClr val="58585B"/>
                </a:solidFill>
                <a:effectLst/>
                <a:latin typeface="CiscoSans"/>
              </a:rPr>
              <a:t>Беспроводные глобальные сети (</a:t>
            </a:r>
            <a:r>
              <a:rPr lang="ru-RU" sz="2000" b="1" i="0" dirty="0" err="1" smtClean="0">
                <a:solidFill>
                  <a:srgbClr val="58585B"/>
                </a:solidFill>
                <a:effectLst/>
                <a:latin typeface="CiscoSans"/>
              </a:rPr>
              <a:t>WWANs</a:t>
            </a:r>
            <a:r>
              <a:rPr lang="ru-RU" sz="2000" b="1" i="0" dirty="0" smtClean="0">
                <a:solidFill>
                  <a:srgbClr val="58585B"/>
                </a:solidFill>
                <a:effectLst/>
                <a:latin typeface="CiscoSans"/>
              </a:rPr>
              <a:t>)</a:t>
            </a:r>
            <a:r>
              <a:rPr lang="ru-RU" sz="2000" b="0" i="0" dirty="0" smtClean="0">
                <a:solidFill>
                  <a:srgbClr val="58585B"/>
                </a:solidFill>
                <a:effectLst/>
                <a:latin typeface="CiscoSans"/>
              </a:rPr>
              <a:t> - использует передатчики для обеспечения покрытия в обширной географической области. WWAN подходят для национальных и глобальных коммуникаций. WWAN также используют определенные лицензированные частоты.</a:t>
            </a:r>
            <a:endParaRPr lang="ru-RU" sz="2000" dirty="0"/>
          </a:p>
        </p:txBody>
      </p:sp>
    </p:spTree>
    <p:extLst>
      <p:ext uri="{BB962C8B-B14F-4D97-AF65-F5344CB8AC3E}">
        <p14:creationId xmlns:p14="http://schemas.microsoft.com/office/powerpoint/2010/main" val="144462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349869" y="1644083"/>
            <a:ext cx="7842131" cy="5161402"/>
          </a:xfrm>
          <a:prstGeom prst="rect">
            <a:avLst/>
          </a:prstGeom>
        </p:spPr>
      </p:pic>
      <p:sp>
        <p:nvSpPr>
          <p:cNvPr id="5" name="Прямоугольник 4"/>
          <p:cNvSpPr/>
          <p:nvPr/>
        </p:nvSpPr>
        <p:spPr>
          <a:xfrm>
            <a:off x="0" y="-9062"/>
            <a:ext cx="12320530" cy="1653145"/>
          </a:xfrm>
          <a:prstGeom prst="rect">
            <a:avLst/>
          </a:prstGeom>
        </p:spPr>
        <p:txBody>
          <a:bodyPr wrap="square">
            <a:spAutoFit/>
          </a:bodyPr>
          <a:lstStyle/>
          <a:p>
            <a:pPr>
              <a:lnSpc>
                <a:spcPct val="107000"/>
              </a:lnSpc>
              <a:spcAft>
                <a:spcPts val="1500"/>
              </a:spcAft>
            </a:pPr>
            <a:r>
              <a:rPr lang="ru-RU" sz="24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Bluetooth</a:t>
            </a:r>
            <a:r>
              <a:rPr lang="ru-RU" sz="24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4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стандарт IEEE 802.15 WPAN, использующий процесс сопряжения устройств для связи на расстоянии до 100 м (300 футов). Его можно найти в устройствах «умный дом», </a:t>
            </a:r>
            <a:r>
              <a:rPr lang="ru-RU" sz="2400"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аудиоподключениях</a:t>
            </a:r>
            <a:r>
              <a:rPr lang="ru-RU" sz="24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автомобилях и других устройствах, требующих подключения на небольшом расстоянии. Существует два типа </a:t>
            </a:r>
            <a:r>
              <a:rPr lang="ru-RU" sz="2400"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Bluetooth</a:t>
            </a:r>
            <a:r>
              <a:rPr lang="ru-RU" sz="24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0" y="1870778"/>
            <a:ext cx="4349869" cy="4578689"/>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Bluetooth</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Low</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Energy</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(BLE)</a:t>
            </a:r>
            <a:r>
              <a:rPr lang="ru-RU" sz="20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 поддерживает несколько сетевых технологий, включая ячеистую топологию для крупномасштабных сетевых устройств.</a:t>
            </a:r>
            <a:endParaRPr lang="en-US" sz="20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ru-RU"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Bluetooth</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Basic</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Rate</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Enhanced</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000" b="1" dirty="0" err="1"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Rate</a:t>
            </a:r>
            <a:r>
              <a:rPr lang="ru-RU" sz="2000" b="1"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(BR/EDR)</a:t>
            </a:r>
            <a:r>
              <a:rPr lang="ru-RU" sz="2000" dirty="0" smtClean="0">
                <a:solidFill>
                  <a:srgbClr val="58585B"/>
                </a:solidFill>
                <a:effectLst/>
                <a:latin typeface="Arial" panose="020B0604020202020204" pitchFamily="34" charset="0"/>
                <a:ea typeface="Times New Roman" panose="02020603050405020304" pitchFamily="18" charset="0"/>
                <a:cs typeface="Times New Roman" panose="02020603050405020304" pitchFamily="18" charset="0"/>
              </a:rPr>
              <a:t> - поддерживает топологии «точка-точка» и оптимизирована для потоковой передачи звука.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7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7214"/>
            <a:ext cx="11358390" cy="461665"/>
          </a:xfrm>
          <a:prstGeom prst="rect">
            <a:avLst/>
          </a:prstGeom>
        </p:spPr>
        <p:txBody>
          <a:bodyPr wrap="square">
            <a:spAutoFit/>
          </a:bodyPr>
          <a:lstStyle/>
          <a:p>
            <a:r>
              <a:rPr lang="ru-RU" sz="2400" b="1" dirty="0" err="1" smtClean="0">
                <a:solidFill>
                  <a:srgbClr val="58585B"/>
                </a:solidFill>
                <a:effectLst/>
                <a:latin typeface="Arial" panose="020B0604020202020204" pitchFamily="34" charset="0"/>
                <a:ea typeface="Calibri" panose="020F0502020204030204" pitchFamily="34" charset="0"/>
              </a:rPr>
              <a:t>WiMAX</a:t>
            </a:r>
            <a:r>
              <a:rPr lang="ru-RU" sz="2400" b="1" dirty="0" smtClean="0">
                <a:solidFill>
                  <a:srgbClr val="58585B"/>
                </a:solidFill>
                <a:effectLst/>
                <a:latin typeface="Arial" panose="020B0604020202020204" pitchFamily="34" charset="0"/>
                <a:ea typeface="Calibri" panose="020F0502020204030204" pitchFamily="34" charset="0"/>
              </a:rPr>
              <a:t> (всемирная совместимость для микроволнового доступа)</a:t>
            </a:r>
            <a:endParaRPr lang="ru-RU" sz="2400" dirty="0"/>
          </a:p>
        </p:txBody>
      </p:sp>
      <p:pic>
        <p:nvPicPr>
          <p:cNvPr id="5" name="Рисунок 4"/>
          <p:cNvPicPr>
            <a:picLocks noChangeAspect="1"/>
          </p:cNvPicPr>
          <p:nvPr/>
        </p:nvPicPr>
        <p:blipFill>
          <a:blip r:embed="rId2"/>
          <a:stretch>
            <a:fillRect/>
          </a:stretch>
        </p:blipFill>
        <p:spPr>
          <a:xfrm>
            <a:off x="4481158" y="548880"/>
            <a:ext cx="7710842" cy="5708702"/>
          </a:xfrm>
          <a:prstGeom prst="rect">
            <a:avLst/>
          </a:prstGeom>
        </p:spPr>
      </p:pic>
      <p:sp>
        <p:nvSpPr>
          <p:cNvPr id="6" name="Прямоугольник 5"/>
          <p:cNvSpPr/>
          <p:nvPr/>
        </p:nvSpPr>
        <p:spPr>
          <a:xfrm>
            <a:off x="0" y="1000571"/>
            <a:ext cx="4395730" cy="3785652"/>
          </a:xfrm>
          <a:prstGeom prst="rect">
            <a:avLst/>
          </a:prstGeom>
        </p:spPr>
        <p:txBody>
          <a:bodyPr wrap="square">
            <a:spAutoFit/>
          </a:bodyPr>
          <a:lstStyle/>
          <a:p>
            <a:r>
              <a:rPr lang="ru-RU" sz="2400" dirty="0" err="1" smtClean="0">
                <a:solidFill>
                  <a:srgbClr val="58585B"/>
                </a:solidFill>
                <a:effectLst/>
                <a:latin typeface="Arial" panose="020B0604020202020204" pitchFamily="34" charset="0"/>
                <a:ea typeface="Calibri" panose="020F0502020204030204" pitchFamily="34" charset="0"/>
              </a:rPr>
              <a:t>WiMAX</a:t>
            </a:r>
            <a:r>
              <a:rPr lang="ru-RU" sz="2400" dirty="0" smtClean="0">
                <a:solidFill>
                  <a:srgbClr val="58585B"/>
                </a:solidFill>
                <a:effectLst/>
                <a:latin typeface="Arial" panose="020B0604020202020204" pitchFamily="34" charset="0"/>
                <a:ea typeface="Calibri" panose="020F0502020204030204" pitchFamily="34" charset="0"/>
              </a:rPr>
              <a:t> является альтернативой широкополосным проводным </a:t>
            </a:r>
            <a:r>
              <a:rPr lang="ru-RU" sz="2400" dirty="0" err="1" smtClean="0">
                <a:solidFill>
                  <a:srgbClr val="58585B"/>
                </a:solidFill>
                <a:effectLst/>
                <a:latin typeface="Arial" panose="020B0604020202020204" pitchFamily="34" charset="0"/>
                <a:ea typeface="Calibri" panose="020F0502020204030204" pitchFamily="34" charset="0"/>
              </a:rPr>
              <a:t>интернет-соединениям</a:t>
            </a:r>
            <a:r>
              <a:rPr lang="ru-RU" sz="2400" dirty="0" smtClean="0">
                <a:solidFill>
                  <a:srgbClr val="58585B"/>
                </a:solidFill>
                <a:effectLst/>
                <a:latin typeface="Arial" panose="020B0604020202020204" pitchFamily="34" charset="0"/>
                <a:ea typeface="Calibri" panose="020F0502020204030204" pitchFamily="34" charset="0"/>
              </a:rPr>
              <a:t>, конкурирующим с DSL и кабелем. Тем не менее, он обычно используется в областях, которые еще не подключены к DSL или кабельному провайдеру. </a:t>
            </a:r>
            <a:endParaRPr lang="ru-RU" sz="2400" dirty="0"/>
          </a:p>
        </p:txBody>
      </p:sp>
    </p:spTree>
    <p:extLst>
      <p:ext uri="{BB962C8B-B14F-4D97-AF65-F5344CB8AC3E}">
        <p14:creationId xmlns:p14="http://schemas.microsoft.com/office/powerpoint/2010/main" val="2697507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169" y="0"/>
            <a:ext cx="12192000" cy="461665"/>
          </a:xfrm>
          <a:prstGeom prst="rect">
            <a:avLst/>
          </a:prstGeom>
        </p:spPr>
        <p:txBody>
          <a:bodyPr wrap="square">
            <a:spAutoFit/>
          </a:bodyPr>
          <a:lstStyle/>
          <a:p>
            <a:r>
              <a:rPr lang="ru-RU" sz="2400" b="1" dirty="0" smtClean="0">
                <a:solidFill>
                  <a:srgbClr val="58585B"/>
                </a:solidFill>
                <a:effectLst/>
                <a:latin typeface="Arial" panose="020B0604020202020204" pitchFamily="34" charset="0"/>
                <a:ea typeface="Times New Roman" panose="02020603050405020304" pitchFamily="18" charset="0"/>
              </a:rPr>
              <a:t>Сотовая широкополосная связь.</a:t>
            </a:r>
            <a:r>
              <a:rPr lang="ru-RU" sz="2400" dirty="0" smtClean="0">
                <a:solidFill>
                  <a:srgbClr val="58585B"/>
                </a:solidFill>
                <a:effectLst/>
                <a:latin typeface="Arial" panose="020B0604020202020204" pitchFamily="34" charset="0"/>
                <a:ea typeface="Times New Roman" panose="02020603050405020304" pitchFamily="18" charset="0"/>
              </a:rPr>
              <a:t> </a:t>
            </a:r>
            <a:endParaRPr lang="ru-RU" sz="2400" dirty="0"/>
          </a:p>
        </p:txBody>
      </p:sp>
      <p:pic>
        <p:nvPicPr>
          <p:cNvPr id="5" name="Рисунок 4"/>
          <p:cNvPicPr>
            <a:picLocks noChangeAspect="1"/>
          </p:cNvPicPr>
          <p:nvPr/>
        </p:nvPicPr>
        <p:blipFill>
          <a:blip r:embed="rId2"/>
          <a:stretch>
            <a:fillRect/>
          </a:stretch>
        </p:blipFill>
        <p:spPr>
          <a:xfrm>
            <a:off x="7553322" y="0"/>
            <a:ext cx="4506476" cy="6773538"/>
          </a:xfrm>
          <a:prstGeom prst="rect">
            <a:avLst/>
          </a:prstGeom>
        </p:spPr>
      </p:pic>
      <p:sp>
        <p:nvSpPr>
          <p:cNvPr id="6" name="Прямоугольник 5"/>
          <p:cNvSpPr/>
          <p:nvPr/>
        </p:nvSpPr>
        <p:spPr>
          <a:xfrm>
            <a:off x="110169" y="625462"/>
            <a:ext cx="6096000" cy="1938992"/>
          </a:xfrm>
          <a:prstGeom prst="rect">
            <a:avLst/>
          </a:prstGeom>
        </p:spPr>
        <p:txBody>
          <a:bodyPr>
            <a:spAutoFit/>
          </a:bodyPr>
          <a:lstStyle/>
          <a:p>
            <a:r>
              <a:rPr lang="ru-RU" sz="2400" dirty="0" smtClean="0">
                <a:solidFill>
                  <a:srgbClr val="58585B"/>
                </a:solidFill>
                <a:effectLst/>
                <a:latin typeface="Arial" panose="020B0604020202020204" pitchFamily="34" charset="0"/>
                <a:ea typeface="Times New Roman" panose="02020603050405020304" pitchFamily="18" charset="0"/>
              </a:rPr>
              <a:t>Сотовая связь 4G/5G - это беспроводные мобильные сети, которые в основном используются сотовыми телефонами, но могут использоваться в автомобилях, планшетах и ноутбуках. </a:t>
            </a:r>
            <a:endParaRPr lang="ru-RU" sz="2400" dirty="0"/>
          </a:p>
        </p:txBody>
      </p:sp>
    </p:spTree>
    <p:extLst>
      <p:ext uri="{BB962C8B-B14F-4D97-AF65-F5344CB8AC3E}">
        <p14:creationId xmlns:p14="http://schemas.microsoft.com/office/powerpoint/2010/main" val="347485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8114"/>
            <a:ext cx="5023692" cy="7294305"/>
          </a:xfrm>
          <a:prstGeom prst="rect">
            <a:avLst/>
          </a:prstGeom>
        </p:spPr>
        <p:txBody>
          <a:bodyPr wrap="square">
            <a:spAutoFit/>
          </a:bodyPr>
          <a:lstStyle/>
          <a:p>
            <a:r>
              <a:rPr lang="ru-RU" sz="2400" b="1" i="0" dirty="0" smtClean="0">
                <a:solidFill>
                  <a:srgbClr val="58585B"/>
                </a:solidFill>
                <a:effectLst/>
                <a:latin typeface="CiscoSans"/>
              </a:rPr>
              <a:t>Спутниковая широкополосная связь</a:t>
            </a:r>
            <a:r>
              <a:rPr lang="ru-RU" sz="2400" b="0" i="0" dirty="0" smtClean="0">
                <a:solidFill>
                  <a:srgbClr val="58585B"/>
                </a:solidFill>
                <a:effectLst/>
                <a:latin typeface="CiscoSans"/>
              </a:rPr>
              <a:t> - обеспечивает сетевой доступ к удаленным объектам посредством использования направленной спутниковой антенны, которая ориентирована на определенный геостационарный спутник на орбите Земли. Как правило, эта технология отличается более высокой стоимостью и к тому же требует обеспечения прямой видимости. Обычно это дороже и требует четкого обзора. Как правило, он используется сельскими домовладельцами и предприятиями, где нет кабеля и DSL.</a:t>
            </a:r>
          </a:p>
          <a:p>
            <a:r>
              <a:rPr lang="ru-RU" b="0" i="0" dirty="0" smtClean="0">
                <a:solidFill>
                  <a:srgbClr val="58585B"/>
                </a:solidFill>
                <a:effectLst/>
                <a:latin typeface="CiscoSans"/>
              </a:rPr>
              <a:t/>
            </a:r>
            <a:br>
              <a:rPr lang="ru-RU" b="0" i="0" dirty="0" smtClean="0">
                <a:solidFill>
                  <a:srgbClr val="58585B"/>
                </a:solidFill>
                <a:effectLst/>
                <a:latin typeface="CiscoSans"/>
              </a:rPr>
            </a:br>
            <a:endParaRPr lang="ru-RU" dirty="0"/>
          </a:p>
        </p:txBody>
      </p:sp>
      <p:pic>
        <p:nvPicPr>
          <p:cNvPr id="5" name="Рисунок 4"/>
          <p:cNvPicPr>
            <a:picLocks noChangeAspect="1"/>
          </p:cNvPicPr>
          <p:nvPr/>
        </p:nvPicPr>
        <p:blipFill>
          <a:blip r:embed="rId2"/>
          <a:stretch>
            <a:fillRect/>
          </a:stretch>
        </p:blipFill>
        <p:spPr>
          <a:xfrm>
            <a:off x="5023692" y="936435"/>
            <a:ext cx="7175961" cy="4726236"/>
          </a:xfrm>
          <a:prstGeom prst="rect">
            <a:avLst/>
          </a:prstGeom>
        </p:spPr>
      </p:pic>
    </p:spTree>
    <p:extLst>
      <p:ext uri="{BB962C8B-B14F-4D97-AF65-F5344CB8AC3E}">
        <p14:creationId xmlns:p14="http://schemas.microsoft.com/office/powerpoint/2010/main" val="157579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717</Words>
  <Application>Microsoft Office PowerPoint</Application>
  <PresentationFormat>Широкоэкранный</PresentationFormat>
  <Paragraphs>91</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35</vt:i4>
      </vt:variant>
    </vt:vector>
  </HeadingPairs>
  <TitlesOfParts>
    <vt:vector size="42" baseType="lpstr">
      <vt:lpstr>Arial</vt:lpstr>
      <vt:lpstr>Calibri</vt:lpstr>
      <vt:lpstr>Calibri Light</vt:lpstr>
      <vt:lpstr>CiscoSans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ya@artem-antonov.ru</dc:creator>
  <cp:lastModifiedBy>ya@artem-antonov.ru</cp:lastModifiedBy>
  <cp:revision>24</cp:revision>
  <dcterms:created xsi:type="dcterms:W3CDTF">2025-11-11T04:00:34Z</dcterms:created>
  <dcterms:modified xsi:type="dcterms:W3CDTF">2025-11-11T06:43:25Z</dcterms:modified>
</cp:coreProperties>
</file>