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79" r:id="rId25"/>
    <p:sldId id="280" r:id="rId26"/>
    <p:sldId id="281" r:id="rId27"/>
    <p:sldId id="282" r:id="rId28"/>
    <p:sldId id="284" r:id="rId29"/>
    <p:sldId id="285" r:id="rId30"/>
    <p:sldId id="283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9" r:id="rId43"/>
    <p:sldId id="300" r:id="rId44"/>
    <p:sldId id="301" r:id="rId45"/>
    <p:sldId id="302" r:id="rId46"/>
    <p:sldId id="298" r:id="rId47"/>
    <p:sldId id="303" r:id="rId48"/>
    <p:sldId id="295" r:id="rId49"/>
    <p:sldId id="304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 snapToGrid="0">
      <p:cViewPr>
        <p:scale>
          <a:sx n="75" d="100"/>
          <a:sy n="75" d="100"/>
        </p:scale>
        <p:origin x="70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EA21B-3E79-4C62-8E8E-BAB23564EAB4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C95A2-DE76-4E62-9FC4-AD1419C7E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3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C95A2-DE76-4E62-9FC4-AD1419C7EFE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8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6D71-ACFE-42D7-884F-D0721A9BC518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5D2C-1ACD-4247-BF7D-86E873925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2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6D71-ACFE-42D7-884F-D0721A9BC518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5D2C-1ACD-4247-BF7D-86E873925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2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6D71-ACFE-42D7-884F-D0721A9BC518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5D2C-1ACD-4247-BF7D-86E873925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7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6D71-ACFE-42D7-884F-D0721A9BC518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5D2C-1ACD-4247-BF7D-86E873925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27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6D71-ACFE-42D7-884F-D0721A9BC518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5D2C-1ACD-4247-BF7D-86E873925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9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6D71-ACFE-42D7-884F-D0721A9BC518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5D2C-1ACD-4247-BF7D-86E873925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38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6D71-ACFE-42D7-884F-D0721A9BC518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5D2C-1ACD-4247-BF7D-86E873925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2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6D71-ACFE-42D7-884F-D0721A9BC518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5D2C-1ACD-4247-BF7D-86E873925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99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6D71-ACFE-42D7-884F-D0721A9BC518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5D2C-1ACD-4247-BF7D-86E873925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9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6D71-ACFE-42D7-884F-D0721A9BC518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5D2C-1ACD-4247-BF7D-86E873925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6D71-ACFE-42D7-884F-D0721A9BC518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5D2C-1ACD-4247-BF7D-86E873925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4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6D71-ACFE-42D7-884F-D0721A9BC518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B5D2C-1ACD-4247-BF7D-86E873925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4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236" y="102950"/>
            <a:ext cx="12037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ротокол CAPWAP (</a:t>
            </a:r>
            <a:r>
              <a:rPr lang="ru-RU" sz="3200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Control</a:t>
            </a:r>
            <a:r>
              <a:rPr lang="ru-RU" sz="3200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</a:t>
            </a:r>
            <a:r>
              <a:rPr lang="ru-RU" sz="3200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Provisioning</a:t>
            </a:r>
            <a:r>
              <a:rPr lang="ru-RU" sz="3200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ru-RU" sz="3200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Wireless</a:t>
            </a:r>
            <a:r>
              <a:rPr lang="ru-RU" sz="3200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Access</a:t>
            </a:r>
            <a:r>
              <a:rPr lang="ru-RU" sz="3200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Points</a:t>
            </a:r>
            <a:r>
              <a:rPr lang="ru-RU" sz="3200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— управление и инициализация беспроводных точек доступа)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188" y="1152441"/>
            <a:ext cx="8716178" cy="595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186" y="0"/>
            <a:ext cx="12070814" cy="11541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Управление каналами</a:t>
            </a: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latin typeface="Arial" panose="020B0604020202020204" pitchFamily="34" charset="0"/>
              </a:rPr>
              <a:t>Метод </a:t>
            </a:r>
            <a:r>
              <a:rPr lang="ru-RU" sz="3600" b="1" dirty="0" smtClean="0"/>
              <a:t>OFDM</a:t>
            </a: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1132240"/>
            <a:ext cx="38228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Мультиплексирование с ортогональным частотным разделением (OFDM)</a:t>
            </a:r>
            <a:r>
              <a:rPr lang="ru-RU" sz="2800" dirty="0"/>
              <a:t> - это подмножество мультиплексирования с частотным разделением, в котором один канал использует несколько подканалов на соседних частотах. 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141" y="1110093"/>
            <a:ext cx="8075338" cy="57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563" y="836360"/>
            <a:ext cx="8706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58585B"/>
                </a:solidFill>
                <a:effectLst/>
                <a:latin typeface="CiscoSans"/>
              </a:rPr>
              <a:t>Перекрывающиеся каналы 2,4 ГГц в Северной Америке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2" y="1298025"/>
            <a:ext cx="11841195" cy="55599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11719" y="97696"/>
            <a:ext cx="3462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effectLst/>
                <a:latin typeface="Arial" panose="020B0604020202020204" pitchFamily="34" charset="0"/>
              </a:rPr>
              <a:t>Выбор канала</a:t>
            </a:r>
            <a:endParaRPr lang="ru-RU" sz="3600" b="1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58585B"/>
                </a:solidFill>
                <a:effectLst/>
                <a:latin typeface="Arial" panose="020B0604020202020204" pitchFamily="34" charset="0"/>
              </a:rPr>
              <a:t>2,4 ГГц неперекрывающиеся каналы для 802.11b/g/n</a:t>
            </a:r>
            <a:endParaRPr lang="ru-RU" sz="3200" b="1" i="0" dirty="0">
              <a:solidFill>
                <a:srgbClr val="58585B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56" y="584775"/>
            <a:ext cx="9403644" cy="64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7912" y="0"/>
            <a:ext cx="14133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Первые восемь не пересекающихся каналов для 5 ГГц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63" y="824088"/>
            <a:ext cx="12253841" cy="566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Не пересекающиеся каналы стандарта 802.11a/n/</a:t>
            </a:r>
            <a:r>
              <a:rPr lang="ru-RU" sz="3600" b="1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</a:t>
            </a:r>
            <a:r>
              <a:rPr lang="ru-RU" sz="3600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для 5ГГц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724" y="1200328"/>
            <a:ext cx="7443854" cy="56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204" y="793214"/>
            <a:ext cx="8275813" cy="60647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645" y="146883"/>
            <a:ext cx="11845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Планирование развертывания беспроводной сети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509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182" y="719"/>
            <a:ext cx="6742323" cy="68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32" y="220338"/>
            <a:ext cx="9072721" cy="64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0622" y="0"/>
            <a:ext cx="98342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Угрозы</a:t>
            </a:r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безопасности беспроводной сети</a:t>
            </a:r>
            <a:endParaRPr lang="en-US" sz="3600" b="1" dirty="0" smtClean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3600" b="1" dirty="0"/>
              <a:t>Атаки типа «отказ в обслуживании» (</a:t>
            </a:r>
            <a:r>
              <a:rPr lang="ru-RU" sz="3600" b="1" dirty="0" err="1"/>
              <a:t>DoS</a:t>
            </a:r>
            <a:r>
              <a:rPr lang="ru-RU" sz="3600" b="1" dirty="0"/>
              <a:t>-атаки)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247" y="1200328"/>
            <a:ext cx="6433724" cy="56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9053" y="0"/>
            <a:ext cx="97114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Угрозы</a:t>
            </a:r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безопасности беспроводной сети</a:t>
            </a:r>
            <a:endParaRPr lang="en-US" sz="36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Вредоносные точки доступа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965" y="1182262"/>
            <a:ext cx="9169615" cy="56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310739"/>
              </p:ext>
            </p:extLst>
          </p:nvPr>
        </p:nvGraphicFramePr>
        <p:xfrm>
          <a:off x="77118" y="1575408"/>
          <a:ext cx="12114881" cy="4724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0670"/>
                <a:gridCol w="6274211"/>
              </a:tblGrid>
              <a:tr h="739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AP MAC Функции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Функции WLC MAC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739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Маяки и ответы от зондов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Аутентификация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228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Подтверждение пакетов и повторная передача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Объединение и повторное объединение </a:t>
                      </a:r>
                      <a:r>
                        <a:rPr lang="ru-RU" sz="2800" dirty="0" err="1">
                          <a:effectLst/>
                        </a:rPr>
                        <a:t>роуминговых</a:t>
                      </a:r>
                      <a:r>
                        <a:rPr lang="ru-RU" sz="2800" dirty="0">
                          <a:effectLst/>
                        </a:rPr>
                        <a:t> клиентов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739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Очередь кадров и расстановка приоритетов пакетов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Перевод кадра в другие протоколы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739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Шифрование и дешифрование данных на уровне MAC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Завершение трафика 802.11 на проводном интерфейсе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26213" y="357915"/>
            <a:ext cx="7301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Разделенная MAC-архитектура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969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9053" y="0"/>
            <a:ext cx="97114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Угрозы</a:t>
            </a:r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безопасности беспроводной сети</a:t>
            </a:r>
            <a:endParaRPr lang="en-US" sz="36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/>
              <a:t>Атака с </a:t>
            </a:r>
            <a:r>
              <a:rPr lang="ru-RU" sz="3600" b="1" dirty="0" smtClean="0"/>
              <a:t>перехватом, разведка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724" y="1148507"/>
            <a:ext cx="8585633" cy="568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9054" y="0"/>
            <a:ext cx="97114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Угрозы безопасности беспроводной сети</a:t>
            </a:r>
            <a:endParaRPr lang="en-US" sz="36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/>
              <a:t>Атака с </a:t>
            </a:r>
            <a:r>
              <a:rPr lang="ru-RU" sz="3600" b="1" dirty="0" smtClean="0"/>
              <a:t>перехватом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115" y="1123211"/>
            <a:ext cx="8418354" cy="567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059" y="0"/>
            <a:ext cx="76798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10" y="0"/>
            <a:ext cx="12101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Безопасность беспроводных локальных сетей</a:t>
            </a:r>
          </a:p>
          <a:p>
            <a:pPr algn="ctr"/>
            <a:r>
              <a:rPr lang="ru-RU" sz="3600" b="1" dirty="0" smtClean="0">
                <a:latin typeface="Arial" panose="020B0604020202020204" pitchFamily="34" charset="0"/>
              </a:rPr>
              <a:t>Режим скрытого идентификатора сети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0" y="1271769"/>
            <a:ext cx="12101690" cy="55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9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10" y="0"/>
            <a:ext cx="12101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Безопасность беспроводных локальных сетей</a:t>
            </a:r>
          </a:p>
          <a:p>
            <a:pPr algn="ctr"/>
            <a:r>
              <a:rPr lang="ru-RU" sz="3600" b="1" dirty="0"/>
              <a:t>Фильтрация MAC-адресов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50" y="1095022"/>
            <a:ext cx="10411507" cy="578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5744" y="55082"/>
            <a:ext cx="10989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802.11 Оригинальные методы аутентификации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40" y="679379"/>
            <a:ext cx="11089464" cy="61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6951" y="0"/>
            <a:ext cx="11271596" cy="666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Методы аутентификации согласованного ключа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94877"/>
              </p:ext>
            </p:extLst>
          </p:nvPr>
        </p:nvGraphicFramePr>
        <p:xfrm>
          <a:off x="0" y="666045"/>
          <a:ext cx="12191999" cy="6552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4768"/>
                <a:gridCol w="8647231"/>
              </a:tblGrid>
              <a:tr h="382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Метод аутентификации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Описание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6053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Протокол безопасности, аналогичной защите проводной сети (Wired Equivalent Privacy, WEP)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Первоначальная спецификация 802.11 предназначена для защиты данных с использованием метода шифрования Rivest Cipher 4 (RC4) со статическим ключом. Однако, ключ никогда не меняется при обмене пакетами. Это позволяет легко взломать. WEP больше не рекомендуется и никогда не должен использоваться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2994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Защищенный доступ к Wi-Fi (WPA)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Стандарт </a:t>
                      </a:r>
                      <a:r>
                        <a:rPr lang="ru-RU" sz="2000" dirty="0" err="1">
                          <a:effectLst/>
                        </a:rPr>
                        <a:t>Wi-Fi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Alliance</a:t>
                      </a:r>
                      <a:r>
                        <a:rPr lang="ru-RU" sz="2000" dirty="0">
                          <a:effectLst/>
                        </a:rPr>
                        <a:t>, использующий WEP, но защищающий данные с помощью гораздо более надежного алгоритма шифрования </a:t>
                      </a:r>
                      <a:r>
                        <a:rPr lang="ru-RU" sz="2000" dirty="0" err="1">
                          <a:effectLst/>
                        </a:rPr>
                        <a:t>Temporal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Key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Integrity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Protocol</a:t>
                      </a:r>
                      <a:r>
                        <a:rPr lang="ru-RU" sz="2000" dirty="0">
                          <a:effectLst/>
                        </a:rPr>
                        <a:t> (TKIP). TKIP меняет ключ для каждого пакета, что значительно усложняет взлом.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2994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WPA2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WPA2 является текущим отраслевым стандартом для защиты беспроводных сетей. Он использует расширенный стандарт шифрования (AES) для шифрования. AESAES в настоящее время считается самым надежным протоколом шифрования.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6053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WPA3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Следующее поколение безопасности </a:t>
                      </a:r>
                      <a:r>
                        <a:rPr lang="ru-RU" sz="2000" dirty="0" err="1">
                          <a:effectLst/>
                        </a:rPr>
                        <a:t>Wi-Fi</a:t>
                      </a:r>
                      <a:r>
                        <a:rPr lang="ru-RU" sz="2000" dirty="0">
                          <a:effectLst/>
                        </a:rPr>
                        <a:t>. Все устройства с поддержкой WPA3 используют новейшие методы обеспечения безопасности, запрещают устаревшие </a:t>
                      </a:r>
                      <a:r>
                        <a:rPr lang="ru-RU" sz="2000" dirty="0" err="1">
                          <a:effectLst/>
                        </a:rPr>
                        <a:t>устаревшие</a:t>
                      </a:r>
                      <a:r>
                        <a:rPr lang="ru-RU" sz="2000" dirty="0">
                          <a:effectLst/>
                        </a:rPr>
                        <a:t> протоколы и требуют использования защищенных кадров управления (PMF). Однако устройства с WPA3 пока недоступны.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2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727569"/>
            <a:ext cx="10610850" cy="61304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31428" y="63500"/>
            <a:ext cx="10075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Аутентификация домашнего пользователя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31274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31728" y="59507"/>
            <a:ext cx="5134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Методы шифрования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01" y="660400"/>
            <a:ext cx="10706366" cy="610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8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0632" y="14069"/>
            <a:ext cx="8920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Аутентификация на корпоративном уровне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26" y="555530"/>
            <a:ext cx="11002842" cy="630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67617" y="324864"/>
            <a:ext cx="4586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Шифрование DTLS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43" y="1051894"/>
            <a:ext cx="11027425" cy="58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187" y="12700"/>
            <a:ext cx="6894513" cy="67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79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49" y="228600"/>
            <a:ext cx="8119181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76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2143125"/>
            <a:ext cx="6772275" cy="44005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36700" y="0"/>
            <a:ext cx="8356600" cy="13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Конфигурация WLAN</a:t>
            </a:r>
          </a:p>
          <a:p>
            <a:pPr algn="ctr">
              <a:spcAft>
                <a:spcPts val="1200"/>
              </a:spcAft>
            </a:pPr>
            <a:r>
              <a:rPr lang="ru-RU" sz="3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Беспроводной маршрутизатор</a:t>
            </a:r>
            <a:endParaRPr lang="ru-RU" sz="3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46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874271"/>
            <a:ext cx="8623300" cy="59837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64840" y="214039"/>
            <a:ext cx="9144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effectLst/>
                <a:latin typeface="Arial" panose="020B0604020202020204" pitchFamily="34" charset="0"/>
              </a:rPr>
              <a:t>Вход на беспроводной маршрутизатор</a:t>
            </a:r>
            <a:endParaRPr lang="ru-RU" sz="3600" b="1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01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3701" y="107434"/>
            <a:ext cx="5718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Базовая настройка сети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27627" y="753765"/>
            <a:ext cx="553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Войдите на маршрутизатор через веб-браузер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090832"/>
            <a:ext cx="9507538" cy="57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90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3701" y="107434"/>
            <a:ext cx="5718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Базовая настройка сети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3627" y="753765"/>
            <a:ext cx="7130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Измените пароль администратора, заданный по умолчанию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1028700"/>
            <a:ext cx="976282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36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3701" y="107434"/>
            <a:ext cx="5718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Базовая настройка сети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5211" y="706567"/>
            <a:ext cx="561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Войдите с новым административным паролем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80" y="990600"/>
            <a:ext cx="955744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019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3701" y="107434"/>
            <a:ext cx="5718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Базовая настройка сети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4181" y="706567"/>
            <a:ext cx="587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Измените диапазон адресов DHCP по умолчанию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1007498"/>
            <a:ext cx="9563100" cy="585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8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3701" y="107434"/>
            <a:ext cx="5718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Базовая настройка сети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21491" y="706567"/>
            <a:ext cx="2342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Обновите IP-адрес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138" y="1075899"/>
            <a:ext cx="9566749" cy="578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48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3701" y="107434"/>
            <a:ext cx="5718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Базовая настройка сети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54881" y="706567"/>
            <a:ext cx="5675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Войдите в маршрутизатор с новым IP-адресом.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67" y="1075899"/>
            <a:ext cx="9422683" cy="578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0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03608" y="348233"/>
            <a:ext cx="3706977" cy="655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3600" b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FlexConnect</a:t>
            </a:r>
            <a:r>
              <a:rPr lang="ru-RU" sz="3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3267"/>
            <a:ext cx="121920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7100" y="107434"/>
            <a:ext cx="8362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Базовая настройка беспроводной сети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13792" y="706567"/>
            <a:ext cx="495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Просмотр настроек WLAN по умолчанию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563" y="1068387"/>
            <a:ext cx="9473912" cy="57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85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7100" y="107434"/>
            <a:ext cx="8362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Базовая настройка беспроводной сети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13792" y="706567"/>
            <a:ext cx="294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Изменение режима сети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70" y="1075899"/>
            <a:ext cx="9499980" cy="578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39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7100" y="107434"/>
            <a:ext cx="8362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Базовая настройка беспроводной сети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13792" y="706567"/>
            <a:ext cx="3979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Настройка идентификатора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SSID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950" y="1009650"/>
            <a:ext cx="9612938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4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7100" y="107434"/>
            <a:ext cx="8362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Базовая настройка беспроводной сети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13792" y="706567"/>
            <a:ext cx="2711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Конфигурация канала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07" y="990600"/>
            <a:ext cx="9614743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731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7100" y="107434"/>
            <a:ext cx="8362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Базовая настройка беспроводной сети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13792" y="706567"/>
            <a:ext cx="443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Конфигурация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режима безопасности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44" y="1075899"/>
            <a:ext cx="9460006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85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7100" y="107434"/>
            <a:ext cx="8362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Базовая настройка беспроводной сети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13792" y="706567"/>
            <a:ext cx="3560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Настройка парольной фразы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264" y="1075899"/>
            <a:ext cx="9302609" cy="578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132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2145" y="0"/>
            <a:ext cx="9440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Настройка беспроводной ячеистой сети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619125"/>
            <a:ext cx="1101090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15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68645" y="-27206"/>
            <a:ext cx="3160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NAT для IPv4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189" y="539750"/>
            <a:ext cx="8362981" cy="63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026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2531" y="0"/>
            <a:ext cx="9855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Гарантированное качество обслуживания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646331"/>
            <a:ext cx="10787062" cy="611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689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3930" y="0"/>
            <a:ext cx="6056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Перенаправление портов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646331"/>
            <a:ext cx="10843806" cy="62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6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576" y="-2543"/>
            <a:ext cx="7518063" cy="686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914" y="40718"/>
            <a:ext cx="7122716" cy="681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043" y="104660"/>
            <a:ext cx="8812498" cy="67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186" y="0"/>
            <a:ext cx="12070814" cy="11541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Управление каналами</a:t>
            </a: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600" b="1" dirty="0" smtClean="0">
                <a:latin typeface="Arial" panose="020B0604020202020204" pitchFamily="34" charset="0"/>
              </a:rPr>
              <a:t>Метод </a:t>
            </a:r>
            <a:r>
              <a:rPr lang="en-US" altLang="ru-RU" sz="3600" b="1" dirty="0" smtClean="0">
                <a:latin typeface="Arial" panose="020B0604020202020204" pitchFamily="34" charset="0"/>
              </a:rPr>
              <a:t>DSSS</a:t>
            </a: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217" y="1431161"/>
            <a:ext cx="9445989" cy="54356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132240"/>
            <a:ext cx="297455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Спектр с прямой последовательностью (DSSS)</a:t>
            </a:r>
            <a:r>
              <a:rPr lang="ru-RU" sz="2800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- это метод модуляции, предназначенный для распространения сигнала по более широкой полосе частот.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135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627" y="1299990"/>
            <a:ext cx="9594374" cy="555801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186" y="0"/>
            <a:ext cx="12070814" cy="11541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Управление каналами</a:t>
            </a: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600" b="1" dirty="0" smtClean="0">
                <a:latin typeface="Arial" panose="020B0604020202020204" pitchFamily="34" charset="0"/>
              </a:rPr>
              <a:t>Метод </a:t>
            </a:r>
            <a:r>
              <a:rPr lang="en-US" altLang="ru-RU" sz="3600" b="1" dirty="0" smtClean="0">
                <a:latin typeface="Arial" panose="020B0604020202020204" pitchFamily="34" charset="0"/>
              </a:rPr>
              <a:t>FHSS</a:t>
            </a: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32240"/>
            <a:ext cx="29745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Распространяющийся спектр со скачкообразной перестройкой частоты (FHSS) - Он основан на методах расширенного спектра для связи</a:t>
            </a:r>
            <a:r>
              <a:rPr lang="ru-RU" sz="2800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283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498</Words>
  <Application>Microsoft Office PowerPoint</Application>
  <PresentationFormat>Широкоэкранный</PresentationFormat>
  <Paragraphs>88</Paragraphs>
  <Slides>49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CiscoSans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ya@artem-antonov.ru</dc:creator>
  <cp:lastModifiedBy>ya@artem-antonov.ru</cp:lastModifiedBy>
  <cp:revision>28</cp:revision>
  <dcterms:created xsi:type="dcterms:W3CDTF">2025-11-18T03:52:33Z</dcterms:created>
  <dcterms:modified xsi:type="dcterms:W3CDTF">2025-11-18T06:56:50Z</dcterms:modified>
</cp:coreProperties>
</file>