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</p:sldIdLst>
  <p:sldSz cx="18288000" cy="10288588"/>
  <p:notesSz cx="6858000" cy="12192000"/>
  <p:defaultTextStyle>
    <a:defPPr>
      <a:defRPr lang="ru-RU"/>
    </a:defPPr>
    <a:lvl1pPr marL="0" algn="l" defTabSz="1371600">
      <a:defRPr sz="27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>
      <a:defRPr sz="27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>
      <a:defRPr sz="27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>
      <a:defRPr sz="27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>
      <a:defRPr sz="27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>
      <a:defRPr sz="27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>
      <a:defRPr sz="27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>
      <a:defRPr sz="27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>
      <a:defRPr sz="27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760" userDrawn="1">
          <p15:clr>
            <a:srgbClr val="A4A3A4"/>
          </p15:clr>
        </p15:guide>
        <p15:guide id="2" orient="horz" pos="3241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pos="11112" userDrawn="1">
          <p15:clr>
            <a:srgbClr val="A4A3A4"/>
          </p15:clr>
        </p15:guide>
        <p15:guide id="5" orient="horz" pos="2628" userDrawn="1">
          <p15:clr>
            <a:srgbClr val="A4A3A4"/>
          </p15:clr>
        </p15:guide>
        <p15:guide id="6" orient="horz" pos="6030" userDrawn="1">
          <p15:clr>
            <a:srgbClr val="A4A3A4"/>
          </p15:clr>
        </p15:guide>
        <p15:guide id="7" orient="horz" pos="113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Ширшова Екатерина Игоревна" initials="ШЕИ" lastIdx="5" clrIdx="0"/>
  <p:cmAuthor id="2" name="Брыксина Оксана Сергеевна" initials="БОС" lastIdx="3" clrIdx="1">
    <p:extLst>
      <p:ext uri="{19B8F6BF-5375-455C-9EA6-DF929625EA0E}">
        <p15:presenceInfo xmlns:p15="http://schemas.microsoft.com/office/powerpoint/2012/main" userId="S-1-5-21-4282006300-870218872-2599774980-1075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69683" autoAdjust="0"/>
  </p:normalViewPr>
  <p:slideViewPr>
    <p:cSldViewPr snapToGrid="0" showGuides="1">
      <p:cViewPr>
        <p:scale>
          <a:sx n="40" d="100"/>
          <a:sy n="40" d="100"/>
        </p:scale>
        <p:origin x="364" y="20"/>
      </p:cViewPr>
      <p:guideLst>
        <p:guide pos="5760"/>
        <p:guide orient="horz" pos="3241"/>
        <p:guide pos="408"/>
        <p:guide pos="11112"/>
        <p:guide orient="horz" pos="2628"/>
        <p:guide orient="horz" pos="6030"/>
        <p:guide orient="horz" pos="11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216001" cy="216001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1671638" cy="815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2185095" y="0"/>
            <a:ext cx="1671638" cy="815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idx="3"/>
          </p:nvPr>
        </p:nvSpPr>
        <p:spPr bwMode="auto">
          <a:xfrm>
            <a:off x="2185095" y="0"/>
            <a:ext cx="1671638" cy="815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385763" y="7823200"/>
            <a:ext cx="3086100" cy="64008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15440380"/>
            <a:ext cx="1671638" cy="815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2185095" y="15440380"/>
            <a:ext cx="1671638" cy="815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371600">
      <a:defRPr sz="18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>
      <a:defRPr sz="18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>
      <a:defRPr sz="18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>
      <a:defRPr sz="18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>
      <a:defRPr sz="18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>
      <a:defRPr sz="18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>
      <a:defRPr sz="18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>
      <a:defRPr sz="18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>
      <a:defRPr sz="18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В этом разделе мы рассмотрим ключевые аспекты, связанные с пониманием ИТ-проекта и его роли в создании ценности для бизнеса.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Мы начнём с того, что определим, что такое ИТ-проект и почему его выполнение имеет стратегическую важность для достижения бизнес-целей.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Далее мы разберём жизненный цикл ИТ-проекта, выделив основные этапы.</a:t>
            </a:r>
            <a:endParaRPr/>
          </a:p>
          <a:p>
            <a:pPr>
              <a:defRPr/>
            </a:pPr>
            <a:r>
              <a:rPr lang="ru-RU"/>
              <a:t>Также мы обсудим, как цели проекта соотносятся с общими целями бизнеса и конечных пользователей.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Кроме того, кратко обсудим портфель проектов.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dirty="0"/>
              <a:t>Проект в ИТ-сфере — это не просто реализация технического решения, но важный элемент, связанный с достижением ключевых целей компании и удовлетворением потребностей конечных пользователей. Для того чтобы проект был успешным, его цели должны быть четко увязаны с бизнес-целями и ожиданиями пользователей. Эта взаимосвязь определяет стратегическую важность проекта и его роль в создании ценности.</a:t>
            </a:r>
            <a:endParaRPr dirty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/>
              <a:t>1. Понимание целей бизнеса</a:t>
            </a:r>
            <a:endParaRPr dirty="0"/>
          </a:p>
          <a:p>
            <a:pPr>
              <a:defRPr/>
            </a:pPr>
            <a:r>
              <a:rPr lang="ru-RU" dirty="0"/>
              <a:t>Любая организация стремится к достижению стратегических бизнес-целей. Эти цели могут включать:</a:t>
            </a:r>
            <a:endParaRPr dirty="0"/>
          </a:p>
          <a:p>
            <a:pPr marL="628650" lvl="1" indent="-171450">
              <a:buFont typeface="Arial"/>
              <a:buChar char="•"/>
              <a:defRPr/>
            </a:pPr>
            <a:r>
              <a:rPr lang="ru-RU" b="1" dirty="0"/>
              <a:t>Увеличение прибыли</a:t>
            </a:r>
            <a:r>
              <a:rPr lang="ru-RU" dirty="0"/>
              <a:t> через оптимизацию процессов или запуск новых продуктов.</a:t>
            </a:r>
            <a:endParaRPr dirty="0"/>
          </a:p>
          <a:p>
            <a:pPr marL="628650" lvl="1" indent="-171450">
              <a:buFont typeface="Arial"/>
              <a:buChar char="•"/>
              <a:defRPr/>
            </a:pPr>
            <a:r>
              <a:rPr lang="ru-RU" b="1" dirty="0"/>
              <a:t>Расширение рынка</a:t>
            </a:r>
            <a:r>
              <a:rPr lang="ru-RU" dirty="0"/>
              <a:t> за счет внедрения инновационных решений.</a:t>
            </a:r>
            <a:endParaRPr dirty="0"/>
          </a:p>
          <a:p>
            <a:pPr marL="628650" lvl="1" indent="-171450">
              <a:buFont typeface="Arial"/>
              <a:buChar char="•"/>
              <a:defRPr/>
            </a:pPr>
            <a:r>
              <a:rPr lang="ru-RU" b="1" dirty="0"/>
              <a:t>Повышение операционной эффективности</a:t>
            </a:r>
            <a:r>
              <a:rPr lang="ru-RU" dirty="0"/>
              <a:t>, что предполагает сокращение издержек и улучшение качества работы.</a:t>
            </a:r>
            <a:endParaRPr dirty="0"/>
          </a:p>
          <a:p>
            <a:pPr marL="628650" lvl="1" indent="-171450">
              <a:buFont typeface="Arial"/>
              <a:buChar char="•"/>
              <a:defRPr/>
            </a:pPr>
            <a:r>
              <a:rPr lang="ru-RU" b="1" dirty="0"/>
              <a:t>Соблюдение нормативных требований</a:t>
            </a:r>
            <a:r>
              <a:rPr lang="ru-RU" dirty="0"/>
              <a:t> и стандартов.</a:t>
            </a:r>
            <a:endParaRPr dirty="0"/>
          </a:p>
          <a:p>
            <a:pPr marL="628650" lvl="1" indent="-171450">
              <a:buFont typeface="Arial"/>
              <a:buChar char="•"/>
              <a:defRPr/>
            </a:pPr>
            <a:r>
              <a:rPr lang="ru-RU" b="1" dirty="0"/>
              <a:t>Укрепление конкурентных преимуществ</a:t>
            </a:r>
            <a:r>
              <a:rPr lang="ru-RU" dirty="0"/>
              <a:t> с помощью внедрения новых технологий.</a:t>
            </a:r>
            <a:endParaRPr dirty="0"/>
          </a:p>
          <a:p>
            <a:pPr>
              <a:defRPr/>
            </a:pPr>
            <a:r>
              <a:rPr lang="ru-RU" b="1" dirty="0"/>
              <a:t>Пример:</a:t>
            </a:r>
            <a:endParaRPr dirty="0"/>
          </a:p>
          <a:p>
            <a:pPr>
              <a:defRPr/>
            </a:pPr>
            <a:r>
              <a:rPr lang="ru-RU" dirty="0"/>
              <a:t>Компания запускает проект по разработке мобильного приложения для клиентов. Основные бизнес-цели: привлечение новой аудитории и увеличение доли на рынке.</a:t>
            </a:r>
            <a:endParaRPr dirty="0"/>
          </a:p>
          <a:p>
            <a:pPr>
              <a:defRPr/>
            </a:pPr>
            <a:r>
              <a:rPr lang="ru-RU" b="1" dirty="0"/>
              <a:t>Ключевой момент</a:t>
            </a:r>
            <a:r>
              <a:rPr lang="ru-RU" dirty="0"/>
              <a:t>: цели проекта должны быть связаны с этими стратегическими целями бизнеса. Если проект не способствует реализации бизнес-целей, его успех вряд ли будет иметь значимое влияние на компанию.</a:t>
            </a:r>
            <a:endParaRPr dirty="0"/>
          </a:p>
          <a:p>
            <a:pPr>
              <a:defRPr/>
            </a:pPr>
            <a:r>
              <a:rPr lang="ru-RU" b="1" dirty="0"/>
              <a:t>2. Понимание целей пользователей</a:t>
            </a:r>
            <a:endParaRPr dirty="0"/>
          </a:p>
          <a:p>
            <a:pPr>
              <a:defRPr/>
            </a:pPr>
            <a:r>
              <a:rPr lang="ru-RU" dirty="0"/>
              <a:t>Цели конечных пользователей — это те конкретные потребности и задачи, которые проект должен решить для них. Эти цели могут включать: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Улучшение опыта взаимодействия с продуктом</a:t>
            </a:r>
            <a:r>
              <a:rPr lang="ru-RU" dirty="0"/>
              <a:t>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Упрощение доступа к сервисам и информации</a:t>
            </a:r>
            <a:r>
              <a:rPr lang="ru-RU" dirty="0"/>
              <a:t>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Улучшение производительности или скорости работы</a:t>
            </a:r>
            <a:r>
              <a:rPr lang="ru-RU" dirty="0"/>
              <a:t> с ИТ-услугами.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Решение специфических проблем или задач</a:t>
            </a:r>
            <a:r>
              <a:rPr lang="ru-RU" dirty="0"/>
              <a:t>, с которыми сталкивается пользователь.</a:t>
            </a:r>
            <a:endParaRPr dirty="0"/>
          </a:p>
          <a:p>
            <a:pPr>
              <a:defRPr/>
            </a:pPr>
            <a:r>
              <a:rPr lang="ru-RU" b="1" dirty="0"/>
              <a:t>Пример:</a:t>
            </a:r>
            <a:endParaRPr dirty="0"/>
          </a:p>
          <a:p>
            <a:pPr>
              <a:defRPr/>
            </a:pPr>
            <a:r>
              <a:rPr lang="ru-RU" dirty="0"/>
              <a:t>Мобильное приложение, которое разрабатывает компания, должно быть удобным, быстрым и функциональным для пользователей. У пользователей есть ожидания по поводу легкости использования и доступности нужных функций.</a:t>
            </a:r>
            <a:endParaRPr dirty="0"/>
          </a:p>
          <a:p>
            <a:pPr>
              <a:defRPr/>
            </a:pPr>
            <a:r>
              <a:rPr lang="ru-RU" b="1" dirty="0"/>
              <a:t>Ключевой момент</a:t>
            </a:r>
            <a:r>
              <a:rPr lang="ru-RU" dirty="0"/>
              <a:t>: успешный проект учитывает не только потребности бизнеса, но и пользователей. Важно провести исследование и четко понять, чего ожидают клиенты или сотрудники, которые будут использовать продукт.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 dirty="0"/>
              <a:t>3. Взаимосвязь между целями бизнеса и целями проекта</a:t>
            </a:r>
            <a:endParaRPr dirty="0"/>
          </a:p>
          <a:p>
            <a:pPr>
              <a:defRPr/>
            </a:pPr>
            <a:r>
              <a:rPr lang="ru-RU" dirty="0"/>
              <a:t>Проект может считаться успешным только тогда, когда его цели чётко соответствуют бизнес-целям. Связь целей проекта с целями бизнеса обеспечивает: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приоритетность задач</a:t>
            </a:r>
            <a:r>
              <a:rPr lang="ru-RU" dirty="0"/>
              <a:t>: понимание того, какие задачи проекта являются наиболее критичными для бизнеса;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оценку успешности проекта</a:t>
            </a:r>
            <a:r>
              <a:rPr lang="ru-RU" dirty="0"/>
              <a:t>: измерение результатов проекта по вкладу в достижение стратегических целей;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адаптацию решений</a:t>
            </a:r>
            <a:r>
              <a:rPr lang="ru-RU" dirty="0"/>
              <a:t>: проекты могут развиваться и меняться, важно, чтобы они продолжали соответствовать изменяющимся целям бизнеса.</a:t>
            </a:r>
            <a:endParaRPr dirty="0"/>
          </a:p>
          <a:p>
            <a:pPr>
              <a:defRPr/>
            </a:pPr>
            <a:r>
              <a:rPr lang="ru-RU" b="1" dirty="0"/>
              <a:t>Пример</a:t>
            </a:r>
            <a:endParaRPr dirty="0"/>
          </a:p>
          <a:p>
            <a:pPr>
              <a:defRPr/>
            </a:pPr>
            <a:r>
              <a:rPr lang="ru-RU" dirty="0"/>
              <a:t>Если бизнес-цель компании заключается в расширении доли на рынке, то проект по разработке мобильного приложения должен быть направлен на привлечение новой аудитории. Ключевыми метриками успеха проекта будут количество скачиваний приложения, активность пользователей и уровень удержания клиентов.</a:t>
            </a:r>
            <a:endParaRPr dirty="0"/>
          </a:p>
          <a:p>
            <a:pPr>
              <a:defRPr/>
            </a:pPr>
            <a:r>
              <a:rPr lang="ru-RU" b="1" dirty="0"/>
              <a:t>4. Взаимосвязь между целями проекта и потребностями пользователей</a:t>
            </a:r>
            <a:endParaRPr dirty="0"/>
          </a:p>
          <a:p>
            <a:pPr>
              <a:defRPr/>
            </a:pPr>
            <a:r>
              <a:rPr lang="ru-RU" dirty="0"/>
              <a:t>Проекты, игнорирующие реальные потребности пользователей, обречены на неудачу. Чтобы обеспечить связь целей проекта с потребностями пользователей, важно: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регулярно собирать обратную связь</a:t>
            </a:r>
            <a:r>
              <a:rPr lang="ru-RU" dirty="0"/>
              <a:t> на этапе разработки и внедрения продукта;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участвовать в тестировании прототипов</a:t>
            </a:r>
            <a:r>
              <a:rPr lang="ru-RU" dirty="0"/>
              <a:t> и пилотных версий;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оценивать пользовательский опыт</a:t>
            </a:r>
            <a:r>
              <a:rPr lang="ru-RU" dirty="0"/>
              <a:t> после внедрения проекта.</a:t>
            </a:r>
            <a:endParaRPr dirty="0"/>
          </a:p>
          <a:p>
            <a:pPr>
              <a:defRPr/>
            </a:pPr>
            <a:r>
              <a:rPr lang="ru-RU" b="1" dirty="0"/>
              <a:t>Пример</a:t>
            </a:r>
            <a:endParaRPr dirty="0"/>
          </a:p>
          <a:p>
            <a:pPr>
              <a:defRPr/>
            </a:pPr>
            <a:r>
              <a:rPr lang="ru-RU" dirty="0"/>
              <a:t>Компания может проводить тестирование мобильного приложения с фокус-группой, для того чтобы убедиться, что оно решает задачи пользователей. Регулярная проверка пользовательского опыта помогает дорабатывать продукт и увеличивать его ценность.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277951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081983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Цели проекта и цели бизнеса могут расходиться, если проект не синхронизирован с общей стратегией компании.</a:t>
            </a:r>
            <a:endParaRPr/>
          </a:p>
          <a:p>
            <a:pPr>
              <a:defRPr/>
            </a:pPr>
            <a:r>
              <a:rPr lang="ru-RU"/>
              <a:t>Может привести к тому, что проект будет завершён успешно с точки зрения управления, но не принесёт ожидаемой бизнес-ценности, что сделает его менее полезным или даже ненужным.</a:t>
            </a:r>
            <a:endParaRPr/>
          </a:p>
        </p:txBody>
      </p:sp>
      <p:sp>
        <p:nvSpPr>
          <p:cNvPr id="157392112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 dirty="0"/>
              <a:t>Как синхронизировать цели бизнеса, пользователей и проекта?</a:t>
            </a:r>
            <a:endParaRPr dirty="0"/>
          </a:p>
          <a:p>
            <a:pPr>
              <a:defRPr/>
            </a:pPr>
            <a:r>
              <a:rPr lang="ru-RU" dirty="0"/>
              <a:t>Для достижения успешного результата необходимо:</a:t>
            </a:r>
            <a:endParaRPr dirty="0"/>
          </a:p>
          <a:p>
            <a:pPr marL="228600" indent="-228600">
              <a:buFont typeface="+mj-lt"/>
              <a:buAutoNum type="arabicPeriod"/>
              <a:defRPr/>
            </a:pPr>
            <a:r>
              <a:rPr lang="ru-RU" b="1" dirty="0"/>
              <a:t>Анализировать стратегические цели бизнеса</a:t>
            </a:r>
            <a:r>
              <a:rPr lang="ru-RU" dirty="0"/>
              <a:t> на старте проекта, чтобы увязать их с задачами проекта.</a:t>
            </a:r>
            <a:endParaRPr dirty="0"/>
          </a:p>
          <a:p>
            <a:pPr marL="228600" indent="-228600">
              <a:buFont typeface="+mj-lt"/>
              <a:buAutoNum type="arabicPeriod"/>
              <a:defRPr/>
            </a:pPr>
            <a:r>
              <a:rPr lang="ru-RU" b="1" dirty="0"/>
              <a:t>Проводить пользовательские исследования</a:t>
            </a:r>
            <a:r>
              <a:rPr lang="ru-RU" dirty="0"/>
              <a:t>: изучать потребности и ожидания пользователей.</a:t>
            </a:r>
            <a:endParaRPr dirty="0"/>
          </a:p>
          <a:p>
            <a:pPr marL="228600" indent="-228600">
              <a:buFont typeface="+mj-lt"/>
              <a:buAutoNum type="arabicPeriod"/>
              <a:defRPr/>
            </a:pPr>
            <a:r>
              <a:rPr lang="ru-RU" b="1" dirty="0"/>
              <a:t>Использовать гибкие методологии управления проектами</a:t>
            </a:r>
            <a:r>
              <a:rPr lang="ru-RU" dirty="0"/>
              <a:t> (например, </a:t>
            </a:r>
            <a:r>
              <a:rPr lang="ru-RU" dirty="0" err="1"/>
              <a:t>Agile</a:t>
            </a:r>
            <a:r>
              <a:rPr lang="ru-RU" dirty="0"/>
              <a:t>), чтобы адаптировать проект в процессе его реализации под изменяющиеся требования.</a:t>
            </a:r>
            <a:endParaRPr dirty="0"/>
          </a:p>
          <a:p>
            <a:pPr marL="228600" indent="-228600">
              <a:buFont typeface="+mj-lt"/>
              <a:buAutoNum type="arabicPeriod"/>
              <a:defRPr/>
            </a:pPr>
            <a:r>
              <a:rPr lang="ru-RU" b="1" dirty="0"/>
              <a:t>Измерять успех проекта</a:t>
            </a:r>
            <a:r>
              <a:rPr lang="ru-RU" dirty="0"/>
              <a:t> с помощью ключевых показателей эффективности (KPI), которые учитывают как бизнес-цели, так и потребности пользователей.</a:t>
            </a:r>
            <a:endParaRPr dirty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Связь целей проекта с целями бизнеса и потребностями пользователей — ключ к успеху любого ИТ-проекта. Она помогает создать продукт, который будет не только успешным с точки зрения бизнеса, но и востребованным среди конечных пользователей. Чтобы достичь этого, важно чётко понимать стратегические цели компании, потребности пользователей и постоянно синхронизировать их с задачами проекта на всех этапах его реализации.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277951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081983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Ценность проекта для бизнеса сложнее измерить, так как она включает в себя долгосрочные эффекты, такие как улучшение пользовательского опыта, укрепление конкурентных позиций и рост доходов. Эффективность проекта обычно оценивается по метрикам, связанным с процессами, такими как соблюдение сроков и бюджета, которые легче измерить и контролировать.</a:t>
            </a:r>
            <a:endParaRPr dirty="0"/>
          </a:p>
        </p:txBody>
      </p:sp>
      <p:sp>
        <p:nvSpPr>
          <p:cNvPr id="157392112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 dirty="0"/>
              <a:t>Измеримые результаты ИТ-проекта: принципы формирования</a:t>
            </a:r>
            <a:endParaRPr dirty="0"/>
          </a:p>
          <a:p>
            <a:pPr>
              <a:defRPr/>
            </a:pPr>
            <a:r>
              <a:rPr lang="ru-RU" b="1" dirty="0"/>
              <a:t>SMART-принцип</a:t>
            </a:r>
            <a:endParaRPr lang="ru-RU" dirty="0"/>
          </a:p>
          <a:p>
            <a:pPr lvl="1">
              <a:defRPr/>
            </a:pPr>
            <a:r>
              <a:rPr lang="ru-RU" b="1" dirty="0" err="1"/>
              <a:t>Specific</a:t>
            </a:r>
            <a:r>
              <a:rPr lang="ru-RU" b="1" dirty="0"/>
              <a:t> (конкретность):</a:t>
            </a:r>
            <a:r>
              <a:rPr lang="ru-RU" dirty="0"/>
              <a:t> результаты должны быть чёткими и однозначными. Например, «Снизить время обработки заявки на 20%» более конкретно, чем «Улучшить процесс обработки заявок».</a:t>
            </a:r>
            <a:endParaRPr dirty="0"/>
          </a:p>
          <a:p>
            <a:pPr lvl="1">
              <a:defRPr/>
            </a:pPr>
            <a:r>
              <a:rPr lang="ru-RU" b="1" dirty="0" err="1"/>
              <a:t>Measurable</a:t>
            </a:r>
            <a:r>
              <a:rPr lang="ru-RU" b="1" dirty="0"/>
              <a:t> (измеримость):</a:t>
            </a:r>
            <a:r>
              <a:rPr lang="ru-RU" dirty="0"/>
              <a:t> каждый результат должен иметь количественное выражение, чтобы можно было оценить его достижение. Пример: «Увеличение производительности серверов на 30%».</a:t>
            </a:r>
            <a:endParaRPr dirty="0"/>
          </a:p>
          <a:p>
            <a:pPr lvl="1">
              <a:defRPr/>
            </a:pPr>
            <a:r>
              <a:rPr lang="ru-RU" b="1" dirty="0" err="1"/>
              <a:t>Achievable</a:t>
            </a:r>
            <a:r>
              <a:rPr lang="ru-RU" b="1" dirty="0"/>
              <a:t> (достижимость):</a:t>
            </a:r>
            <a:r>
              <a:rPr lang="ru-RU" dirty="0"/>
              <a:t> результаты должны быть реалистичными, учитывая ресурсы, сроки и ограничения проекта.</a:t>
            </a:r>
            <a:endParaRPr dirty="0"/>
          </a:p>
          <a:p>
            <a:pPr lvl="1">
              <a:defRPr/>
            </a:pPr>
            <a:r>
              <a:rPr lang="ru-RU" b="1" dirty="0" err="1"/>
              <a:t>Relevant</a:t>
            </a:r>
            <a:r>
              <a:rPr lang="ru-RU" b="1" dirty="0"/>
              <a:t> (актуальность):</a:t>
            </a:r>
            <a:r>
              <a:rPr lang="ru-RU" dirty="0"/>
              <a:t> результаты должны быть важны для бизнеса и иметь связь с его стратегическими целями. Например, «Снижение затрат на поддержку ИТ-инфраструктуры».</a:t>
            </a:r>
            <a:endParaRPr dirty="0"/>
          </a:p>
          <a:p>
            <a:pPr lvl="1">
              <a:defRPr/>
            </a:pPr>
            <a:r>
              <a:rPr lang="ru-RU" b="1" dirty="0" err="1"/>
              <a:t>Time</a:t>
            </a:r>
            <a:r>
              <a:rPr lang="ru-RU" b="1" dirty="0"/>
              <a:t>-</a:t>
            </a:r>
            <a:r>
              <a:rPr lang="en-US" b="1" dirty="0"/>
              <a:t>B</a:t>
            </a:r>
            <a:r>
              <a:rPr lang="ru-RU" b="1" dirty="0" err="1"/>
              <a:t>ound</a:t>
            </a:r>
            <a:r>
              <a:rPr lang="ru-RU" b="1" dirty="0"/>
              <a:t> (ограничение по времени):</a:t>
            </a:r>
            <a:r>
              <a:rPr lang="ru-RU" dirty="0"/>
              <a:t> необходимо чётко указать срок достижения результата. Например, «Достичь уменьшения затрат на 10% к концу второго квартала».</a:t>
            </a:r>
            <a:endParaRPr dirty="0"/>
          </a:p>
          <a:p>
            <a:pPr>
              <a:defRPr/>
            </a:pPr>
            <a:r>
              <a:rPr lang="ru-RU" b="1" dirty="0"/>
              <a:t>Ориентация на бизнес-ценность</a:t>
            </a:r>
            <a:endParaRPr lang="ru-RU" dirty="0"/>
          </a:p>
          <a:p>
            <a:pPr lvl="1">
              <a:defRPr/>
            </a:pPr>
            <a:r>
              <a:rPr lang="ru-RU" dirty="0"/>
              <a:t>Результаты проекта должны приносить конкретную пользу бизнесу. Примеры: «Увеличение числа клиентов на 15%», «Сокращение операционных затрат на 10%», «Снижение времени отклика системы до 2 секунд».</a:t>
            </a:r>
            <a:endParaRPr dirty="0"/>
          </a:p>
          <a:p>
            <a:pPr>
              <a:defRPr/>
            </a:pPr>
            <a:r>
              <a:rPr lang="ru-RU" b="1" dirty="0"/>
              <a:t>Учёт показателей качества</a:t>
            </a:r>
            <a:endParaRPr lang="ru-RU" dirty="0"/>
          </a:p>
          <a:p>
            <a:pPr lvl="1">
              <a:defRPr/>
            </a:pPr>
            <a:r>
              <a:rPr lang="ru-RU" dirty="0"/>
              <a:t>Измеримые результаты могут включать улучшение качества ИТ-услуги: повышение надёжности, снижение числа сбоев, улучшение удовлетворённости пользователей. Пример: «Снижение количества инцидентов на 25%».</a:t>
            </a:r>
            <a:endParaRPr dirty="0"/>
          </a:p>
          <a:p>
            <a:pPr>
              <a:defRPr/>
            </a:pPr>
            <a:r>
              <a:rPr lang="ru-RU" b="1" dirty="0"/>
              <a:t>Привязка к операционным метрикам</a:t>
            </a:r>
            <a:endParaRPr lang="ru-RU" dirty="0"/>
          </a:p>
          <a:p>
            <a:pPr lvl="1">
              <a:defRPr/>
            </a:pPr>
            <a:r>
              <a:rPr lang="ru-RU" dirty="0"/>
              <a:t>Результаты должны быть связаны с операционными показателями. Это могут быть показатели эффективности, производительности или безопасности ИТ-инфраструктуры. Пример: «Сократить время простоя системы на 50%».</a:t>
            </a:r>
            <a:endParaRPr dirty="0"/>
          </a:p>
          <a:p>
            <a:pPr>
              <a:defRPr/>
            </a:pPr>
            <a:r>
              <a:rPr lang="ru-RU" b="1" dirty="0"/>
              <a:t>Результаты должны быть понятны всем заинтересованным сторонам</a:t>
            </a:r>
            <a:endParaRPr lang="ru-RU" dirty="0"/>
          </a:p>
          <a:p>
            <a:pPr lvl="1">
              <a:defRPr/>
            </a:pPr>
            <a:r>
              <a:rPr lang="ru-RU" dirty="0"/>
              <a:t>Формулировка результатов должна быть простой и ясной как для технических специалистов, так и для бизнес-заказчиков. Например, «Время обработки транзакции сократится до 1 секунды».</a:t>
            </a:r>
            <a:endParaRPr dirty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Когда мы говорим о результатах ИТ-проекта, важно, чтобы они были чётко сформулированы, измеримы и связаны с конкретной бизнес-ценностью. Один из ключевых подходов для этого — SMART-принцип, который помогает сделать результаты понятными и осязаемыми. Также необходимо учитывать показатели качества, привязку к операционным метрикам и убедиться, что все заинтересованные стороны могут легко понять, какой результат мы пытаемся достичь.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1200" b="0" i="0" u="none" strike="noStrike" cap="none" spc="0" dirty="0">
                <a:solidFill>
                  <a:schemeClr val="tx1"/>
                </a:solidFill>
                <a:latin typeface="Proxima Nova"/>
                <a:ea typeface="Proxima Nova"/>
                <a:cs typeface="Proxima Nova"/>
              </a:rPr>
              <a:t>Каждую </a:t>
            </a:r>
            <a:r>
              <a:rPr lang="ru-RU" sz="1200" b="0" i="0" u="none" strike="noStrike" cap="none" spc="0" dirty="0" err="1">
                <a:solidFill>
                  <a:schemeClr val="tx1"/>
                </a:solidFill>
                <a:latin typeface="Proxima Nova"/>
                <a:ea typeface="Proxima Nova"/>
                <a:cs typeface="Proxima Nova"/>
              </a:rPr>
              <a:t>подтему</a:t>
            </a:r>
            <a:r>
              <a:rPr lang="ru-RU" sz="1200" b="0" i="0" u="none" strike="noStrike" cap="none" spc="0" dirty="0">
                <a:solidFill>
                  <a:schemeClr val="tx1"/>
                </a:solidFill>
                <a:latin typeface="Proxima Nova"/>
                <a:ea typeface="Proxima Nova"/>
                <a:cs typeface="Proxima Nova"/>
              </a:rPr>
              <a:t> начинаем со слайда-разделителя.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Каждый проект — как путешествие, с чётким стартом, дорогой и финишем. Знание жизненного цикла проекта помогает предугадать, когда ваше участие будет нужно, подготовиться и избежать авралов.</a:t>
            </a:r>
            <a:br>
              <a:rPr lang="ru-RU" dirty="0"/>
            </a:br>
            <a:r>
              <a:rPr lang="ru-RU" dirty="0"/>
              <a:t>Вот пять ключевых этапов:</a:t>
            </a:r>
            <a:endParaRPr dirty="0"/>
          </a:p>
          <a:p>
            <a:pPr algn="l">
              <a:defRPr/>
            </a:pPr>
            <a:r>
              <a:rPr lang="ru-RU" dirty="0"/>
              <a:t>1. ИДЕЯ. На этом этапе определяется цель и ресурсы проекта, а также порядок действий. </a:t>
            </a:r>
            <a:br>
              <a:rPr lang="ru-RU" dirty="0"/>
            </a:br>
            <a:r>
              <a:rPr lang="ru-RU" dirty="0"/>
              <a:t>2. ПЛАН. Далее необходимо составить подробный план, согласовать бюджет и описать задачи.</a:t>
            </a:r>
            <a:br>
              <a:rPr lang="ru-RU" dirty="0"/>
            </a:br>
            <a:r>
              <a:rPr lang="ru-RU" dirty="0"/>
              <a:t>3. РЕАЛИЗАЦИЯ. На этапе реализации команда выполняет свои задачи для воплощения плана в реальность.</a:t>
            </a:r>
            <a:br>
              <a:rPr lang="ru-RU" dirty="0"/>
            </a:br>
            <a:r>
              <a:rPr lang="ru-RU" dirty="0"/>
              <a:t>4. КОНТРОЛЬ. В процессе реализации проекта важно следить за его прогрессом, чтобы всё шло по плану.</a:t>
            </a:r>
            <a:br>
              <a:rPr lang="ru-RU" dirty="0"/>
            </a:br>
            <a:r>
              <a:rPr lang="ru-RU" dirty="0"/>
              <a:t>5. ЗАВЕРШЕНИЕ. При подведении итогов нам важно не только отметить успехи команды, но и извлечь уроки из проекта.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1. Идея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(</a:t>
            </a:r>
            <a:r>
              <a:rPr lang="ru-RU" b="0" i="1" dirty="0">
                <a:solidFill>
                  <a:srgbClr val="404040"/>
                </a:solidFill>
                <a:latin typeface="quote-cjk-patch"/>
              </a:rPr>
              <a:t>решаем: делать или нет?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)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Задача: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определить, стоит ли запускать проект.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Действия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marL="742950" lvl="1" indent="-285750"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Анализ идеи (зачем это нужно?).</a:t>
            </a:r>
            <a:endParaRPr dirty="0"/>
          </a:p>
          <a:p>
            <a:pPr marL="742950" lvl="1" indent="-285750"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Оценка рисков и выгод.</a:t>
            </a:r>
            <a:endParaRPr dirty="0"/>
          </a:p>
          <a:p>
            <a:pPr marL="742950" lvl="1" indent="-285750"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Разработка </a:t>
            </a: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устава проекта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Результат: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официальное разрешение на старт.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Пример: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компания хочет внедрить 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CRM.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Проверили: это сэкономит 500 часов работы отдела продаж в год → проект одобрен.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2. Планирование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(</a:t>
            </a:r>
            <a:r>
              <a:rPr lang="ru-RU" b="0" i="1" dirty="0">
                <a:solidFill>
                  <a:srgbClr val="404040"/>
                </a:solidFill>
                <a:latin typeface="quote-cjk-patch"/>
              </a:rPr>
              <a:t>продумываем детали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)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Задача: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создать дорожную карту.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Действия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marL="742950" lvl="1" indent="-285750"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Разбиваем проект на задачи (</a:t>
            </a:r>
            <a:r>
              <a:rPr lang="en-GB" b="1" i="0" dirty="0">
                <a:solidFill>
                  <a:srgbClr val="404040"/>
                </a:solidFill>
                <a:latin typeface="quote-cjk-patch"/>
              </a:rPr>
              <a:t>WBS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).</a:t>
            </a:r>
            <a:endParaRPr dirty="0"/>
          </a:p>
          <a:p>
            <a:pPr marL="742950" lvl="1" indent="-285750"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Оцениваем сроки, бюджет, ресурсы (</a:t>
            </a: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диаграммы </a:t>
            </a:r>
            <a:r>
              <a:rPr lang="ru-RU" b="1" i="0" dirty="0" err="1">
                <a:solidFill>
                  <a:srgbClr val="404040"/>
                </a:solidFill>
                <a:latin typeface="quote-cjk-patch"/>
              </a:rPr>
              <a:t>Ганта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).</a:t>
            </a:r>
            <a:endParaRPr dirty="0"/>
          </a:p>
          <a:p>
            <a:pPr marL="742950" lvl="1" indent="-285750"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Планируем коммуникации и риски.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Результат: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</a:t>
            </a: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план управления проектом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— инструкция для команды.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Пример: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для 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CRM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прописали: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этап 1: выбор системы (1 месяц, $10 000);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этап 2: настройка (2 месяца, $20 000).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3. Исполнение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(</a:t>
            </a:r>
            <a:r>
              <a:rPr lang="ru-RU" b="0" i="1" dirty="0">
                <a:solidFill>
                  <a:srgbClr val="404040"/>
                </a:solidFill>
                <a:latin typeface="quote-cjk-patch"/>
              </a:rPr>
              <a:t>делаем!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)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Задача: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реализовать план.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Действия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marL="742950" lvl="1" indent="-285750"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Координация команды.</a:t>
            </a:r>
            <a:endParaRPr dirty="0"/>
          </a:p>
          <a:p>
            <a:pPr marL="742950" lvl="1" indent="-285750"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Разработка продукта/внедрение решений.</a:t>
            </a:r>
            <a:endParaRPr dirty="0"/>
          </a:p>
          <a:p>
            <a:pPr marL="742950" lvl="1" indent="-285750"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Регулярные отчёты (например, по </a:t>
            </a:r>
            <a:r>
              <a:rPr lang="ru-RU" b="1" i="0" dirty="0" err="1">
                <a:solidFill>
                  <a:srgbClr val="404040"/>
                </a:solidFill>
                <a:latin typeface="quote-cjk-patch"/>
              </a:rPr>
              <a:t>Скраму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).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Результат: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готовый продукт или сервис.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Пример: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разработали 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CRM,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подключили интеграции, обучили сотрудников.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4. Мониторинг и контроль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(</a:t>
            </a:r>
            <a:r>
              <a:rPr lang="ru-RU" b="0" i="1" dirty="0">
                <a:solidFill>
                  <a:srgbClr val="404040"/>
                </a:solidFill>
                <a:latin typeface="quote-cjk-patch"/>
              </a:rPr>
              <a:t>следим, чтобы не сбились с пути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)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Задача: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сравниваем план с реальностью.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Действия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marL="742950" lvl="1" indent="-285750"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Отслеживаем сроки/бюджет (</a:t>
            </a:r>
            <a:r>
              <a:rPr lang="en-GB" b="1" i="0" dirty="0">
                <a:solidFill>
                  <a:srgbClr val="404040"/>
                </a:solidFill>
                <a:latin typeface="quote-cjk-patch"/>
              </a:rPr>
              <a:t>KPI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, </a:t>
            </a: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метод освоенного объёма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).</a:t>
            </a:r>
            <a:endParaRPr dirty="0"/>
          </a:p>
          <a:p>
            <a:pPr marL="742950" lvl="1" indent="-285750"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Управляем изменениями (если заказчик просит «добавить кнопку»).</a:t>
            </a:r>
            <a:endParaRPr dirty="0"/>
          </a:p>
          <a:p>
            <a:pPr marL="742950" lvl="1" indent="-285750"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Корректируем риски.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Результат: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проект не выходит за рамки.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Пример: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обнаружили, что настройка 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CRM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затягивается, → наняли дополнительного разработчика.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5. Завершение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(</a:t>
            </a:r>
            <a:r>
              <a:rPr lang="ru-RU" b="0" i="1" dirty="0">
                <a:solidFill>
                  <a:srgbClr val="404040"/>
                </a:solidFill>
                <a:latin typeface="quote-cjk-patch"/>
              </a:rPr>
              <a:t>подводим итоги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)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Задача: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закрыть проект и извлечь уроки.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Действия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marL="742950" lvl="1" indent="-285750"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Сдача продукта заказчику.</a:t>
            </a:r>
            <a:endParaRPr dirty="0"/>
          </a:p>
          <a:p>
            <a:pPr marL="742950" lvl="1" indent="-285750"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Анализ ошибок («выученные уроки»).</a:t>
            </a:r>
            <a:endParaRPr dirty="0"/>
          </a:p>
          <a:p>
            <a:pPr marL="742950" lvl="1" indent="-285750"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Благодарность команде.</a:t>
            </a:r>
            <a:endParaRPr dirty="0"/>
          </a:p>
          <a:p>
            <a:pPr marL="742950" lvl="1" indent="-285750"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Архивация документов.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Результат: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официальное закрытие и готовность к новым проектам.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Пример: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CRM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передана в эксплуатацию, команда получила премию, документы сохранены в 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SharePoint.</a:t>
            </a:r>
            <a:endParaRPr dirty="0"/>
          </a:p>
          <a:p>
            <a:pPr algn="l">
              <a:defRPr/>
            </a:pPr>
            <a:endParaRPr lang="ru-RU" b="1" i="0" dirty="0">
              <a:solidFill>
                <a:srgbClr val="404040"/>
              </a:solidFill>
              <a:latin typeface="quote-cjk-patch"/>
            </a:endParaRPr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Почему это важно?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Для менеджера: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позволяет разбить сложный проект на управляемые этапы.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Для команды: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все понимают, кто, что и когда делает.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Для бизнеса: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минимизирует риски уйти в бесконечную доработку.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Запомните: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этапы могут перекрываться (особенно в 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Agile),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но их суть неизменна!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277951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081983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sz="135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Кейс</a:t>
            </a:r>
            <a:r>
              <a:rPr sz="135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1: </a:t>
            </a:r>
            <a:r>
              <a:rPr lang="ru-RU" sz="135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р</a:t>
            </a:r>
            <a:r>
              <a:rPr sz="135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азработка</a:t>
            </a:r>
            <a:r>
              <a:rPr sz="135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35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корпоративной</a:t>
            </a:r>
            <a:r>
              <a:rPr sz="135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CRM-</a:t>
            </a:r>
            <a:r>
              <a:rPr sz="135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системы</a:t>
            </a:r>
            <a:r>
              <a:rPr sz="135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35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для</a:t>
            </a:r>
            <a:r>
              <a:rPr sz="135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35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крупной</a:t>
            </a:r>
            <a:r>
              <a:rPr sz="135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35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компании</a:t>
            </a:r>
            <a:endParaRPr dirty="0"/>
          </a:p>
          <a:p>
            <a:pPr>
              <a:defRPr/>
            </a:pP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Описание</a:t>
            </a:r>
            <a:b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</a:b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Крупная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розничная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сеть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с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филиалами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в 20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странах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хочет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внедрить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единую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CRM (Customer Relationship Management)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систему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для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автоматизации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продаж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,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поддержки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клиентов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и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аналитики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.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Требуется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интеграция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с ERP,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мобильным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приложением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и BI-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инструментами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.</a:t>
            </a:r>
            <a:endParaRPr dirty="0"/>
          </a:p>
          <a:p>
            <a:pPr>
              <a:defRPr/>
            </a:pP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Вопросы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для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студентов</a:t>
            </a:r>
            <a:endParaRPr dirty="0"/>
          </a:p>
          <a:p>
            <a:pPr>
              <a:defRPr/>
            </a:pP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Каков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масштаб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проекта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?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Бюджет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: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высокий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(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сотни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миллионов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рублей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, т.</a:t>
            </a:r>
            <a:r>
              <a:rPr lang="ru-RU"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 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к. enterprise-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решение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).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Сроки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: 1,5–2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года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(с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уч</a:t>
            </a:r>
            <a:r>
              <a:rPr lang="ru-RU"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ё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том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тестирования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и rollout в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регионах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).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Команда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: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десятки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специалистов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(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аналитики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,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разработчики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,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тестировщики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, PMO).</a:t>
            </a:r>
            <a:endParaRPr dirty="0"/>
          </a:p>
          <a:p>
            <a:pPr>
              <a:defRPr/>
            </a:pP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К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кому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идти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?</a:t>
            </a:r>
            <a:endParaRPr dirty="0"/>
          </a:p>
          <a:p>
            <a:pPr>
              <a:defRPr/>
            </a:pP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Внутренние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стейкхолдеры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Топ-менеджмент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(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финансирование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).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Локальные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менеджеры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(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адаптация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под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регионы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).</a:t>
            </a:r>
            <a:endParaRPr dirty="0"/>
          </a:p>
          <a:p>
            <a:pPr>
              <a:defRPr/>
            </a:pPr>
            <a:r>
              <a:rPr lang="ru-RU"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ИТ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-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департамент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(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интеграция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с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текущими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системами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).</a:t>
            </a:r>
            <a:endParaRPr dirty="0"/>
          </a:p>
          <a:p>
            <a:pPr>
              <a:defRPr/>
            </a:pP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Внешние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стейкхолдеры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Вендор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CRM (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например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, Salesforce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или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custom-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разработка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).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Консалтинговые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компании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(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внедрение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).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Регуляторы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(GDPR,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локальные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законы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о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данных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).</a:t>
            </a:r>
            <a:endParaRPr dirty="0"/>
          </a:p>
          <a:p>
            <a:pPr>
              <a:defRPr/>
            </a:pP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Ожидаемые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выводы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Масштаб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: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глобальный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,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сложный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,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дорогой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.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Стейкхолдеры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: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много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уровней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влияния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,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включая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юридические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ограничения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.</a:t>
            </a:r>
            <a:endParaRPr dirty="0"/>
          </a:p>
          <a:p>
            <a:pPr>
              <a:defRPr/>
            </a:pPr>
            <a:endParaRPr dirty="0"/>
          </a:p>
          <a:p>
            <a:pPr>
              <a:defRPr/>
            </a:pPr>
            <a:r>
              <a:rPr sz="135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Кейс</a:t>
            </a:r>
            <a:r>
              <a:rPr sz="135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2: </a:t>
            </a:r>
            <a:r>
              <a:rPr lang="ru-RU" sz="135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с</a:t>
            </a:r>
            <a:r>
              <a:rPr sz="135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оздание</a:t>
            </a:r>
            <a:r>
              <a:rPr sz="135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35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чат-бота</a:t>
            </a:r>
            <a:r>
              <a:rPr sz="135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35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для</a:t>
            </a:r>
            <a:r>
              <a:rPr sz="135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35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малого</a:t>
            </a:r>
            <a:r>
              <a:rPr sz="135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35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бизнеса</a:t>
            </a:r>
            <a:r>
              <a:rPr sz="135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(</a:t>
            </a:r>
            <a:r>
              <a:rPr sz="135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кофейни</a:t>
            </a:r>
            <a:r>
              <a:rPr sz="135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)</a:t>
            </a:r>
            <a:endParaRPr dirty="0"/>
          </a:p>
          <a:p>
            <a:pPr>
              <a:defRPr/>
            </a:pP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Описание</a:t>
            </a:r>
            <a:b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</a:b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Небольшая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сеть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кофеен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хочет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внедрить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Telegram-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бота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для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при</a:t>
            </a:r>
            <a:r>
              <a:rPr lang="ru-RU"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ё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ма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заказов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,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оплаты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и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лояльности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(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бонусы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).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Функционал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: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меню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,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корзина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,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оплата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через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Stripe, push-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уведомления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.</a:t>
            </a:r>
            <a:endParaRPr dirty="0"/>
          </a:p>
          <a:p>
            <a:pPr>
              <a:defRPr/>
            </a:pP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Вопросы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для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студентов</a:t>
            </a:r>
            <a:endParaRPr dirty="0"/>
          </a:p>
          <a:p>
            <a:pPr>
              <a:defRPr/>
            </a:pP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Каков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масштаб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проекта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?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Бюджет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: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низкий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(~3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млн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рублей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,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если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на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аутсорсе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).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Сроки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: 1–3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месяца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.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Команда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: 1–2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разработчика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,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дизайнер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,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владелец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бизнеса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.</a:t>
            </a:r>
            <a:endParaRPr dirty="0"/>
          </a:p>
          <a:p>
            <a:pPr>
              <a:defRPr/>
            </a:pP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К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кому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идти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?</a:t>
            </a:r>
            <a:endParaRPr dirty="0"/>
          </a:p>
          <a:p>
            <a:pPr>
              <a:defRPr/>
            </a:pP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Внутренние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стейкхолдеры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Владелец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кофейни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(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финальные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решения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).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Бариста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(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тестирование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удобства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).</a:t>
            </a:r>
            <a:endParaRPr dirty="0"/>
          </a:p>
          <a:p>
            <a:pPr>
              <a:defRPr/>
            </a:pP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Внешние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стейкхолдеры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Фрилансеры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или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студия-подрядчик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.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Плат</a:t>
            </a:r>
            <a:r>
              <a:rPr lang="ru-RU"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ё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жный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шлюз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(Stripe/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ЮKassa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).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Пользователи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(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обратная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связь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).</a:t>
            </a:r>
            <a:endParaRPr dirty="0"/>
          </a:p>
          <a:p>
            <a:pPr>
              <a:defRPr/>
            </a:pP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Ожидаемые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выводы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Масштаб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: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локальный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,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быстрый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,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бюджетный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.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Стейкхолдеры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: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минимальны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,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ключевой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—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заказчик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.</a:t>
            </a:r>
            <a:endParaRPr dirty="0"/>
          </a:p>
          <a:p>
            <a:pPr>
              <a:defRPr/>
            </a:pPr>
            <a:endParaRPr dirty="0"/>
          </a:p>
          <a:p>
            <a:pPr>
              <a:defRPr/>
            </a:pPr>
            <a:endParaRPr sz="1350" b="1" i="0" u="none" dirty="0">
              <a:solidFill>
                <a:srgbClr val="404040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Контраст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цифровых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проектов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: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enterprise vs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стартап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.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Разная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степень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сложности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: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интеграции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, compliance,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команда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.</a:t>
            </a:r>
            <a:endParaRPr dirty="0"/>
          </a:p>
          <a:p>
            <a:pPr>
              <a:defRPr/>
            </a:pP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Разные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источники</a:t>
            </a:r>
            <a:r>
              <a:rPr sz="1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1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финансирования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(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корпоративный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бюджет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vs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личные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средства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бизнеса</a:t>
            </a:r>
            <a:r>
              <a:rPr sz="1200" b="0" i="0" u="none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).</a:t>
            </a:r>
            <a:endParaRPr dirty="0"/>
          </a:p>
        </p:txBody>
      </p:sp>
      <p:sp>
        <p:nvSpPr>
          <p:cNvPr id="157392112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876593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8672319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Сегодня мы обсудим, как ИТ-проект может создавать ценность для бизнеса и какое место он занимает в жизненном цикле ИТ-услуги.</a:t>
            </a:r>
            <a:endParaRPr lang="en-US" dirty="0"/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r>
              <a:rPr lang="ru-RU" dirty="0">
                <a:latin typeface="+mj-lt"/>
              </a:rPr>
              <a:t>Ценность этой темы заключается в том, что мы посмотрим на ИТ-проекты не только как на технические задачи, но и как на ключевые компоненты бизнес-стратегии. Мы увидим, как правильно построенный ИТ-проект помогает компании повышать свою эффективность и получать конкретные измеримые результаты, будь то увеличение производительности, сокращение затрат или улучшение качества услуг.</a:t>
            </a:r>
            <a:endParaRPr lang="ru-RU" b="1" dirty="0">
              <a:latin typeface="+mj-lt"/>
            </a:endParaRPr>
          </a:p>
          <a:p>
            <a:pPr>
              <a:defRPr/>
            </a:pPr>
            <a:endParaRPr lang="ru-RU" b="1" dirty="0">
              <a:latin typeface="+mj-lt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>
                <a:latin typeface="+mj-lt"/>
              </a:rPr>
              <a:t>Понять роль ИТ</a:t>
            </a:r>
            <a:r>
              <a:rPr lang="en-US" b="1" dirty="0">
                <a:latin typeface="+mj-lt"/>
              </a:rPr>
              <a:t>-</a:t>
            </a:r>
            <a:r>
              <a:rPr lang="ru-RU" b="1" dirty="0">
                <a:latin typeface="+mj-lt"/>
              </a:rPr>
              <a:t>проекта в создании ценности для бизнеса:</a:t>
            </a:r>
            <a:r>
              <a:rPr lang="ru-RU" dirty="0">
                <a:latin typeface="+mj-lt"/>
              </a:rPr>
              <a:t> мы разберём, что такое проект, что делает его успешным и как ИТ-проекты могут приносить реальную пользу бизнесу, повышая его эффективность и прибыльность.</a:t>
            </a:r>
            <a:endParaRPr dirty="0"/>
          </a:p>
          <a:p>
            <a:pPr marL="171450" marR="0" lvl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1" dirty="0">
                <a:solidFill>
                  <a:schemeClr val="tx1"/>
                </a:solidFill>
                <a:latin typeface="Arial"/>
                <a:cs typeface="Arial"/>
              </a:rPr>
              <a:t>Разобраться, как цели проекта соотносятся с общими целями бизнеса и конечных пользователей.</a:t>
            </a:r>
            <a:endParaRPr lang="ru-RU" b="1" dirty="0">
              <a:latin typeface="+mj-lt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>
                <a:latin typeface="+mj-lt"/>
              </a:rPr>
              <a:t>Научиться формулировать и измерять конкретные результаты ИТ-проекта:</a:t>
            </a:r>
            <a:r>
              <a:rPr lang="ru-RU" dirty="0">
                <a:latin typeface="+mj-lt"/>
              </a:rPr>
              <a:t> мы разберёмся, как правильно задавать цели проекта, чтобы они были конкретными, измеримыми и отражали реальные потребности бизнеса. Также узнаем, как оценить их достижение.</a:t>
            </a:r>
            <a:endParaRPr dirty="0"/>
          </a:p>
          <a:p>
            <a:pPr marL="171450" marR="0" lvl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Изучить жизненный цикл ИТ-проекта:</a:t>
            </a:r>
            <a:r>
              <a:rPr lang="ru-RU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узнаем, какие этапы жизненного цикла существуют, как каждый этап жизненного цикла ИТ-услуги (от планирования до эксплуатации) связан с проектом и как правильно строить ИТ-проекты для поддержки долгосрочных бизнес-целей.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Понять основные принципы и задачи управления портфелем проектов.</a:t>
            </a:r>
            <a:endParaRPr dirty="0"/>
          </a:p>
        </p:txBody>
      </p:sp>
      <p:sp>
        <p:nvSpPr>
          <p:cNvPr id="129949735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 dirty="0"/>
              <a:t>Введение в управление портфелем проектов</a:t>
            </a:r>
            <a:endParaRPr dirty="0"/>
          </a:p>
          <a:p>
            <a:pPr>
              <a:defRPr/>
            </a:pPr>
            <a:r>
              <a:rPr lang="ru-RU" dirty="0"/>
              <a:t>Управление портфелем проектов — это комплексный процесс, который позволяет организациям управлять множеством проектов с целью максимизации их общей ценности и достижения стратегических целей. В отличие от управления отдельными проектами, портфельный подход направлен на координацию и оптимизацию проектов с учётом взаимозависимостей и общих ресурсов, что особенно важно в условиях ограниченности времени, бюджета и человеческих ресурсов.</a:t>
            </a:r>
            <a:endParaRPr dirty="0"/>
          </a:p>
          <a:p>
            <a:pPr>
              <a:defRPr/>
            </a:pPr>
            <a:r>
              <a:rPr lang="ru-RU" dirty="0"/>
              <a:t>Современные организации сталкиваются с необходимостью не просто управлять отдельными проектами, но и эффективно балансировать их выполнение в рамках общего портфеля. Это требует от менеджеров умения принимать решения на основе анализа ключевых показателей, оценивать риски и конфликты между проектами, а также адаптировать портфель с учётом изменения приоритетов и внешних факторов.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Разберём управление портфелем проектов с двух сторон.</a:t>
            </a:r>
            <a:endParaRPr dirty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По </a:t>
            </a:r>
            <a:r>
              <a:rPr lang="ru-RU" b="1" dirty="0"/>
              <a:t>PMB</a:t>
            </a:r>
            <a:r>
              <a:rPr lang="en-US" b="1" dirty="0"/>
              <a:t>o</a:t>
            </a:r>
            <a:r>
              <a:rPr lang="ru-RU" b="1" dirty="0"/>
              <a:t>K</a:t>
            </a:r>
            <a:r>
              <a:rPr lang="ru-RU" dirty="0"/>
              <a:t> (</a:t>
            </a:r>
            <a:r>
              <a:rPr lang="ru-RU" dirty="0" err="1"/>
              <a:t>Project</a:t>
            </a:r>
            <a:r>
              <a:rPr lang="ru-RU" dirty="0"/>
              <a:t> </a:t>
            </a:r>
            <a:r>
              <a:rPr lang="ru-RU" dirty="0" err="1"/>
              <a:t>Management</a:t>
            </a:r>
            <a:r>
              <a:rPr lang="ru-RU" dirty="0"/>
              <a:t> </a:t>
            </a:r>
            <a:r>
              <a:rPr lang="ru-RU" dirty="0" err="1"/>
              <a:t>Body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Knowledge</a:t>
            </a:r>
            <a:r>
              <a:rPr lang="ru-RU" dirty="0"/>
              <a:t>):</a:t>
            </a:r>
            <a:endParaRPr dirty="0"/>
          </a:p>
          <a:p>
            <a:pPr>
              <a:defRPr/>
            </a:pPr>
            <a:r>
              <a:rPr lang="en-US" dirty="0"/>
              <a:t>«</a:t>
            </a:r>
            <a:r>
              <a:rPr lang="ru-RU" dirty="0"/>
              <a:t>Управление портфелем проектов </a:t>
            </a:r>
            <a:r>
              <a:rPr lang="en-US" dirty="0"/>
              <a:t>—</a:t>
            </a:r>
            <a:r>
              <a:rPr lang="ru-RU" dirty="0"/>
              <a:t> это централизованное управление одним или несколькими портфелями проектов для достижения стратегических целей организации. Это включает в себя взаимосвязанные организационные процессы, с помощью которых организация оценивает, отбирает, </a:t>
            </a:r>
            <a:r>
              <a:rPr lang="ru-RU" dirty="0" err="1"/>
              <a:t>приоритизирует</a:t>
            </a:r>
            <a:r>
              <a:rPr lang="ru-RU" dirty="0"/>
              <a:t> и распределяет ограниченные внутренние ресурсы для наилучшего достижения организационных стратегий</a:t>
            </a:r>
            <a:r>
              <a:rPr lang="en-US" dirty="0"/>
              <a:t>»</a:t>
            </a:r>
            <a:r>
              <a:rPr lang="ru-RU" dirty="0"/>
              <a:t>.</a:t>
            </a:r>
            <a:endParaRPr dirty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А теперь — простыми словами.</a:t>
            </a:r>
            <a:endParaRPr dirty="0"/>
          </a:p>
          <a:p>
            <a:pPr>
              <a:defRPr/>
            </a:pPr>
            <a:r>
              <a:rPr lang="ru-RU" dirty="0"/>
              <a:t>Представьте, что у компании есть несколько ИТ-проектов, как корзина с разными фруктами. Управление портфелем проектов — это когда вы:</a:t>
            </a:r>
            <a:endParaRPr dirty="0"/>
          </a:p>
          <a:p>
            <a:pPr>
              <a:defRPr/>
            </a:pPr>
            <a:r>
              <a:rPr lang="ru-RU" dirty="0"/>
              <a:t>— решаете, какие проекты запускать, а какие отложить;</a:t>
            </a:r>
            <a:endParaRPr dirty="0"/>
          </a:p>
          <a:p>
            <a:pPr>
              <a:defRPr/>
            </a:pPr>
            <a:r>
              <a:rPr lang="ru-RU" dirty="0"/>
              <a:t>— распределяете деньги и людей между проектами;</a:t>
            </a:r>
            <a:endParaRPr dirty="0"/>
          </a:p>
          <a:p>
            <a:pPr>
              <a:defRPr/>
            </a:pPr>
            <a:r>
              <a:rPr lang="ru-RU" dirty="0"/>
              <a:t>— следите, чтобы все проекты работали на общую цель компании;</a:t>
            </a:r>
            <a:endParaRPr dirty="0"/>
          </a:p>
          <a:p>
            <a:pPr>
              <a:defRPr/>
            </a:pPr>
            <a:r>
              <a:rPr lang="ru-RU" dirty="0"/>
              <a:t>— постоянно проверяете, какие проекты приносят пользу, а какие лучше остановить.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 dirty="0"/>
              <a:t>Принципы формирования портфеля проектов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Соответствие стратегии</a:t>
            </a:r>
            <a:r>
              <a:rPr lang="ru-RU" dirty="0"/>
              <a:t>: проекты в портфеле должны соответствовать долгосрочным стратегическим целям организации. Проекты, которые не приносят ценности или не связаны с общей стратегией, должны быть исключены из портфеля или </a:t>
            </a:r>
            <a:r>
              <a:rPr lang="ru-RU" dirty="0" err="1"/>
              <a:t>приоритизированы</a:t>
            </a:r>
            <a:r>
              <a:rPr lang="ru-RU" dirty="0"/>
              <a:t> ниже.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Оптимизация ресурсов</a:t>
            </a:r>
            <a:r>
              <a:rPr lang="ru-RU" dirty="0"/>
              <a:t>: портфель должен формироваться так, чтобы обеспечить максимально эффективное использование ресурсов, таких как финансы, персонал и инфраструктура. Это означает необходимость учитывать доступность ресурсов при выборе и запуске проектов.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Управление рисками</a:t>
            </a:r>
            <a:r>
              <a:rPr lang="ru-RU" dirty="0"/>
              <a:t>: при формировании портфеля важно учитывать риск каждого проекта и его влияние на общий уровень риска организации. Проекты с высоким риском могут быть компенсированы менее рискованными проектами.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Диверсификация проектов</a:t>
            </a:r>
            <a:r>
              <a:rPr lang="ru-RU" dirty="0"/>
              <a:t>: для снижения общей зависимости от одного направления бизнеса или технологии в портфель включают проекты с различными направлениями деятельности и уровнями риска. Диверсификация минимизирует риск неудачи всех проектов сразу и повышает устойчивость портфеля.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Баланс между краткосрочной и долгосрочной ценностью</a:t>
            </a:r>
            <a:r>
              <a:rPr lang="ru-RU" dirty="0"/>
              <a:t>: в портфель следует включать проекты как с краткосрочной отдачей (быстрое улучшение процессов или прибыли), так и с долгосрочной стратегической значимостью, которые могут требовать больших вложений, но принесут высокую отдачу в будущем.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Гибкость и адаптивность</a:t>
            </a:r>
            <a:r>
              <a:rPr lang="ru-RU" dirty="0"/>
              <a:t>: портфель должен быть гибким, чтобы адаптироваться к изменениям внешних условий или бизнес-стратегий. Это предполагает периодический пересмотр состава портфеля, перераспределение ресурсов и корректировку приоритетов.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/>
              <a:t>Когда целесообразно объединять проекты в портфель?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b="1"/>
              <a:t>Когда проекты требуют общих ресурсов</a:t>
            </a:r>
            <a:r>
              <a:rPr lang="ru-RU"/>
              <a:t>: если несколько проектов нуждаются в одних и тех же ограниченных ресурсах, целесообразно объединить их в портфель для оптимизации распределения этих ресурсов и минимизации конфликтов.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b="1"/>
              <a:t>Когда проекты стратегически связаны</a:t>
            </a:r>
            <a:r>
              <a:rPr lang="ru-RU"/>
              <a:t>: если проекты направлены на достижение общих или связанных стратегических целей, управление ими в рамках одного портфеля поможет обеспечить координацию и согласованность.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b="1"/>
              <a:t>Когда проекты имеют общие риски</a:t>
            </a:r>
            <a:r>
              <a:rPr lang="ru-RU"/>
              <a:t>: проекты, связанные с похожими рисками, например зависимостью от одной технологии или рынка, целесообразно объединять в портфель, чтобы иметь возможность управлять рисками на уровне портфеля, а не каждого проекта в отдельности.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b="1"/>
              <a:t>Для оптимизации инвестиций</a:t>
            </a:r>
            <a:r>
              <a:rPr lang="ru-RU"/>
              <a:t>: объединение проектов в портфель позволяет более рационально распределять финансовые ресурсы и использовать методы оценки, такие как ROI и NPV, для принятия взвешенных решений о приоритетах проектов.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b="1"/>
              <a:t>Для упрощения управления</a:t>
            </a:r>
            <a:r>
              <a:rPr lang="ru-RU"/>
              <a:t>: если у организации множество проектов, объединение их в портфель облегчает управление, предоставляя централизованный контроль над прогрессом, ресурсами и результатами.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b="1"/>
              <a:t>Для контроля зависимости между проектами</a:t>
            </a:r>
            <a:r>
              <a:rPr lang="ru-RU"/>
              <a:t>: когда проекты взаимосвязаны по результатам (например, завершение одного проекта является началом для следующего), управление ими в рамках портфеля позволяет учитывать эти зависимости и координировать сроки и ресурсы.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ru-RU"/>
          </a:p>
          <a:p>
            <a:pPr marL="0" indent="0">
              <a:buFont typeface="Arial"/>
              <a:buNone/>
              <a:defRPr/>
            </a:pPr>
            <a:r>
              <a:rPr lang="ru-RU"/>
              <a:t>Давайте подробнее рассмотрим примеры, как могут объединяться портфели.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Рассмотрим различные принципы формирования портфелей проектов с конкретными примерами.</a:t>
            </a:r>
            <a:endParaRPr dirty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/>
              <a:t>1. По стратегическим целям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Портфель «Цифровая трансформация»</a:t>
            </a:r>
            <a:endParaRPr dirty="0"/>
          </a:p>
          <a:p>
            <a:pPr marL="628650" lvl="1" indent="-171450">
              <a:buFont typeface="Arial"/>
              <a:buChar char="•"/>
              <a:defRPr/>
            </a:pPr>
            <a:r>
              <a:rPr lang="ru-RU" dirty="0"/>
              <a:t> Внедрение электронного документооборота.</a:t>
            </a:r>
            <a:endParaRPr dirty="0"/>
          </a:p>
          <a:p>
            <a:pPr marL="628650" lvl="1" indent="-171450">
              <a:buFont typeface="Arial"/>
              <a:buChar char="•"/>
              <a:defRPr/>
            </a:pPr>
            <a:r>
              <a:rPr lang="ru-RU" dirty="0"/>
              <a:t> Создание корпоративного мобильного приложения.</a:t>
            </a:r>
            <a:endParaRPr dirty="0"/>
          </a:p>
          <a:p>
            <a:pPr marL="628650" lvl="1" indent="-171450">
              <a:buFont typeface="Arial"/>
              <a:buChar char="•"/>
              <a:defRPr/>
            </a:pPr>
            <a:r>
              <a:rPr lang="ru-RU" dirty="0"/>
              <a:t> Переход на облачную инфраструктуру.</a:t>
            </a:r>
            <a:endParaRPr dirty="0"/>
          </a:p>
          <a:p>
            <a:pPr marL="628650" lvl="1" indent="-171450">
              <a:buFont typeface="Arial"/>
              <a:buChar char="•"/>
              <a:defRPr/>
            </a:pPr>
            <a:r>
              <a:rPr lang="ru-RU" dirty="0"/>
              <a:t> Внедрение CRM-системы.</a:t>
            </a:r>
            <a:endParaRPr dirty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/>
              <a:t>2. По уровню риска</a:t>
            </a:r>
            <a:endParaRPr dirty="0"/>
          </a:p>
          <a:p>
            <a:pPr>
              <a:defRPr/>
            </a:pPr>
            <a:r>
              <a:rPr lang="ru-RU" dirty="0"/>
              <a:t>— Портфель «</a:t>
            </a:r>
            <a:r>
              <a:rPr lang="ru-RU" dirty="0" err="1"/>
              <a:t>Низкорисковые</a:t>
            </a:r>
            <a:r>
              <a:rPr lang="ru-RU" dirty="0"/>
              <a:t> проекты»</a:t>
            </a:r>
            <a:endParaRPr dirty="0"/>
          </a:p>
          <a:p>
            <a:pPr>
              <a:defRPr/>
            </a:pPr>
            <a:r>
              <a:rPr lang="ru-RU" dirty="0"/>
              <a:t>  * Обновление существующих систем.</a:t>
            </a:r>
            <a:endParaRPr dirty="0"/>
          </a:p>
          <a:p>
            <a:pPr>
              <a:defRPr/>
            </a:pPr>
            <a:r>
              <a:rPr lang="ru-RU" dirty="0"/>
              <a:t>  * Плановая модернизация оборудования.</a:t>
            </a:r>
            <a:endParaRPr dirty="0"/>
          </a:p>
          <a:p>
            <a:pPr>
              <a:defRPr/>
            </a:pPr>
            <a:r>
              <a:rPr lang="ru-RU" dirty="0"/>
              <a:t>  * Регулярные обновления безопасности.</a:t>
            </a:r>
            <a:endParaRPr dirty="0"/>
          </a:p>
          <a:p>
            <a:pPr>
              <a:defRPr/>
            </a:pPr>
            <a:r>
              <a:rPr lang="ru-RU" dirty="0"/>
              <a:t>— Портфель «</a:t>
            </a:r>
            <a:r>
              <a:rPr lang="ru-RU" dirty="0" err="1"/>
              <a:t>Высокорисковые</a:t>
            </a:r>
            <a:r>
              <a:rPr lang="ru-RU" dirty="0"/>
              <a:t> проекты»</a:t>
            </a:r>
            <a:endParaRPr dirty="0"/>
          </a:p>
          <a:p>
            <a:pPr>
              <a:defRPr/>
            </a:pPr>
            <a:r>
              <a:rPr lang="ru-RU" dirty="0"/>
              <a:t>  * Разработка принципиально нового продукта.</a:t>
            </a:r>
            <a:endParaRPr dirty="0"/>
          </a:p>
          <a:p>
            <a:pPr>
              <a:defRPr/>
            </a:pPr>
            <a:r>
              <a:rPr lang="ru-RU" dirty="0"/>
              <a:t>  * Выход на новые рынки.</a:t>
            </a:r>
            <a:endParaRPr dirty="0"/>
          </a:p>
          <a:p>
            <a:pPr>
              <a:defRPr/>
            </a:pPr>
            <a:r>
              <a:rPr lang="ru-RU" dirty="0"/>
              <a:t>  * Внедрение экспериментальных технологий.</a:t>
            </a:r>
            <a:endParaRPr dirty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3. По срокам реализации</a:t>
            </a:r>
            <a:endParaRPr dirty="0"/>
          </a:p>
          <a:p>
            <a:pPr>
              <a:defRPr/>
            </a:pPr>
            <a:r>
              <a:rPr lang="ru-RU" dirty="0"/>
              <a:t>— Портфель «Быстрые победы» (3–6 месяцев)</a:t>
            </a:r>
            <a:endParaRPr dirty="0"/>
          </a:p>
          <a:p>
            <a:pPr>
              <a:defRPr/>
            </a:pPr>
            <a:r>
              <a:rPr lang="ru-RU" dirty="0"/>
              <a:t>  * Оптимизация веб-сайта.</a:t>
            </a:r>
            <a:endParaRPr dirty="0"/>
          </a:p>
          <a:p>
            <a:pPr>
              <a:defRPr/>
            </a:pPr>
            <a:r>
              <a:rPr lang="ru-RU" dirty="0"/>
              <a:t>  * Внедрение чат-бота.</a:t>
            </a:r>
            <a:endParaRPr dirty="0"/>
          </a:p>
          <a:p>
            <a:pPr>
              <a:defRPr/>
            </a:pPr>
            <a:r>
              <a:rPr lang="ru-RU" dirty="0"/>
              <a:t>  * Автоматизация отчётности.</a:t>
            </a:r>
            <a:endParaRPr dirty="0"/>
          </a:p>
          <a:p>
            <a:pPr>
              <a:defRPr/>
            </a:pPr>
            <a:r>
              <a:rPr lang="ru-RU" dirty="0"/>
              <a:t>— Портфель «Долгосрочные инвестиции» (2–5 лет)</a:t>
            </a:r>
            <a:endParaRPr dirty="0"/>
          </a:p>
          <a:p>
            <a:pPr>
              <a:defRPr/>
            </a:pPr>
            <a:r>
              <a:rPr lang="ru-RU" dirty="0"/>
              <a:t>  * Разработка новой платформы.</a:t>
            </a:r>
            <a:endParaRPr dirty="0"/>
          </a:p>
          <a:p>
            <a:pPr>
              <a:defRPr/>
            </a:pPr>
            <a:r>
              <a:rPr lang="ru-RU" dirty="0"/>
              <a:t>  * Создание экосистемы продуктов.</a:t>
            </a:r>
            <a:endParaRPr dirty="0"/>
          </a:p>
          <a:p>
            <a:pPr>
              <a:defRPr/>
            </a:pPr>
            <a:r>
              <a:rPr lang="ru-RU" dirty="0"/>
              <a:t>  * Построение сети дата-центров.</a:t>
            </a:r>
            <a:endParaRPr dirty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4. По бюджету</a:t>
            </a:r>
            <a:endParaRPr dirty="0"/>
          </a:p>
          <a:p>
            <a:pPr>
              <a:defRPr/>
            </a:pPr>
            <a:r>
              <a:rPr lang="ru-RU" dirty="0"/>
              <a:t>— Портфель «Малобюджетные проекты» (до $100k)</a:t>
            </a:r>
            <a:endParaRPr dirty="0"/>
          </a:p>
          <a:p>
            <a:pPr>
              <a:defRPr/>
            </a:pPr>
            <a:r>
              <a:rPr lang="ru-RU" dirty="0"/>
              <a:t>  * Внедрение систем аналитики.</a:t>
            </a:r>
            <a:endParaRPr dirty="0"/>
          </a:p>
          <a:p>
            <a:pPr>
              <a:defRPr/>
            </a:pPr>
            <a:r>
              <a:rPr lang="ru-RU" dirty="0"/>
              <a:t>  * Обновление дизайна интерфейсов.</a:t>
            </a:r>
            <a:endParaRPr dirty="0"/>
          </a:p>
          <a:p>
            <a:pPr>
              <a:defRPr/>
            </a:pPr>
            <a:r>
              <a:rPr lang="ru-RU" dirty="0"/>
              <a:t>  * Оптимизация бизнес-процессов.</a:t>
            </a:r>
            <a:endParaRPr dirty="0"/>
          </a:p>
          <a:p>
            <a:pPr>
              <a:defRPr/>
            </a:pPr>
            <a:r>
              <a:rPr lang="ru-RU" dirty="0"/>
              <a:t>— Портфель «Стратегические инвестиции» ($1M+)</a:t>
            </a:r>
            <a:endParaRPr dirty="0"/>
          </a:p>
          <a:p>
            <a:pPr>
              <a:defRPr/>
            </a:pPr>
            <a:r>
              <a:rPr lang="ru-RU" dirty="0"/>
              <a:t>  * Создание нового продукта.</a:t>
            </a:r>
            <a:endParaRPr dirty="0"/>
          </a:p>
          <a:p>
            <a:pPr>
              <a:defRPr/>
            </a:pPr>
            <a:r>
              <a:rPr lang="ru-RU" dirty="0"/>
              <a:t>  * Построение облачной инфраструктуры.</a:t>
            </a:r>
            <a:endParaRPr dirty="0"/>
          </a:p>
          <a:p>
            <a:pPr>
              <a:defRPr/>
            </a:pPr>
            <a:r>
              <a:rPr lang="ru-RU" dirty="0"/>
              <a:t>  * Внедрение ERP-системы.</a:t>
            </a:r>
            <a:endParaRPr dirty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5. По целевой аудитории</a:t>
            </a:r>
            <a:endParaRPr dirty="0"/>
          </a:p>
          <a:p>
            <a:pPr>
              <a:defRPr/>
            </a:pPr>
            <a:r>
              <a:rPr lang="ru-RU" dirty="0"/>
              <a:t>— Портфель «B2B-решения»</a:t>
            </a:r>
            <a:endParaRPr dirty="0"/>
          </a:p>
          <a:p>
            <a:pPr>
              <a:defRPr/>
            </a:pPr>
            <a:r>
              <a:rPr lang="ru-RU" dirty="0"/>
              <a:t>  * Разработка корпоративной платформы.</a:t>
            </a:r>
            <a:endParaRPr dirty="0"/>
          </a:p>
          <a:p>
            <a:pPr>
              <a:defRPr/>
            </a:pPr>
            <a:r>
              <a:rPr lang="ru-RU" dirty="0"/>
              <a:t>  * Создание системы электронных закупок.</a:t>
            </a:r>
            <a:endParaRPr dirty="0"/>
          </a:p>
          <a:p>
            <a:pPr>
              <a:defRPr/>
            </a:pPr>
            <a:r>
              <a:rPr lang="ru-RU" dirty="0"/>
              <a:t>  * Внедрение системы управления поставщиками.</a:t>
            </a:r>
            <a:endParaRPr dirty="0"/>
          </a:p>
          <a:p>
            <a:pPr>
              <a:defRPr/>
            </a:pPr>
            <a:r>
              <a:rPr lang="ru-RU" dirty="0"/>
              <a:t>— Портфель «B2C-продукты»</a:t>
            </a:r>
            <a:endParaRPr dirty="0"/>
          </a:p>
          <a:p>
            <a:pPr>
              <a:defRPr/>
            </a:pPr>
            <a:r>
              <a:rPr lang="ru-RU" dirty="0"/>
              <a:t>  * Разработка мобильного приложения.</a:t>
            </a:r>
            <a:endParaRPr dirty="0"/>
          </a:p>
          <a:p>
            <a:pPr>
              <a:defRPr/>
            </a:pPr>
            <a:r>
              <a:rPr lang="ru-RU" dirty="0"/>
              <a:t>  * Создание программы лояльности.</a:t>
            </a:r>
            <a:endParaRPr dirty="0"/>
          </a:p>
          <a:p>
            <a:pPr>
              <a:defRPr/>
            </a:pPr>
            <a:r>
              <a:rPr lang="ru-RU" dirty="0"/>
              <a:t>  * Запуск </a:t>
            </a:r>
            <a:r>
              <a:rPr lang="ru-RU" dirty="0" err="1"/>
              <a:t>маркетплейса</a:t>
            </a:r>
            <a:r>
              <a:rPr lang="ru-RU" dirty="0"/>
              <a:t>.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571228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6875750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t>Что узнаем на занятии</a:t>
            </a:r>
            <a:r>
              <a:rPr lang="ru-RU"/>
              <a:t>.</a:t>
            </a:r>
            <a:endParaRPr/>
          </a:p>
        </p:txBody>
      </p:sp>
      <p:sp>
        <p:nvSpPr>
          <p:cNvPr id="202655560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175440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0353998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1200" b="0" i="0" u="none" strike="noStrike" cap="none" spc="0">
                <a:solidFill>
                  <a:schemeClr val="tx1"/>
                </a:solidFill>
                <a:latin typeface="Proxima Nova"/>
                <a:ea typeface="Proxima Nova"/>
                <a:cs typeface="Proxima Nova"/>
              </a:rPr>
              <a:t>Вопрос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Proxima Nova"/>
                <a:ea typeface="Proxima Nova"/>
                <a:cs typeface="Proxima Nova"/>
              </a:rPr>
              <a:t>-</a:t>
            </a:r>
            <a:r>
              <a:rPr lang="en-US" sz="1200" b="0" i="0" u="none" strike="noStrike" cap="none" spc="0">
                <a:solidFill>
                  <a:schemeClr val="tx1"/>
                </a:solidFill>
                <a:latin typeface="Proxima Nova"/>
                <a:ea typeface="Proxima Nova"/>
                <a:cs typeface="Proxima Nova"/>
              </a:rPr>
              <a:t>интерактив,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Proxima Nova"/>
                <a:ea typeface="Proxima Nova"/>
                <a:cs typeface="Proxima Nova"/>
              </a:rPr>
              <a:t> вовлечение слушателей, подводка к теме.</a:t>
            </a:r>
            <a:endParaRPr/>
          </a:p>
        </p:txBody>
      </p:sp>
      <p:sp>
        <p:nvSpPr>
          <p:cNvPr id="29698216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1200" b="0" i="0" u="none" strike="noStrike" cap="none" spc="0">
                <a:solidFill>
                  <a:schemeClr val="tx1"/>
                </a:solidFill>
                <a:latin typeface="Proxima Nova"/>
                <a:ea typeface="Proxima Nova"/>
                <a:cs typeface="Proxima Nova"/>
              </a:rPr>
              <a:t>Каждую подтему начинаем со слайда-разделителя.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277951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081983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1200" b="0" i="0" u="none" strike="noStrike" cap="none" spc="0">
                <a:solidFill>
                  <a:schemeClr val="tx1"/>
                </a:solidFill>
                <a:latin typeface="Proxima Nova"/>
                <a:ea typeface="Proxima Nova"/>
                <a:cs typeface="Proxima Nova"/>
              </a:rPr>
              <a:t>Вопрос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Proxima Nova"/>
                <a:ea typeface="Proxima Nova"/>
                <a:cs typeface="Proxima Nova"/>
              </a:rPr>
              <a:t>-</a:t>
            </a:r>
            <a:r>
              <a:rPr lang="en-US" sz="1200" b="0" i="0" u="none" strike="noStrike" cap="none" spc="0">
                <a:solidFill>
                  <a:schemeClr val="tx1"/>
                </a:solidFill>
                <a:latin typeface="Proxima Nova"/>
                <a:ea typeface="Proxima Nova"/>
                <a:cs typeface="Proxima Nova"/>
              </a:rPr>
              <a:t>интерактив,</a:t>
            </a:r>
            <a:r>
              <a:rPr lang="ru-RU" sz="1200" b="0" i="0" u="none" strike="noStrike" cap="none" spc="0">
                <a:solidFill>
                  <a:schemeClr val="tx1"/>
                </a:solidFill>
                <a:latin typeface="Proxima Nova"/>
                <a:ea typeface="Proxima Nova"/>
                <a:cs typeface="Proxima Nova"/>
              </a:rPr>
              <a:t> вовлечение слушателей, подводка к теме.</a:t>
            </a:r>
            <a:endParaRPr/>
          </a:p>
        </p:txBody>
      </p:sp>
      <p:sp>
        <p:nvSpPr>
          <p:cNvPr id="157392112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1200" b="1" dirty="0"/>
              <a:t>Рассмотрим основные понятия:</a:t>
            </a:r>
            <a:endParaRPr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r>
              <a:rPr lang="ru-RU" sz="1200" b="1" dirty="0"/>
              <a:t>1. Проект</a:t>
            </a:r>
            <a:endParaRPr dirty="0"/>
          </a:p>
          <a:p>
            <a:pPr>
              <a:defRPr/>
            </a:pPr>
            <a:r>
              <a:rPr lang="ru-RU" sz="1200" dirty="0"/>
              <a:t>Проект — это временное предприятие, направленное на создание уникального продукта, услуги или результата. Он имеет чётко определённые цели, временные ограничения и требования к ресурсам. По определению </a:t>
            </a:r>
            <a:r>
              <a:rPr lang="ru-RU" sz="1200" b="1" dirty="0"/>
              <a:t>PMB</a:t>
            </a:r>
            <a:r>
              <a:rPr lang="en-US" sz="1200" b="1" dirty="0"/>
              <a:t>o</a:t>
            </a:r>
            <a:r>
              <a:rPr lang="ru-RU" sz="1200" b="1" dirty="0"/>
              <a:t>K</a:t>
            </a:r>
            <a:r>
              <a:rPr lang="ru-RU" sz="1200" b="0" dirty="0"/>
              <a:t>,</a:t>
            </a:r>
            <a:r>
              <a:rPr lang="ru-RU" sz="1200" b="1" dirty="0"/>
              <a:t> </a:t>
            </a:r>
            <a:r>
              <a:rPr lang="ru-RU" sz="1200" dirty="0"/>
              <a:t>проект должен завершаться достижением своей цели или прекращением в случае невыполнимости задачи.</a:t>
            </a:r>
            <a:endParaRPr dirty="0"/>
          </a:p>
          <a:p>
            <a:pPr>
              <a:defRPr/>
            </a:pPr>
            <a:r>
              <a:rPr lang="ru-RU" sz="1200" dirty="0"/>
              <a:t>О том, что </a:t>
            </a:r>
            <a:r>
              <a:rPr lang="ru-RU" sz="1200" b="0" dirty="0"/>
              <a:t>такое PMB</a:t>
            </a:r>
            <a:r>
              <a:rPr lang="en-US" sz="1200" b="0" dirty="0"/>
              <a:t>o</a:t>
            </a:r>
            <a:r>
              <a:rPr lang="ru-RU" sz="1200" b="0" dirty="0"/>
              <a:t>K, мы поговорим на следующем занятии.</a:t>
            </a:r>
            <a:endParaRPr dirty="0"/>
          </a:p>
          <a:p>
            <a:pPr>
              <a:defRPr/>
            </a:pPr>
            <a:r>
              <a:rPr lang="ru-RU" sz="1200" b="1" dirty="0"/>
              <a:t>2. ИТ-проект</a:t>
            </a:r>
            <a:endParaRPr dirty="0"/>
          </a:p>
          <a:p>
            <a:pPr>
              <a:defRPr/>
            </a:pPr>
            <a:r>
              <a:rPr lang="ru-RU" sz="1200" dirty="0"/>
              <a:t>ИТ-проект — это тип проекта, направленный на разработку, внедрение и поддержку информационных технологий в организации. Он включает задачи по созданию программных и аппаратных решений, автоматизации процессов, улучшению инфраструктуры и других аспектов, связанных с ИТ. Примеры ИТ-проектов: разработка нового ПО, внедрение ERP-системы, модернизация серверной инфраструктуры.</a:t>
            </a:r>
            <a:endParaRPr dirty="0"/>
          </a:p>
          <a:p>
            <a:pPr>
              <a:defRPr/>
            </a:pPr>
            <a:r>
              <a:rPr lang="ru-RU" sz="1200" b="1" dirty="0"/>
              <a:t>3. ИТ-продукт</a:t>
            </a:r>
            <a:endParaRPr dirty="0"/>
          </a:p>
          <a:p>
            <a:pPr>
              <a:defRPr/>
            </a:pPr>
            <a:r>
              <a:rPr lang="ru-RU" sz="1200" dirty="0"/>
              <a:t>ИТ-продукт — это итоговая система, приложение или услуга, созданные в рамках ИТ-проекта. Его цель — удовлетворение потребностей бизнеса или конечных пользователей. Продукт может быть как программным (например, приложение), так и аппаратным (например, серверное оборудование).</a:t>
            </a:r>
            <a:endParaRPr dirty="0"/>
          </a:p>
          <a:p>
            <a:pPr>
              <a:defRPr/>
            </a:pPr>
            <a:r>
              <a:rPr lang="ru-RU" sz="1200" b="1" dirty="0"/>
              <a:t>4. ИТ-услуга</a:t>
            </a:r>
            <a:endParaRPr dirty="0"/>
          </a:p>
          <a:p>
            <a:pPr>
              <a:defRPr/>
            </a:pPr>
            <a:r>
              <a:rPr lang="ru-RU" sz="1200" dirty="0"/>
              <a:t>ИТ-услуга — это постоянное предоставление определённых возможностей, связанных с ИТ, для поддержки бизнес-процессов организации. Она включает в себя поддержку, управление и оптимизацию ИТ-систем для выполнения задач компании. Примеры ИТ-услуг: обслуживание серверов, обеспечение безопасности данных, облачные вычисления.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 dirty="0"/>
              <a:t>Здесь я акцентирую внимание на специфике ИТ-проекта: чем он отличается от других типов проектов.</a:t>
            </a:r>
            <a:endParaRPr dirty="0"/>
          </a:p>
          <a:p>
            <a:pPr>
              <a:defRPr/>
            </a:pPr>
            <a:endParaRPr lang="ru-RU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dirty="0">
                <a:solidFill>
                  <a:srgbClr val="FFC000"/>
                </a:solidFill>
              </a:rPr>
              <a:t>Временность проекта означает, что у него есть определённое начало и конец, а уникальность — что результат проекта отличается от тех, которые существовали ранее.</a:t>
            </a:r>
            <a:endParaRPr dirty="0"/>
          </a:p>
          <a:p>
            <a:pPr>
              <a:defRPr/>
            </a:pPr>
            <a:r>
              <a:rPr lang="ru-RU" dirty="0">
                <a:solidFill>
                  <a:srgbClr val="FFC000"/>
                </a:solidFill>
              </a:rPr>
              <a:t>В </a:t>
            </a:r>
            <a:r>
              <a:rPr lang="ru-RU" b="1" dirty="0">
                <a:solidFill>
                  <a:srgbClr val="FFC000"/>
                </a:solidFill>
              </a:rPr>
              <a:t>PMB</a:t>
            </a:r>
            <a:r>
              <a:rPr lang="en-US" b="1" dirty="0">
                <a:solidFill>
                  <a:srgbClr val="FFC000"/>
                </a:solidFill>
              </a:rPr>
              <a:t>o</a:t>
            </a:r>
            <a:r>
              <a:rPr lang="ru-RU" b="1" dirty="0">
                <a:solidFill>
                  <a:srgbClr val="FFC000"/>
                </a:solidFill>
              </a:rPr>
              <a:t>K</a:t>
            </a:r>
            <a:r>
              <a:rPr lang="ru-RU" dirty="0">
                <a:solidFill>
                  <a:srgbClr val="FFC000"/>
                </a:solidFill>
              </a:rPr>
              <a:t> подчёркиваются следующие ключевые характеристики проекта: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временные рамки:</a:t>
            </a:r>
            <a:r>
              <a:rPr lang="ru-RU" dirty="0"/>
              <a:t> проект всегда имеет срок завершения;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уникальный результат:</a:t>
            </a:r>
            <a:r>
              <a:rPr lang="ru-RU" dirty="0"/>
              <a:t> цель проекта — создание чего-то, что не существовало ранее, будь то продукт, услуга или процесс;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прогрессивная проработка:</a:t>
            </a:r>
            <a:r>
              <a:rPr lang="ru-RU" dirty="0"/>
              <a:t> план проекта уточняется и развивается по мере его выполнения.</a:t>
            </a:r>
            <a:endParaRPr dirty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ИТ-проект — мероприятие с чёткими целями, направленное на создание нового ИТ-продукта или услуги. </a:t>
            </a:r>
            <a:endParaRPr dirty="0"/>
          </a:p>
          <a:p>
            <a:pPr>
              <a:defRPr/>
            </a:pPr>
            <a:r>
              <a:rPr lang="ru-RU" dirty="0"/>
              <a:t>Основная цель любого ИТ-проекта — это создание </a:t>
            </a:r>
            <a:r>
              <a:rPr lang="ru-RU" b="1" dirty="0"/>
              <a:t>ценности</a:t>
            </a:r>
            <a:r>
              <a:rPr lang="ru-RU" dirty="0"/>
              <a:t> для бизнеса. </a:t>
            </a:r>
            <a:endParaRPr dirty="0"/>
          </a:p>
          <a:p>
            <a:pPr>
              <a:defRPr/>
            </a:pPr>
            <a:r>
              <a:rPr lang="ru-RU" dirty="0"/>
              <a:t>Что такое ценность, мы рассмотрим позже, а сейчас…</a:t>
            </a:r>
            <a:endParaRPr dirty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i="1" dirty="0"/>
              <a:t>Ценность может быть измерена как напрямую, через рост прибыли или сокращение расходов, так и косвенно, например через улучшение качества обслуживания клиентов или повышение конкурентоспособности компании.</a:t>
            </a:r>
            <a:endParaRPr lang="ru-RU" b="1" i="1" dirty="0"/>
          </a:p>
          <a:p>
            <a:pPr>
              <a:defRPr/>
            </a:pPr>
            <a:endParaRPr lang="ru-RU" b="1" dirty="0"/>
          </a:p>
          <a:p>
            <a:pPr>
              <a:defRPr/>
            </a:pPr>
            <a:r>
              <a:rPr lang="ru-RU" b="1" dirty="0"/>
              <a:t>Чем ИТ-проект отличается от других проектов?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Высокая зависимость от технологий</a:t>
            </a:r>
            <a:br>
              <a:rPr lang="ru-RU" dirty="0"/>
            </a:br>
            <a:r>
              <a:rPr lang="ru-RU" dirty="0"/>
              <a:t>ИТ-проекты сосредоточены на создании и использовании технологий (например, программного обеспечения, баз данных, инфраструктуры), что делает их зависимыми от технических решений и ИТ-экспертизы.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Быстрые изменения технологий</a:t>
            </a:r>
            <a:br>
              <a:rPr lang="ru-RU" dirty="0"/>
            </a:br>
            <a:r>
              <a:rPr lang="ru-RU" dirty="0"/>
              <a:t>В ИТ-сфере технологии меняются очень быстро. Проект может начаться с одними технологиями, а через несколько месяцев на рынке уже появятся более современные решения, что требует гибкости и готовности к изменениям.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Непредсказуемость требований</a:t>
            </a:r>
            <a:br>
              <a:rPr lang="ru-RU" dirty="0"/>
            </a:br>
            <a:r>
              <a:rPr lang="ru-RU" dirty="0"/>
              <a:t>Задачи и требования часто меняются в ходе ИТ-проекта, так как по мере его выполнения могут появляться новые идеи или потребности. Поэтому в ИТ-проектах важно уметь работать с изменениями.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Взаимозависимость систем</a:t>
            </a:r>
            <a:br>
              <a:rPr lang="ru-RU" dirty="0"/>
            </a:br>
            <a:r>
              <a:rPr lang="ru-RU" dirty="0"/>
              <a:t>ИТ-проекты часто связаны с другими системами и сервисами. Это требует от команды учёта множества факторов, таких как совместимость с другими решениями и интеграция с существующими системами.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b="1" dirty="0"/>
              <a:t>Большое количество участников с разными навыками</a:t>
            </a:r>
            <a:br>
              <a:rPr lang="ru-RU" dirty="0"/>
            </a:br>
            <a:r>
              <a:rPr lang="ru-RU" dirty="0"/>
              <a:t>В ИТ-проекте задействованы программисты, аналитики, тестировщики, специалисты по информационной безопасности и многие другие. Каждый из них имеет свою уникальную область знаний, что делает процесс более комплексным.</a:t>
            </a:r>
            <a:endParaRPr dirty="0"/>
          </a:p>
          <a:p>
            <a:pPr>
              <a:defRPr/>
            </a:pPr>
            <a:endParaRPr lang="ru-RU" b="1" dirty="0"/>
          </a:p>
          <a:p>
            <a:pPr>
              <a:defRPr/>
            </a:pPr>
            <a:r>
              <a:rPr lang="ru-RU" dirty="0"/>
              <a:t>ИТ-проекты сильно отличаются от других типов проектов тем, что они строятся вокруг технологий, которые быстро меняются. Это требует от команды гибкости и умения адаптироваться. Кроме того, ИТ-проекты часто требуют интеграции с другими системами и включают большое количество специалистов из разных областей, что добавляет сложности.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Пример из жизни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Устав проекта «Внедрение </a:t>
            </a:r>
            <a:r>
              <a:rPr lang="en-GB" b="1" i="0" dirty="0">
                <a:solidFill>
                  <a:srgbClr val="404040"/>
                </a:solidFill>
                <a:latin typeface="quote-cjk-patch"/>
              </a:rPr>
              <a:t>CRM»</a:t>
            </a:r>
            <a:endParaRPr lang="en-GB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Цель: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ускорить обработку заявок клиентов на 30%.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Результат: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внедрение 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Salesforce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для отдела продаж до 15.12.2024.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Бюджет: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$50 000.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Границы: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обучение сотрудников входит в проект, а закупка новых серверов — нет.</a:t>
            </a:r>
            <a:endParaRPr dirty="0"/>
          </a:p>
          <a:p>
            <a:pPr algn="l">
              <a:defRPr/>
            </a:pPr>
            <a:endParaRPr lang="ru-RU" b="1" i="0" dirty="0">
              <a:solidFill>
                <a:srgbClr val="404040"/>
              </a:solidFill>
              <a:latin typeface="quote-cjk-patch"/>
            </a:endParaRPr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Совет: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устав — это не «километровый» документ. Пишите кратко и по делу! Лучше потратить 2 дня на его согласование, чем 2 месяца тушить конфликты из-за недопонимания.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277951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081983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Для бизнеса важнее создание продукта, который приносит максимальную ценность, даже если параметры проекта были изменены. Хотя соблюдение сроков и бюджета важно, основная цель проекта — создать продукт, который поддерживает стратегические цели компании и приносит реальную пользу пользователям.</a:t>
            </a:r>
            <a:endParaRPr/>
          </a:p>
        </p:txBody>
      </p:sp>
      <p:sp>
        <p:nvSpPr>
          <p:cNvPr id="157392112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 dirty="0"/>
              <a:t>Итак, что же такое ценность?</a:t>
            </a:r>
            <a:endParaRPr dirty="0"/>
          </a:p>
          <a:p>
            <a:pPr>
              <a:defRPr/>
            </a:pPr>
            <a:endParaRPr lang="ru-RU" b="1" dirty="0"/>
          </a:p>
          <a:p>
            <a:pPr>
              <a:defRPr/>
            </a:pPr>
            <a:r>
              <a:rPr lang="ru-RU" b="1" dirty="0"/>
              <a:t>Разберём концепцию ценности в бизнес-контексте применительно к ИТ-проектам.</a:t>
            </a:r>
            <a:endParaRPr dirty="0"/>
          </a:p>
          <a:p>
            <a:pPr>
              <a:defRPr/>
            </a:pPr>
            <a:r>
              <a:rPr lang="ru-RU" b="1" dirty="0"/>
              <a:t>Ценность в бизнесе </a:t>
            </a:r>
            <a:r>
              <a:rPr lang="ru-RU" dirty="0"/>
              <a:t>— это то, что приносит реальную пользу компании и её клиентам. </a:t>
            </a:r>
            <a:endParaRPr dirty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Для ИТ-проектов можно выделить несколько ключевых аспектов создания ценности.</a:t>
            </a:r>
            <a:endParaRPr dirty="0"/>
          </a:p>
          <a:p>
            <a:pPr>
              <a:defRPr/>
            </a:pPr>
            <a:r>
              <a:rPr lang="ru-RU" b="1" dirty="0"/>
              <a:t>Финансовая ценность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Увеличение доходов (например, новая система позволяет обслуживать больше клиентов).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Снижение затрат (автоматизация ручных процессов экономит ресурсы).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Ускорение получения прибыли (быстрее выставляются счета, быстрее происходят расчёты).</a:t>
            </a:r>
            <a:endParaRPr dirty="0"/>
          </a:p>
          <a:p>
            <a:pPr>
              <a:defRPr/>
            </a:pPr>
            <a:r>
              <a:rPr lang="ru-RU" b="1" dirty="0"/>
              <a:t>Операционная ценность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Повышение производительности труда.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Сокращение времени выполнения процессов.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Уменьшение количества ошибок.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Стандартизация процессов.</a:t>
            </a:r>
            <a:endParaRPr dirty="0"/>
          </a:p>
          <a:p>
            <a:pPr>
              <a:defRPr/>
            </a:pPr>
            <a:r>
              <a:rPr lang="ru-RU" b="1" dirty="0"/>
              <a:t>Информационная ценность</a:t>
            </a:r>
            <a:endParaRPr dirty="0"/>
          </a:p>
          <a:p>
            <a:pPr marL="171450" indent="-171450" algn="l" defTabSz="914400">
              <a:buFont typeface="Arial"/>
              <a:buChar char="•"/>
              <a:defRPr/>
            </a:pPr>
            <a:r>
              <a:rPr lang="ru-RU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Улучшение качества данных для принятия решений.</a:t>
            </a:r>
            <a:endParaRPr dirty="0"/>
          </a:p>
          <a:p>
            <a:pPr marL="171450" indent="-171450" algn="l" defTabSz="914400">
              <a:buFont typeface="Arial"/>
              <a:buChar char="•"/>
              <a:defRPr/>
            </a:pPr>
            <a:r>
              <a:rPr lang="ru-RU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Более быстрый доступ к нужной информации.</a:t>
            </a:r>
            <a:endParaRPr dirty="0"/>
          </a:p>
          <a:p>
            <a:pPr marL="171450" indent="-171450" algn="l" defTabSz="914400">
              <a:buFont typeface="Arial"/>
              <a:buChar char="•"/>
              <a:defRPr/>
            </a:pPr>
            <a:r>
              <a:rPr lang="ru-RU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Лучшая аналитика </a:t>
            </a:r>
            <a:r>
              <a:rPr lang="ru-RU" dirty="0"/>
              <a:t>и прогнозирование.</a:t>
            </a:r>
            <a:endParaRPr dirty="0"/>
          </a:p>
          <a:p>
            <a:pPr>
              <a:defRPr/>
            </a:pPr>
            <a:r>
              <a:rPr lang="ru-RU" b="1" dirty="0"/>
              <a:t>Клиентская ценность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Повышение удовлетворённости клиентов.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Улучшение клиентского опыта.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Ускорение обслуживания.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Новые сервисы для клиентов.</a:t>
            </a:r>
            <a:endParaRPr dirty="0"/>
          </a:p>
          <a:p>
            <a:pPr>
              <a:defRPr/>
            </a:pPr>
            <a:r>
              <a:rPr lang="ru-RU" b="1" dirty="0"/>
              <a:t>Стратегическая ценность</a:t>
            </a:r>
            <a:endParaRPr dirty="0"/>
          </a:p>
          <a:p>
            <a:pPr marL="171450" indent="-171450" algn="l" defTabSz="914400">
              <a:buFont typeface="Arial"/>
              <a:buChar char="•"/>
              <a:defRPr/>
            </a:pPr>
            <a:r>
              <a:rPr lang="ru-RU" dirty="0"/>
              <a:t>Создание </a:t>
            </a:r>
            <a:r>
              <a:rPr lang="ru-RU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конкурентных преимуществ.</a:t>
            </a:r>
            <a:endParaRPr dirty="0"/>
          </a:p>
          <a:p>
            <a:pPr marL="171450" indent="-171450" algn="l" defTabSz="914400">
              <a:buFont typeface="Arial"/>
              <a:buChar char="•"/>
              <a:defRPr/>
            </a:pPr>
            <a:r>
              <a:rPr lang="ru-RU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Возможность быстрее выводить новые продукты.</a:t>
            </a:r>
            <a:endParaRPr dirty="0"/>
          </a:p>
          <a:p>
            <a:pPr marL="171450" indent="-171450" algn="l" defTabSz="914400">
              <a:buFont typeface="Arial"/>
              <a:buChar char="•"/>
              <a:defRPr/>
            </a:pPr>
            <a:r>
              <a:rPr lang="ru-RU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Гибкость в реагировании на изменения рынка.</a:t>
            </a:r>
            <a:endParaRPr dirty="0"/>
          </a:p>
          <a:p>
            <a:pPr marL="171450" indent="-171450" algn="l" defTabSz="914400">
              <a:buFont typeface="Arial"/>
              <a:buChar char="•"/>
              <a:defRPr/>
            </a:pPr>
            <a:r>
              <a:rPr lang="ru-RU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Масштабируемость бизнеса.</a:t>
            </a:r>
            <a:endParaRPr dirty="0"/>
          </a:p>
          <a:p>
            <a:pPr marL="0" indent="0" algn="l" defTabSz="914400">
              <a:buFont typeface="Arial"/>
              <a:buNone/>
              <a:defRPr/>
            </a:pPr>
            <a:r>
              <a:rPr lang="ru-RU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Ценность для </a:t>
            </a:r>
            <a:r>
              <a:rPr lang="ru-RU" b="1" dirty="0"/>
              <a:t>сотрудников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Улучшение условий труда.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Снижение рутинных операций.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Возможность сфокусироваться на более важных задачах.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Повышение удовлетворённости работой.</a:t>
            </a:r>
            <a:endParaRPr dirty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Чтобы объяснить, как ИТ-проект создаёт ценность, важно:</a:t>
            </a:r>
            <a:endParaRPr dirty="0"/>
          </a:p>
          <a:p>
            <a:pPr>
              <a:defRPr/>
            </a:pPr>
            <a:r>
              <a:rPr lang="ru-RU" dirty="0"/>
              <a:t>1. Начать с бизнес-целей: «Наша компания хочет увеличить продажи на 20% в следующем году».</a:t>
            </a:r>
            <a:endParaRPr dirty="0"/>
          </a:p>
          <a:p>
            <a:pPr>
              <a:defRPr/>
            </a:pPr>
            <a:r>
              <a:rPr lang="ru-RU" dirty="0"/>
              <a:t>2. Показать текущие проблемы: «Сейчас менеджеры тратят 40% времени на ручное заполнение отчётов».</a:t>
            </a:r>
            <a:endParaRPr dirty="0"/>
          </a:p>
          <a:p>
            <a:pPr>
              <a:defRPr/>
            </a:pPr>
            <a:r>
              <a:rPr lang="ru-RU" dirty="0"/>
              <a:t>3. Объяснить решение: «Новая CRM-система автоматизирует отчётность».</a:t>
            </a:r>
            <a:endParaRPr dirty="0"/>
          </a:p>
          <a:p>
            <a:pPr>
              <a:defRPr/>
            </a:pPr>
            <a:r>
              <a:rPr lang="ru-RU" dirty="0"/>
              <a:t>4. Продемонстрировать конкретные результаты</a:t>
            </a:r>
            <a:endParaRPr dirty="0"/>
          </a:p>
          <a:p>
            <a:pPr>
              <a:defRPr/>
            </a:pPr>
            <a:r>
              <a:rPr lang="ru-RU" dirty="0"/>
              <a:t>«Менеджеры смогут уделять больше времени работе с клиентами».</a:t>
            </a:r>
            <a:endParaRPr dirty="0"/>
          </a:p>
          <a:p>
            <a:pPr>
              <a:defRPr/>
            </a:pPr>
            <a:r>
              <a:rPr lang="ru-RU" dirty="0"/>
              <a:t>«Количество обработанных заказов вырастет на 35%».</a:t>
            </a:r>
            <a:endParaRPr dirty="0"/>
          </a:p>
          <a:p>
            <a:pPr>
              <a:defRPr/>
            </a:pPr>
            <a:r>
              <a:rPr lang="ru-RU" dirty="0"/>
              <a:t>«Ошибки при оформлении снизятся на 90%».</a:t>
            </a:r>
            <a:endParaRPr dirty="0"/>
          </a:p>
          <a:p>
            <a:pPr>
              <a:defRPr/>
            </a:pPr>
            <a:r>
              <a:rPr lang="ru-RU" dirty="0"/>
              <a:t>5. Связать с измеримыми показателями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ROI (возврат инвестиций).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NPS (индекс потребительской лояльности).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Время выполнения процессов.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Количество обработанных транзакций.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Затраты на операции.</a:t>
            </a:r>
            <a:endParaRPr dirty="0"/>
          </a:p>
          <a:p>
            <a:pPr>
              <a:defRPr/>
            </a:pPr>
            <a:r>
              <a:rPr lang="ru-RU" dirty="0"/>
              <a:t>Важно помнить, что ценность должна быть: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измеримой (можно посчитать эффект);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достижимой (реалистичные цели);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понятной (все заинтересованные стороны понимают выгоды);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dirty="0"/>
              <a:t>устойчивой (эффект сохраняется).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Титульный слайд 1">
    <p:bg>
      <p:bgPr>
        <a:solidFill>
          <a:srgbClr val="F1F8FB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5790922" y="723202"/>
            <a:ext cx="1920398" cy="461665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r">
              <a:spcBef>
                <a:spcPts val="0"/>
              </a:spcBef>
              <a:buNone/>
              <a:defRPr lang="ru-RU" sz="3000">
                <a:solidFill>
                  <a:schemeClr val="tx1"/>
                </a:solidFill>
                <a:latin typeface="Arial"/>
              </a:defRPr>
            </a:lvl1pPr>
          </a:lstStyle>
          <a:p>
            <a:pPr marL="342900" lvl="0" indent="-342900">
              <a:lnSpc>
                <a:spcPct val="100000"/>
              </a:lnSpc>
              <a:defRPr/>
            </a:pPr>
            <a:r>
              <a:rPr lang="en-US"/>
              <a:t>00.00.202</a:t>
            </a:r>
            <a:r>
              <a:rPr lang="ru-RU"/>
              <a:t>5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 bwMode="auto">
          <a:xfrm>
            <a:off x="588611" y="3420155"/>
            <a:ext cx="12723168" cy="461665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lang="en-US" sz="3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371600">
              <a:lnSpc>
                <a:spcPct val="100000"/>
              </a:lnSpc>
              <a:spcBef>
                <a:spcPts val="1500"/>
              </a:spcBef>
              <a:buFont typeface="Arial"/>
              <a:buNone/>
              <a:defRPr/>
            </a:pPr>
            <a:r>
              <a:rPr lang="ru-RU"/>
              <a:t>Подзаголовок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88611" y="591850"/>
            <a:ext cx="12703965" cy="2285388"/>
          </a:xfrm>
          <a:prstGeom prst="rect">
            <a:avLst/>
          </a:prstGeom>
        </p:spPr>
        <p:txBody>
          <a:bodyPr wrap="square" lIns="0" tIns="72000" rIns="0" bIns="0" anchor="t" anchorCtr="0">
            <a:spAutoFit/>
          </a:bodyPr>
          <a:lstStyle>
            <a:lvl1pPr algn="l" defTabSz="1371600">
              <a:lnSpc>
                <a:spcPct val="70000"/>
              </a:lnSpc>
              <a:spcBef>
                <a:spcPts val="0"/>
              </a:spcBef>
              <a:buNone/>
              <a:defRPr lang="en-US" sz="9900" b="1" spc="-105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Длинный заголовок </a:t>
            </a:r>
            <a:br>
              <a:rPr lang="ru-RU"/>
            </a:br>
            <a:r>
              <a:rPr lang="ru-RU"/>
              <a:t>в две строки</a:t>
            </a:r>
            <a:endParaRPr lang="en-US"/>
          </a:p>
        </p:txBody>
      </p:sp>
      <p:pic>
        <p:nvPicPr>
          <p:cNvPr id="7" name="Т1"/>
          <p:cNvPicPr>
            <a:picLocks noChangeAspect="1"/>
          </p:cNvPicPr>
          <p:nvPr userDrawn="1"/>
        </p:nvPicPr>
        <p:blipFill>
          <a:blip r:embed="rId2"/>
          <a:srcRect t="2251" b="2251"/>
          <a:stretch/>
        </p:blipFill>
        <p:spPr bwMode="auto">
          <a:xfrm>
            <a:off x="576550" y="8909532"/>
            <a:ext cx="2170343" cy="810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rcRect t="-2336"/>
          <a:stretch/>
        </p:blipFill>
        <p:spPr bwMode="auto">
          <a:xfrm>
            <a:off x="4617720" y="1775338"/>
            <a:ext cx="13670280" cy="8513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 колон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48929" y="1517092"/>
            <a:ext cx="14424384" cy="369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685800" indent="0">
              <a:buNone/>
              <a:defRPr/>
            </a:lvl2pPr>
          </a:lstStyle>
          <a:p>
            <a:pPr lvl="0">
              <a:defRPr/>
            </a:pPr>
            <a:r>
              <a:rPr lang="ru-RU"/>
              <a:t>Подзаголовок слайда</a:t>
            </a:r>
            <a:endParaRPr/>
          </a:p>
        </p:txBody>
      </p:sp>
      <p:sp>
        <p:nvSpPr>
          <p:cNvPr id="7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24384" cy="556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500" b="1"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8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j-lt"/>
              <a:ea typeface="Verdana"/>
              <a:cs typeface="Verdana"/>
            </a:endParaRPr>
          </a:p>
        </p:txBody>
      </p:sp>
      <p:sp>
        <p:nvSpPr>
          <p:cNvPr id="9" name="Текст 5"/>
          <p:cNvSpPr>
            <a:spLocks noGrp="1"/>
          </p:cNvSpPr>
          <p:nvPr>
            <p:ph type="body" sz="quarter" idx="17"/>
          </p:nvPr>
        </p:nvSpPr>
        <p:spPr bwMode="auto">
          <a:xfrm>
            <a:off x="647699" y="4418293"/>
            <a:ext cx="3167064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0" name="Текст 5"/>
          <p:cNvSpPr>
            <a:spLocks noGrp="1"/>
          </p:cNvSpPr>
          <p:nvPr>
            <p:ph type="body" sz="quarter" idx="18"/>
          </p:nvPr>
        </p:nvSpPr>
        <p:spPr bwMode="auto">
          <a:xfrm>
            <a:off x="4112793" y="4418293"/>
            <a:ext cx="3167064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5"/>
          <p:cNvSpPr>
            <a:spLocks noGrp="1"/>
          </p:cNvSpPr>
          <p:nvPr>
            <p:ph type="body" sz="quarter" idx="19"/>
          </p:nvPr>
        </p:nvSpPr>
        <p:spPr bwMode="auto">
          <a:xfrm>
            <a:off x="7577888" y="4418293"/>
            <a:ext cx="3167064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5"/>
          <p:cNvSpPr>
            <a:spLocks noGrp="1"/>
          </p:cNvSpPr>
          <p:nvPr>
            <p:ph type="body" sz="quarter" idx="20"/>
          </p:nvPr>
        </p:nvSpPr>
        <p:spPr bwMode="auto">
          <a:xfrm>
            <a:off x="11028545" y="4418293"/>
            <a:ext cx="3167064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5"/>
          <p:cNvSpPr>
            <a:spLocks noGrp="1"/>
          </p:cNvSpPr>
          <p:nvPr>
            <p:ph type="body" sz="quarter" idx="21"/>
          </p:nvPr>
        </p:nvSpPr>
        <p:spPr bwMode="auto">
          <a:xfrm>
            <a:off x="14479202" y="4418293"/>
            <a:ext cx="3167064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 + 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 bwMode="auto">
          <a:xfrm>
            <a:off x="11015662" y="0"/>
            <a:ext cx="7272338" cy="10288588"/>
          </a:xfrm>
          <a:prstGeom prst="rect">
            <a:avLst/>
          </a:prstGeom>
          <a:solidFill>
            <a:srgbClr val="151515"/>
          </a:solidFill>
        </p:spPr>
        <p:txBody>
          <a:bodyPr/>
          <a:lstStyle>
            <a:lvl1pPr>
              <a:defRPr lang="ru-RU">
                <a:solidFill>
                  <a:srgbClr val="151515"/>
                </a:solidFill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10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9399846" cy="556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500" b="1"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9" name="Текст 5"/>
          <p:cNvSpPr>
            <a:spLocks noGrp="1"/>
          </p:cNvSpPr>
          <p:nvPr>
            <p:ph type="body" sz="quarter" idx="14"/>
          </p:nvPr>
        </p:nvSpPr>
        <p:spPr bwMode="auto">
          <a:xfrm>
            <a:off x="647699" y="1534061"/>
            <a:ext cx="9399848" cy="66515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 b="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2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j-lt"/>
              <a:ea typeface="Verdana"/>
              <a:cs typeface="Verdana"/>
            </a:endParaRPr>
          </a:p>
        </p:txBody>
      </p:sp>
      <p:sp>
        <p:nvSpPr>
          <p:cNvPr id="8" name="Полилиния: фигура 3"/>
          <p:cNvSpPr/>
          <p:nvPr userDrawn="1"/>
        </p:nvSpPr>
        <p:spPr bwMode="auto">
          <a:xfrm>
            <a:off x="16794665" y="665358"/>
            <a:ext cx="844407" cy="601663"/>
          </a:xfrm>
          <a:custGeom>
            <a:avLst/>
            <a:gdLst>
              <a:gd name="connsiteX0" fmla="*/ 241705 w 564708"/>
              <a:gd name="connsiteY0" fmla="*/ 160605 h 402308"/>
              <a:gd name="connsiteX1" fmla="*/ 401911 w 564708"/>
              <a:gd name="connsiteY1" fmla="*/ 160605 h 402308"/>
              <a:gd name="connsiteX2" fmla="*/ 401911 w 564708"/>
              <a:gd name="connsiteY2" fmla="*/ 242103 h 402308"/>
              <a:gd name="connsiteX3" fmla="*/ 241705 w 564708"/>
              <a:gd name="connsiteY3" fmla="*/ 242103 h 402308"/>
              <a:gd name="connsiteX4" fmla="*/ 241705 w 564708"/>
              <a:gd name="connsiteY4" fmla="*/ 402309 h 402308"/>
              <a:gd name="connsiteX5" fmla="*/ 160207 w 564708"/>
              <a:gd name="connsiteY5" fmla="*/ 402309 h 402308"/>
              <a:gd name="connsiteX6" fmla="*/ 160207 w 564708"/>
              <a:gd name="connsiteY6" fmla="*/ 242103 h 402308"/>
              <a:gd name="connsiteX7" fmla="*/ 0 w 564708"/>
              <a:gd name="connsiteY7" fmla="*/ 242103 h 402308"/>
              <a:gd name="connsiteX8" fmla="*/ 0 w 564708"/>
              <a:gd name="connsiteY8" fmla="*/ 160605 h 402308"/>
              <a:gd name="connsiteX9" fmla="*/ 160207 w 564708"/>
              <a:gd name="connsiteY9" fmla="*/ 160605 h 402308"/>
              <a:gd name="connsiteX10" fmla="*/ 160207 w 564708"/>
              <a:gd name="connsiteY10" fmla="*/ 399 h 402308"/>
              <a:gd name="connsiteX11" fmla="*/ 241705 w 564708"/>
              <a:gd name="connsiteY11" fmla="*/ 399 h 402308"/>
              <a:gd name="connsiteX12" fmla="*/ 241705 w 564708"/>
              <a:gd name="connsiteY12" fmla="*/ 160605 h 402308"/>
              <a:gd name="connsiteX13" fmla="*/ 241705 w 564708"/>
              <a:gd name="connsiteY13" fmla="*/ 160605 h 402308"/>
              <a:gd name="connsiteX14" fmla="*/ 483210 w 564708"/>
              <a:gd name="connsiteY14" fmla="*/ 0 h 402308"/>
              <a:gd name="connsiteX15" fmla="*/ 483210 w 564708"/>
              <a:gd name="connsiteY15" fmla="*/ 402309 h 402308"/>
              <a:gd name="connsiteX16" fmla="*/ 564709 w 564708"/>
              <a:gd name="connsiteY16" fmla="*/ 402309 h 402308"/>
              <a:gd name="connsiteX17" fmla="*/ 564709 w 564708"/>
              <a:gd name="connsiteY17" fmla="*/ 0 h 402308"/>
              <a:gd name="connsiteX18" fmla="*/ 483210 w 564708"/>
              <a:gd name="connsiteY18" fmla="*/ 0 h 40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4708" h="402308" extrusionOk="0">
                <a:moveTo>
                  <a:pt x="241705" y="160605"/>
                </a:moveTo>
                <a:lnTo>
                  <a:pt x="401911" y="160605"/>
                </a:lnTo>
                <a:lnTo>
                  <a:pt x="401911" y="242103"/>
                </a:lnTo>
                <a:lnTo>
                  <a:pt x="241705" y="242103"/>
                </a:lnTo>
                <a:lnTo>
                  <a:pt x="241705" y="402309"/>
                </a:lnTo>
                <a:lnTo>
                  <a:pt x="160207" y="402309"/>
                </a:lnTo>
                <a:lnTo>
                  <a:pt x="160207" y="242103"/>
                </a:lnTo>
                <a:lnTo>
                  <a:pt x="0" y="242103"/>
                </a:lnTo>
                <a:lnTo>
                  <a:pt x="0" y="160605"/>
                </a:lnTo>
                <a:lnTo>
                  <a:pt x="160207" y="160605"/>
                </a:lnTo>
                <a:lnTo>
                  <a:pt x="160207" y="399"/>
                </a:lnTo>
                <a:lnTo>
                  <a:pt x="241705" y="399"/>
                </a:lnTo>
                <a:lnTo>
                  <a:pt x="241705" y="160605"/>
                </a:lnTo>
                <a:lnTo>
                  <a:pt x="241705" y="160605"/>
                </a:lnTo>
                <a:close/>
                <a:moveTo>
                  <a:pt x="483210" y="0"/>
                </a:moveTo>
                <a:lnTo>
                  <a:pt x="483210" y="402309"/>
                </a:lnTo>
                <a:lnTo>
                  <a:pt x="564709" y="402309"/>
                </a:lnTo>
                <a:lnTo>
                  <a:pt x="564709" y="0"/>
                </a:lnTo>
                <a:lnTo>
                  <a:pt x="483210" y="0"/>
                </a:lnTo>
                <a:close/>
              </a:path>
            </a:pathLst>
          </a:custGeom>
          <a:solidFill>
            <a:schemeClr val="bg1"/>
          </a:solidFill>
          <a:ln w="198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 sz="405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на весь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2"/>
          </p:nvPr>
        </p:nvSpPr>
        <p:spPr bwMode="auto">
          <a:xfrm>
            <a:off x="1" y="0"/>
            <a:ext cx="18287999" cy="10288588"/>
          </a:xfrm>
          <a:prstGeom prst="rect">
            <a:avLst/>
          </a:prstGeom>
          <a:solidFill>
            <a:schemeClr val="accent4"/>
          </a:solidFill>
        </p:spPr>
        <p:txBody>
          <a:bodyPr wrap="square" lIns="360000">
            <a:noAutofit/>
          </a:bodyPr>
          <a:lstStyle>
            <a:lvl1pPr marL="0" indent="0" algn="l">
              <a:buNone/>
              <a:defRPr lang="ru-RU" sz="2100">
                <a:solidFill>
                  <a:schemeClr val="accent4"/>
                </a:solidFill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3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j-lt"/>
              <a:ea typeface="Verdana"/>
              <a:cs typeface="Verdana"/>
            </a:endParaRPr>
          </a:p>
        </p:txBody>
      </p:sp>
      <p:sp>
        <p:nvSpPr>
          <p:cNvPr id="5" name="Полилиния: фигура 3"/>
          <p:cNvSpPr/>
          <p:nvPr userDrawn="1"/>
        </p:nvSpPr>
        <p:spPr bwMode="auto">
          <a:xfrm>
            <a:off x="16794665" y="665358"/>
            <a:ext cx="844407" cy="601663"/>
          </a:xfrm>
          <a:custGeom>
            <a:avLst/>
            <a:gdLst>
              <a:gd name="connsiteX0" fmla="*/ 241705 w 564708"/>
              <a:gd name="connsiteY0" fmla="*/ 160605 h 402308"/>
              <a:gd name="connsiteX1" fmla="*/ 401911 w 564708"/>
              <a:gd name="connsiteY1" fmla="*/ 160605 h 402308"/>
              <a:gd name="connsiteX2" fmla="*/ 401911 w 564708"/>
              <a:gd name="connsiteY2" fmla="*/ 242103 h 402308"/>
              <a:gd name="connsiteX3" fmla="*/ 241705 w 564708"/>
              <a:gd name="connsiteY3" fmla="*/ 242103 h 402308"/>
              <a:gd name="connsiteX4" fmla="*/ 241705 w 564708"/>
              <a:gd name="connsiteY4" fmla="*/ 402309 h 402308"/>
              <a:gd name="connsiteX5" fmla="*/ 160207 w 564708"/>
              <a:gd name="connsiteY5" fmla="*/ 402309 h 402308"/>
              <a:gd name="connsiteX6" fmla="*/ 160207 w 564708"/>
              <a:gd name="connsiteY6" fmla="*/ 242103 h 402308"/>
              <a:gd name="connsiteX7" fmla="*/ 0 w 564708"/>
              <a:gd name="connsiteY7" fmla="*/ 242103 h 402308"/>
              <a:gd name="connsiteX8" fmla="*/ 0 w 564708"/>
              <a:gd name="connsiteY8" fmla="*/ 160605 h 402308"/>
              <a:gd name="connsiteX9" fmla="*/ 160207 w 564708"/>
              <a:gd name="connsiteY9" fmla="*/ 160605 h 402308"/>
              <a:gd name="connsiteX10" fmla="*/ 160207 w 564708"/>
              <a:gd name="connsiteY10" fmla="*/ 399 h 402308"/>
              <a:gd name="connsiteX11" fmla="*/ 241705 w 564708"/>
              <a:gd name="connsiteY11" fmla="*/ 399 h 402308"/>
              <a:gd name="connsiteX12" fmla="*/ 241705 w 564708"/>
              <a:gd name="connsiteY12" fmla="*/ 160605 h 402308"/>
              <a:gd name="connsiteX13" fmla="*/ 241705 w 564708"/>
              <a:gd name="connsiteY13" fmla="*/ 160605 h 402308"/>
              <a:gd name="connsiteX14" fmla="*/ 483210 w 564708"/>
              <a:gd name="connsiteY14" fmla="*/ 0 h 402308"/>
              <a:gd name="connsiteX15" fmla="*/ 483210 w 564708"/>
              <a:gd name="connsiteY15" fmla="*/ 402309 h 402308"/>
              <a:gd name="connsiteX16" fmla="*/ 564709 w 564708"/>
              <a:gd name="connsiteY16" fmla="*/ 402309 h 402308"/>
              <a:gd name="connsiteX17" fmla="*/ 564709 w 564708"/>
              <a:gd name="connsiteY17" fmla="*/ 0 h 402308"/>
              <a:gd name="connsiteX18" fmla="*/ 483210 w 564708"/>
              <a:gd name="connsiteY18" fmla="*/ 0 h 40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4708" h="402308" extrusionOk="0">
                <a:moveTo>
                  <a:pt x="241705" y="160605"/>
                </a:moveTo>
                <a:lnTo>
                  <a:pt x="401911" y="160605"/>
                </a:lnTo>
                <a:lnTo>
                  <a:pt x="401911" y="242103"/>
                </a:lnTo>
                <a:lnTo>
                  <a:pt x="241705" y="242103"/>
                </a:lnTo>
                <a:lnTo>
                  <a:pt x="241705" y="402309"/>
                </a:lnTo>
                <a:lnTo>
                  <a:pt x="160207" y="402309"/>
                </a:lnTo>
                <a:lnTo>
                  <a:pt x="160207" y="242103"/>
                </a:lnTo>
                <a:lnTo>
                  <a:pt x="0" y="242103"/>
                </a:lnTo>
                <a:lnTo>
                  <a:pt x="0" y="160605"/>
                </a:lnTo>
                <a:lnTo>
                  <a:pt x="160207" y="160605"/>
                </a:lnTo>
                <a:lnTo>
                  <a:pt x="160207" y="399"/>
                </a:lnTo>
                <a:lnTo>
                  <a:pt x="241705" y="399"/>
                </a:lnTo>
                <a:lnTo>
                  <a:pt x="241705" y="160605"/>
                </a:lnTo>
                <a:lnTo>
                  <a:pt x="241705" y="160605"/>
                </a:lnTo>
                <a:close/>
                <a:moveTo>
                  <a:pt x="483210" y="0"/>
                </a:moveTo>
                <a:lnTo>
                  <a:pt x="483210" y="402309"/>
                </a:lnTo>
                <a:lnTo>
                  <a:pt x="564709" y="402309"/>
                </a:lnTo>
                <a:lnTo>
                  <a:pt x="564709" y="0"/>
                </a:lnTo>
                <a:lnTo>
                  <a:pt x="483210" y="0"/>
                </a:lnTo>
                <a:close/>
              </a:path>
            </a:pathLst>
          </a:custGeom>
          <a:solidFill>
            <a:schemeClr val="bg1"/>
          </a:solidFill>
          <a:ln w="198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 sz="405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Контент + голубой фо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48929" y="1517092"/>
            <a:ext cx="14424384" cy="369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/>
            </a:lvl2pPr>
          </a:lstStyle>
          <a:p>
            <a:pPr lvl="0">
              <a:defRPr/>
            </a:pPr>
            <a:r>
              <a:rPr lang="ru-RU"/>
              <a:t>Подзаголовок слайда</a:t>
            </a:r>
            <a:endParaRPr/>
          </a:p>
        </p:txBody>
      </p:sp>
      <p:sp>
        <p:nvSpPr>
          <p:cNvPr id="11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24384" cy="556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500" b="1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7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/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/>
              </a:solidFill>
              <a:latin typeface="+mj-lt"/>
              <a:ea typeface="Verdana"/>
              <a:cs typeface="Verdana"/>
            </a:endParaRPr>
          </a:p>
        </p:txBody>
      </p:sp>
      <p:sp>
        <p:nvSpPr>
          <p:cNvPr id="6" name="Полилиния: фигура 3"/>
          <p:cNvSpPr/>
          <p:nvPr userDrawn="1"/>
        </p:nvSpPr>
        <p:spPr bwMode="auto">
          <a:xfrm>
            <a:off x="16794665" y="665358"/>
            <a:ext cx="844407" cy="601663"/>
          </a:xfrm>
          <a:custGeom>
            <a:avLst/>
            <a:gdLst>
              <a:gd name="connsiteX0" fmla="*/ 241705 w 564708"/>
              <a:gd name="connsiteY0" fmla="*/ 160605 h 402308"/>
              <a:gd name="connsiteX1" fmla="*/ 401911 w 564708"/>
              <a:gd name="connsiteY1" fmla="*/ 160605 h 402308"/>
              <a:gd name="connsiteX2" fmla="*/ 401911 w 564708"/>
              <a:gd name="connsiteY2" fmla="*/ 242103 h 402308"/>
              <a:gd name="connsiteX3" fmla="*/ 241705 w 564708"/>
              <a:gd name="connsiteY3" fmla="*/ 242103 h 402308"/>
              <a:gd name="connsiteX4" fmla="*/ 241705 w 564708"/>
              <a:gd name="connsiteY4" fmla="*/ 402309 h 402308"/>
              <a:gd name="connsiteX5" fmla="*/ 160207 w 564708"/>
              <a:gd name="connsiteY5" fmla="*/ 402309 h 402308"/>
              <a:gd name="connsiteX6" fmla="*/ 160207 w 564708"/>
              <a:gd name="connsiteY6" fmla="*/ 242103 h 402308"/>
              <a:gd name="connsiteX7" fmla="*/ 0 w 564708"/>
              <a:gd name="connsiteY7" fmla="*/ 242103 h 402308"/>
              <a:gd name="connsiteX8" fmla="*/ 0 w 564708"/>
              <a:gd name="connsiteY8" fmla="*/ 160605 h 402308"/>
              <a:gd name="connsiteX9" fmla="*/ 160207 w 564708"/>
              <a:gd name="connsiteY9" fmla="*/ 160605 h 402308"/>
              <a:gd name="connsiteX10" fmla="*/ 160207 w 564708"/>
              <a:gd name="connsiteY10" fmla="*/ 399 h 402308"/>
              <a:gd name="connsiteX11" fmla="*/ 241705 w 564708"/>
              <a:gd name="connsiteY11" fmla="*/ 399 h 402308"/>
              <a:gd name="connsiteX12" fmla="*/ 241705 w 564708"/>
              <a:gd name="connsiteY12" fmla="*/ 160605 h 402308"/>
              <a:gd name="connsiteX13" fmla="*/ 241705 w 564708"/>
              <a:gd name="connsiteY13" fmla="*/ 160605 h 402308"/>
              <a:gd name="connsiteX14" fmla="*/ 483210 w 564708"/>
              <a:gd name="connsiteY14" fmla="*/ 0 h 402308"/>
              <a:gd name="connsiteX15" fmla="*/ 483210 w 564708"/>
              <a:gd name="connsiteY15" fmla="*/ 402309 h 402308"/>
              <a:gd name="connsiteX16" fmla="*/ 564709 w 564708"/>
              <a:gd name="connsiteY16" fmla="*/ 402309 h 402308"/>
              <a:gd name="connsiteX17" fmla="*/ 564709 w 564708"/>
              <a:gd name="connsiteY17" fmla="*/ 0 h 402308"/>
              <a:gd name="connsiteX18" fmla="*/ 483210 w 564708"/>
              <a:gd name="connsiteY18" fmla="*/ 0 h 40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4708" h="402308" extrusionOk="0">
                <a:moveTo>
                  <a:pt x="241705" y="160605"/>
                </a:moveTo>
                <a:lnTo>
                  <a:pt x="401911" y="160605"/>
                </a:lnTo>
                <a:lnTo>
                  <a:pt x="401911" y="242103"/>
                </a:lnTo>
                <a:lnTo>
                  <a:pt x="241705" y="242103"/>
                </a:lnTo>
                <a:lnTo>
                  <a:pt x="241705" y="402309"/>
                </a:lnTo>
                <a:lnTo>
                  <a:pt x="160207" y="402309"/>
                </a:lnTo>
                <a:lnTo>
                  <a:pt x="160207" y="242103"/>
                </a:lnTo>
                <a:lnTo>
                  <a:pt x="0" y="242103"/>
                </a:lnTo>
                <a:lnTo>
                  <a:pt x="0" y="160605"/>
                </a:lnTo>
                <a:lnTo>
                  <a:pt x="160207" y="160605"/>
                </a:lnTo>
                <a:lnTo>
                  <a:pt x="160207" y="399"/>
                </a:lnTo>
                <a:lnTo>
                  <a:pt x="241705" y="399"/>
                </a:lnTo>
                <a:lnTo>
                  <a:pt x="241705" y="160605"/>
                </a:lnTo>
                <a:lnTo>
                  <a:pt x="241705" y="160605"/>
                </a:lnTo>
                <a:close/>
                <a:moveTo>
                  <a:pt x="483210" y="0"/>
                </a:moveTo>
                <a:lnTo>
                  <a:pt x="483210" y="402309"/>
                </a:lnTo>
                <a:lnTo>
                  <a:pt x="564709" y="402309"/>
                </a:lnTo>
                <a:lnTo>
                  <a:pt x="564709" y="0"/>
                </a:lnTo>
                <a:lnTo>
                  <a:pt x="483210" y="0"/>
                </a:lnTo>
                <a:close/>
              </a:path>
            </a:pathLst>
          </a:custGeom>
          <a:solidFill>
            <a:schemeClr val="bg1"/>
          </a:solidFill>
          <a:ln w="198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 sz="405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Контент + темный фон"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48929" y="1517092"/>
            <a:ext cx="14424384" cy="369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/>
            </a:lvl2pPr>
          </a:lstStyle>
          <a:p>
            <a:pPr lvl="0">
              <a:defRPr/>
            </a:pPr>
            <a:r>
              <a:rPr lang="ru-RU"/>
              <a:t>Подзаголовок слайда</a:t>
            </a:r>
            <a:endParaRPr/>
          </a:p>
        </p:txBody>
      </p:sp>
      <p:sp>
        <p:nvSpPr>
          <p:cNvPr id="11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24384" cy="556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500" b="1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7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/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/>
              </a:solidFill>
              <a:latin typeface="+mj-lt"/>
              <a:ea typeface="Verdana"/>
              <a:cs typeface="Verdana"/>
            </a:endParaRPr>
          </a:p>
        </p:txBody>
      </p:sp>
      <p:sp>
        <p:nvSpPr>
          <p:cNvPr id="6" name="Полилиния: фигура 3"/>
          <p:cNvSpPr/>
          <p:nvPr userDrawn="1"/>
        </p:nvSpPr>
        <p:spPr bwMode="auto">
          <a:xfrm>
            <a:off x="16794665" y="665358"/>
            <a:ext cx="844407" cy="601663"/>
          </a:xfrm>
          <a:custGeom>
            <a:avLst/>
            <a:gdLst>
              <a:gd name="connsiteX0" fmla="*/ 241705 w 564708"/>
              <a:gd name="connsiteY0" fmla="*/ 160605 h 402308"/>
              <a:gd name="connsiteX1" fmla="*/ 401911 w 564708"/>
              <a:gd name="connsiteY1" fmla="*/ 160605 h 402308"/>
              <a:gd name="connsiteX2" fmla="*/ 401911 w 564708"/>
              <a:gd name="connsiteY2" fmla="*/ 242103 h 402308"/>
              <a:gd name="connsiteX3" fmla="*/ 241705 w 564708"/>
              <a:gd name="connsiteY3" fmla="*/ 242103 h 402308"/>
              <a:gd name="connsiteX4" fmla="*/ 241705 w 564708"/>
              <a:gd name="connsiteY4" fmla="*/ 402309 h 402308"/>
              <a:gd name="connsiteX5" fmla="*/ 160207 w 564708"/>
              <a:gd name="connsiteY5" fmla="*/ 402309 h 402308"/>
              <a:gd name="connsiteX6" fmla="*/ 160207 w 564708"/>
              <a:gd name="connsiteY6" fmla="*/ 242103 h 402308"/>
              <a:gd name="connsiteX7" fmla="*/ 0 w 564708"/>
              <a:gd name="connsiteY7" fmla="*/ 242103 h 402308"/>
              <a:gd name="connsiteX8" fmla="*/ 0 w 564708"/>
              <a:gd name="connsiteY8" fmla="*/ 160605 h 402308"/>
              <a:gd name="connsiteX9" fmla="*/ 160207 w 564708"/>
              <a:gd name="connsiteY9" fmla="*/ 160605 h 402308"/>
              <a:gd name="connsiteX10" fmla="*/ 160207 w 564708"/>
              <a:gd name="connsiteY10" fmla="*/ 399 h 402308"/>
              <a:gd name="connsiteX11" fmla="*/ 241705 w 564708"/>
              <a:gd name="connsiteY11" fmla="*/ 399 h 402308"/>
              <a:gd name="connsiteX12" fmla="*/ 241705 w 564708"/>
              <a:gd name="connsiteY12" fmla="*/ 160605 h 402308"/>
              <a:gd name="connsiteX13" fmla="*/ 241705 w 564708"/>
              <a:gd name="connsiteY13" fmla="*/ 160605 h 402308"/>
              <a:gd name="connsiteX14" fmla="*/ 483210 w 564708"/>
              <a:gd name="connsiteY14" fmla="*/ 0 h 402308"/>
              <a:gd name="connsiteX15" fmla="*/ 483210 w 564708"/>
              <a:gd name="connsiteY15" fmla="*/ 402309 h 402308"/>
              <a:gd name="connsiteX16" fmla="*/ 564709 w 564708"/>
              <a:gd name="connsiteY16" fmla="*/ 402309 h 402308"/>
              <a:gd name="connsiteX17" fmla="*/ 564709 w 564708"/>
              <a:gd name="connsiteY17" fmla="*/ 0 h 402308"/>
              <a:gd name="connsiteX18" fmla="*/ 483210 w 564708"/>
              <a:gd name="connsiteY18" fmla="*/ 0 h 40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4708" h="402308" extrusionOk="0">
                <a:moveTo>
                  <a:pt x="241705" y="160605"/>
                </a:moveTo>
                <a:lnTo>
                  <a:pt x="401911" y="160605"/>
                </a:lnTo>
                <a:lnTo>
                  <a:pt x="401911" y="242103"/>
                </a:lnTo>
                <a:lnTo>
                  <a:pt x="241705" y="242103"/>
                </a:lnTo>
                <a:lnTo>
                  <a:pt x="241705" y="402309"/>
                </a:lnTo>
                <a:lnTo>
                  <a:pt x="160207" y="402309"/>
                </a:lnTo>
                <a:lnTo>
                  <a:pt x="160207" y="242103"/>
                </a:lnTo>
                <a:lnTo>
                  <a:pt x="0" y="242103"/>
                </a:lnTo>
                <a:lnTo>
                  <a:pt x="0" y="160605"/>
                </a:lnTo>
                <a:lnTo>
                  <a:pt x="160207" y="160605"/>
                </a:lnTo>
                <a:lnTo>
                  <a:pt x="160207" y="399"/>
                </a:lnTo>
                <a:lnTo>
                  <a:pt x="241705" y="399"/>
                </a:lnTo>
                <a:lnTo>
                  <a:pt x="241705" y="160605"/>
                </a:lnTo>
                <a:lnTo>
                  <a:pt x="241705" y="160605"/>
                </a:lnTo>
                <a:close/>
                <a:moveTo>
                  <a:pt x="483210" y="0"/>
                </a:moveTo>
                <a:lnTo>
                  <a:pt x="483210" y="402309"/>
                </a:lnTo>
                <a:lnTo>
                  <a:pt x="564709" y="402309"/>
                </a:lnTo>
                <a:lnTo>
                  <a:pt x="564709" y="0"/>
                </a:lnTo>
                <a:lnTo>
                  <a:pt x="483210" y="0"/>
                </a:lnTo>
                <a:close/>
              </a:path>
            </a:pathLst>
          </a:custGeom>
          <a:solidFill>
            <a:schemeClr val="bg1"/>
          </a:solidFill>
          <a:ln w="198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 sz="405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Маленький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648929" y="699548"/>
            <a:ext cx="14279855" cy="333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2700" b="1"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j-lt"/>
              <a:ea typeface="Verdana"/>
              <a:cs typeface="Verdan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j-lt"/>
              <a:ea typeface="Verdana"/>
              <a:cs typeface="Verdan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Контент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Arial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Arial"/>
              <a:ea typeface="Verdana"/>
              <a:cs typeface="Verdana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09795" cy="556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500" b="1">
                <a:latin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1710563" y="2960046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4246594" y="2980461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6845558" y="2981821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9438739" y="2979372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12078524" y="2960046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14671705" y="2957598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664370" y="5592930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3145331" y="5575931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5679872" y="5577290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8284304" y="5587313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10874907" y="5592930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13459694" y="5590482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15909133" y="5578939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Спасибо за внимание">
    <p:bg>
      <p:bgPr>
        <a:solidFill>
          <a:srgbClr val="F1F9FC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 bwMode="auto">
          <a:xfrm>
            <a:off x="581319" y="621097"/>
            <a:ext cx="9200175" cy="2280803"/>
          </a:xfrm>
          <a:prstGeom prst="rect">
            <a:avLst/>
          </a:prstGeom>
        </p:spPr>
        <p:txBody>
          <a:bodyPr wrap="square" lIns="0" tIns="108000" rIns="0" bIns="0" anchor="t" anchorCtr="0">
            <a:spAutoFit/>
          </a:bodyPr>
          <a:lstStyle>
            <a:lvl1pPr>
              <a:lnSpc>
                <a:spcPct val="70000"/>
              </a:lnSpc>
              <a:spcBef>
                <a:spcPts val="0"/>
              </a:spcBef>
              <a:buNone/>
              <a:defRPr sz="6600" spc="-70">
                <a:solidFill>
                  <a:schemeClr val="bg1"/>
                </a:solidFill>
                <a:latin typeface="ALS Hauss Medium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9900" b="1">
                <a:solidFill>
                  <a:schemeClr val="tx1"/>
                </a:solidFill>
                <a:latin typeface="+mj-lt"/>
              </a:rPr>
              <a:t>Спасибо </a:t>
            </a:r>
            <a:br>
              <a:rPr lang="ru-RU" sz="9900" b="1">
                <a:solidFill>
                  <a:schemeClr val="tx1"/>
                </a:solidFill>
                <a:latin typeface="+mj-lt"/>
              </a:rPr>
            </a:br>
            <a:r>
              <a:rPr lang="ru-RU" sz="9900" b="1">
                <a:solidFill>
                  <a:schemeClr val="tx1"/>
                </a:solidFill>
                <a:latin typeface="+mj-lt"/>
              </a:rPr>
              <a:t>за внимание</a:t>
            </a:r>
            <a:endParaRPr sz="990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/>
          <a:srcRect t="-2336"/>
          <a:stretch/>
        </p:blipFill>
        <p:spPr bwMode="auto">
          <a:xfrm>
            <a:off x="5056093" y="621096"/>
            <a:ext cx="13231907" cy="9667492"/>
          </a:xfrm>
          <a:prstGeom prst="rect">
            <a:avLst/>
          </a:prstGeom>
        </p:spPr>
      </p:pic>
      <p:pic>
        <p:nvPicPr>
          <p:cNvPr id="5" name="Т1"/>
          <p:cNvPicPr>
            <a:picLocks noChangeAspect="1"/>
          </p:cNvPicPr>
          <p:nvPr userDrawn="1"/>
        </p:nvPicPr>
        <p:blipFill>
          <a:blip r:embed="rId3"/>
          <a:srcRect t="2251" b="2251"/>
          <a:stretch/>
        </p:blipFill>
        <p:spPr bwMode="auto">
          <a:xfrm>
            <a:off x="576550" y="8909532"/>
            <a:ext cx="2170343" cy="8101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Разделитель голубо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48929" y="664594"/>
            <a:ext cx="14123871" cy="89009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7200" b="1"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ru-RU"/>
              <a:t>Обложка раздела</a:t>
            </a:r>
            <a:endParaRPr lang="en-US"/>
          </a:p>
        </p:txBody>
      </p:sp>
      <p:sp>
        <p:nvSpPr>
          <p:cNvPr id="4" name="Текст 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648929" y="2152016"/>
            <a:ext cx="14123871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ru-RU" sz="30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42900" lvl="0" indent="-342900" algn="l" defTabSz="1371600">
              <a:lnSpc>
                <a:spcPct val="100000"/>
              </a:lnSpc>
              <a:spcBef>
                <a:spcPts val="1500"/>
              </a:spcBef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5" name="Полилиния: фигура 3"/>
          <p:cNvSpPr/>
          <p:nvPr userDrawn="1"/>
        </p:nvSpPr>
        <p:spPr bwMode="auto">
          <a:xfrm>
            <a:off x="16794665" y="665358"/>
            <a:ext cx="844407" cy="601663"/>
          </a:xfrm>
          <a:custGeom>
            <a:avLst/>
            <a:gdLst>
              <a:gd name="connsiteX0" fmla="*/ 241705 w 564708"/>
              <a:gd name="connsiteY0" fmla="*/ 160605 h 402308"/>
              <a:gd name="connsiteX1" fmla="*/ 401911 w 564708"/>
              <a:gd name="connsiteY1" fmla="*/ 160605 h 402308"/>
              <a:gd name="connsiteX2" fmla="*/ 401911 w 564708"/>
              <a:gd name="connsiteY2" fmla="*/ 242103 h 402308"/>
              <a:gd name="connsiteX3" fmla="*/ 241705 w 564708"/>
              <a:gd name="connsiteY3" fmla="*/ 242103 h 402308"/>
              <a:gd name="connsiteX4" fmla="*/ 241705 w 564708"/>
              <a:gd name="connsiteY4" fmla="*/ 402309 h 402308"/>
              <a:gd name="connsiteX5" fmla="*/ 160207 w 564708"/>
              <a:gd name="connsiteY5" fmla="*/ 402309 h 402308"/>
              <a:gd name="connsiteX6" fmla="*/ 160207 w 564708"/>
              <a:gd name="connsiteY6" fmla="*/ 242103 h 402308"/>
              <a:gd name="connsiteX7" fmla="*/ 0 w 564708"/>
              <a:gd name="connsiteY7" fmla="*/ 242103 h 402308"/>
              <a:gd name="connsiteX8" fmla="*/ 0 w 564708"/>
              <a:gd name="connsiteY8" fmla="*/ 160605 h 402308"/>
              <a:gd name="connsiteX9" fmla="*/ 160207 w 564708"/>
              <a:gd name="connsiteY9" fmla="*/ 160605 h 402308"/>
              <a:gd name="connsiteX10" fmla="*/ 160207 w 564708"/>
              <a:gd name="connsiteY10" fmla="*/ 399 h 402308"/>
              <a:gd name="connsiteX11" fmla="*/ 241705 w 564708"/>
              <a:gd name="connsiteY11" fmla="*/ 399 h 402308"/>
              <a:gd name="connsiteX12" fmla="*/ 241705 w 564708"/>
              <a:gd name="connsiteY12" fmla="*/ 160605 h 402308"/>
              <a:gd name="connsiteX13" fmla="*/ 241705 w 564708"/>
              <a:gd name="connsiteY13" fmla="*/ 160605 h 402308"/>
              <a:gd name="connsiteX14" fmla="*/ 483210 w 564708"/>
              <a:gd name="connsiteY14" fmla="*/ 0 h 402308"/>
              <a:gd name="connsiteX15" fmla="*/ 483210 w 564708"/>
              <a:gd name="connsiteY15" fmla="*/ 402309 h 402308"/>
              <a:gd name="connsiteX16" fmla="*/ 564709 w 564708"/>
              <a:gd name="connsiteY16" fmla="*/ 402309 h 402308"/>
              <a:gd name="connsiteX17" fmla="*/ 564709 w 564708"/>
              <a:gd name="connsiteY17" fmla="*/ 0 h 402308"/>
              <a:gd name="connsiteX18" fmla="*/ 483210 w 564708"/>
              <a:gd name="connsiteY18" fmla="*/ 0 h 40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4708" h="402308" extrusionOk="0">
                <a:moveTo>
                  <a:pt x="241705" y="160605"/>
                </a:moveTo>
                <a:lnTo>
                  <a:pt x="401911" y="160605"/>
                </a:lnTo>
                <a:lnTo>
                  <a:pt x="401911" y="242103"/>
                </a:lnTo>
                <a:lnTo>
                  <a:pt x="241705" y="242103"/>
                </a:lnTo>
                <a:lnTo>
                  <a:pt x="241705" y="402309"/>
                </a:lnTo>
                <a:lnTo>
                  <a:pt x="160207" y="402309"/>
                </a:lnTo>
                <a:lnTo>
                  <a:pt x="160207" y="242103"/>
                </a:lnTo>
                <a:lnTo>
                  <a:pt x="0" y="242103"/>
                </a:lnTo>
                <a:lnTo>
                  <a:pt x="0" y="160605"/>
                </a:lnTo>
                <a:lnTo>
                  <a:pt x="160207" y="160605"/>
                </a:lnTo>
                <a:lnTo>
                  <a:pt x="160207" y="399"/>
                </a:lnTo>
                <a:lnTo>
                  <a:pt x="241705" y="399"/>
                </a:lnTo>
                <a:lnTo>
                  <a:pt x="241705" y="160605"/>
                </a:lnTo>
                <a:lnTo>
                  <a:pt x="241705" y="160605"/>
                </a:lnTo>
                <a:close/>
                <a:moveTo>
                  <a:pt x="483210" y="0"/>
                </a:moveTo>
                <a:lnTo>
                  <a:pt x="483210" y="402309"/>
                </a:lnTo>
                <a:lnTo>
                  <a:pt x="564709" y="402309"/>
                </a:lnTo>
                <a:lnTo>
                  <a:pt x="564709" y="0"/>
                </a:lnTo>
                <a:lnTo>
                  <a:pt x="483210" y="0"/>
                </a:lnTo>
                <a:close/>
              </a:path>
            </a:pathLst>
          </a:custGeom>
          <a:solidFill>
            <a:schemeClr val="bg1"/>
          </a:solidFill>
          <a:ln w="198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 sz="4050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Содержани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647699" y="563874"/>
            <a:ext cx="13426023" cy="9971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137160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 sz="7200" b="1" spc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Содержание</a:t>
            </a:r>
            <a:endParaRPr sz="405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64370" y="2077805"/>
            <a:ext cx="8479631" cy="369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Arial"/>
              </a:defRPr>
            </a:lvl1pPr>
            <a:lvl2pPr marL="685800" indent="0">
              <a:buNone/>
              <a:defRPr/>
            </a:lvl2pPr>
          </a:lstStyle>
          <a:p>
            <a:pPr lvl="0">
              <a:defRPr/>
            </a:pPr>
            <a:r>
              <a:rPr lang="ru-RU"/>
              <a:t>Пункты</a:t>
            </a:r>
            <a:endParaRPr/>
          </a:p>
        </p:txBody>
      </p:sp>
      <p:sp>
        <p:nvSpPr>
          <p:cNvPr id="5" name="Полилиния: фигура 3"/>
          <p:cNvSpPr/>
          <p:nvPr userDrawn="1"/>
        </p:nvSpPr>
        <p:spPr bwMode="auto">
          <a:xfrm>
            <a:off x="16794665" y="665358"/>
            <a:ext cx="844407" cy="601663"/>
          </a:xfrm>
          <a:custGeom>
            <a:avLst/>
            <a:gdLst>
              <a:gd name="connsiteX0" fmla="*/ 241705 w 564708"/>
              <a:gd name="connsiteY0" fmla="*/ 160605 h 402308"/>
              <a:gd name="connsiteX1" fmla="*/ 401911 w 564708"/>
              <a:gd name="connsiteY1" fmla="*/ 160605 h 402308"/>
              <a:gd name="connsiteX2" fmla="*/ 401911 w 564708"/>
              <a:gd name="connsiteY2" fmla="*/ 242103 h 402308"/>
              <a:gd name="connsiteX3" fmla="*/ 241705 w 564708"/>
              <a:gd name="connsiteY3" fmla="*/ 242103 h 402308"/>
              <a:gd name="connsiteX4" fmla="*/ 241705 w 564708"/>
              <a:gd name="connsiteY4" fmla="*/ 402309 h 402308"/>
              <a:gd name="connsiteX5" fmla="*/ 160207 w 564708"/>
              <a:gd name="connsiteY5" fmla="*/ 402309 h 402308"/>
              <a:gd name="connsiteX6" fmla="*/ 160207 w 564708"/>
              <a:gd name="connsiteY6" fmla="*/ 242103 h 402308"/>
              <a:gd name="connsiteX7" fmla="*/ 0 w 564708"/>
              <a:gd name="connsiteY7" fmla="*/ 242103 h 402308"/>
              <a:gd name="connsiteX8" fmla="*/ 0 w 564708"/>
              <a:gd name="connsiteY8" fmla="*/ 160605 h 402308"/>
              <a:gd name="connsiteX9" fmla="*/ 160207 w 564708"/>
              <a:gd name="connsiteY9" fmla="*/ 160605 h 402308"/>
              <a:gd name="connsiteX10" fmla="*/ 160207 w 564708"/>
              <a:gd name="connsiteY10" fmla="*/ 399 h 402308"/>
              <a:gd name="connsiteX11" fmla="*/ 241705 w 564708"/>
              <a:gd name="connsiteY11" fmla="*/ 399 h 402308"/>
              <a:gd name="connsiteX12" fmla="*/ 241705 w 564708"/>
              <a:gd name="connsiteY12" fmla="*/ 160605 h 402308"/>
              <a:gd name="connsiteX13" fmla="*/ 241705 w 564708"/>
              <a:gd name="connsiteY13" fmla="*/ 160605 h 402308"/>
              <a:gd name="connsiteX14" fmla="*/ 483210 w 564708"/>
              <a:gd name="connsiteY14" fmla="*/ 0 h 402308"/>
              <a:gd name="connsiteX15" fmla="*/ 483210 w 564708"/>
              <a:gd name="connsiteY15" fmla="*/ 402309 h 402308"/>
              <a:gd name="connsiteX16" fmla="*/ 564709 w 564708"/>
              <a:gd name="connsiteY16" fmla="*/ 402309 h 402308"/>
              <a:gd name="connsiteX17" fmla="*/ 564709 w 564708"/>
              <a:gd name="connsiteY17" fmla="*/ 0 h 402308"/>
              <a:gd name="connsiteX18" fmla="*/ 483210 w 564708"/>
              <a:gd name="connsiteY18" fmla="*/ 0 h 40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4708" h="402308" extrusionOk="0">
                <a:moveTo>
                  <a:pt x="241705" y="160605"/>
                </a:moveTo>
                <a:lnTo>
                  <a:pt x="401911" y="160605"/>
                </a:lnTo>
                <a:lnTo>
                  <a:pt x="401911" y="242103"/>
                </a:lnTo>
                <a:lnTo>
                  <a:pt x="241705" y="242103"/>
                </a:lnTo>
                <a:lnTo>
                  <a:pt x="241705" y="402309"/>
                </a:lnTo>
                <a:lnTo>
                  <a:pt x="160207" y="402309"/>
                </a:lnTo>
                <a:lnTo>
                  <a:pt x="160207" y="242103"/>
                </a:lnTo>
                <a:lnTo>
                  <a:pt x="0" y="242103"/>
                </a:lnTo>
                <a:lnTo>
                  <a:pt x="0" y="160605"/>
                </a:lnTo>
                <a:lnTo>
                  <a:pt x="160207" y="160605"/>
                </a:lnTo>
                <a:lnTo>
                  <a:pt x="160207" y="399"/>
                </a:lnTo>
                <a:lnTo>
                  <a:pt x="241705" y="399"/>
                </a:lnTo>
                <a:lnTo>
                  <a:pt x="241705" y="160605"/>
                </a:lnTo>
                <a:lnTo>
                  <a:pt x="241705" y="160605"/>
                </a:lnTo>
                <a:close/>
                <a:moveTo>
                  <a:pt x="483210" y="0"/>
                </a:moveTo>
                <a:lnTo>
                  <a:pt x="483210" y="402309"/>
                </a:lnTo>
                <a:lnTo>
                  <a:pt x="564709" y="402309"/>
                </a:lnTo>
                <a:lnTo>
                  <a:pt x="564709" y="0"/>
                </a:lnTo>
                <a:lnTo>
                  <a:pt x="483210" y="0"/>
                </a:lnTo>
                <a:close/>
              </a:path>
            </a:pathLst>
          </a:custGeom>
          <a:solidFill>
            <a:schemeClr val="bg1"/>
          </a:solidFill>
          <a:ln w="198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 sz="4050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Разделитель темный"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48929" y="664594"/>
            <a:ext cx="14123871" cy="89009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7200" b="1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Обложка раздела</a:t>
            </a:r>
            <a:endParaRPr lang="en-US"/>
          </a:p>
        </p:txBody>
      </p:sp>
      <p:sp>
        <p:nvSpPr>
          <p:cNvPr id="4" name="Текст 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648929" y="2152016"/>
            <a:ext cx="14123871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ru-RU" sz="3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42900" lvl="0" indent="-342900" algn="l" defTabSz="1371600">
              <a:lnSpc>
                <a:spcPct val="100000"/>
              </a:lnSpc>
              <a:spcBef>
                <a:spcPts val="1500"/>
              </a:spcBef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5" name="Полилиния: фигура 3"/>
          <p:cNvSpPr/>
          <p:nvPr userDrawn="1"/>
        </p:nvSpPr>
        <p:spPr bwMode="auto">
          <a:xfrm>
            <a:off x="16794665" y="665358"/>
            <a:ext cx="844407" cy="601663"/>
          </a:xfrm>
          <a:custGeom>
            <a:avLst/>
            <a:gdLst>
              <a:gd name="connsiteX0" fmla="*/ 241705 w 564708"/>
              <a:gd name="connsiteY0" fmla="*/ 160605 h 402308"/>
              <a:gd name="connsiteX1" fmla="*/ 401911 w 564708"/>
              <a:gd name="connsiteY1" fmla="*/ 160605 h 402308"/>
              <a:gd name="connsiteX2" fmla="*/ 401911 w 564708"/>
              <a:gd name="connsiteY2" fmla="*/ 242103 h 402308"/>
              <a:gd name="connsiteX3" fmla="*/ 241705 w 564708"/>
              <a:gd name="connsiteY3" fmla="*/ 242103 h 402308"/>
              <a:gd name="connsiteX4" fmla="*/ 241705 w 564708"/>
              <a:gd name="connsiteY4" fmla="*/ 402309 h 402308"/>
              <a:gd name="connsiteX5" fmla="*/ 160207 w 564708"/>
              <a:gd name="connsiteY5" fmla="*/ 402309 h 402308"/>
              <a:gd name="connsiteX6" fmla="*/ 160207 w 564708"/>
              <a:gd name="connsiteY6" fmla="*/ 242103 h 402308"/>
              <a:gd name="connsiteX7" fmla="*/ 0 w 564708"/>
              <a:gd name="connsiteY7" fmla="*/ 242103 h 402308"/>
              <a:gd name="connsiteX8" fmla="*/ 0 w 564708"/>
              <a:gd name="connsiteY8" fmla="*/ 160605 h 402308"/>
              <a:gd name="connsiteX9" fmla="*/ 160207 w 564708"/>
              <a:gd name="connsiteY9" fmla="*/ 160605 h 402308"/>
              <a:gd name="connsiteX10" fmla="*/ 160207 w 564708"/>
              <a:gd name="connsiteY10" fmla="*/ 399 h 402308"/>
              <a:gd name="connsiteX11" fmla="*/ 241705 w 564708"/>
              <a:gd name="connsiteY11" fmla="*/ 399 h 402308"/>
              <a:gd name="connsiteX12" fmla="*/ 241705 w 564708"/>
              <a:gd name="connsiteY12" fmla="*/ 160605 h 402308"/>
              <a:gd name="connsiteX13" fmla="*/ 241705 w 564708"/>
              <a:gd name="connsiteY13" fmla="*/ 160605 h 402308"/>
              <a:gd name="connsiteX14" fmla="*/ 483210 w 564708"/>
              <a:gd name="connsiteY14" fmla="*/ 0 h 402308"/>
              <a:gd name="connsiteX15" fmla="*/ 483210 w 564708"/>
              <a:gd name="connsiteY15" fmla="*/ 402309 h 402308"/>
              <a:gd name="connsiteX16" fmla="*/ 564709 w 564708"/>
              <a:gd name="connsiteY16" fmla="*/ 402309 h 402308"/>
              <a:gd name="connsiteX17" fmla="*/ 564709 w 564708"/>
              <a:gd name="connsiteY17" fmla="*/ 0 h 402308"/>
              <a:gd name="connsiteX18" fmla="*/ 483210 w 564708"/>
              <a:gd name="connsiteY18" fmla="*/ 0 h 40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4708" h="402308" extrusionOk="0">
                <a:moveTo>
                  <a:pt x="241705" y="160605"/>
                </a:moveTo>
                <a:lnTo>
                  <a:pt x="401911" y="160605"/>
                </a:lnTo>
                <a:lnTo>
                  <a:pt x="401911" y="242103"/>
                </a:lnTo>
                <a:lnTo>
                  <a:pt x="241705" y="242103"/>
                </a:lnTo>
                <a:lnTo>
                  <a:pt x="241705" y="402309"/>
                </a:lnTo>
                <a:lnTo>
                  <a:pt x="160207" y="402309"/>
                </a:lnTo>
                <a:lnTo>
                  <a:pt x="160207" y="242103"/>
                </a:lnTo>
                <a:lnTo>
                  <a:pt x="0" y="242103"/>
                </a:lnTo>
                <a:lnTo>
                  <a:pt x="0" y="160605"/>
                </a:lnTo>
                <a:lnTo>
                  <a:pt x="160207" y="160605"/>
                </a:lnTo>
                <a:lnTo>
                  <a:pt x="160207" y="399"/>
                </a:lnTo>
                <a:lnTo>
                  <a:pt x="241705" y="399"/>
                </a:lnTo>
                <a:lnTo>
                  <a:pt x="241705" y="160605"/>
                </a:lnTo>
                <a:lnTo>
                  <a:pt x="241705" y="160605"/>
                </a:lnTo>
                <a:close/>
                <a:moveTo>
                  <a:pt x="483210" y="0"/>
                </a:moveTo>
                <a:lnTo>
                  <a:pt x="483210" y="402309"/>
                </a:lnTo>
                <a:lnTo>
                  <a:pt x="564709" y="402309"/>
                </a:lnTo>
                <a:lnTo>
                  <a:pt x="564709" y="0"/>
                </a:lnTo>
                <a:lnTo>
                  <a:pt x="483210" y="0"/>
                </a:lnTo>
                <a:close/>
              </a:path>
            </a:pathLst>
          </a:custGeom>
          <a:solidFill>
            <a:schemeClr val="bg1"/>
          </a:solidFill>
          <a:ln w="198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 sz="405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n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n-lt"/>
              <a:ea typeface="Verdana"/>
              <a:cs typeface="Verdana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0979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6000" b="1"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 + под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48929" y="1517092"/>
            <a:ext cx="14424384" cy="369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685800" indent="0">
              <a:buNone/>
              <a:defRPr/>
            </a:lvl2pPr>
          </a:lstStyle>
          <a:p>
            <a:pPr lvl="0">
              <a:defRPr/>
            </a:pPr>
            <a:r>
              <a:rPr lang="ru-RU"/>
              <a:t>Подзаголовок слайда</a:t>
            </a:r>
            <a:endParaRPr/>
          </a:p>
        </p:txBody>
      </p:sp>
      <p:sp>
        <p:nvSpPr>
          <p:cNvPr id="5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j-lt"/>
              <a:ea typeface="Verdana"/>
              <a:cs typeface="Verdana"/>
            </a:endParaRPr>
          </a:p>
        </p:txBody>
      </p:sp>
      <p:sp>
        <p:nvSpPr>
          <p:cNvPr id="9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24384" cy="556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500" b="1"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 bwMode="auto">
          <a:xfrm>
            <a:off x="647699" y="2187924"/>
            <a:ext cx="14425613" cy="22596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колон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48929" y="1517092"/>
            <a:ext cx="14424384" cy="369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685800" indent="0">
              <a:buNone/>
              <a:defRPr/>
            </a:lvl2pPr>
          </a:lstStyle>
          <a:p>
            <a:pPr lvl="0">
              <a:defRPr/>
            </a:pPr>
            <a:r>
              <a:rPr lang="ru-RU"/>
              <a:t>Подзаголовок слайда</a:t>
            </a:r>
            <a:endParaRPr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24384" cy="556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500" b="1"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8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j-lt"/>
              <a:ea typeface="Verdana"/>
              <a:cs typeface="Verdana"/>
            </a:endParaRPr>
          </a:p>
        </p:txBody>
      </p:sp>
      <p:sp>
        <p:nvSpPr>
          <p:cNvPr id="9" name="Текст 5"/>
          <p:cNvSpPr>
            <a:spLocks noGrp="1"/>
          </p:cNvSpPr>
          <p:nvPr>
            <p:ph type="body" sz="quarter" idx="16"/>
          </p:nvPr>
        </p:nvSpPr>
        <p:spPr bwMode="auto">
          <a:xfrm>
            <a:off x="647699" y="4418297"/>
            <a:ext cx="8351045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8"/>
          </p:nvPr>
        </p:nvSpPr>
        <p:spPr bwMode="auto">
          <a:xfrm>
            <a:off x="9286876" y="4418297"/>
            <a:ext cx="8351045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 3 колон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48929" y="1517092"/>
            <a:ext cx="14424384" cy="369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685800" indent="0">
              <a:buNone/>
              <a:defRPr/>
            </a:lvl2pPr>
          </a:lstStyle>
          <a:p>
            <a:pPr lvl="0">
              <a:defRPr/>
            </a:pPr>
            <a:r>
              <a:rPr lang="ru-RU"/>
              <a:t>Подзаголовок слайда</a:t>
            </a:r>
            <a:endParaRPr/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24384" cy="556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500" b="1"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/>
          </p:nvPr>
        </p:nvSpPr>
        <p:spPr bwMode="auto">
          <a:xfrm>
            <a:off x="647699" y="4418297"/>
            <a:ext cx="5472111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3" name="Текст 5"/>
          <p:cNvSpPr>
            <a:spLocks noGrp="1"/>
          </p:cNvSpPr>
          <p:nvPr>
            <p:ph type="body" sz="quarter" idx="17"/>
          </p:nvPr>
        </p:nvSpPr>
        <p:spPr bwMode="auto">
          <a:xfrm>
            <a:off x="6406754" y="4418297"/>
            <a:ext cx="5472111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4" name="Текст 5"/>
          <p:cNvSpPr>
            <a:spLocks noGrp="1"/>
          </p:cNvSpPr>
          <p:nvPr>
            <p:ph type="body" sz="quarter" idx="18"/>
          </p:nvPr>
        </p:nvSpPr>
        <p:spPr bwMode="auto">
          <a:xfrm>
            <a:off x="12165807" y="4418297"/>
            <a:ext cx="5472111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j-lt"/>
              <a:ea typeface="Verdana"/>
              <a:cs typeface="Verdan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 4 колон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48929" y="1517092"/>
            <a:ext cx="14424384" cy="369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685800" indent="0">
              <a:buNone/>
              <a:defRPr/>
            </a:lvl2pPr>
          </a:lstStyle>
          <a:p>
            <a:pPr lvl="0">
              <a:defRPr/>
            </a:pPr>
            <a:r>
              <a:rPr lang="ru-RU"/>
              <a:t>Подзаголовок слайда</a:t>
            </a:r>
            <a:endParaRPr/>
          </a:p>
        </p:txBody>
      </p:sp>
      <p:sp>
        <p:nvSpPr>
          <p:cNvPr id="14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24384" cy="556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500" b="1"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3" name="Текст 5"/>
          <p:cNvSpPr>
            <a:spLocks noGrp="1"/>
          </p:cNvSpPr>
          <p:nvPr>
            <p:ph type="body" sz="quarter" idx="17"/>
          </p:nvPr>
        </p:nvSpPr>
        <p:spPr bwMode="auto">
          <a:xfrm>
            <a:off x="647698" y="4418293"/>
            <a:ext cx="4014789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5" name="Текст 5"/>
          <p:cNvSpPr>
            <a:spLocks noGrp="1"/>
          </p:cNvSpPr>
          <p:nvPr>
            <p:ph type="body" sz="quarter" idx="18"/>
          </p:nvPr>
        </p:nvSpPr>
        <p:spPr bwMode="auto">
          <a:xfrm>
            <a:off x="9297985" y="4418293"/>
            <a:ext cx="4014789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/>
          </p:nvPr>
        </p:nvSpPr>
        <p:spPr bwMode="auto">
          <a:xfrm>
            <a:off x="13623131" y="4418293"/>
            <a:ext cx="4014789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0"/>
          </p:nvPr>
        </p:nvSpPr>
        <p:spPr bwMode="auto">
          <a:xfrm>
            <a:off x="4991732" y="4418293"/>
            <a:ext cx="4014789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j-lt"/>
              <a:ea typeface="Verdana"/>
              <a:cs typeface="Verdan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1"/>
          <p:cNvSpPr txBox="1"/>
          <p:nvPr userDrawn="1"/>
        </p:nvSpPr>
        <p:spPr bwMode="auto">
          <a:xfrm>
            <a:off x="648929" y="8710551"/>
            <a:ext cx="13899969" cy="184666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defPPr>
              <a:defRPr lang="ru-RU"/>
            </a:defPPr>
            <a:lvl1pPr marL="0" algn="l" defTabSz="914400">
              <a:defRPr sz="8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200"/>
          </a:p>
        </p:txBody>
      </p:sp>
      <p:sp>
        <p:nvSpPr>
          <p:cNvPr id="4" name="Полилиния: фигура 3"/>
          <p:cNvSpPr/>
          <p:nvPr userDrawn="1"/>
        </p:nvSpPr>
        <p:spPr bwMode="auto">
          <a:xfrm>
            <a:off x="16794665" y="665358"/>
            <a:ext cx="844407" cy="601663"/>
          </a:xfrm>
          <a:custGeom>
            <a:avLst/>
            <a:gdLst>
              <a:gd name="connsiteX0" fmla="*/ 241705 w 564708"/>
              <a:gd name="connsiteY0" fmla="*/ 160605 h 402308"/>
              <a:gd name="connsiteX1" fmla="*/ 401911 w 564708"/>
              <a:gd name="connsiteY1" fmla="*/ 160605 h 402308"/>
              <a:gd name="connsiteX2" fmla="*/ 401911 w 564708"/>
              <a:gd name="connsiteY2" fmla="*/ 242103 h 402308"/>
              <a:gd name="connsiteX3" fmla="*/ 241705 w 564708"/>
              <a:gd name="connsiteY3" fmla="*/ 242103 h 402308"/>
              <a:gd name="connsiteX4" fmla="*/ 241705 w 564708"/>
              <a:gd name="connsiteY4" fmla="*/ 402309 h 402308"/>
              <a:gd name="connsiteX5" fmla="*/ 160207 w 564708"/>
              <a:gd name="connsiteY5" fmla="*/ 402309 h 402308"/>
              <a:gd name="connsiteX6" fmla="*/ 160207 w 564708"/>
              <a:gd name="connsiteY6" fmla="*/ 242103 h 402308"/>
              <a:gd name="connsiteX7" fmla="*/ 0 w 564708"/>
              <a:gd name="connsiteY7" fmla="*/ 242103 h 402308"/>
              <a:gd name="connsiteX8" fmla="*/ 0 w 564708"/>
              <a:gd name="connsiteY8" fmla="*/ 160605 h 402308"/>
              <a:gd name="connsiteX9" fmla="*/ 160207 w 564708"/>
              <a:gd name="connsiteY9" fmla="*/ 160605 h 402308"/>
              <a:gd name="connsiteX10" fmla="*/ 160207 w 564708"/>
              <a:gd name="connsiteY10" fmla="*/ 399 h 402308"/>
              <a:gd name="connsiteX11" fmla="*/ 241705 w 564708"/>
              <a:gd name="connsiteY11" fmla="*/ 399 h 402308"/>
              <a:gd name="connsiteX12" fmla="*/ 241705 w 564708"/>
              <a:gd name="connsiteY12" fmla="*/ 160605 h 402308"/>
              <a:gd name="connsiteX13" fmla="*/ 241705 w 564708"/>
              <a:gd name="connsiteY13" fmla="*/ 160605 h 402308"/>
              <a:gd name="connsiteX14" fmla="*/ 483210 w 564708"/>
              <a:gd name="connsiteY14" fmla="*/ 0 h 402308"/>
              <a:gd name="connsiteX15" fmla="*/ 483210 w 564708"/>
              <a:gd name="connsiteY15" fmla="*/ 402309 h 402308"/>
              <a:gd name="connsiteX16" fmla="*/ 564709 w 564708"/>
              <a:gd name="connsiteY16" fmla="*/ 402309 h 402308"/>
              <a:gd name="connsiteX17" fmla="*/ 564709 w 564708"/>
              <a:gd name="connsiteY17" fmla="*/ 0 h 402308"/>
              <a:gd name="connsiteX18" fmla="*/ 483210 w 564708"/>
              <a:gd name="connsiteY18" fmla="*/ 0 h 40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4708" h="402308" extrusionOk="0">
                <a:moveTo>
                  <a:pt x="241705" y="160605"/>
                </a:moveTo>
                <a:lnTo>
                  <a:pt x="401911" y="160605"/>
                </a:lnTo>
                <a:lnTo>
                  <a:pt x="401911" y="242103"/>
                </a:lnTo>
                <a:lnTo>
                  <a:pt x="241705" y="242103"/>
                </a:lnTo>
                <a:lnTo>
                  <a:pt x="241705" y="402309"/>
                </a:lnTo>
                <a:lnTo>
                  <a:pt x="160207" y="402309"/>
                </a:lnTo>
                <a:lnTo>
                  <a:pt x="160207" y="242103"/>
                </a:lnTo>
                <a:lnTo>
                  <a:pt x="0" y="242103"/>
                </a:lnTo>
                <a:lnTo>
                  <a:pt x="0" y="160605"/>
                </a:lnTo>
                <a:lnTo>
                  <a:pt x="160207" y="160605"/>
                </a:lnTo>
                <a:lnTo>
                  <a:pt x="160207" y="399"/>
                </a:lnTo>
                <a:lnTo>
                  <a:pt x="241705" y="399"/>
                </a:lnTo>
                <a:lnTo>
                  <a:pt x="241705" y="160605"/>
                </a:lnTo>
                <a:lnTo>
                  <a:pt x="241705" y="160605"/>
                </a:lnTo>
                <a:close/>
                <a:moveTo>
                  <a:pt x="483210" y="0"/>
                </a:moveTo>
                <a:lnTo>
                  <a:pt x="483210" y="402309"/>
                </a:lnTo>
                <a:lnTo>
                  <a:pt x="564709" y="402309"/>
                </a:lnTo>
                <a:lnTo>
                  <a:pt x="564709" y="0"/>
                </a:lnTo>
                <a:lnTo>
                  <a:pt x="483210" y="0"/>
                </a:lnTo>
                <a:close/>
              </a:path>
            </a:pathLst>
          </a:custGeom>
          <a:solidFill>
            <a:schemeClr val="bg2"/>
          </a:solidFill>
          <a:ln w="198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 sz="40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dt="0"/>
  <p:txStyles>
    <p:titleStyle>
      <a:lvl1pPr algn="l" defTabSz="1371600">
        <a:lnSpc>
          <a:spcPct val="90000"/>
        </a:lnSpc>
        <a:spcBef>
          <a:spcPts val="0"/>
        </a:spcBef>
        <a:buNone/>
        <a:defRPr sz="66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>
        <a:lnSpc>
          <a:spcPct val="90000"/>
        </a:lnSpc>
        <a:spcBef>
          <a:spcPts val="1500"/>
        </a:spcBef>
        <a:buFont typeface="Arial"/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>
        <a:lnSpc>
          <a:spcPct val="90000"/>
        </a:lnSpc>
        <a:spcBef>
          <a:spcPts val="75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>
        <a:lnSpc>
          <a:spcPct val="90000"/>
        </a:lnSpc>
        <a:spcBef>
          <a:spcPts val="750"/>
        </a:spcBef>
        <a:buFont typeface="Arial"/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>
        <a:lnSpc>
          <a:spcPct val="90000"/>
        </a:lnSpc>
        <a:spcBef>
          <a:spcPts val="750"/>
        </a:spcBef>
        <a:buFont typeface="Arial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>
        <a:lnSpc>
          <a:spcPct val="90000"/>
        </a:lnSpc>
        <a:spcBef>
          <a:spcPts val="750"/>
        </a:spcBef>
        <a:buFont typeface="Arial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>
        <a:lnSpc>
          <a:spcPct val="90000"/>
        </a:lnSpc>
        <a:spcBef>
          <a:spcPts val="750"/>
        </a:spcBef>
        <a:buFont typeface="Arial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>
        <a:lnSpc>
          <a:spcPct val="90000"/>
        </a:lnSpc>
        <a:spcBef>
          <a:spcPts val="750"/>
        </a:spcBef>
        <a:buFont typeface="Arial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>
        <a:lnSpc>
          <a:spcPct val="90000"/>
        </a:lnSpc>
        <a:spcBef>
          <a:spcPts val="750"/>
        </a:spcBef>
        <a:buFont typeface="Arial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>
        <a:lnSpc>
          <a:spcPct val="90000"/>
        </a:lnSpc>
        <a:spcBef>
          <a:spcPts val="750"/>
        </a:spcBef>
        <a:buFont typeface="Arial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>
        <a:defRPr sz="27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>
        <a:defRPr sz="27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>
        <a:defRPr sz="27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>
        <a:defRPr sz="27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>
        <a:defRPr sz="27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>
        <a:defRPr sz="27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>
        <a:defRPr sz="27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>
        <a:defRPr sz="27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sv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svg"/><Relationship Id="rId4" Type="http://schemas.openxmlformats.org/officeDocument/2006/relationships/image" Target="../media/image23.sv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21.svg"/><Relationship Id="rId4" Type="http://schemas.openxmlformats.org/officeDocument/2006/relationships/image" Target="../media/image53.sv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58.png"/><Relationship Id="rId7" Type="http://schemas.openxmlformats.org/officeDocument/2006/relationships/image" Target="../media/image8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sv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63.svg"/><Relationship Id="rId4" Type="http://schemas.openxmlformats.org/officeDocument/2006/relationships/image" Target="../media/image59.sv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58.png"/><Relationship Id="rId7" Type="http://schemas.openxmlformats.org/officeDocument/2006/relationships/image" Target="../media/image8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sv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63.svg"/><Relationship Id="rId4" Type="http://schemas.openxmlformats.org/officeDocument/2006/relationships/image" Target="../media/image59.sv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Relationship Id="rId14" Type="http://schemas.openxmlformats.org/officeDocument/2006/relationships/image" Target="../media/image7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80.png"/><Relationship Id="rId7" Type="http://schemas.openxmlformats.org/officeDocument/2006/relationships/image" Target="../media/image8.png"/><Relationship Id="rId12" Type="http://schemas.openxmlformats.org/officeDocument/2006/relationships/image" Target="../media/image87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sv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0" Type="http://schemas.openxmlformats.org/officeDocument/2006/relationships/image" Target="../media/image85.svg"/><Relationship Id="rId4" Type="http://schemas.openxmlformats.org/officeDocument/2006/relationships/image" Target="../media/image81.svg"/><Relationship Id="rId9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svg"/><Relationship Id="rId11" Type="http://schemas.openxmlformats.org/officeDocument/2006/relationships/image" Target="../media/image28.svg"/><Relationship Id="rId5" Type="http://schemas.openxmlformats.org/officeDocument/2006/relationships/image" Target="../media/image24.pn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4" Type="http://schemas.openxmlformats.org/officeDocument/2006/relationships/image" Target="../media/image23.sv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Заголовок 10"/>
          <p:cNvSpPr>
            <a:spLocks noGrp="1"/>
          </p:cNvSpPr>
          <p:nvPr>
            <p:ph type="title"/>
          </p:nvPr>
        </p:nvSpPr>
        <p:spPr bwMode="auto">
          <a:xfrm>
            <a:off x="588610" y="592551"/>
            <a:ext cx="13321643" cy="2546645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dirty="0"/>
              <a:t>Основы управления проектами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8110D-99B9-4C67-95C3-409ED2175DE9}"/>
              </a:ext>
            </a:extLst>
          </p:cNvPr>
          <p:cNvSpPr txBox="1"/>
          <p:nvPr/>
        </p:nvSpPr>
        <p:spPr bwMode="auto">
          <a:xfrm>
            <a:off x="541622" y="4668341"/>
            <a:ext cx="74152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chemeClr val="bg2"/>
                </a:solidFill>
              </a:rPr>
              <a:t>Определение проекта </a:t>
            </a:r>
          </a:p>
          <a:p>
            <a:pPr>
              <a:defRPr/>
            </a:pPr>
            <a:r>
              <a:rPr lang="ru-RU" sz="3600" dirty="0">
                <a:solidFill>
                  <a:schemeClr val="bg2"/>
                </a:solidFill>
              </a:rPr>
              <a:t>и его жизненный цикл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6081171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8" y="635731"/>
            <a:ext cx="14417894" cy="549180"/>
          </a:xfrm>
        </p:spPr>
        <p:txBody>
          <a:bodyPr/>
          <a:lstStyle/>
          <a:p>
            <a:pPr>
              <a:defRPr/>
            </a:pPr>
            <a:r>
              <a:rPr lang="ru-RU" dirty="0"/>
              <a:t>Вопрос </a:t>
            </a:r>
            <a:endParaRPr dirty="0"/>
          </a:p>
        </p:txBody>
      </p:sp>
      <p:sp>
        <p:nvSpPr>
          <p:cNvPr id="25093295" name="Прямоугольник 3"/>
          <p:cNvSpPr/>
          <p:nvPr/>
        </p:nvSpPr>
        <p:spPr bwMode="auto">
          <a:xfrm>
            <a:off x="7140731" y="5383140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1200" b="1">
              <a:solidFill>
                <a:srgbClr val="0038FF"/>
              </a:solidFill>
              <a:latin typeface="Arial"/>
            </a:endParaRPr>
          </a:p>
        </p:txBody>
      </p:sp>
      <p:sp>
        <p:nvSpPr>
          <p:cNvPr id="2007048586" name="Скругленный прямоугольник 11"/>
          <p:cNvSpPr/>
          <p:nvPr/>
        </p:nvSpPr>
        <p:spPr bwMode="auto">
          <a:xfrm>
            <a:off x="647696" y="2272802"/>
            <a:ext cx="11255833" cy="6054769"/>
          </a:xfrm>
          <a:prstGeom prst="roundRect">
            <a:avLst>
              <a:gd name="adj" fmla="val 5371"/>
            </a:avLst>
          </a:prstGeom>
          <a:solidFill>
            <a:srgbClr val="EB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1242000" rIns="216000" bIns="216000" rtlCol="0" anchor="t">
            <a:noAutofit/>
          </a:bodyPr>
          <a:lstStyle/>
          <a:p>
            <a:pPr>
              <a:spcAft>
                <a:spcPts val="899"/>
              </a:spcAft>
              <a:defRPr/>
            </a:pPr>
            <a:r>
              <a:rPr lang="ru-RU" sz="3600" dirty="0">
                <a:solidFill>
                  <a:schemeClr val="bg2"/>
                </a:solidFill>
                <a:latin typeface="Arial"/>
              </a:rPr>
              <a:t>Представьте, что вы — владельцы бизнеса. </a:t>
            </a:r>
            <a:endParaRPr sz="3600" dirty="0">
              <a:solidFill>
                <a:schemeClr val="bg2"/>
              </a:solidFill>
            </a:endParaRPr>
          </a:p>
          <a:p>
            <a:pPr>
              <a:spcAft>
                <a:spcPts val="899"/>
              </a:spcAft>
              <a:defRPr/>
            </a:pPr>
            <a:r>
              <a:rPr lang="ru-RU" sz="3600" b="1" dirty="0">
                <a:solidFill>
                  <a:schemeClr val="tx1"/>
                </a:solidFill>
                <a:latin typeface="Arial"/>
              </a:rPr>
              <a:t>Что, по вашему мнению, важнее для</a:t>
            </a:r>
            <a:r>
              <a: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 </a:t>
            </a:r>
            <a:r>
              <a:rPr lang="ru-RU" sz="3600" b="1" dirty="0">
                <a:solidFill>
                  <a:schemeClr val="tx1"/>
                </a:solidFill>
                <a:latin typeface="Arial"/>
              </a:rPr>
              <a:t>бизнеса:</a:t>
            </a:r>
            <a:endParaRPr lang="ru-RU" sz="3600" b="1" dirty="0">
              <a:solidFill>
                <a:schemeClr val="accent4"/>
              </a:solidFill>
              <a:latin typeface="Arial"/>
              <a:ea typeface="Inter"/>
            </a:endParaRPr>
          </a:p>
        </p:txBody>
      </p:sp>
      <p:pic>
        <p:nvPicPr>
          <p:cNvPr id="1372645992" name="Рисунок 12" descr="Изображение выглядит как мультфильм, круг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779829" y="3258022"/>
            <a:ext cx="5517795" cy="5879184"/>
          </a:xfrm>
          <a:prstGeom prst="rect">
            <a:avLst/>
          </a:prstGeom>
        </p:spPr>
      </p:pic>
      <p:pic>
        <p:nvPicPr>
          <p:cNvPr id="320429263" name="Рисунок 10" descr="Изображение выглядит как легкий, ночное небо&#10;&#10;Автоматически созданное описание"/>
          <p:cNvPicPr>
            <a:picLocks noChangeAspect="1"/>
          </p:cNvPicPr>
          <p:nvPr/>
        </p:nvPicPr>
        <p:blipFill>
          <a:blip r:embed="rId4"/>
          <a:srcRect t="14141" b="9096"/>
          <a:stretch/>
        </p:blipFill>
        <p:spPr bwMode="auto">
          <a:xfrm>
            <a:off x="737343" y="2527006"/>
            <a:ext cx="1266246" cy="972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5155244-9CAF-45B9-89E0-E652B4EA0916}"/>
              </a:ext>
            </a:extLst>
          </p:cNvPr>
          <p:cNvSpPr/>
          <p:nvPr/>
        </p:nvSpPr>
        <p:spPr bwMode="auto">
          <a:xfrm>
            <a:off x="983353" y="5103272"/>
            <a:ext cx="4680000" cy="2808000"/>
          </a:xfrm>
          <a:prstGeom prst="roundRect">
            <a:avLst>
              <a:gd name="adj" fmla="val 6732"/>
            </a:avLst>
          </a:prstGeom>
          <a:solidFill>
            <a:schemeClr val="accent5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648000" rIns="72000" bIns="144000" rtlCol="0" anchor="t">
            <a:no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выполнение всех параметров проекта 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(сроки, бюджет, объём работ)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BD67B3C-79DA-4DCF-8E6F-CE6A315C407E}"/>
              </a:ext>
            </a:extLst>
          </p:cNvPr>
          <p:cNvSpPr/>
          <p:nvPr/>
        </p:nvSpPr>
        <p:spPr bwMode="auto">
          <a:xfrm>
            <a:off x="6804000" y="5103272"/>
            <a:ext cx="4680000" cy="2808000"/>
          </a:xfrm>
          <a:prstGeom prst="roundRect">
            <a:avLst>
              <a:gd name="adj" fmla="val 7345"/>
            </a:avLst>
          </a:prstGeom>
          <a:solidFill>
            <a:schemeClr val="accent5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648000" rIns="36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+mj-lt"/>
              </a:rPr>
              <a:t>создание продукта, который</a:t>
            </a:r>
            <a:r>
              <a:rPr lang="ru-RU" sz="2400" dirty="0">
                <a:solidFill>
                  <a:schemeClr val="tx1"/>
                </a:solidFill>
              </a:rPr>
              <a:t> </a:t>
            </a:r>
            <a:r>
              <a:rPr lang="ru-RU" sz="2400" b="1" dirty="0">
                <a:solidFill>
                  <a:schemeClr val="tx1"/>
                </a:solidFill>
                <a:latin typeface="+mj-lt"/>
              </a:rPr>
              <a:t>приносит максимальную ценность</a:t>
            </a:r>
            <a:r>
              <a:rPr lang="ru-RU" sz="2400" dirty="0">
                <a:solidFill>
                  <a:schemeClr val="tx1"/>
                </a:solidFill>
              </a:rPr>
              <a:t>,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даже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если параметры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были изменены?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11C120-968F-4513-8B17-99442D10DCCD}"/>
              </a:ext>
            </a:extLst>
          </p:cNvPr>
          <p:cNvSpPr/>
          <p:nvPr/>
        </p:nvSpPr>
        <p:spPr>
          <a:xfrm>
            <a:off x="5669146" y="5062703"/>
            <a:ext cx="11021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2"/>
                </a:solidFill>
              </a:rPr>
              <a:t>или</a:t>
            </a:r>
            <a:endParaRPr lang="ru-RU" sz="2400" dirty="0">
              <a:solidFill>
                <a:schemeClr val="bg2"/>
              </a:solidFill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A771A2BB-24F5-4BA2-AAC8-30BA3CD38CD3}"/>
              </a:ext>
            </a:extLst>
          </p:cNvPr>
          <p:cNvSpPr>
            <a:spLocks noChangeAspect="1"/>
          </p:cNvSpPr>
          <p:nvPr/>
        </p:nvSpPr>
        <p:spPr bwMode="auto">
          <a:xfrm>
            <a:off x="1123479" y="5264139"/>
            <a:ext cx="396000" cy="396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1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8A61F15-58E9-4328-929E-A0269FEF584A}"/>
              </a:ext>
            </a:extLst>
          </p:cNvPr>
          <p:cNvSpPr>
            <a:spLocks noChangeAspect="1"/>
          </p:cNvSpPr>
          <p:nvPr/>
        </p:nvSpPr>
        <p:spPr bwMode="auto">
          <a:xfrm>
            <a:off x="6962120" y="5264139"/>
            <a:ext cx="396000" cy="396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2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12"/>
          <p:cNvSpPr/>
          <p:nvPr/>
        </p:nvSpPr>
        <p:spPr bwMode="auto">
          <a:xfrm>
            <a:off x="13328159" y="2386807"/>
            <a:ext cx="4309761" cy="3481385"/>
          </a:xfrm>
          <a:prstGeom prst="roundRect">
            <a:avLst>
              <a:gd name="adj" fmla="val 480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16000" tIns="1008000" rIns="216000" bIns="21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  <a:buClr>
                <a:schemeClr val="bg1"/>
              </a:buClr>
              <a:buSzPct val="100000"/>
              <a:defRPr/>
            </a:pPr>
            <a:r>
              <a:rPr lang="ru-RU" sz="2400" b="1" dirty="0">
                <a:solidFill>
                  <a:schemeClr val="bg1"/>
                </a:solidFill>
                <a:latin typeface="Arial"/>
                <a:cs typeface="Arial"/>
              </a:rPr>
              <a:t>Операционная ценность</a:t>
            </a:r>
            <a:endParaRPr lang="ru-RU" sz="21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9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+"/>
              <a:defRPr/>
            </a:pPr>
            <a:r>
              <a:rPr lang="ru-RU" sz="2000" dirty="0"/>
              <a:t>Повышение эффективности</a:t>
            </a:r>
            <a:endParaRPr sz="2000" dirty="0"/>
          </a:p>
          <a:p>
            <a:pPr marL="342900" indent="-342900">
              <a:spcAft>
                <a:spcPts val="9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+"/>
              <a:defRPr/>
            </a:pPr>
            <a:r>
              <a:rPr lang="ru-RU" sz="2000" dirty="0"/>
              <a:t>Автоматизация процессов</a:t>
            </a:r>
            <a:endParaRPr sz="2000" dirty="0"/>
          </a:p>
        </p:txBody>
      </p:sp>
      <p:sp>
        <p:nvSpPr>
          <p:cNvPr id="5" name="Прямоугольник: скругленные углы 12"/>
          <p:cNvSpPr/>
          <p:nvPr/>
        </p:nvSpPr>
        <p:spPr bwMode="auto">
          <a:xfrm>
            <a:off x="8710614" y="6158709"/>
            <a:ext cx="4338636" cy="3467099"/>
          </a:xfrm>
          <a:prstGeom prst="roundRect">
            <a:avLst>
              <a:gd name="adj" fmla="val 513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16000" tIns="1008000" rIns="216000" bIns="21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  <a:buClr>
                <a:schemeClr val="bg1"/>
              </a:buClr>
              <a:buSzPct val="100000"/>
              <a:defRPr/>
            </a:pPr>
            <a:r>
              <a:rPr lang="ru-RU" sz="2400" b="1" dirty="0">
                <a:solidFill>
                  <a:schemeClr val="bg1"/>
                </a:solidFill>
                <a:latin typeface="Arial"/>
                <a:cs typeface="Arial"/>
              </a:rPr>
              <a:t>Стратегическая ценность</a:t>
            </a:r>
            <a:endParaRPr lang="ru-RU" sz="21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9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+"/>
              <a:defRPr/>
            </a:pPr>
            <a:r>
              <a:rPr lang="ru-RU" sz="2000" dirty="0"/>
              <a:t>Достижение конкурентных преимуществ</a:t>
            </a:r>
            <a:endParaRPr sz="2000" dirty="0"/>
          </a:p>
          <a:p>
            <a:pPr marL="342900" indent="-342900">
              <a:spcAft>
                <a:spcPts val="9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+"/>
              <a:defRPr/>
            </a:pPr>
            <a:r>
              <a:rPr lang="ru-RU" sz="2000" dirty="0"/>
              <a:t>Рост рыночной доли</a:t>
            </a:r>
            <a:endParaRPr sz="2000" dirty="0"/>
          </a:p>
        </p:txBody>
      </p:sp>
      <p:sp>
        <p:nvSpPr>
          <p:cNvPr id="15" name="Прямоугольник: скругленные углы 12"/>
          <p:cNvSpPr/>
          <p:nvPr/>
        </p:nvSpPr>
        <p:spPr bwMode="auto">
          <a:xfrm>
            <a:off x="13328159" y="6158709"/>
            <a:ext cx="4309761" cy="3467099"/>
          </a:xfrm>
          <a:prstGeom prst="roundRect">
            <a:avLst>
              <a:gd name="adj" fmla="val 546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16000" tIns="1008000" rIns="216000" bIns="21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  <a:buClr>
                <a:schemeClr val="bg1"/>
              </a:buClr>
              <a:buSzPct val="100000"/>
              <a:defRPr/>
            </a:pPr>
            <a:r>
              <a:rPr lang="ru-RU" sz="2400" b="1" dirty="0">
                <a:solidFill>
                  <a:schemeClr val="bg1"/>
                </a:solidFill>
                <a:latin typeface="Arial"/>
                <a:cs typeface="Arial"/>
              </a:rPr>
              <a:t>Клиентская ценность</a:t>
            </a:r>
            <a:endParaRPr lang="ru-RU" sz="21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9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+"/>
              <a:defRPr/>
            </a:pPr>
            <a:r>
              <a:rPr lang="ru-RU" sz="2000" dirty="0"/>
              <a:t>Повышение удовлетворённости пользователей</a:t>
            </a:r>
            <a:endParaRPr sz="2000" dirty="0"/>
          </a:p>
          <a:p>
            <a:pPr marL="342900" indent="-342900">
              <a:spcAft>
                <a:spcPts val="9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+"/>
              <a:defRPr/>
            </a:pPr>
            <a:r>
              <a:rPr lang="ru-RU" sz="2000" dirty="0"/>
              <a:t>Улучшение качества услуг</a:t>
            </a:r>
            <a:endParaRPr sz="2000" dirty="0"/>
          </a:p>
        </p:txBody>
      </p:sp>
      <p:sp>
        <p:nvSpPr>
          <p:cNvPr id="14" name="Прямоугольник: скругленные углы 13"/>
          <p:cNvSpPr/>
          <p:nvPr/>
        </p:nvSpPr>
        <p:spPr bwMode="auto">
          <a:xfrm>
            <a:off x="648929" y="2386807"/>
            <a:ext cx="7774782" cy="7238999"/>
          </a:xfrm>
          <a:prstGeom prst="roundRect">
            <a:avLst>
              <a:gd name="adj" fmla="val 3008"/>
            </a:avLst>
          </a:prstGeom>
          <a:solidFill>
            <a:srgbClr val="EB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62000" rIns="216000" bIns="216000" rtlCol="0" anchor="t"/>
          <a:lstStyle/>
          <a:p>
            <a:pPr>
              <a:spcAft>
                <a:spcPts val="1800"/>
              </a:spcAft>
              <a:defRPr/>
            </a:pPr>
            <a:r>
              <a:rPr lang="ru-RU" sz="2800" dirty="0">
                <a:solidFill>
                  <a:schemeClr val="tx1"/>
                </a:solidFill>
              </a:rPr>
              <a:t>В результате выполнения проекта бизнес извлекает для себя ценность, то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 </a:t>
            </a:r>
            <a:r>
              <a:rPr lang="ru-RU" sz="2800" dirty="0">
                <a:solidFill>
                  <a:schemeClr val="tx1"/>
                </a:solidFill>
              </a:rPr>
              <a:t>есть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 </a:t>
            </a:r>
            <a:r>
              <a:rPr lang="ru-RU" sz="2800" dirty="0">
                <a:solidFill>
                  <a:schemeClr val="tx1"/>
                </a:solidFill>
              </a:rPr>
              <a:t>получает выгоду или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 </a:t>
            </a:r>
            <a:r>
              <a:rPr lang="ru-RU" sz="2800" dirty="0">
                <a:solidFill>
                  <a:schemeClr val="tx1"/>
                </a:solidFill>
              </a:rPr>
              <a:t>улучшения, которые развивают бизнес. </a:t>
            </a:r>
            <a:endParaRPr sz="2800" dirty="0"/>
          </a:p>
          <a:p>
            <a:pPr>
              <a:spcAft>
                <a:spcPts val="180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Ценность проекта </a:t>
            </a:r>
            <a:r>
              <a:rPr lang="ru-RU" sz="2800" dirty="0">
                <a:solidFill>
                  <a:schemeClr val="tx1"/>
                </a:solidFill>
              </a:rPr>
              <a:t>может быть оценена по следующим параметрам: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Зачем нужны проекты бизнесу?</a:t>
            </a:r>
            <a:endParaRPr dirty="0"/>
          </a:p>
        </p:txBody>
      </p:sp>
      <p:sp>
        <p:nvSpPr>
          <p:cNvPr id="6" name="Прямоугольник: скругленные углы 12"/>
          <p:cNvSpPr/>
          <p:nvPr/>
        </p:nvSpPr>
        <p:spPr bwMode="auto">
          <a:xfrm>
            <a:off x="8710614" y="2386807"/>
            <a:ext cx="4338636" cy="3481385"/>
          </a:xfrm>
          <a:prstGeom prst="roundRect">
            <a:avLst>
              <a:gd name="adj" fmla="val 480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16000" tIns="1008000" rIns="216000" bIns="216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  <a:buClr>
                <a:schemeClr val="bg1"/>
              </a:buClr>
              <a:buSzPct val="100000"/>
              <a:defRPr/>
            </a:pPr>
            <a:r>
              <a:rPr lang="ru-RU" sz="2400" b="1" dirty="0">
                <a:solidFill>
                  <a:schemeClr val="bg1"/>
                </a:solidFill>
                <a:latin typeface="Arial"/>
                <a:cs typeface="Arial"/>
              </a:rPr>
              <a:t>Финансовая ценность</a:t>
            </a:r>
            <a:endParaRPr lang="ru-RU" sz="21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9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+"/>
              <a:defRPr/>
            </a:pPr>
            <a:r>
              <a:rPr lang="ru-RU" sz="2000" dirty="0"/>
              <a:t>Увеличение доходов</a:t>
            </a:r>
            <a:endParaRPr sz="2000" dirty="0"/>
          </a:p>
          <a:p>
            <a:pPr marL="342900" indent="-342900">
              <a:spcAft>
                <a:spcPts val="9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+"/>
              <a:defRPr/>
            </a:pPr>
            <a:r>
              <a:rPr lang="ru-RU" sz="2000" dirty="0"/>
              <a:t>Снижение затрат</a:t>
            </a:r>
            <a:endParaRPr sz="20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43CFA36-1461-4148-B75C-A7CE4D8828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3826" y="8699757"/>
            <a:ext cx="720000" cy="72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E91A672-34D6-4C46-8E7A-C939225961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477887" y="6317725"/>
            <a:ext cx="648000" cy="648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6511B84-CF66-497B-875D-F18A5F6674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60887" y="6381499"/>
            <a:ext cx="648000" cy="64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ED0809F-1328-45BB-88E3-6B88DB8B0FD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477887" y="2536652"/>
            <a:ext cx="648000" cy="64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6C1AB-A04B-4E62-B7FB-772E044065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60887" y="2612352"/>
            <a:ext cx="648000" cy="64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51827DE-6768-4ACC-A14C-42B4924E03AF}"/>
              </a:ext>
            </a:extLst>
          </p:cNvPr>
          <p:cNvGrpSpPr/>
          <p:nvPr/>
        </p:nvGrpSpPr>
        <p:grpSpPr>
          <a:xfrm>
            <a:off x="648928" y="2370016"/>
            <a:ext cx="16962030" cy="4443750"/>
            <a:chOff x="648929" y="2456352"/>
            <a:chExt cx="11326814" cy="2967424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35DCED4E-DCD6-4C3D-8DA5-9270BA931507}"/>
                </a:ext>
              </a:extLst>
            </p:cNvPr>
            <p:cNvSpPr/>
            <p:nvPr/>
          </p:nvSpPr>
          <p:spPr>
            <a:xfrm>
              <a:off x="6408379" y="2851984"/>
              <a:ext cx="5567363" cy="2568620"/>
            </a:xfrm>
            <a:prstGeom prst="roundRect">
              <a:avLst>
                <a:gd name="adj" fmla="val 4488"/>
              </a:avLst>
            </a:prstGeom>
            <a:solidFill>
              <a:srgbClr val="EBF2F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tIns="648000" rIns="144000" bIns="144000" rtlCol="0" anchor="t"/>
            <a:lstStyle/>
            <a:p>
              <a:pPr>
                <a:spcAft>
                  <a:spcPts val="1200"/>
                </a:spcAft>
              </a:pPr>
              <a:r>
                <a:rPr lang="ru-RU" sz="24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Ключевой момент: </a:t>
              </a:r>
              <a:r>
                <a:rPr lang="ru-RU" sz="2400" dirty="0">
                  <a:solidFill>
                    <a:schemeClr val="tx1"/>
                  </a:solidFill>
                  <a:latin typeface="Arial" panose="020B0604020202020204" pitchFamily="34" charset="0"/>
                </a:rPr>
                <a:t>успешный проект учитывает не</a:t>
              </a:r>
              <a:r>
                <a:rPr lang="ru-RU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 </a:t>
              </a:r>
              <a:r>
                <a:rPr lang="ru-RU" sz="2400" dirty="0">
                  <a:solidFill>
                    <a:schemeClr val="tx1"/>
                  </a:solidFill>
                  <a:latin typeface="Arial" panose="020B0604020202020204" pitchFamily="34" charset="0"/>
                </a:rPr>
                <a:t>только потребности бизнеса, но и пользователей. </a:t>
              </a:r>
            </a:p>
            <a:p>
              <a:pPr>
                <a:spcAft>
                  <a:spcPts val="1200"/>
                </a:spcAft>
              </a:pPr>
              <a:r>
                <a:rPr lang="ru-RU" sz="2400" dirty="0">
                  <a:solidFill>
                    <a:schemeClr val="tx1"/>
                  </a:solidFill>
                  <a:latin typeface="Arial" panose="020B0604020202020204" pitchFamily="34" charset="0"/>
                </a:rPr>
                <a:t>Важно провести исследование и четко понять, чего</a:t>
              </a:r>
              <a:r>
                <a:rPr lang="ru-RU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 </a:t>
              </a:r>
              <a:r>
                <a:rPr lang="ru-RU" sz="2400" dirty="0">
                  <a:solidFill>
                    <a:schemeClr val="tx1"/>
                  </a:solidFill>
                  <a:latin typeface="Arial" panose="020B0604020202020204" pitchFamily="34" charset="0"/>
                </a:rPr>
                <a:t>ожидают клиенты или сотрудники, которые будут использовать продукт.</a:t>
              </a:r>
            </a:p>
          </p:txBody>
        </p:sp>
        <p:sp>
          <p:nvSpPr>
            <p:cNvPr id="10" name="Прямоугольник: скругленные верхние углы 9">
              <a:extLst>
                <a:ext uri="{FF2B5EF4-FFF2-40B4-BE49-F238E27FC236}">
                  <a16:creationId xmlns:a16="http://schemas.microsoft.com/office/drawing/2014/main" id="{6FBF38C7-EA69-41FD-803E-CA91384D575E}"/>
                </a:ext>
              </a:extLst>
            </p:cNvPr>
            <p:cNvSpPr/>
            <p:nvPr/>
          </p:nvSpPr>
          <p:spPr>
            <a:xfrm>
              <a:off x="6408380" y="2456352"/>
              <a:ext cx="5567363" cy="673117"/>
            </a:xfrm>
            <a:prstGeom prst="round2SameRect">
              <a:avLst/>
            </a:prstGeom>
            <a:solidFill>
              <a:srgbClr val="00AAE6"/>
            </a:solidFill>
            <a:ln w="12700" cap="rnd" cmpd="sng" algn="ctr">
              <a:noFill/>
              <a:prstDash val="sysDot"/>
              <a:round/>
            </a:ln>
            <a:effectLst/>
          </p:spPr>
          <p:txBody>
            <a:bodyPr lIns="864000" tIns="288000" rIns="144000" bIns="144000" rtlCol="0" anchor="ctr"/>
            <a:lstStyle/>
            <a:p>
              <a:pPr marL="72000" lvl="0" defTabSz="282409" rtl="0">
                <a:lnSpc>
                  <a:spcPts val="1900"/>
                </a:lnSpc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2. </a:t>
              </a:r>
              <a:r>
                <a:rPr lang="ru-RU" sz="2800" b="1" kern="1200" dirty="0">
                  <a:solidFill>
                    <a:srgbClr val="FFFFFF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Понимание целей пользователей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66190803-1E7A-451D-A420-03B096460006}"/>
                </a:ext>
              </a:extLst>
            </p:cNvPr>
            <p:cNvSpPr/>
            <p:nvPr/>
          </p:nvSpPr>
          <p:spPr>
            <a:xfrm>
              <a:off x="648929" y="2855156"/>
              <a:ext cx="5567363" cy="2568620"/>
            </a:xfrm>
            <a:prstGeom prst="roundRect">
              <a:avLst>
                <a:gd name="adj" fmla="val 3943"/>
              </a:avLst>
            </a:prstGeom>
            <a:solidFill>
              <a:srgbClr val="EBF2F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tIns="648000" rIns="144000" bIns="144000" rtlCol="0" anchor="t"/>
            <a:lstStyle/>
            <a:p>
              <a:pPr>
                <a:spcAft>
                  <a:spcPts val="1200"/>
                </a:spcAft>
              </a:pPr>
              <a:r>
                <a:rPr lang="ru-RU" sz="24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Ключевой момент: </a:t>
              </a:r>
              <a:r>
                <a:rPr lang="ru-RU" sz="2400" dirty="0">
                  <a:solidFill>
                    <a:schemeClr val="tx1"/>
                  </a:solidFill>
                  <a:latin typeface="Arial" panose="020B0604020202020204" pitchFamily="34" charset="0"/>
                </a:rPr>
                <a:t>цели проекта должны быть связаны с этими стратегическими целями бизнеса.</a:t>
              </a:r>
            </a:p>
            <a:p>
              <a:pPr>
                <a:spcAft>
                  <a:spcPts val="1200"/>
                </a:spcAft>
              </a:pPr>
              <a:r>
                <a:rPr lang="ru-RU" sz="2400" dirty="0">
                  <a:solidFill>
                    <a:schemeClr val="tx1"/>
                  </a:solidFill>
                  <a:latin typeface="Arial" panose="020B0604020202020204" pitchFamily="34" charset="0"/>
                </a:rPr>
                <a:t>Если проект не способствует реализации бизнес-целей, его успех вряд ли будет иметь значимое влияние на компанию.</a:t>
              </a:r>
            </a:p>
          </p:txBody>
        </p:sp>
        <p:sp>
          <p:nvSpPr>
            <p:cNvPr id="12" name="Прямоугольник: скругленные верхние углы 11">
              <a:extLst>
                <a:ext uri="{FF2B5EF4-FFF2-40B4-BE49-F238E27FC236}">
                  <a16:creationId xmlns:a16="http://schemas.microsoft.com/office/drawing/2014/main" id="{8C740D33-835B-428C-8093-14678C89C79E}"/>
                </a:ext>
              </a:extLst>
            </p:cNvPr>
            <p:cNvSpPr/>
            <p:nvPr/>
          </p:nvSpPr>
          <p:spPr>
            <a:xfrm>
              <a:off x="648930" y="2459526"/>
              <a:ext cx="5567363" cy="673117"/>
            </a:xfrm>
            <a:prstGeom prst="round2SameRect">
              <a:avLst/>
            </a:prstGeom>
            <a:solidFill>
              <a:srgbClr val="00AAE6"/>
            </a:solidFill>
            <a:ln w="12700" cap="rnd" cmpd="sng" algn="ctr">
              <a:noFill/>
              <a:prstDash val="sysDot"/>
              <a:round/>
            </a:ln>
            <a:effectLst/>
          </p:spPr>
          <p:txBody>
            <a:bodyPr lIns="864000" tIns="288000" rIns="144000" bIns="144000" rtlCol="0" anchor="ctr"/>
            <a:lstStyle/>
            <a:p>
              <a:pPr marL="72000" lvl="0" defTabSz="282409" rtl="0">
                <a:lnSpc>
                  <a:spcPts val="1900"/>
                </a:lnSpc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1. </a:t>
              </a:r>
              <a:r>
                <a:rPr lang="ru-RU" sz="2800" b="1" kern="1200" dirty="0">
                  <a:solidFill>
                    <a:srgbClr val="FFFFFF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Понимание целей бизнеса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9" y="635732"/>
            <a:ext cx="14409795" cy="1181862"/>
          </a:xfrm>
        </p:spPr>
        <p:txBody>
          <a:bodyPr/>
          <a:lstStyle/>
          <a:p>
            <a:pPr>
              <a:defRPr/>
            </a:pPr>
            <a:r>
              <a:rPr lang="ru-RU" sz="4800" dirty="0"/>
              <a:t>Связь целей проекта с целями бизнеса </a:t>
            </a:r>
            <a:br>
              <a:rPr lang="ru-RU" sz="4800" dirty="0"/>
            </a:br>
            <a:r>
              <a:rPr lang="ru-RU" sz="4800" dirty="0"/>
              <a:t>и пользователя</a:t>
            </a:r>
            <a:endParaRPr sz="48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704D591-3753-4180-BE1F-D3A943C55B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19108" y="2604370"/>
            <a:ext cx="539292" cy="53929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5C5DAED-06C6-49FA-9EFD-FC2A95DA34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642" y="2604370"/>
            <a:ext cx="576000" cy="576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/>
          <p:cNvSpPr/>
          <p:nvPr/>
        </p:nvSpPr>
        <p:spPr bwMode="auto">
          <a:xfrm>
            <a:off x="648890" y="2386807"/>
            <a:ext cx="8349855" cy="6962775"/>
          </a:xfrm>
          <a:prstGeom prst="roundRect">
            <a:avLst>
              <a:gd name="adj" fmla="val 273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62000" rIns="216000" bIns="216000" rtlCol="0" anchor="t"/>
          <a:lstStyle/>
          <a:p>
            <a:pPr>
              <a:defRPr/>
            </a:pPr>
            <a:r>
              <a:rPr lang="ru-RU" sz="3200" b="1" dirty="0"/>
              <a:t>Взаимосвязь между целями </a:t>
            </a:r>
            <a:br>
              <a:rPr lang="ru-RU" sz="3200" b="1" dirty="0"/>
            </a:br>
            <a:r>
              <a:rPr lang="ru-RU" sz="3200" b="1" dirty="0"/>
              <a:t>бизнеса и целями проекта</a:t>
            </a:r>
          </a:p>
          <a:p>
            <a:pPr>
              <a:defRPr/>
            </a:pPr>
            <a:endParaRPr lang="ru-RU" sz="1600" dirty="0"/>
          </a:p>
          <a:p>
            <a:pPr>
              <a:defRPr/>
            </a:pPr>
            <a:endParaRPr lang="ru-RU" sz="1600" dirty="0"/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/>
              <a:t>Если бизнес-цель компании заключается в расширении доли на рынке, то проект по разработке мобильного приложения должен быть направлен на привлечение новой аудитории. </a:t>
            </a:r>
            <a:endParaRPr sz="2400" dirty="0"/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b="1" dirty="0"/>
              <a:t>Ключевыми метриками успеха проекта будут</a:t>
            </a:r>
            <a:r>
              <a:rPr lang="ru-RU" sz="2400" dirty="0"/>
              <a:t>:</a:t>
            </a:r>
            <a:endParaRPr sz="2400" dirty="0"/>
          </a:p>
          <a:p>
            <a:pPr marL="360000" indent="-360000">
              <a:buFont typeface="Arial" panose="020B0604020202020204" pitchFamily="34" charset="0"/>
              <a:buChar char="+"/>
              <a:defRPr/>
            </a:pPr>
            <a:r>
              <a:rPr lang="ru-RU" sz="2400" dirty="0"/>
              <a:t>количество скачиваний приложения;</a:t>
            </a:r>
            <a:endParaRPr sz="2400" dirty="0"/>
          </a:p>
          <a:p>
            <a:pPr marL="360000" indent="-360000">
              <a:buFont typeface="Arial" panose="020B0604020202020204" pitchFamily="34" charset="0"/>
              <a:buChar char="+"/>
              <a:defRPr/>
            </a:pPr>
            <a:r>
              <a:rPr lang="ru-RU" sz="2400" dirty="0"/>
              <a:t>активность пользователей;</a:t>
            </a:r>
            <a:endParaRPr sz="2400" dirty="0"/>
          </a:p>
          <a:p>
            <a:pPr marL="360000" indent="-360000">
              <a:buFont typeface="Arial" panose="020B0604020202020204" pitchFamily="34" charset="0"/>
              <a:buChar char="+"/>
              <a:defRPr/>
            </a:pPr>
            <a:r>
              <a:rPr lang="ru-RU" sz="2400" dirty="0"/>
              <a:t>уровень удержания клиентов.</a:t>
            </a:r>
            <a:endParaRPr sz="2400" dirty="0"/>
          </a:p>
        </p:txBody>
      </p:sp>
      <p:sp>
        <p:nvSpPr>
          <p:cNvPr id="11" name="Прямоугольник: скругленные углы 10"/>
          <p:cNvSpPr/>
          <p:nvPr/>
        </p:nvSpPr>
        <p:spPr bwMode="auto">
          <a:xfrm>
            <a:off x="9293794" y="2386808"/>
            <a:ext cx="8344127" cy="6962775"/>
          </a:xfrm>
          <a:prstGeom prst="roundRect">
            <a:avLst>
              <a:gd name="adj" fmla="val 2738"/>
            </a:avLst>
          </a:prstGeom>
          <a:solidFill>
            <a:srgbClr val="EB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62000" rIns="216000" bIns="216000" rtlCol="0" anchor="t"/>
          <a:lstStyle/>
          <a:p>
            <a:pPr>
              <a:spcAft>
                <a:spcPts val="900"/>
              </a:spcAft>
              <a:defRPr/>
            </a:pPr>
            <a:r>
              <a:rPr lang="ru-RU" sz="3200" b="1" dirty="0">
                <a:solidFill>
                  <a:schemeClr val="bg2"/>
                </a:solidFill>
                <a:latin typeface="Arial"/>
              </a:rPr>
              <a:t>Взаимосвязь между целями </a:t>
            </a:r>
            <a:br>
              <a:rPr lang="ru-RU" sz="3200" b="1" dirty="0">
                <a:solidFill>
                  <a:schemeClr val="bg2"/>
                </a:solidFill>
                <a:latin typeface="Arial"/>
              </a:rPr>
            </a:br>
            <a:r>
              <a:rPr lang="ru-RU" sz="3200" b="1" dirty="0">
                <a:solidFill>
                  <a:schemeClr val="bg2"/>
                </a:solidFill>
                <a:latin typeface="Arial"/>
              </a:rPr>
              <a:t>проекта и потребностями пользователей</a:t>
            </a:r>
            <a:endParaRPr lang="ru-RU" sz="1600" dirty="0">
              <a:solidFill>
                <a:schemeClr val="tx1"/>
              </a:solidFill>
              <a:latin typeface="Arial"/>
            </a:endParaRPr>
          </a:p>
          <a:p>
            <a:pPr>
              <a:defRPr/>
            </a:pPr>
            <a:endParaRPr lang="ru-RU" sz="1600" dirty="0">
              <a:solidFill>
                <a:schemeClr val="tx1"/>
              </a:solidFill>
              <a:latin typeface="Arial"/>
            </a:endParaRPr>
          </a:p>
          <a:p>
            <a:pPr>
              <a:defRPr/>
            </a:pPr>
            <a:r>
              <a:rPr lang="ru-RU" sz="2400" dirty="0">
                <a:solidFill>
                  <a:schemeClr val="tx1"/>
                </a:solidFill>
                <a:latin typeface="Arial"/>
              </a:rPr>
              <a:t>Компания может проводить тестирование </a:t>
            </a:r>
            <a:br>
              <a:rPr lang="ru-RU" sz="2400" dirty="0">
                <a:solidFill>
                  <a:schemeClr val="tx1"/>
                </a:solidFill>
                <a:latin typeface="Arial"/>
              </a:rPr>
            </a:br>
            <a:r>
              <a:rPr lang="ru-RU" sz="2400" dirty="0">
                <a:solidFill>
                  <a:schemeClr val="tx1"/>
                </a:solidFill>
                <a:latin typeface="Arial"/>
              </a:rPr>
              <a:t>мобильного приложения с фокус-группой, </a:t>
            </a:r>
            <a:br>
              <a:rPr lang="ru-RU" sz="2400" dirty="0">
                <a:solidFill>
                  <a:schemeClr val="tx1"/>
                </a:solidFill>
                <a:latin typeface="Arial"/>
              </a:rPr>
            </a:br>
            <a:r>
              <a:rPr lang="ru-RU" sz="2400" dirty="0">
                <a:solidFill>
                  <a:schemeClr val="tx1"/>
                </a:solidFill>
                <a:latin typeface="Arial"/>
              </a:rPr>
              <a:t>для того чтобы убедиться, что оно решает задачи пользователей. </a:t>
            </a:r>
            <a:endParaRPr sz="2400" dirty="0"/>
          </a:p>
          <a:p>
            <a:pPr>
              <a:defRPr/>
            </a:pPr>
            <a:endParaRPr lang="ru-RU" sz="2400" dirty="0">
              <a:solidFill>
                <a:schemeClr val="tx1"/>
              </a:solidFill>
              <a:latin typeface="Arial"/>
            </a:endParaRPr>
          </a:p>
          <a:p>
            <a:pPr>
              <a:defRPr/>
            </a:pPr>
            <a:r>
              <a:rPr lang="ru-RU" sz="2400" dirty="0">
                <a:solidFill>
                  <a:schemeClr val="tx1"/>
                </a:solidFill>
                <a:latin typeface="Arial"/>
              </a:rPr>
              <a:t>Регулярная проверка пользовательского опыта помогает дорабатывать продукт и увеличивать его ценность.</a:t>
            </a:r>
            <a:endParaRPr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071482" y="2604004"/>
            <a:ext cx="702000" cy="70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788584" y="2626864"/>
            <a:ext cx="594000" cy="594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9" y="635732"/>
            <a:ext cx="14409795" cy="1181862"/>
          </a:xfrm>
        </p:spPr>
        <p:txBody>
          <a:bodyPr/>
          <a:lstStyle/>
          <a:p>
            <a:pPr>
              <a:defRPr/>
            </a:pPr>
            <a:r>
              <a:rPr lang="ru-RU" sz="4800" dirty="0"/>
              <a:t>Связь целей проекта с целями бизнеса </a:t>
            </a:r>
            <a:br>
              <a:rPr lang="ru-RU" sz="4800" dirty="0"/>
            </a:br>
            <a:r>
              <a:rPr lang="ru-RU" sz="4800" dirty="0"/>
              <a:t>и пользователя</a:t>
            </a:r>
            <a:endParaRPr sz="4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6081171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8" y="635731"/>
            <a:ext cx="14417894" cy="549180"/>
          </a:xfrm>
        </p:spPr>
        <p:txBody>
          <a:bodyPr/>
          <a:lstStyle/>
          <a:p>
            <a:pPr>
              <a:defRPr/>
            </a:pPr>
            <a:r>
              <a:rPr lang="ru-RU" dirty="0"/>
              <a:t>Вопрос </a:t>
            </a:r>
            <a:endParaRPr dirty="0"/>
          </a:p>
        </p:txBody>
      </p:sp>
      <p:sp>
        <p:nvSpPr>
          <p:cNvPr id="25093295" name="Прямоугольник 3"/>
          <p:cNvSpPr/>
          <p:nvPr/>
        </p:nvSpPr>
        <p:spPr bwMode="auto">
          <a:xfrm>
            <a:off x="7140731" y="5383140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1200" b="1">
              <a:solidFill>
                <a:srgbClr val="0038FF"/>
              </a:solidFill>
              <a:latin typeface="Arial"/>
            </a:endParaRPr>
          </a:p>
        </p:txBody>
      </p:sp>
      <p:pic>
        <p:nvPicPr>
          <p:cNvPr id="1372645992" name="Рисунок 12" descr="Изображение выглядит как мультфильм, круг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779829" y="3258022"/>
            <a:ext cx="5517795" cy="587918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4BE4D01-EA42-4F40-AD40-788679405B01}"/>
              </a:ext>
            </a:extLst>
          </p:cNvPr>
          <p:cNvGrpSpPr/>
          <p:nvPr/>
        </p:nvGrpSpPr>
        <p:grpSpPr>
          <a:xfrm>
            <a:off x="647697" y="2683112"/>
            <a:ext cx="10685448" cy="4922364"/>
            <a:chOff x="647697" y="3258022"/>
            <a:chExt cx="10685448" cy="4922364"/>
          </a:xfrm>
        </p:grpSpPr>
        <p:sp>
          <p:nvSpPr>
            <p:cNvPr id="2007048586" name="Скругленный прямоугольник 11"/>
            <p:cNvSpPr/>
            <p:nvPr/>
          </p:nvSpPr>
          <p:spPr bwMode="auto">
            <a:xfrm>
              <a:off x="647698" y="3258022"/>
              <a:ext cx="10685447" cy="4922364"/>
            </a:xfrm>
            <a:prstGeom prst="roundRect">
              <a:avLst>
                <a:gd name="adj" fmla="val 5371"/>
              </a:avLst>
            </a:prstGeom>
            <a:solidFill>
              <a:srgbClr val="EBF2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1242000" rIns="216000" bIns="216000" rtlCol="0" anchor="t"/>
            <a:lstStyle/>
            <a:p>
              <a:pPr>
                <a:spcAft>
                  <a:spcPts val="899"/>
                </a:spcAft>
                <a:defRPr/>
              </a:pPr>
              <a:r>
                <a:rPr lang="ru-RU" sz="3600" b="1" dirty="0">
                  <a:solidFill>
                    <a:schemeClr val="tx1"/>
                  </a:solidFill>
                  <a:latin typeface="Arial"/>
                </a:rPr>
                <a:t>Как вы считаете, возможно ли, </a:t>
              </a:r>
              <a:br>
                <a:rPr lang="en-US" sz="3600" b="1" dirty="0">
                  <a:solidFill>
                    <a:schemeClr val="tx1"/>
                  </a:solidFill>
                  <a:latin typeface="Arial"/>
                </a:rPr>
              </a:br>
              <a:r>
                <a:rPr lang="ru-RU" sz="3600" b="1" dirty="0">
                  <a:solidFill>
                    <a:schemeClr val="tx1"/>
                  </a:solidFill>
                  <a:latin typeface="Arial"/>
                </a:rPr>
                <a:t>чтобы цели проекта и цели бизнеса расходились? </a:t>
              </a:r>
              <a:br>
                <a:rPr lang="ru-RU" sz="3600" b="1" dirty="0">
                  <a:solidFill>
                    <a:schemeClr val="tx1"/>
                  </a:solidFill>
                  <a:latin typeface="Arial"/>
                </a:rPr>
              </a:br>
              <a:br>
                <a:rPr lang="ru-RU" sz="3600" b="1" dirty="0">
                  <a:solidFill>
                    <a:schemeClr val="tx1"/>
                  </a:solidFill>
                  <a:latin typeface="Arial"/>
                </a:rPr>
              </a:br>
              <a:r>
                <a:rPr lang="ru-RU" sz="3600" b="1" dirty="0">
                  <a:solidFill>
                    <a:schemeClr val="tx1"/>
                  </a:solidFill>
                  <a:latin typeface="Arial"/>
                </a:rPr>
                <a:t>Как это может повлиять на успех проекта?</a:t>
              </a:r>
              <a:endParaRPr lang="ru-RU" sz="3600" b="1" dirty="0">
                <a:solidFill>
                  <a:schemeClr val="accent4"/>
                </a:solidFill>
                <a:latin typeface="Arial"/>
                <a:ea typeface="Inter"/>
              </a:endParaRPr>
            </a:p>
          </p:txBody>
        </p:sp>
        <p:pic>
          <p:nvPicPr>
            <p:cNvPr id="320429263" name="Рисунок 10" descr="Изображение выглядит как легкий, ночное небо&#10;&#10;Автоматически созданное описание"/>
            <p:cNvPicPr>
              <a:picLocks noChangeAspect="1"/>
            </p:cNvPicPr>
            <p:nvPr/>
          </p:nvPicPr>
          <p:blipFill>
            <a:blip r:embed="rId4"/>
            <a:srcRect t="14141" b="9096"/>
            <a:stretch/>
          </p:blipFill>
          <p:spPr bwMode="auto">
            <a:xfrm>
              <a:off x="647697" y="3431725"/>
              <a:ext cx="1266246" cy="972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9" y="635732"/>
            <a:ext cx="14409795" cy="1107996"/>
          </a:xfrm>
        </p:spPr>
        <p:txBody>
          <a:bodyPr/>
          <a:lstStyle/>
          <a:p>
            <a:pPr>
              <a:defRPr/>
            </a:pPr>
            <a:r>
              <a:rPr lang="ru-RU" b="1"/>
              <a:t>Как синхронизировать цели бизнеса, пользователей и проекта?</a:t>
            </a:r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7B83340-2739-406F-ABAF-559DEEADCDC4}"/>
              </a:ext>
            </a:extLst>
          </p:cNvPr>
          <p:cNvSpPr/>
          <p:nvPr/>
        </p:nvSpPr>
        <p:spPr>
          <a:xfrm>
            <a:off x="4949404" y="2390776"/>
            <a:ext cx="3979387" cy="6785883"/>
          </a:xfrm>
          <a:prstGeom prst="roundRect">
            <a:avLst>
              <a:gd name="adj" fmla="val 4361"/>
            </a:avLst>
          </a:prstGeom>
          <a:solidFill>
            <a:srgbClr val="00AD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0" rIns="144000" bIns="144000" rtlCol="0" anchor="t"/>
          <a:lstStyle/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Проводить пользовательские исследования: 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изучать потребности и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 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ожидания пользователей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2D16DE1-5B74-4C15-8CC1-99B20BCAD3C6}"/>
              </a:ext>
            </a:extLst>
          </p:cNvPr>
          <p:cNvSpPr/>
          <p:nvPr/>
        </p:nvSpPr>
        <p:spPr>
          <a:xfrm>
            <a:off x="9222728" y="2398677"/>
            <a:ext cx="3987650" cy="6785883"/>
          </a:xfrm>
          <a:prstGeom prst="roundRect">
            <a:avLst>
              <a:gd name="adj" fmla="val 4359"/>
            </a:avLst>
          </a:prstGeom>
          <a:solidFill>
            <a:srgbClr val="00AD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0" rIns="144000" bIns="144000" rtlCol="0" anchor="t"/>
          <a:lstStyle/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Использовать </a:t>
            </a:r>
            <a:b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гибкие методологии управления проектами 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(например,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Agile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), чтобы адаптировать проект в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 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процессе его реализации под изменяющиеся требования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B351557-B6FA-40DA-B94B-F82AA613B397}"/>
              </a:ext>
            </a:extLst>
          </p:cNvPr>
          <p:cNvSpPr/>
          <p:nvPr/>
        </p:nvSpPr>
        <p:spPr>
          <a:xfrm>
            <a:off x="13496052" y="2398679"/>
            <a:ext cx="3997093" cy="6785883"/>
          </a:xfrm>
          <a:prstGeom prst="roundRect">
            <a:avLst>
              <a:gd name="adj" fmla="val 4357"/>
            </a:avLst>
          </a:prstGeom>
          <a:solidFill>
            <a:srgbClr val="00AD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0" rIns="144000" bIns="144000" rtlCol="0" anchor="t"/>
          <a:lstStyle/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Измерять успех проекта 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с помощью ключевых показателей эффективности (KPI), которые учитывают как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 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бизнес-цели, так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 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и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 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потребности пользователей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AB30FDB-CBFE-4BCF-A813-34600EEF6167}"/>
              </a:ext>
            </a:extLst>
          </p:cNvPr>
          <p:cNvSpPr/>
          <p:nvPr/>
        </p:nvSpPr>
        <p:spPr>
          <a:xfrm>
            <a:off x="648929" y="2390774"/>
            <a:ext cx="3979387" cy="6785883"/>
          </a:xfrm>
          <a:prstGeom prst="roundRect">
            <a:avLst>
              <a:gd name="adj" fmla="val 4672"/>
            </a:avLst>
          </a:prstGeom>
          <a:solidFill>
            <a:srgbClr val="00AD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0" rIns="144000" bIns="144000" rtlCol="0" anchor="t"/>
          <a:lstStyle/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Анализировать стратегические цели бизнеса 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на старте проекта, чтобы увязать их с задачами проекта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E1840C-BBEE-492F-890C-BCF2A7ECA1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855" y="2542012"/>
            <a:ext cx="648000" cy="64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F61126-299B-4890-A9F1-82E8F26DD6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77640" y="2542012"/>
            <a:ext cx="648000" cy="64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DAD4CD1-556F-4156-A49F-5FEE3C1A56E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90784" y="2542012"/>
            <a:ext cx="658258" cy="65825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48D767-1915-4DFA-A06B-A1F0BE5F187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604848" y="2558341"/>
            <a:ext cx="658258" cy="65825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6081171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8" y="635731"/>
            <a:ext cx="14417894" cy="549180"/>
          </a:xfrm>
        </p:spPr>
        <p:txBody>
          <a:bodyPr/>
          <a:lstStyle/>
          <a:p>
            <a:pPr>
              <a:defRPr/>
            </a:pPr>
            <a:r>
              <a:rPr lang="ru-RU"/>
              <a:t>Вопрос </a:t>
            </a:r>
            <a:endParaRPr/>
          </a:p>
        </p:txBody>
      </p:sp>
      <p:sp>
        <p:nvSpPr>
          <p:cNvPr id="25093295" name="Прямоугольник 3"/>
          <p:cNvSpPr/>
          <p:nvPr/>
        </p:nvSpPr>
        <p:spPr bwMode="auto">
          <a:xfrm>
            <a:off x="7140731" y="5383140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1200" b="1">
              <a:solidFill>
                <a:srgbClr val="0038FF"/>
              </a:solidFill>
              <a:latin typeface="Arial"/>
            </a:endParaRPr>
          </a:p>
        </p:txBody>
      </p:sp>
      <p:pic>
        <p:nvPicPr>
          <p:cNvPr id="1372645992" name="Рисунок 12" descr="Изображение выглядит как мультфильм, круг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779829" y="3258022"/>
            <a:ext cx="5517795" cy="587918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5487CFE-F1FA-4561-A76C-E884C4B6D6FC}"/>
              </a:ext>
            </a:extLst>
          </p:cNvPr>
          <p:cNvGrpSpPr/>
          <p:nvPr/>
        </p:nvGrpSpPr>
        <p:grpSpPr>
          <a:xfrm>
            <a:off x="647697" y="2683112"/>
            <a:ext cx="10685448" cy="4922364"/>
            <a:chOff x="647697" y="3258022"/>
            <a:chExt cx="10685448" cy="4922364"/>
          </a:xfrm>
        </p:grpSpPr>
        <p:sp>
          <p:nvSpPr>
            <p:cNvPr id="2007048586" name="Скругленный прямоугольник 11"/>
            <p:cNvSpPr/>
            <p:nvPr/>
          </p:nvSpPr>
          <p:spPr bwMode="auto">
            <a:xfrm>
              <a:off x="647698" y="3258022"/>
              <a:ext cx="10685447" cy="4922364"/>
            </a:xfrm>
            <a:prstGeom prst="roundRect">
              <a:avLst>
                <a:gd name="adj" fmla="val 5371"/>
              </a:avLst>
            </a:prstGeom>
            <a:solidFill>
              <a:srgbClr val="EBF2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1242000" rIns="216000" bIns="216000" rtlCol="0" anchor="t"/>
            <a:lstStyle/>
            <a:p>
              <a:pPr>
                <a:defRPr/>
              </a:pPr>
              <a:r>
                <a:rPr lang="ru-RU" sz="3600" b="1" dirty="0">
                  <a:solidFill>
                    <a:schemeClr val="tx1"/>
                  </a:solidFill>
                </a:rPr>
                <a:t>Что сложнее измерить:  </a:t>
              </a:r>
            </a:p>
            <a:p>
              <a:pPr>
                <a:defRPr/>
              </a:pPr>
              <a:r>
                <a:rPr lang="ru-RU" sz="3600" b="1" dirty="0">
                  <a:solidFill>
                    <a:schemeClr val="tx1"/>
                  </a:solidFill>
                </a:rPr>
                <a:t>ценность проекта для бизнеса    </a:t>
              </a:r>
            </a:p>
            <a:p>
              <a:pPr>
                <a:defRPr/>
              </a:pPr>
              <a:r>
                <a:rPr lang="ru-RU" sz="3600" b="1" dirty="0">
                  <a:solidFill>
                    <a:schemeClr val="tx1"/>
                  </a:solidFill>
                </a:rPr>
                <a:t>или его эффективность?</a:t>
              </a:r>
              <a:endParaRPr lang="ru-RU" sz="3600" b="1" dirty="0">
                <a:solidFill>
                  <a:schemeClr val="tx1"/>
                </a:solidFill>
                <a:latin typeface="Arial"/>
                <a:ea typeface="Inter"/>
              </a:endParaRPr>
            </a:p>
          </p:txBody>
        </p:sp>
        <p:pic>
          <p:nvPicPr>
            <p:cNvPr id="320429263" name="Рисунок 10" descr="Изображение выглядит как легкий, ночное небо&#10;&#10;Автоматически созданное описание"/>
            <p:cNvPicPr>
              <a:picLocks noChangeAspect="1"/>
            </p:cNvPicPr>
            <p:nvPr/>
          </p:nvPicPr>
          <p:blipFill>
            <a:blip r:embed="rId4"/>
            <a:srcRect t="14141" b="9096"/>
            <a:stretch/>
          </p:blipFill>
          <p:spPr bwMode="auto">
            <a:xfrm>
              <a:off x="647697" y="3431725"/>
              <a:ext cx="1266246" cy="972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Результаты ИТ-проекта</a:t>
            </a:r>
            <a:endParaRPr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3CA9868-4B1A-4D23-9A69-B1C4DD0FC4D1}"/>
              </a:ext>
            </a:extLst>
          </p:cNvPr>
          <p:cNvSpPr/>
          <p:nvPr/>
        </p:nvSpPr>
        <p:spPr bwMode="auto">
          <a:xfrm>
            <a:off x="689584" y="2383970"/>
            <a:ext cx="3596500" cy="6564087"/>
          </a:xfrm>
          <a:prstGeom prst="roundRect">
            <a:avLst>
              <a:gd name="adj" fmla="val 486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Принципы формирования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8DD5884D-7605-4132-BC21-62AC9CB0BB1B}"/>
              </a:ext>
            </a:extLst>
          </p:cNvPr>
          <p:cNvGrpSpPr/>
          <p:nvPr/>
        </p:nvGrpSpPr>
        <p:grpSpPr>
          <a:xfrm>
            <a:off x="4286084" y="2367641"/>
            <a:ext cx="7125695" cy="6564087"/>
            <a:chOff x="4286084" y="2367641"/>
            <a:chExt cx="7125695" cy="656408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D6E0DD1C-2693-4825-B904-2542C26E7659}"/>
                </a:ext>
              </a:extLst>
            </p:cNvPr>
            <p:cNvGrpSpPr/>
            <p:nvPr/>
          </p:nvGrpSpPr>
          <p:grpSpPr>
            <a:xfrm>
              <a:off x="4896679" y="2367641"/>
              <a:ext cx="6515100" cy="6564087"/>
              <a:chOff x="5090299" y="2383970"/>
              <a:chExt cx="4380271" cy="8027521"/>
            </a:xfrm>
          </p:grpSpPr>
          <p:sp>
            <p:nvSpPr>
              <p:cNvPr id="4" name="Прямоугольник: скругленные углы 3">
                <a:extLst>
                  <a:ext uri="{FF2B5EF4-FFF2-40B4-BE49-F238E27FC236}">
                    <a16:creationId xmlns:a16="http://schemas.microsoft.com/office/drawing/2014/main" id="{56F1C437-C8B4-423C-860A-FA026C68F5F9}"/>
                  </a:ext>
                </a:extLst>
              </p:cNvPr>
              <p:cNvSpPr/>
              <p:nvPr/>
            </p:nvSpPr>
            <p:spPr bwMode="auto">
              <a:xfrm>
                <a:off x="5090299" y="2383970"/>
                <a:ext cx="4380271" cy="1453243"/>
              </a:xfrm>
              <a:prstGeom prst="roundRect">
                <a:avLst>
                  <a:gd name="adj" fmla="val 9925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tlCol="0" anchor="t"/>
              <a:lstStyle/>
              <a:p>
                <a:r>
                  <a:rPr lang="ru-RU" sz="2400" b="1" dirty="0"/>
                  <a:t>ЅМАРТ-принцип</a:t>
                </a:r>
              </a:p>
            </p:txBody>
          </p:sp>
          <p:sp>
            <p:nvSpPr>
              <p:cNvPr id="6" name="Прямоугольник: скругленные углы 5">
                <a:extLst>
                  <a:ext uri="{FF2B5EF4-FFF2-40B4-BE49-F238E27FC236}">
                    <a16:creationId xmlns:a16="http://schemas.microsoft.com/office/drawing/2014/main" id="{E87C1E8A-3885-4B8F-A743-86850E7FD203}"/>
                  </a:ext>
                </a:extLst>
              </p:cNvPr>
              <p:cNvSpPr/>
              <p:nvPr/>
            </p:nvSpPr>
            <p:spPr bwMode="auto">
              <a:xfrm>
                <a:off x="5090299" y="4033156"/>
                <a:ext cx="4380271" cy="1453243"/>
              </a:xfrm>
              <a:prstGeom prst="roundRect">
                <a:avLst>
                  <a:gd name="adj" fmla="val 9925"/>
                </a:avLst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7200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ru-RU" sz="2400" b="1" dirty="0">
                    <a:solidFill>
                      <a:schemeClr val="tx1"/>
                    </a:solidFill>
                  </a:rPr>
                  <a:t>Ориентация на бизнес-ценность</a:t>
                </a:r>
              </a:p>
            </p:txBody>
          </p:sp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55C5EC4D-D6AA-4814-9B31-3EDAE56C15BE}"/>
                  </a:ext>
                </a:extLst>
              </p:cNvPr>
              <p:cNvSpPr/>
              <p:nvPr/>
            </p:nvSpPr>
            <p:spPr bwMode="auto">
              <a:xfrm>
                <a:off x="5090299" y="5682342"/>
                <a:ext cx="4380271" cy="1453243"/>
              </a:xfrm>
              <a:prstGeom prst="roundRect">
                <a:avLst>
                  <a:gd name="adj" fmla="val 992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tlCol="0" anchor="t"/>
              <a:lstStyle/>
              <a:p>
                <a:r>
                  <a:rPr lang="ru-RU" sz="2400" b="1" dirty="0">
                    <a:solidFill>
                      <a:schemeClr val="bg1"/>
                    </a:solidFill>
                  </a:rPr>
                  <a:t>Учёт показателей качества</a:t>
                </a:r>
              </a:p>
            </p:txBody>
          </p:sp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A70D22A7-DE7E-458A-AC61-DDD460878E82}"/>
                  </a:ext>
                </a:extLst>
              </p:cNvPr>
              <p:cNvSpPr/>
              <p:nvPr/>
            </p:nvSpPr>
            <p:spPr bwMode="auto">
              <a:xfrm>
                <a:off x="5090299" y="7320295"/>
                <a:ext cx="4380271" cy="1453243"/>
              </a:xfrm>
              <a:prstGeom prst="roundRect">
                <a:avLst>
                  <a:gd name="adj" fmla="val 9925"/>
                </a:avLst>
              </a:prstGeom>
              <a:solidFill>
                <a:schemeClr val="accent5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tlCol="0" anchor="t"/>
              <a:lstStyle/>
              <a:p>
                <a:r>
                  <a:rPr lang="ru-RU" sz="2400" b="1" dirty="0">
                    <a:solidFill>
                      <a:schemeClr val="tx1"/>
                    </a:solidFill>
                  </a:rPr>
                  <a:t>Привязка к операционным метрикам</a:t>
                </a:r>
              </a:p>
            </p:txBody>
          </p:sp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7EAC0607-1CC1-4416-82A5-8540F733F027}"/>
                  </a:ext>
                </a:extLst>
              </p:cNvPr>
              <p:cNvSpPr/>
              <p:nvPr/>
            </p:nvSpPr>
            <p:spPr bwMode="auto">
              <a:xfrm>
                <a:off x="5090299" y="8958248"/>
                <a:ext cx="4380271" cy="1453243"/>
              </a:xfrm>
              <a:prstGeom prst="roundRect">
                <a:avLst>
                  <a:gd name="adj" fmla="val 992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7200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ru-RU" sz="2400" b="1" dirty="0">
                    <a:solidFill>
                      <a:schemeClr val="bg1"/>
                    </a:solidFill>
                  </a:rPr>
                  <a:t>Результаты должны быть понятны </a:t>
                </a:r>
                <a:br>
                  <a:rPr lang="ru-RU" sz="2400" b="1" dirty="0">
                    <a:solidFill>
                      <a:schemeClr val="bg1"/>
                    </a:solidFill>
                  </a:rPr>
                </a:br>
                <a:r>
                  <a:rPr lang="ru-RU" sz="2400" b="1" dirty="0">
                    <a:solidFill>
                      <a:schemeClr val="bg1"/>
                    </a:solidFill>
                  </a:rPr>
                  <a:t>всем заинтересованным сторонам</a:t>
                </a:r>
              </a:p>
            </p:txBody>
          </p:sp>
        </p:grpSp>
        <p:cxnSp>
          <p:nvCxnSpPr>
            <p:cNvPr id="18" name="Соединитель: уступ 17">
              <a:extLst>
                <a:ext uri="{FF2B5EF4-FFF2-40B4-BE49-F238E27FC236}">
                  <a16:creationId xmlns:a16="http://schemas.microsoft.com/office/drawing/2014/main" id="{C6B4DF3C-CD8F-4523-A34A-ED7F8797A209}"/>
                </a:ext>
              </a:extLst>
            </p:cNvPr>
            <p:cNvCxnSpPr>
              <a:stCxn id="5" idx="3"/>
              <a:endCxn id="9" idx="1"/>
            </p:cNvCxnSpPr>
            <p:nvPr/>
          </p:nvCxnSpPr>
          <p:spPr bwMode="auto">
            <a:xfrm>
              <a:off x="4286084" y="5666014"/>
              <a:ext cx="610595" cy="2671557"/>
            </a:xfrm>
            <a:prstGeom prst="bentConnector3">
              <a:avLst/>
            </a:prstGeom>
            <a:ln w="25400">
              <a:solidFill>
                <a:schemeClr val="bg2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Соединитель: уступ 19">
              <a:extLst>
                <a:ext uri="{FF2B5EF4-FFF2-40B4-BE49-F238E27FC236}">
                  <a16:creationId xmlns:a16="http://schemas.microsoft.com/office/drawing/2014/main" id="{EB4936E3-6F82-4BED-9434-CD1409DD18A8}"/>
                </a:ext>
              </a:extLst>
            </p:cNvPr>
            <p:cNvCxnSpPr>
              <a:stCxn id="5" idx="3"/>
              <a:endCxn id="4" idx="1"/>
            </p:cNvCxnSpPr>
            <p:nvPr/>
          </p:nvCxnSpPr>
          <p:spPr bwMode="auto">
            <a:xfrm flipV="1">
              <a:off x="4286084" y="2961798"/>
              <a:ext cx="610595" cy="2704216"/>
            </a:xfrm>
            <a:prstGeom prst="bentConnector3">
              <a:avLst/>
            </a:prstGeom>
            <a:ln w="25400">
              <a:solidFill>
                <a:schemeClr val="bg2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Соединитель: уступ 21">
              <a:extLst>
                <a:ext uri="{FF2B5EF4-FFF2-40B4-BE49-F238E27FC236}">
                  <a16:creationId xmlns:a16="http://schemas.microsoft.com/office/drawing/2014/main" id="{CD0E9113-94B5-463F-8483-5AE48B655086}"/>
                </a:ext>
              </a:extLst>
            </p:cNvPr>
            <p:cNvCxnSpPr>
              <a:stCxn id="5" idx="3"/>
              <a:endCxn id="8" idx="1"/>
            </p:cNvCxnSpPr>
            <p:nvPr/>
          </p:nvCxnSpPr>
          <p:spPr bwMode="auto">
            <a:xfrm>
              <a:off x="4286084" y="5666014"/>
              <a:ext cx="610595" cy="1332207"/>
            </a:xfrm>
            <a:prstGeom prst="bentConnector3">
              <a:avLst/>
            </a:prstGeom>
            <a:ln w="25400">
              <a:solidFill>
                <a:schemeClr val="bg2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Соединитель: уступ 23">
              <a:extLst>
                <a:ext uri="{FF2B5EF4-FFF2-40B4-BE49-F238E27FC236}">
                  <a16:creationId xmlns:a16="http://schemas.microsoft.com/office/drawing/2014/main" id="{B782D0F3-D0D7-4A79-B992-06D69B520077}"/>
                </a:ext>
              </a:extLst>
            </p:cNvPr>
            <p:cNvCxnSpPr>
              <a:stCxn id="5" idx="3"/>
              <a:endCxn id="6" idx="1"/>
            </p:cNvCxnSpPr>
            <p:nvPr/>
          </p:nvCxnSpPr>
          <p:spPr bwMode="auto">
            <a:xfrm flipV="1">
              <a:off x="4286084" y="4310334"/>
              <a:ext cx="610595" cy="1355680"/>
            </a:xfrm>
            <a:prstGeom prst="bentConnector3">
              <a:avLst/>
            </a:prstGeom>
            <a:ln w="25400">
              <a:solidFill>
                <a:schemeClr val="bg2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3C2CFB04-F315-4DF0-B8D6-4318038D66EC}"/>
                </a:ext>
              </a:extLst>
            </p:cNvPr>
            <p:cNvCxnSpPr>
              <a:stCxn id="5" idx="3"/>
              <a:endCxn id="7" idx="1"/>
            </p:cNvCxnSpPr>
            <p:nvPr/>
          </p:nvCxnSpPr>
          <p:spPr bwMode="auto">
            <a:xfrm flipV="1">
              <a:off x="4286084" y="5658870"/>
              <a:ext cx="610595" cy="7144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6ECC733-E498-4FFF-942A-388FE907D7D8}"/>
              </a:ext>
            </a:extLst>
          </p:cNvPr>
          <p:cNvGrpSpPr/>
          <p:nvPr/>
        </p:nvGrpSpPr>
        <p:grpSpPr>
          <a:xfrm>
            <a:off x="11411779" y="2383970"/>
            <a:ext cx="6186637" cy="4414387"/>
            <a:chOff x="11411779" y="2383970"/>
            <a:chExt cx="6186637" cy="4414387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B1DC8B32-7B9E-4B04-8975-A4BDDBA85F66}"/>
                </a:ext>
              </a:extLst>
            </p:cNvPr>
            <p:cNvSpPr/>
            <p:nvPr/>
          </p:nvSpPr>
          <p:spPr bwMode="auto">
            <a:xfrm>
              <a:off x="12263519" y="2383970"/>
              <a:ext cx="5334897" cy="739495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>
              <a:spAutoFit/>
            </a:bodyPr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Specific </a:t>
              </a:r>
              <a:r>
                <a:rPr lang="en-US" sz="2000" dirty="0">
                  <a:solidFill>
                    <a:schemeClr val="tx1"/>
                  </a:solidFill>
                </a:rPr>
                <a:t>(</a:t>
              </a:r>
              <a:r>
                <a:rPr lang="ru-RU" sz="2000" dirty="0">
                  <a:solidFill>
                    <a:schemeClr val="tx1"/>
                  </a:solidFill>
                </a:rPr>
                <a:t>конкретность)</a:t>
              </a:r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137EF49A-851B-4F10-976E-7C33A5B6E2EC}"/>
                </a:ext>
              </a:extLst>
            </p:cNvPr>
            <p:cNvSpPr/>
            <p:nvPr/>
          </p:nvSpPr>
          <p:spPr bwMode="auto">
            <a:xfrm>
              <a:off x="12263519" y="3302693"/>
              <a:ext cx="5334897" cy="739495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2000" b="1" dirty="0" err="1">
                  <a:solidFill>
                    <a:schemeClr val="tx1"/>
                  </a:solidFill>
                </a:rPr>
                <a:t>Measurable</a:t>
              </a:r>
              <a:r>
                <a:rPr lang="ru-RU" sz="2000" b="1" dirty="0">
                  <a:solidFill>
                    <a:schemeClr val="tx1"/>
                  </a:solidFill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</a:rPr>
                <a:t>(измеримость)</a:t>
              </a:r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37E74D18-4F92-40F3-8F3A-D84D29779F46}"/>
                </a:ext>
              </a:extLst>
            </p:cNvPr>
            <p:cNvSpPr/>
            <p:nvPr/>
          </p:nvSpPr>
          <p:spPr bwMode="auto">
            <a:xfrm>
              <a:off x="12263519" y="4221416"/>
              <a:ext cx="5334897" cy="739495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2000" b="1" dirty="0" err="1">
                  <a:solidFill>
                    <a:schemeClr val="tx1"/>
                  </a:solidFill>
                </a:rPr>
                <a:t>Achievable</a:t>
              </a:r>
              <a:r>
                <a:rPr lang="ru-RU" sz="2000" b="1" dirty="0">
                  <a:solidFill>
                    <a:schemeClr val="tx1"/>
                  </a:solidFill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</a:rPr>
                <a:t>(достижимость)</a:t>
              </a:r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E1B0B46-DCC2-45AB-912C-2BF2B55508FD}"/>
                </a:ext>
              </a:extLst>
            </p:cNvPr>
            <p:cNvSpPr/>
            <p:nvPr/>
          </p:nvSpPr>
          <p:spPr bwMode="auto">
            <a:xfrm>
              <a:off x="12263519" y="5140139"/>
              <a:ext cx="5334897" cy="739495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2000" b="1" dirty="0" err="1">
                  <a:solidFill>
                    <a:schemeClr val="tx1"/>
                  </a:solidFill>
                </a:rPr>
                <a:t>Relevant</a:t>
              </a:r>
              <a:r>
                <a:rPr lang="ru-RU" sz="2000" b="1" dirty="0">
                  <a:solidFill>
                    <a:schemeClr val="tx1"/>
                  </a:solidFill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</a:rPr>
                <a:t>(актуальность)</a:t>
              </a:r>
            </a:p>
          </p:txBody>
        </p:sp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BA23C0A1-787B-4FB7-A5CB-B9A91A9B3B0B}"/>
                </a:ext>
              </a:extLst>
            </p:cNvPr>
            <p:cNvSpPr/>
            <p:nvPr/>
          </p:nvSpPr>
          <p:spPr bwMode="auto">
            <a:xfrm>
              <a:off x="12263519" y="6058862"/>
              <a:ext cx="5334897" cy="739495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2000" b="1" dirty="0" err="1">
                  <a:solidFill>
                    <a:schemeClr val="tx1"/>
                  </a:solidFill>
                </a:rPr>
                <a:t>Time</a:t>
              </a:r>
              <a:r>
                <a:rPr lang="ru-RU" sz="2000" b="1" dirty="0">
                  <a:solidFill>
                    <a:schemeClr val="tx1"/>
                  </a:solidFill>
                </a:rPr>
                <a:t>-</a:t>
              </a:r>
              <a:r>
                <a:rPr lang="en-US" sz="2000" b="1" dirty="0">
                  <a:solidFill>
                    <a:schemeClr val="tx1"/>
                  </a:solidFill>
                </a:rPr>
                <a:t>B</a:t>
              </a:r>
              <a:r>
                <a:rPr lang="ru-RU" sz="2000" b="1" dirty="0" err="1">
                  <a:solidFill>
                    <a:schemeClr val="tx1"/>
                  </a:solidFill>
                </a:rPr>
                <a:t>ound</a:t>
              </a:r>
              <a:r>
                <a:rPr lang="ru-RU" sz="2000" b="1" dirty="0">
                  <a:solidFill>
                    <a:schemeClr val="tx1"/>
                  </a:solidFill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</a:rPr>
                <a:t>(ограничение по времени)</a:t>
              </a:r>
            </a:p>
          </p:txBody>
        </p:sp>
        <p:cxnSp>
          <p:nvCxnSpPr>
            <p:cNvPr id="28" name="Соединитель: уступ 27">
              <a:extLst>
                <a:ext uri="{FF2B5EF4-FFF2-40B4-BE49-F238E27FC236}">
                  <a16:creationId xmlns:a16="http://schemas.microsoft.com/office/drawing/2014/main" id="{F6642D83-B1E8-4927-924C-D872FA37F905}"/>
                </a:ext>
              </a:extLst>
            </p:cNvPr>
            <p:cNvCxnSpPr>
              <a:cxnSpLocks/>
              <a:stCxn id="4" idx="3"/>
              <a:endCxn id="16" idx="1"/>
            </p:cNvCxnSpPr>
            <p:nvPr/>
          </p:nvCxnSpPr>
          <p:spPr bwMode="auto">
            <a:xfrm>
              <a:off x="11411779" y="2961798"/>
              <a:ext cx="851740" cy="3466812"/>
            </a:xfrm>
            <a:prstGeom prst="bentConnector3">
              <a:avLst/>
            </a:prstGeom>
            <a:ln w="25400">
              <a:solidFill>
                <a:schemeClr val="bg2">
                  <a:lumMod val="40000"/>
                  <a:lumOff val="60000"/>
                </a:schemeClr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Соединитель: уступ 31">
              <a:extLst>
                <a:ext uri="{FF2B5EF4-FFF2-40B4-BE49-F238E27FC236}">
                  <a16:creationId xmlns:a16="http://schemas.microsoft.com/office/drawing/2014/main" id="{614E8D5B-BD69-4A24-8ACC-B6D3B2BD5F81}"/>
                </a:ext>
              </a:extLst>
            </p:cNvPr>
            <p:cNvCxnSpPr>
              <a:stCxn id="4" idx="3"/>
              <a:endCxn id="12" idx="1"/>
            </p:cNvCxnSpPr>
            <p:nvPr/>
          </p:nvCxnSpPr>
          <p:spPr bwMode="auto">
            <a:xfrm flipV="1">
              <a:off x="11411779" y="2753718"/>
              <a:ext cx="851740" cy="208080"/>
            </a:xfrm>
            <a:prstGeom prst="bentConnector3">
              <a:avLst/>
            </a:prstGeom>
            <a:ln w="25400">
              <a:solidFill>
                <a:schemeClr val="bg2">
                  <a:lumMod val="40000"/>
                  <a:lumOff val="60000"/>
                </a:schemeClr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Соединитель: уступ 33">
              <a:extLst>
                <a:ext uri="{FF2B5EF4-FFF2-40B4-BE49-F238E27FC236}">
                  <a16:creationId xmlns:a16="http://schemas.microsoft.com/office/drawing/2014/main" id="{78CE1743-7381-4C39-8CDE-593686D0BC5C}"/>
                </a:ext>
              </a:extLst>
            </p:cNvPr>
            <p:cNvCxnSpPr>
              <a:stCxn id="4" idx="3"/>
              <a:endCxn id="13" idx="1"/>
            </p:cNvCxnSpPr>
            <p:nvPr/>
          </p:nvCxnSpPr>
          <p:spPr bwMode="auto">
            <a:xfrm>
              <a:off x="11411779" y="2961798"/>
              <a:ext cx="851740" cy="710643"/>
            </a:xfrm>
            <a:prstGeom prst="bentConnector3">
              <a:avLst/>
            </a:prstGeom>
            <a:ln w="25400">
              <a:solidFill>
                <a:schemeClr val="bg2">
                  <a:lumMod val="40000"/>
                  <a:lumOff val="60000"/>
                </a:schemeClr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Соединитель: уступ 35">
              <a:extLst>
                <a:ext uri="{FF2B5EF4-FFF2-40B4-BE49-F238E27FC236}">
                  <a16:creationId xmlns:a16="http://schemas.microsoft.com/office/drawing/2014/main" id="{B1EA77EC-28A0-408C-8CF2-13579322183A}"/>
                </a:ext>
              </a:extLst>
            </p:cNvPr>
            <p:cNvCxnSpPr>
              <a:stCxn id="4" idx="3"/>
              <a:endCxn id="14" idx="1"/>
            </p:cNvCxnSpPr>
            <p:nvPr/>
          </p:nvCxnSpPr>
          <p:spPr bwMode="auto">
            <a:xfrm>
              <a:off x="11411779" y="2961798"/>
              <a:ext cx="851740" cy="1629366"/>
            </a:xfrm>
            <a:prstGeom prst="bentConnector3">
              <a:avLst/>
            </a:prstGeom>
            <a:ln w="25400">
              <a:solidFill>
                <a:schemeClr val="bg2">
                  <a:lumMod val="40000"/>
                  <a:lumOff val="60000"/>
                </a:schemeClr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Соединитель: уступ 37">
              <a:extLst>
                <a:ext uri="{FF2B5EF4-FFF2-40B4-BE49-F238E27FC236}">
                  <a16:creationId xmlns:a16="http://schemas.microsoft.com/office/drawing/2014/main" id="{44DAD6CE-B9CD-4D92-B5E4-0DE30EB20A9D}"/>
                </a:ext>
              </a:extLst>
            </p:cNvPr>
            <p:cNvCxnSpPr>
              <a:stCxn id="4" idx="3"/>
              <a:endCxn id="15" idx="1"/>
            </p:cNvCxnSpPr>
            <p:nvPr/>
          </p:nvCxnSpPr>
          <p:spPr bwMode="auto">
            <a:xfrm>
              <a:off x="11411779" y="2961798"/>
              <a:ext cx="851740" cy="2548089"/>
            </a:xfrm>
            <a:prstGeom prst="bentConnector3">
              <a:avLst/>
            </a:prstGeom>
            <a:ln w="25400">
              <a:solidFill>
                <a:schemeClr val="bg2">
                  <a:lumMod val="40000"/>
                  <a:lumOff val="60000"/>
                </a:schemeClr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8" y="665284"/>
            <a:ext cx="14133590" cy="1772793"/>
          </a:xfrm>
        </p:spPr>
        <p:txBody>
          <a:bodyPr/>
          <a:lstStyle/>
          <a:p>
            <a:pPr>
              <a:defRPr/>
            </a:pPr>
            <a:r>
              <a:rPr lang="ru-RU"/>
              <a:t>Жизненный цикл проекта</a:t>
            </a:r>
            <a:br>
              <a:rPr lang="ru-RU"/>
            </a:b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Жизненный цикл проекта</a:t>
            </a:r>
            <a:endParaRPr/>
          </a:p>
        </p:txBody>
      </p:sp>
      <p:grpSp>
        <p:nvGrpSpPr>
          <p:cNvPr id="4" name="Группа 3"/>
          <p:cNvGrpSpPr/>
          <p:nvPr/>
        </p:nvGrpSpPr>
        <p:grpSpPr bwMode="auto">
          <a:xfrm>
            <a:off x="649292" y="3261319"/>
            <a:ext cx="16990220" cy="4091793"/>
            <a:chOff x="1012012" y="2958990"/>
            <a:chExt cx="10317923" cy="2345189"/>
          </a:xfrm>
        </p:grpSpPr>
        <p:sp>
          <p:nvSpPr>
            <p:cNvPr id="5" name="Левая круглая скобка 4"/>
            <p:cNvSpPr/>
            <p:nvPr/>
          </p:nvSpPr>
          <p:spPr bwMode="auto">
            <a:xfrm>
              <a:off x="1320063" y="4318684"/>
              <a:ext cx="521489" cy="979022"/>
            </a:xfrm>
            <a:prstGeom prst="leftBracket">
              <a:avLst>
                <a:gd name="adj" fmla="val 116925"/>
              </a:avLst>
            </a:prstGeom>
            <a:ln w="38100" cap="rnd">
              <a:solidFill>
                <a:schemeClr val="bg2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6" name="Прямая со стрелкой 5"/>
            <p:cNvCxnSpPr>
              <a:cxnSpLocks/>
            </p:cNvCxnSpPr>
            <p:nvPr/>
          </p:nvCxnSpPr>
          <p:spPr bwMode="auto">
            <a:xfrm>
              <a:off x="1842903" y="5304179"/>
              <a:ext cx="9487032" cy="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>
              <a:cxnSpLocks/>
            </p:cNvCxnSpPr>
            <p:nvPr/>
          </p:nvCxnSpPr>
          <p:spPr bwMode="auto">
            <a:xfrm>
              <a:off x="1842903" y="4318684"/>
              <a:ext cx="8657003" cy="0"/>
            </a:xfrm>
            <a:prstGeom prst="straightConnector1">
              <a:avLst/>
            </a:prstGeom>
            <a:ln w="38100" cap="rnd">
              <a:solidFill>
                <a:schemeClr val="bg2"/>
              </a:solidFill>
              <a:prstDash val="solid"/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Левая круглая скобка 7"/>
            <p:cNvSpPr/>
            <p:nvPr/>
          </p:nvSpPr>
          <p:spPr bwMode="auto">
            <a:xfrm rot="10800000">
              <a:off x="10515489" y="2958990"/>
              <a:ext cx="643044" cy="1359693"/>
            </a:xfrm>
            <a:prstGeom prst="leftBracket">
              <a:avLst>
                <a:gd name="adj" fmla="val 112021"/>
              </a:avLst>
            </a:prstGeom>
            <a:ln w="38100" cap="rnd">
              <a:solidFill>
                <a:schemeClr val="bg2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9" name="Прямая со стрелкой 8"/>
            <p:cNvCxnSpPr>
              <a:cxnSpLocks/>
            </p:cNvCxnSpPr>
            <p:nvPr/>
          </p:nvCxnSpPr>
          <p:spPr bwMode="auto">
            <a:xfrm flipV="1">
              <a:off x="1012012" y="2958991"/>
              <a:ext cx="9479384" cy="1580"/>
            </a:xfrm>
            <a:prstGeom prst="straightConnector1">
              <a:avLst/>
            </a:prstGeom>
            <a:ln w="38100" cap="rnd">
              <a:solidFill>
                <a:schemeClr val="bg2"/>
              </a:solidFill>
              <a:prstDash val="solid"/>
              <a:round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Текст 61"/>
          <p:cNvSpPr txBox="1"/>
          <p:nvPr/>
        </p:nvSpPr>
        <p:spPr bwMode="auto">
          <a:xfrm>
            <a:off x="3644241" y="3420849"/>
            <a:ext cx="3803432" cy="1546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68579" tIns="68579" rIns="68579" bIns="68579" numCol="1" anchor="t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1500" b="1"/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ru-RU" sz="2400" dirty="0">
                <a:solidFill>
                  <a:schemeClr val="bg2"/>
                </a:solidFill>
                <a:latin typeface="Arial"/>
              </a:rPr>
              <a:t>Идея</a:t>
            </a:r>
            <a:endParaRPr sz="2400" dirty="0">
              <a:solidFill>
                <a:schemeClr val="bg2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ru-RU" sz="2000" b="0" dirty="0">
                <a:latin typeface="Arial"/>
              </a:rPr>
              <a:t>На этом этапе определяется цель и ресурсы проекта,         а также порядок действий. </a:t>
            </a:r>
            <a:endParaRPr lang="en-US" sz="2000" dirty="0">
              <a:latin typeface="Arial"/>
            </a:endParaRPr>
          </a:p>
        </p:txBody>
      </p:sp>
      <p:sp>
        <p:nvSpPr>
          <p:cNvPr id="18" name="Овал 17"/>
          <p:cNvSpPr>
            <a:spLocks noChangeAspect="1"/>
          </p:cNvSpPr>
          <p:nvPr/>
        </p:nvSpPr>
        <p:spPr bwMode="auto">
          <a:xfrm>
            <a:off x="3644241" y="3065312"/>
            <a:ext cx="360000" cy="360000"/>
          </a:xfrm>
          <a:prstGeom prst="ellipse">
            <a:avLst/>
          </a:prstGeom>
          <a:solidFill>
            <a:srgbClr val="00ADE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Овал 24"/>
          <p:cNvSpPr>
            <a:spLocks noChangeAspect="1"/>
          </p:cNvSpPr>
          <p:nvPr/>
        </p:nvSpPr>
        <p:spPr bwMode="auto">
          <a:xfrm>
            <a:off x="8377056" y="3062645"/>
            <a:ext cx="360000" cy="360000"/>
          </a:xfrm>
          <a:prstGeom prst="ellipse">
            <a:avLst/>
          </a:prstGeom>
          <a:solidFill>
            <a:srgbClr val="00ADE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Овал 42"/>
          <p:cNvSpPr>
            <a:spLocks noChangeAspect="1"/>
          </p:cNvSpPr>
          <p:nvPr/>
        </p:nvSpPr>
        <p:spPr bwMode="auto">
          <a:xfrm>
            <a:off x="12756264" y="3062645"/>
            <a:ext cx="360000" cy="360000"/>
          </a:xfrm>
          <a:prstGeom prst="ellipse">
            <a:avLst/>
          </a:prstGeom>
          <a:solidFill>
            <a:srgbClr val="00ADE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" name="Текст 61"/>
          <p:cNvSpPr txBox="1"/>
          <p:nvPr/>
        </p:nvSpPr>
        <p:spPr bwMode="auto">
          <a:xfrm>
            <a:off x="8347436" y="3427822"/>
            <a:ext cx="4043223" cy="1546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68579" tIns="68579" rIns="68579" bIns="68579" numCol="1" anchor="t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1500" b="1"/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ru-RU" sz="2400" dirty="0">
                <a:solidFill>
                  <a:schemeClr val="bg2"/>
                </a:solidFill>
                <a:latin typeface="Arial"/>
              </a:rPr>
              <a:t>Планирование</a:t>
            </a:r>
            <a:endParaRPr sz="2400" dirty="0">
              <a:solidFill>
                <a:schemeClr val="bg2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ru-RU" sz="2000" b="0" dirty="0">
                <a:latin typeface="Arial"/>
              </a:rPr>
              <a:t>Далее необходимо составить подробный план, согласовать бюджет и описать задачи.</a:t>
            </a:r>
            <a:endParaRPr lang="en-US" sz="2000" dirty="0">
              <a:latin typeface="Arial"/>
            </a:endParaRPr>
          </a:p>
        </p:txBody>
      </p:sp>
      <p:sp>
        <p:nvSpPr>
          <p:cNvPr id="67" name="Текст 61"/>
          <p:cNvSpPr txBox="1"/>
          <p:nvPr/>
        </p:nvSpPr>
        <p:spPr bwMode="auto">
          <a:xfrm>
            <a:off x="12754176" y="3427821"/>
            <a:ext cx="4043223" cy="18543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68579" tIns="68579" rIns="68579" bIns="68579" numCol="1" anchor="t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1500" b="1"/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ru-RU" sz="2400" dirty="0">
                <a:solidFill>
                  <a:schemeClr val="bg2"/>
                </a:solidFill>
                <a:latin typeface="Arial"/>
              </a:rPr>
              <a:t>Реализация</a:t>
            </a:r>
            <a:endParaRPr sz="2400" dirty="0">
              <a:solidFill>
                <a:schemeClr val="bg2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ru-RU" sz="2000" b="0" dirty="0">
                <a:latin typeface="Arial"/>
              </a:rPr>
              <a:t>На этапе реализации команда выполняет свои задачи для воплощения плана                  в реальность.</a:t>
            </a:r>
            <a:endParaRPr lang="en-US" sz="2000" dirty="0">
              <a:latin typeface="Arial"/>
            </a:endParaRPr>
          </a:p>
        </p:txBody>
      </p:sp>
      <p:sp>
        <p:nvSpPr>
          <p:cNvPr id="3" name="Текст 61"/>
          <p:cNvSpPr txBox="1"/>
          <p:nvPr/>
        </p:nvSpPr>
        <p:spPr bwMode="auto">
          <a:xfrm>
            <a:off x="3644241" y="7727710"/>
            <a:ext cx="5092815" cy="1546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68579" tIns="68579" rIns="68579" bIns="68579" numCol="1" anchor="t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1500" b="1"/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ru-RU" sz="2400" dirty="0">
                <a:solidFill>
                  <a:schemeClr val="bg2"/>
                </a:solidFill>
                <a:latin typeface="Arial"/>
              </a:rPr>
              <a:t>Контроль</a:t>
            </a:r>
            <a:endParaRPr sz="2400" dirty="0">
              <a:solidFill>
                <a:schemeClr val="bg2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ru-RU" sz="2000" b="0" dirty="0">
                <a:latin typeface="Arial"/>
              </a:rPr>
              <a:t>В процессе реализации проекта важно следить за его прогрессом, чтобы всё шло по плану.</a:t>
            </a:r>
            <a:endParaRPr lang="en-US" sz="2000" dirty="0">
              <a:latin typeface="Arial"/>
            </a:endParaRPr>
          </a:p>
        </p:txBody>
      </p:sp>
      <p:sp>
        <p:nvSpPr>
          <p:cNvPr id="11" name="Текст 61"/>
          <p:cNvSpPr txBox="1"/>
          <p:nvPr/>
        </p:nvSpPr>
        <p:spPr bwMode="auto">
          <a:xfrm>
            <a:off x="10579801" y="7734682"/>
            <a:ext cx="5821191" cy="1546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68579" tIns="68579" rIns="68579" bIns="68579" numCol="1" anchor="t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1500" b="1"/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ru-RU" sz="2400" dirty="0">
                <a:solidFill>
                  <a:schemeClr val="bg2"/>
                </a:solidFill>
                <a:latin typeface="Arial"/>
              </a:rPr>
              <a:t>Завершение</a:t>
            </a:r>
            <a:endParaRPr sz="2400" dirty="0">
              <a:solidFill>
                <a:schemeClr val="bg2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ru-RU" sz="2000" b="0" dirty="0">
                <a:latin typeface="Arial"/>
              </a:rPr>
              <a:t>При подведении итогов нам важно не только отметить успехи команды, но и извлечь уроки из проекта.</a:t>
            </a:r>
            <a:endParaRPr lang="en-US" sz="2000" dirty="0">
              <a:latin typeface="Arial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A48D4686-0BAE-4683-8597-14AF64A29762}"/>
              </a:ext>
            </a:extLst>
          </p:cNvPr>
          <p:cNvSpPr>
            <a:spLocks noChangeAspect="1"/>
          </p:cNvSpPr>
          <p:nvPr/>
        </p:nvSpPr>
        <p:spPr bwMode="auto">
          <a:xfrm>
            <a:off x="525578" y="3065312"/>
            <a:ext cx="360000" cy="360000"/>
          </a:xfrm>
          <a:prstGeom prst="ellipse">
            <a:avLst/>
          </a:prstGeom>
          <a:solidFill>
            <a:srgbClr val="00ADE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4939C654-B3AA-4E92-8F2C-1166CC4A3A6C}"/>
              </a:ext>
            </a:extLst>
          </p:cNvPr>
          <p:cNvSpPr>
            <a:spLocks noChangeAspect="1"/>
          </p:cNvSpPr>
          <p:nvPr/>
        </p:nvSpPr>
        <p:spPr bwMode="auto">
          <a:xfrm>
            <a:off x="3644241" y="7159672"/>
            <a:ext cx="360000" cy="360000"/>
          </a:xfrm>
          <a:prstGeom prst="ellipse">
            <a:avLst/>
          </a:prstGeom>
          <a:solidFill>
            <a:srgbClr val="00ADE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D4A9ED16-A2DE-4CDC-8DEC-060A5505EE1C}"/>
              </a:ext>
            </a:extLst>
          </p:cNvPr>
          <p:cNvSpPr>
            <a:spLocks noChangeAspect="1"/>
          </p:cNvSpPr>
          <p:nvPr/>
        </p:nvSpPr>
        <p:spPr bwMode="auto">
          <a:xfrm>
            <a:off x="10579801" y="7157005"/>
            <a:ext cx="360000" cy="360000"/>
          </a:xfrm>
          <a:prstGeom prst="ellipse">
            <a:avLst/>
          </a:prstGeom>
          <a:solidFill>
            <a:srgbClr val="00ADE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5921339-4404-4901-AE26-50A8E75E94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1841" y="2097162"/>
            <a:ext cx="792000" cy="792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9B67E83-914E-46FA-B104-8BECAD0EF4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63801" y="6260759"/>
            <a:ext cx="792000" cy="792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40C5E95-C138-4123-9E7E-E2FD282D28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61056" y="2097162"/>
            <a:ext cx="792000" cy="792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96B1F27-37EF-4F08-9E61-4D0C8433702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569792" y="2097162"/>
            <a:ext cx="792000" cy="792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642C6D6-9B69-4FDB-B425-6ABF5DFE72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29183" y="6260759"/>
            <a:ext cx="792000" cy="792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3265240" name="Прямоугольник: скругленные углы 5"/>
          <p:cNvSpPr/>
          <p:nvPr/>
        </p:nvSpPr>
        <p:spPr bwMode="auto">
          <a:xfrm>
            <a:off x="648889" y="2264293"/>
            <a:ext cx="10440000" cy="5805034"/>
          </a:xfrm>
          <a:prstGeom prst="roundRect">
            <a:avLst>
              <a:gd name="adj" fmla="val 3429"/>
            </a:avLst>
          </a:prstGeom>
          <a:solidFill>
            <a:srgbClr val="EB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t"/>
          <a:lstStyle/>
          <a:p>
            <a:pPr marL="392775" indent="-392775">
              <a:spcAft>
                <a:spcPts val="899"/>
              </a:spcAft>
              <a:buClr>
                <a:schemeClr val="bg2"/>
              </a:buClr>
              <a:buFont typeface="Arial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Arial"/>
              </a:rPr>
              <a:t>Что такое проект? Устав проекта</a:t>
            </a:r>
            <a:endParaRPr sz="2800" dirty="0">
              <a:solidFill>
                <a:schemeClr val="tx1"/>
              </a:solidFill>
              <a:latin typeface="Arial"/>
            </a:endParaRPr>
          </a:p>
          <a:p>
            <a:pPr marL="392775" indent="-392775">
              <a:spcAft>
                <a:spcPts val="899"/>
              </a:spcAft>
              <a:buClr>
                <a:schemeClr val="bg2"/>
              </a:buClr>
              <a:buFont typeface="Arial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Arial"/>
              </a:rPr>
              <a:t>Жизненный цикл проекта </a:t>
            </a:r>
            <a:endParaRPr sz="2800" dirty="0">
              <a:solidFill>
                <a:schemeClr val="tx1"/>
              </a:solidFill>
              <a:latin typeface="Arial"/>
            </a:endParaRPr>
          </a:p>
          <a:p>
            <a:pPr marL="392775" indent="-392775">
              <a:spcAft>
                <a:spcPts val="899"/>
              </a:spcAft>
              <a:buClr>
                <a:schemeClr val="bg2"/>
              </a:buClr>
              <a:buFont typeface="Arial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Arial"/>
              </a:rPr>
              <a:t>Портфель проектов</a:t>
            </a:r>
            <a:endParaRPr sz="280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8" y="635731"/>
            <a:ext cx="14417354" cy="738664"/>
          </a:xfrm>
        </p:spPr>
        <p:txBody>
          <a:bodyPr/>
          <a:lstStyle/>
          <a:p>
            <a:pPr>
              <a:defRPr/>
            </a:pPr>
            <a:r>
              <a:rPr lang="ru-RU" sz="6000" dirty="0"/>
              <a:t>План занятия</a:t>
            </a:r>
            <a:endParaRPr sz="600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1829D4F-1AEE-4FBD-8E70-060558C46213}"/>
              </a:ext>
            </a:extLst>
          </p:cNvPr>
          <p:cNvGrpSpPr/>
          <p:nvPr/>
        </p:nvGrpSpPr>
        <p:grpSpPr>
          <a:xfrm>
            <a:off x="11397343" y="2264294"/>
            <a:ext cx="6286726" cy="5805036"/>
            <a:chOff x="11397343" y="2571521"/>
            <a:chExt cx="6286726" cy="5805036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2A438B60-6C26-4C7E-A3BB-B896AF2C5699}"/>
                </a:ext>
              </a:extLst>
            </p:cNvPr>
            <p:cNvSpPr/>
            <p:nvPr/>
          </p:nvSpPr>
          <p:spPr bwMode="auto">
            <a:xfrm>
              <a:off x="11397343" y="2571521"/>
              <a:ext cx="6286726" cy="5805035"/>
            </a:xfrm>
            <a:prstGeom prst="roundRect">
              <a:avLst>
                <a:gd name="adj" fmla="val 3992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tIns="0" rIns="216000" bIns="216000" rtlCol="0" anchor="t"/>
            <a:lstStyle/>
            <a:p>
              <a:pPr marL="392775" indent="-392775">
                <a:spcAft>
                  <a:spcPts val="899"/>
                </a:spcAft>
                <a:buAutoNum type="arabicPeriod"/>
                <a:defRPr/>
              </a:pPr>
              <a:endParaRPr sz="2800" dirty="0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77C858A-F5B6-4257-8CAC-A82EABA79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861" b="12915"/>
            <a:stretch/>
          </p:blipFill>
          <p:spPr>
            <a:xfrm>
              <a:off x="11810993" y="3429000"/>
              <a:ext cx="5873076" cy="49475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 bwMode="auto">
          <a:xfrm>
            <a:off x="6412709" y="2379718"/>
            <a:ext cx="5470925" cy="3420000"/>
          </a:xfrm>
          <a:prstGeom prst="roundRect">
            <a:avLst>
              <a:gd name="adj" fmla="val 4361"/>
            </a:avLst>
          </a:prstGeom>
          <a:solidFill>
            <a:srgbClr val="EB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864000" rIns="216000" bIns="216000" rtlCol="0" anchor="t"/>
          <a:lstStyle/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ru-RU" sz="2400" b="1" dirty="0">
                <a:solidFill>
                  <a:schemeClr val="bg2"/>
                </a:solidFill>
                <a:latin typeface="Arial"/>
              </a:rPr>
              <a:t>Планирование</a:t>
            </a:r>
            <a:endParaRPr sz="2400" dirty="0">
              <a:solidFill>
                <a:schemeClr val="bg2"/>
              </a:solidFill>
            </a:endParaRPr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000" dirty="0">
                <a:solidFill>
                  <a:schemeClr val="tx1"/>
                </a:solidFill>
                <a:latin typeface="Arial"/>
              </a:rPr>
              <a:t>Разбиваем проект на задачи (</a:t>
            </a:r>
            <a:r>
              <a:rPr lang="en-GB" sz="2000" dirty="0">
                <a:solidFill>
                  <a:schemeClr val="tx1"/>
                </a:solidFill>
                <a:latin typeface="Arial"/>
              </a:rPr>
              <a:t>WBS)</a:t>
            </a:r>
            <a:endParaRPr sz="2000" dirty="0"/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000" dirty="0">
                <a:solidFill>
                  <a:schemeClr val="tx1"/>
                </a:solidFill>
                <a:latin typeface="Arial"/>
              </a:rPr>
              <a:t>Оцениваем сроки, бюджет, </a:t>
            </a:r>
            <a:br>
              <a:rPr lang="ru-RU" sz="2000" dirty="0">
                <a:solidFill>
                  <a:schemeClr val="tx1"/>
                </a:solidFill>
                <a:latin typeface="Arial"/>
              </a:rPr>
            </a:br>
            <a:r>
              <a:rPr lang="ru-RU" sz="2000" dirty="0">
                <a:solidFill>
                  <a:schemeClr val="tx1"/>
                </a:solidFill>
                <a:latin typeface="Arial"/>
              </a:rPr>
              <a:t>ресурсы (диаграммы </a:t>
            </a:r>
            <a:r>
              <a:rPr lang="ru-RU" sz="2000" dirty="0" err="1">
                <a:solidFill>
                  <a:schemeClr val="tx1"/>
                </a:solidFill>
                <a:latin typeface="Arial"/>
              </a:rPr>
              <a:t>Ганта</a:t>
            </a:r>
            <a:r>
              <a:rPr lang="ru-RU" sz="2000" dirty="0">
                <a:solidFill>
                  <a:schemeClr val="tx1"/>
                </a:solidFill>
                <a:latin typeface="Arial"/>
              </a:rPr>
              <a:t>)</a:t>
            </a:r>
            <a:endParaRPr sz="2000" dirty="0"/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000" dirty="0">
                <a:solidFill>
                  <a:schemeClr val="tx1"/>
                </a:solidFill>
                <a:latin typeface="Arial"/>
              </a:rPr>
              <a:t>Планируем коммуникации и риски</a:t>
            </a:r>
            <a:endParaRPr sz="2000" dirty="0"/>
          </a:p>
        </p:txBody>
      </p:sp>
      <p:sp>
        <p:nvSpPr>
          <p:cNvPr id="7" name="Прямоугольник: скругленные углы 6"/>
          <p:cNvSpPr/>
          <p:nvPr/>
        </p:nvSpPr>
        <p:spPr bwMode="auto">
          <a:xfrm>
            <a:off x="12165807" y="2379718"/>
            <a:ext cx="5482284" cy="3420000"/>
          </a:xfrm>
          <a:prstGeom prst="roundRect">
            <a:avLst>
              <a:gd name="adj" fmla="val 4359"/>
            </a:avLst>
          </a:prstGeom>
          <a:solidFill>
            <a:srgbClr val="EB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864000" rIns="216000" bIns="216000" rtlCol="0" anchor="t"/>
          <a:lstStyle/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ru-RU" sz="2400" b="1" dirty="0">
                <a:solidFill>
                  <a:schemeClr val="bg2"/>
                </a:solidFill>
                <a:latin typeface="Arial"/>
              </a:rPr>
              <a:t>Реализация</a:t>
            </a:r>
            <a:endParaRPr sz="2400" dirty="0">
              <a:solidFill>
                <a:schemeClr val="bg2"/>
              </a:solidFill>
            </a:endParaRPr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000" dirty="0">
                <a:solidFill>
                  <a:schemeClr val="tx1"/>
                </a:solidFill>
                <a:latin typeface="Arial"/>
              </a:rPr>
              <a:t>Координируем работу команды</a:t>
            </a:r>
            <a:endParaRPr sz="2000" dirty="0"/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000" dirty="0">
                <a:solidFill>
                  <a:schemeClr val="tx1"/>
                </a:solidFill>
                <a:latin typeface="Arial"/>
              </a:rPr>
              <a:t>Разрабатываем продукт / </a:t>
            </a:r>
            <a:br>
              <a:rPr lang="ru-RU" sz="2000" dirty="0">
                <a:solidFill>
                  <a:schemeClr val="tx1"/>
                </a:solidFill>
                <a:latin typeface="Arial"/>
              </a:rPr>
            </a:br>
            <a:r>
              <a:rPr lang="ru-RU" sz="2000" dirty="0">
                <a:solidFill>
                  <a:schemeClr val="tx1"/>
                </a:solidFill>
                <a:latin typeface="Arial"/>
              </a:rPr>
              <a:t>внедряем решения</a:t>
            </a:r>
            <a:endParaRPr sz="2000" dirty="0"/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000" dirty="0">
                <a:solidFill>
                  <a:schemeClr val="tx1"/>
                </a:solidFill>
                <a:latin typeface="Arial"/>
              </a:rPr>
              <a:t>Формируем регулярные отчёты (например, по </a:t>
            </a:r>
            <a:r>
              <a:rPr lang="ru-RU" sz="2000" dirty="0" err="1">
                <a:solidFill>
                  <a:schemeClr val="tx1"/>
                </a:solidFill>
                <a:latin typeface="Arial"/>
              </a:rPr>
              <a:t>Скраму</a:t>
            </a:r>
            <a:r>
              <a:rPr lang="en-GB" sz="2000" dirty="0">
                <a:solidFill>
                  <a:schemeClr val="tx1"/>
                </a:solidFill>
                <a:latin typeface="Arial"/>
              </a:rPr>
              <a:t>)</a:t>
            </a:r>
            <a:endParaRPr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30" y="635037"/>
            <a:ext cx="8637945" cy="1181862"/>
          </a:xfrm>
        </p:spPr>
        <p:txBody>
          <a:bodyPr/>
          <a:lstStyle/>
          <a:p>
            <a:pPr>
              <a:defRPr/>
            </a:pPr>
            <a:r>
              <a:rPr lang="ru-RU" sz="4800" dirty="0"/>
              <a:t>Действия на каждом </a:t>
            </a:r>
            <a:br>
              <a:rPr lang="ru-RU" sz="4800" dirty="0"/>
            </a:br>
            <a:r>
              <a:rPr lang="ru-RU" sz="4800" dirty="0"/>
              <a:t>этапе жизненного цикла</a:t>
            </a:r>
            <a:endParaRPr sz="4800" dirty="0"/>
          </a:p>
        </p:txBody>
      </p:sp>
      <p:sp>
        <p:nvSpPr>
          <p:cNvPr id="6" name="Прямоугольник: скругленные углы 5"/>
          <p:cNvSpPr/>
          <p:nvPr/>
        </p:nvSpPr>
        <p:spPr bwMode="auto">
          <a:xfrm>
            <a:off x="648889" y="2379718"/>
            <a:ext cx="5470925" cy="3420000"/>
          </a:xfrm>
          <a:prstGeom prst="roundRect">
            <a:avLst>
              <a:gd name="adj" fmla="val 4672"/>
            </a:avLst>
          </a:prstGeom>
          <a:solidFill>
            <a:srgbClr val="EB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864000" rIns="216000" bIns="216000" rtlCol="0" anchor="t"/>
          <a:lstStyle/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ru-RU" sz="2400" b="1" dirty="0">
                <a:solidFill>
                  <a:schemeClr val="bg2"/>
                </a:solidFill>
                <a:latin typeface="Arial"/>
              </a:rPr>
              <a:t>Идея</a:t>
            </a:r>
            <a:endParaRPr sz="2400" dirty="0">
              <a:solidFill>
                <a:schemeClr val="bg2"/>
              </a:solidFill>
            </a:endParaRPr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000" dirty="0">
                <a:solidFill>
                  <a:schemeClr val="tx1"/>
                </a:solidFill>
                <a:latin typeface="Arial"/>
              </a:rPr>
              <a:t>Анализируем идеи </a:t>
            </a:r>
            <a:br>
              <a:rPr lang="ru-RU" sz="2000" dirty="0">
                <a:solidFill>
                  <a:schemeClr val="tx1"/>
                </a:solidFill>
                <a:latin typeface="Arial"/>
              </a:rPr>
            </a:br>
            <a:r>
              <a:rPr lang="ru-RU" sz="2000" dirty="0">
                <a:solidFill>
                  <a:schemeClr val="tx1"/>
                </a:solidFill>
                <a:latin typeface="Arial"/>
              </a:rPr>
              <a:t>(зачем это нужно?)</a:t>
            </a:r>
            <a:endParaRPr sz="2000" dirty="0"/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000" dirty="0">
                <a:solidFill>
                  <a:schemeClr val="tx1"/>
                </a:solidFill>
                <a:latin typeface="Arial"/>
              </a:rPr>
              <a:t>Оцениваем риски и выгоды</a:t>
            </a:r>
            <a:endParaRPr sz="2000" dirty="0"/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000" dirty="0">
                <a:solidFill>
                  <a:schemeClr val="tx1"/>
                </a:solidFill>
                <a:latin typeface="Arial"/>
              </a:rPr>
              <a:t>Разрабатываем устав проекта</a:t>
            </a:r>
            <a:endParaRPr sz="2000" dirty="0"/>
          </a:p>
        </p:txBody>
      </p:sp>
      <p:sp>
        <p:nvSpPr>
          <p:cNvPr id="8" name="Прямоугольник: скругленные углы 7"/>
          <p:cNvSpPr/>
          <p:nvPr/>
        </p:nvSpPr>
        <p:spPr bwMode="auto">
          <a:xfrm>
            <a:off x="648887" y="6060867"/>
            <a:ext cx="8388000" cy="3420000"/>
          </a:xfrm>
          <a:prstGeom prst="roundRect">
            <a:avLst>
              <a:gd name="adj" fmla="val 4357"/>
            </a:avLst>
          </a:prstGeom>
          <a:solidFill>
            <a:srgbClr val="EB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864000" rIns="216000" bIns="216000" rtlCol="0" anchor="t"/>
          <a:lstStyle/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ru-RU" sz="2400" b="1" dirty="0">
                <a:solidFill>
                  <a:schemeClr val="bg2"/>
                </a:solidFill>
                <a:latin typeface="Arial"/>
              </a:rPr>
              <a:t>Контроль</a:t>
            </a:r>
            <a:endParaRPr sz="2400" b="1" dirty="0">
              <a:solidFill>
                <a:schemeClr val="bg2"/>
              </a:solidFill>
              <a:latin typeface="Arial"/>
            </a:endParaRPr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000" dirty="0">
                <a:solidFill>
                  <a:schemeClr val="tx1"/>
                </a:solidFill>
                <a:latin typeface="Arial"/>
              </a:rPr>
              <a:t>Отслеживаем сроки/бюджет </a:t>
            </a:r>
            <a:br>
              <a:rPr lang="ru-RU" sz="2000" dirty="0">
                <a:solidFill>
                  <a:schemeClr val="tx1"/>
                </a:solidFill>
                <a:latin typeface="Arial"/>
              </a:rPr>
            </a:br>
            <a:r>
              <a:rPr lang="ru-RU" sz="2000" dirty="0">
                <a:solidFill>
                  <a:schemeClr val="tx1"/>
                </a:solidFill>
                <a:latin typeface="Arial"/>
              </a:rPr>
              <a:t>(</a:t>
            </a:r>
            <a:r>
              <a:rPr lang="en-GB" sz="2000" dirty="0">
                <a:solidFill>
                  <a:schemeClr val="tx1"/>
                </a:solidFill>
                <a:latin typeface="Arial"/>
              </a:rPr>
              <a:t>KPI, </a:t>
            </a:r>
            <a:r>
              <a:rPr lang="ru-RU" sz="2000" dirty="0">
                <a:solidFill>
                  <a:schemeClr val="tx1"/>
                </a:solidFill>
                <a:latin typeface="Arial"/>
              </a:rPr>
              <a:t>метод освоенного объёма)</a:t>
            </a:r>
            <a:endParaRPr sz="2000" dirty="0">
              <a:solidFill>
                <a:schemeClr val="tx1"/>
              </a:solidFill>
              <a:latin typeface="Arial"/>
            </a:endParaRPr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000" dirty="0">
                <a:solidFill>
                  <a:schemeClr val="tx1"/>
                </a:solidFill>
                <a:latin typeface="Arial"/>
              </a:rPr>
              <a:t>Управляем изменениями </a:t>
            </a:r>
            <a:br>
              <a:rPr lang="ru-RU" sz="2000" dirty="0">
                <a:solidFill>
                  <a:schemeClr val="tx1"/>
                </a:solidFill>
                <a:latin typeface="Arial"/>
              </a:rPr>
            </a:br>
            <a:r>
              <a:rPr lang="ru-RU" sz="2000" dirty="0">
                <a:solidFill>
                  <a:schemeClr val="tx1"/>
                </a:solidFill>
                <a:latin typeface="Arial"/>
              </a:rPr>
              <a:t>(если заказчик просит «добавить кнопку»)</a:t>
            </a:r>
            <a:endParaRPr sz="2000" dirty="0">
              <a:solidFill>
                <a:schemeClr val="tx1"/>
              </a:solidFill>
              <a:latin typeface="Arial"/>
            </a:endParaRPr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000" dirty="0">
                <a:solidFill>
                  <a:schemeClr val="tx1"/>
                </a:solidFill>
                <a:latin typeface="Arial"/>
              </a:rPr>
              <a:t>Корректируем риски</a:t>
            </a:r>
            <a:endParaRPr sz="200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1" name="Прямоугольник: скругленные углы 10"/>
          <p:cNvSpPr/>
          <p:nvPr/>
        </p:nvSpPr>
        <p:spPr bwMode="auto">
          <a:xfrm>
            <a:off x="9296091" y="6060733"/>
            <a:ext cx="8352000" cy="3420000"/>
          </a:xfrm>
          <a:prstGeom prst="roundRect">
            <a:avLst>
              <a:gd name="adj" fmla="val 4357"/>
            </a:avLst>
          </a:prstGeom>
          <a:solidFill>
            <a:srgbClr val="EB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864000" rIns="216000" bIns="216000" rtlCol="0" anchor="t"/>
          <a:lstStyle/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ru-RU" sz="2400" b="1" dirty="0">
                <a:solidFill>
                  <a:schemeClr val="bg2"/>
                </a:solidFill>
                <a:latin typeface="Arial"/>
              </a:rPr>
              <a:t>Завершение</a:t>
            </a:r>
            <a:endParaRPr sz="2400" b="1" dirty="0">
              <a:solidFill>
                <a:schemeClr val="bg2"/>
              </a:solidFill>
              <a:latin typeface="Arial"/>
            </a:endParaRPr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000" dirty="0">
                <a:solidFill>
                  <a:schemeClr val="tx1"/>
                </a:solidFill>
                <a:latin typeface="Arial"/>
              </a:rPr>
              <a:t>Сдаём продукт заказчику</a:t>
            </a:r>
            <a:endParaRPr sz="2000" dirty="0">
              <a:solidFill>
                <a:schemeClr val="tx1"/>
              </a:solidFill>
              <a:latin typeface="Arial"/>
            </a:endParaRPr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000" dirty="0">
                <a:solidFill>
                  <a:schemeClr val="tx1"/>
                </a:solidFill>
                <a:latin typeface="Arial"/>
              </a:rPr>
              <a:t>Анализируем ошибки («выученные уроки»)</a:t>
            </a:r>
            <a:endParaRPr sz="2000" dirty="0">
              <a:solidFill>
                <a:schemeClr val="tx1"/>
              </a:solidFill>
              <a:latin typeface="Arial"/>
            </a:endParaRPr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000" dirty="0">
                <a:solidFill>
                  <a:schemeClr val="tx1"/>
                </a:solidFill>
                <a:latin typeface="Arial"/>
              </a:rPr>
              <a:t>Выражаем благодарность команде</a:t>
            </a:r>
            <a:endParaRPr sz="2000" dirty="0">
              <a:solidFill>
                <a:schemeClr val="tx1"/>
              </a:solidFill>
              <a:latin typeface="Arial"/>
            </a:endParaRPr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000" dirty="0">
                <a:solidFill>
                  <a:schemeClr val="tx1"/>
                </a:solidFill>
                <a:latin typeface="Arial"/>
              </a:rPr>
              <a:t>Архивируем документы</a:t>
            </a:r>
            <a:endParaRPr sz="240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188F3C-6A94-43E6-9172-BE0B3E64DC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849270" y="2578854"/>
            <a:ext cx="576000" cy="576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085807-A502-4E5A-908C-BEC9091DC0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>
            <a:off x="9449401" y="6259152"/>
            <a:ext cx="576000" cy="576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81EFCBF-EE4E-44D3-B2D3-2E71FB05497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auto">
          <a:xfrm>
            <a:off x="6625220" y="2578854"/>
            <a:ext cx="576000" cy="576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5EB65F-F7EC-4E37-B1E5-B56E55CEC40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 bwMode="auto">
          <a:xfrm>
            <a:off x="12382630" y="2578854"/>
            <a:ext cx="576000" cy="576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B2C74B5-D6E4-48B6-9E5A-4672C9A0D87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849270" y="6258150"/>
            <a:ext cx="576000" cy="576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6081171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8" y="635731"/>
            <a:ext cx="14417894" cy="549180"/>
          </a:xfrm>
        </p:spPr>
        <p:txBody>
          <a:bodyPr/>
          <a:lstStyle/>
          <a:p>
            <a:pPr>
              <a:defRPr/>
            </a:pPr>
            <a:r>
              <a:rPr lang="ru-RU"/>
              <a:t>Вопрос </a:t>
            </a:r>
            <a:endParaRPr/>
          </a:p>
        </p:txBody>
      </p:sp>
      <p:sp>
        <p:nvSpPr>
          <p:cNvPr id="25093295" name="Прямоугольник 3"/>
          <p:cNvSpPr/>
          <p:nvPr/>
        </p:nvSpPr>
        <p:spPr bwMode="auto">
          <a:xfrm>
            <a:off x="7140731" y="5383140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1200" b="1">
              <a:solidFill>
                <a:srgbClr val="0038FF"/>
              </a:solidFill>
              <a:latin typeface="Arial"/>
            </a:endParaRPr>
          </a:p>
        </p:txBody>
      </p:sp>
      <p:pic>
        <p:nvPicPr>
          <p:cNvPr id="1372645992" name="Рисунок 12" descr="Изображение выглядит как мультфильм, круг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779829" y="3258022"/>
            <a:ext cx="5517795" cy="587918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5666271-6B86-4E31-9444-91CEA2E08B7A}"/>
              </a:ext>
            </a:extLst>
          </p:cNvPr>
          <p:cNvGrpSpPr/>
          <p:nvPr/>
        </p:nvGrpSpPr>
        <p:grpSpPr>
          <a:xfrm>
            <a:off x="647697" y="2683112"/>
            <a:ext cx="10685448" cy="4922364"/>
            <a:chOff x="647697" y="3258022"/>
            <a:chExt cx="10685448" cy="4922364"/>
          </a:xfrm>
        </p:grpSpPr>
        <p:sp>
          <p:nvSpPr>
            <p:cNvPr id="2007048586" name="Скругленный прямоугольник 11"/>
            <p:cNvSpPr/>
            <p:nvPr/>
          </p:nvSpPr>
          <p:spPr bwMode="auto">
            <a:xfrm>
              <a:off x="647698" y="3258022"/>
              <a:ext cx="10685447" cy="4922364"/>
            </a:xfrm>
            <a:prstGeom prst="roundRect">
              <a:avLst>
                <a:gd name="adj" fmla="val 5371"/>
              </a:avLst>
            </a:prstGeom>
            <a:solidFill>
              <a:srgbClr val="EBF2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1242000" rIns="216000" bIns="216000" rtlCol="0" anchor="t"/>
            <a:lstStyle/>
            <a:p>
              <a:pPr>
                <a:spcAft>
                  <a:spcPts val="899"/>
                </a:spcAft>
                <a:defRPr/>
              </a:pPr>
              <a:r>
                <a:rPr lang="ru-RU" sz="4050" b="1" dirty="0">
                  <a:solidFill>
                    <a:schemeClr val="tx1"/>
                  </a:solidFill>
                  <a:latin typeface="Arial"/>
                  <a:ea typeface="Inter"/>
                </a:rPr>
                <a:t>Изучите 2 кейса и определите </a:t>
              </a:r>
              <a:br>
                <a:rPr lang="ru-RU" sz="4050" b="1" dirty="0">
                  <a:solidFill>
                    <a:schemeClr val="tx1"/>
                  </a:solidFill>
                  <a:latin typeface="Arial"/>
                  <a:ea typeface="Inter"/>
                </a:rPr>
              </a:br>
              <a:r>
                <a:rPr lang="ru-RU" sz="4050" b="1" dirty="0">
                  <a:solidFill>
                    <a:schemeClr val="tx1"/>
                  </a:solidFill>
                  <a:latin typeface="Arial"/>
                  <a:ea typeface="Inter"/>
                </a:rPr>
                <a:t>масштаб проекта и стейкхолдеров.</a:t>
              </a:r>
              <a:endParaRPr sz="4050" dirty="0"/>
            </a:p>
          </p:txBody>
        </p:sp>
        <p:pic>
          <p:nvPicPr>
            <p:cNvPr id="320429263" name="Рисунок 10" descr="Изображение выглядит как легкий, ночное небо&#10;&#10;Автоматически созданное описание"/>
            <p:cNvPicPr>
              <a:picLocks noChangeAspect="1"/>
            </p:cNvPicPr>
            <p:nvPr/>
          </p:nvPicPr>
          <p:blipFill>
            <a:blip r:embed="rId4"/>
            <a:srcRect t="14141" b="9096"/>
            <a:stretch/>
          </p:blipFill>
          <p:spPr bwMode="auto">
            <a:xfrm>
              <a:off x="647697" y="3431725"/>
              <a:ext cx="1266246" cy="972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8" y="665284"/>
            <a:ext cx="14133590" cy="1772793"/>
          </a:xfrm>
        </p:spPr>
        <p:txBody>
          <a:bodyPr/>
          <a:lstStyle/>
          <a:p>
            <a:pPr>
              <a:defRPr/>
            </a:pPr>
            <a:r>
              <a:rPr lang="ru-RU"/>
              <a:t>Портфель проектов</a:t>
            </a:r>
            <a:br>
              <a:rPr lang="ru-RU"/>
            </a:b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6081171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8" y="635731"/>
            <a:ext cx="14417894" cy="549180"/>
          </a:xfrm>
        </p:spPr>
        <p:txBody>
          <a:bodyPr/>
          <a:lstStyle/>
          <a:p>
            <a:pPr>
              <a:defRPr/>
            </a:pPr>
            <a:r>
              <a:rPr lang="ru-RU"/>
              <a:t>Вопрос </a:t>
            </a:r>
            <a:endParaRPr/>
          </a:p>
        </p:txBody>
      </p:sp>
      <p:sp>
        <p:nvSpPr>
          <p:cNvPr id="25093295" name="Прямоугольник 3"/>
          <p:cNvSpPr/>
          <p:nvPr/>
        </p:nvSpPr>
        <p:spPr bwMode="auto">
          <a:xfrm>
            <a:off x="7140731" y="5383140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1200" b="1">
              <a:solidFill>
                <a:srgbClr val="0038FF"/>
              </a:solidFill>
              <a:latin typeface="Arial"/>
            </a:endParaRPr>
          </a:p>
        </p:txBody>
      </p:sp>
      <p:pic>
        <p:nvPicPr>
          <p:cNvPr id="1372645992" name="Рисунок 12" descr="Изображение выглядит как мультфильм, круг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779829" y="3258022"/>
            <a:ext cx="5517795" cy="587918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85E7C7A-A641-4924-A8C8-0376A0BF7424}"/>
              </a:ext>
            </a:extLst>
          </p:cNvPr>
          <p:cNvGrpSpPr/>
          <p:nvPr/>
        </p:nvGrpSpPr>
        <p:grpSpPr>
          <a:xfrm>
            <a:off x="647697" y="2683112"/>
            <a:ext cx="10685448" cy="4922364"/>
            <a:chOff x="647697" y="3258022"/>
            <a:chExt cx="10685448" cy="4922364"/>
          </a:xfrm>
        </p:grpSpPr>
        <p:sp>
          <p:nvSpPr>
            <p:cNvPr id="2007048586" name="Скругленный прямоугольник 11"/>
            <p:cNvSpPr/>
            <p:nvPr/>
          </p:nvSpPr>
          <p:spPr bwMode="auto">
            <a:xfrm>
              <a:off x="647698" y="3258022"/>
              <a:ext cx="10685447" cy="4922364"/>
            </a:xfrm>
            <a:prstGeom prst="roundRect">
              <a:avLst>
                <a:gd name="adj" fmla="val 5371"/>
              </a:avLst>
            </a:prstGeom>
            <a:solidFill>
              <a:srgbClr val="EBF2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1242000" rIns="216000" bIns="216000" rtlCol="0" anchor="t"/>
            <a:lstStyle/>
            <a:p>
              <a:pPr>
                <a:spcAft>
                  <a:spcPts val="899"/>
                </a:spcAft>
                <a:defRPr/>
              </a:pPr>
              <a:r>
                <a:rPr lang="ru-RU" sz="4050" b="1" dirty="0">
                  <a:solidFill>
                    <a:schemeClr val="tx1"/>
                  </a:solidFill>
                </a:rPr>
                <a:t>Как вы понимаете, </a:t>
              </a:r>
              <a:br>
                <a:rPr lang="ru-RU" sz="4050" b="1" dirty="0">
                  <a:solidFill>
                    <a:schemeClr val="tx1"/>
                  </a:solidFill>
                </a:rPr>
              </a:br>
              <a:r>
                <a:rPr lang="ru-RU" sz="4050" b="1" dirty="0">
                  <a:solidFill>
                    <a:schemeClr val="tx1"/>
                  </a:solidFill>
                </a:rPr>
                <a:t>что такое портфель проектов?</a:t>
              </a:r>
              <a:endParaRPr lang="ru-RU" sz="4050" b="1" dirty="0">
                <a:solidFill>
                  <a:schemeClr val="tx1"/>
                </a:solidFill>
                <a:latin typeface="Arial"/>
                <a:ea typeface="Inter"/>
              </a:endParaRPr>
            </a:p>
          </p:txBody>
        </p:sp>
        <p:pic>
          <p:nvPicPr>
            <p:cNvPr id="320429263" name="Рисунок 10" descr="Изображение выглядит как легкий, ночное небо&#10;&#10;Автоматически созданное описание"/>
            <p:cNvPicPr>
              <a:picLocks noChangeAspect="1"/>
            </p:cNvPicPr>
            <p:nvPr/>
          </p:nvPicPr>
          <p:blipFill>
            <a:blip r:embed="rId3"/>
            <a:srcRect t="14141" b="9096"/>
            <a:stretch/>
          </p:blipFill>
          <p:spPr bwMode="auto">
            <a:xfrm>
              <a:off x="647697" y="3431725"/>
              <a:ext cx="1266246" cy="972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/>
          <p:cNvSpPr/>
          <p:nvPr/>
        </p:nvSpPr>
        <p:spPr bwMode="auto">
          <a:xfrm>
            <a:off x="648890" y="2386807"/>
            <a:ext cx="8349855" cy="6962775"/>
          </a:xfrm>
          <a:prstGeom prst="roundRect">
            <a:avLst>
              <a:gd name="adj" fmla="val 273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62000" rIns="216000" bIns="216000" rtlCol="0" anchor="t"/>
          <a:lstStyle/>
          <a:p>
            <a:pPr>
              <a:spcAft>
                <a:spcPts val="1800"/>
              </a:spcAft>
              <a:defRPr/>
            </a:pPr>
            <a:r>
              <a:rPr lang="ru-RU" sz="3200" b="1" dirty="0"/>
              <a:t>Портфель проектов</a:t>
            </a:r>
            <a:endParaRPr lang="ru-RU" sz="3200" dirty="0"/>
          </a:p>
          <a:p>
            <a:pPr>
              <a:spcAft>
                <a:spcPts val="1800"/>
              </a:spcAft>
              <a:defRPr/>
            </a:pPr>
            <a:endParaRPr lang="ru-RU" sz="2400" dirty="0"/>
          </a:p>
          <a:p>
            <a:pPr>
              <a:spcAft>
                <a:spcPts val="1800"/>
              </a:spcAft>
              <a:defRPr/>
            </a:pPr>
            <a:r>
              <a:rPr lang="ru-RU" sz="2400" dirty="0"/>
              <a:t>Это совокупность проектов, программ и других работ, которые управляются и координируются с целью достижения стратегических целей организации. </a:t>
            </a:r>
          </a:p>
          <a:p>
            <a:pPr>
              <a:spcAft>
                <a:spcPts val="1800"/>
              </a:spcAft>
              <a:defRPr/>
            </a:pPr>
            <a:r>
              <a:rPr lang="ru-RU" sz="2400" b="1" dirty="0"/>
              <a:t>Основная задача портфеля </a:t>
            </a:r>
            <a:r>
              <a:rPr lang="ru-RU" sz="2400" dirty="0"/>
              <a:t>— оптимизация распределения ресурсов и управление взаимодействием между проектами для максимизации совокупной ценности и минимизации рисков.</a:t>
            </a:r>
          </a:p>
          <a:p>
            <a:pPr>
              <a:spcAft>
                <a:spcPts val="1800"/>
              </a:spcAft>
              <a:defRPr/>
            </a:pPr>
            <a:r>
              <a:rPr lang="ru-RU" sz="2400" dirty="0"/>
              <a:t>Портфель может включать как отдельные, не связанные между собой проекты, так и взаимосвязанные программы, </a:t>
            </a:r>
            <a:br>
              <a:rPr lang="ru-RU" sz="2400" dirty="0"/>
            </a:br>
            <a:r>
              <a:rPr lang="ru-RU" sz="2400" dirty="0"/>
              <a:t>которые конкурируют за ограниченные ресурсы.</a:t>
            </a:r>
            <a:endParaRPr sz="2400" dirty="0"/>
          </a:p>
        </p:txBody>
      </p:sp>
      <p:sp>
        <p:nvSpPr>
          <p:cNvPr id="11" name="Прямоугольник: скругленные углы 10"/>
          <p:cNvSpPr/>
          <p:nvPr/>
        </p:nvSpPr>
        <p:spPr bwMode="auto">
          <a:xfrm>
            <a:off x="9293794" y="2386808"/>
            <a:ext cx="8344127" cy="6962775"/>
          </a:xfrm>
          <a:prstGeom prst="roundRect">
            <a:avLst>
              <a:gd name="adj" fmla="val 2738"/>
            </a:avLst>
          </a:prstGeom>
          <a:solidFill>
            <a:srgbClr val="EB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62000" rIns="252000" bIns="216000" rtlCol="0" anchor="t"/>
          <a:lstStyle/>
          <a:p>
            <a:pPr>
              <a:spcAft>
                <a:spcPts val="900"/>
              </a:spcAft>
              <a:defRPr/>
            </a:pPr>
            <a:r>
              <a:rPr lang="ru-RU" sz="3200" b="1" dirty="0">
                <a:solidFill>
                  <a:schemeClr val="bg2"/>
                </a:solidFill>
                <a:latin typeface="Arial"/>
              </a:rPr>
              <a:t>Ключевые задачи управления        портфелем проектов</a:t>
            </a:r>
            <a:endParaRPr lang="ru-RU" sz="3200" dirty="0">
              <a:solidFill>
                <a:schemeClr val="tx1"/>
              </a:solidFill>
              <a:latin typeface="Arial"/>
            </a:endParaRPr>
          </a:p>
          <a:p>
            <a:pPr marL="428625" indent="-428625">
              <a:buClr>
                <a:schemeClr val="bg2"/>
              </a:buClr>
              <a:buFont typeface="Системный шрифт, обычный"/>
              <a:buChar char="+"/>
              <a:defRPr/>
            </a:pPr>
            <a:endParaRPr lang="ru-RU" sz="2400" dirty="0">
              <a:solidFill>
                <a:schemeClr val="tx1"/>
              </a:solidFill>
              <a:latin typeface="Arial"/>
            </a:endParaRPr>
          </a:p>
          <a:p>
            <a:pPr marL="360000" indent="-360000">
              <a:buClr>
                <a:schemeClr val="bg2"/>
              </a:buClr>
              <a:buFont typeface="Системный шрифт, обычный"/>
              <a:buChar char="+"/>
              <a:defRPr/>
            </a:pPr>
            <a:r>
              <a:rPr lang="ru-RU" sz="2400" dirty="0">
                <a:solidFill>
                  <a:schemeClr val="tx1"/>
                </a:solidFill>
                <a:latin typeface="Arial"/>
              </a:rPr>
              <a:t>Обеспечение соответствия проектов и программ стратегическим целям организации</a:t>
            </a:r>
            <a:endParaRPr sz="2400" dirty="0"/>
          </a:p>
          <a:p>
            <a:pPr marL="360000" indent="-360000">
              <a:buClr>
                <a:schemeClr val="bg2"/>
              </a:buClr>
              <a:buFont typeface="Системный шрифт, обычный"/>
              <a:buChar char="+"/>
              <a:defRPr/>
            </a:pPr>
            <a:endParaRPr lang="ru-RU" sz="2400" dirty="0">
              <a:solidFill>
                <a:schemeClr val="tx1"/>
              </a:solidFill>
              <a:latin typeface="Arial"/>
            </a:endParaRPr>
          </a:p>
          <a:p>
            <a:pPr marL="360000" indent="-360000">
              <a:buClr>
                <a:schemeClr val="bg2"/>
              </a:buClr>
              <a:buFont typeface="Системный шрифт, обычный"/>
              <a:buChar char="+"/>
              <a:defRPr/>
            </a:pPr>
            <a:r>
              <a:rPr lang="ru-RU" sz="2400" dirty="0">
                <a:solidFill>
                  <a:schemeClr val="tx1"/>
                </a:solidFill>
                <a:latin typeface="Arial"/>
              </a:rPr>
              <a:t>Оптимизация использования ресурсов (финансовых, человеческих, материальных)</a:t>
            </a:r>
            <a:endParaRPr sz="2400" dirty="0"/>
          </a:p>
          <a:p>
            <a:pPr marL="360000" indent="-360000">
              <a:buClr>
                <a:schemeClr val="bg2"/>
              </a:buClr>
              <a:buFont typeface="Системный шрифт, обычный"/>
              <a:buChar char="+"/>
              <a:defRPr/>
            </a:pPr>
            <a:endParaRPr lang="ru-RU" sz="2400" dirty="0">
              <a:solidFill>
                <a:schemeClr val="tx1"/>
              </a:solidFill>
              <a:latin typeface="Arial"/>
            </a:endParaRPr>
          </a:p>
          <a:p>
            <a:pPr marL="360000" indent="-360000">
              <a:buClr>
                <a:schemeClr val="bg2"/>
              </a:buClr>
              <a:buFont typeface="Системный шрифт, обычный"/>
              <a:buChar char="+"/>
              <a:defRPr/>
            </a:pPr>
            <a:r>
              <a:rPr lang="ru-RU" sz="2400" dirty="0">
                <a:solidFill>
                  <a:schemeClr val="tx1"/>
                </a:solidFill>
                <a:latin typeface="Arial"/>
              </a:rPr>
              <a:t>Снижение рисков за счёт диверсификации проектов</a:t>
            </a:r>
            <a:endParaRPr sz="2400" dirty="0"/>
          </a:p>
          <a:p>
            <a:pPr marL="360000" indent="-360000">
              <a:buClr>
                <a:schemeClr val="bg2"/>
              </a:buClr>
              <a:buFont typeface="Системный шрифт, обычный"/>
              <a:buChar char="+"/>
              <a:defRPr/>
            </a:pPr>
            <a:endParaRPr lang="ru-RU" sz="2400" dirty="0">
              <a:solidFill>
                <a:schemeClr val="tx1"/>
              </a:solidFill>
              <a:latin typeface="Arial"/>
            </a:endParaRPr>
          </a:p>
          <a:p>
            <a:pPr marL="360000" indent="-360000">
              <a:buClr>
                <a:schemeClr val="bg2"/>
              </a:buClr>
              <a:buFont typeface="Системный шрифт, обычный"/>
              <a:buChar char="+"/>
              <a:defRPr/>
            </a:pPr>
            <a:r>
              <a:rPr lang="ru-RU" sz="2400" dirty="0">
                <a:solidFill>
                  <a:schemeClr val="tx1"/>
                </a:solidFill>
                <a:latin typeface="Arial"/>
              </a:rPr>
              <a:t>Поддержка гибкости и адаптивности для реагирования на внешние изменения</a:t>
            </a:r>
            <a:endParaRPr sz="2400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9" y="635732"/>
            <a:ext cx="14409795" cy="1132618"/>
          </a:xfrm>
        </p:spPr>
        <p:txBody>
          <a:bodyPr/>
          <a:lstStyle/>
          <a:p>
            <a:pPr>
              <a:defRPr/>
            </a:pPr>
            <a:r>
              <a:rPr lang="ru-RU" sz="4800" dirty="0"/>
              <a:t>Портфель проектов. </a:t>
            </a:r>
            <a:br>
              <a:rPr lang="ru-RU" sz="4800" dirty="0"/>
            </a:br>
            <a:r>
              <a:rPr lang="ru-RU" sz="4400" dirty="0">
                <a:solidFill>
                  <a:schemeClr val="bg2"/>
                </a:solidFill>
              </a:rPr>
              <a:t>Определение и основные задачи</a:t>
            </a:r>
            <a:endParaRPr sz="4800" dirty="0">
              <a:solidFill>
                <a:schemeClr val="bg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146248" y="2565697"/>
            <a:ext cx="648000" cy="64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53923A-E697-4E3B-BC9D-464E3D943D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496103" y="2707491"/>
            <a:ext cx="756000" cy="756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30" y="635037"/>
            <a:ext cx="8691014" cy="1242749"/>
          </a:xfrm>
        </p:spPr>
        <p:txBody>
          <a:bodyPr/>
          <a:lstStyle/>
          <a:p>
            <a:pPr>
              <a:defRPr/>
            </a:pPr>
            <a:r>
              <a:rPr lang="ru-RU" sz="4800" dirty="0"/>
              <a:t>Принципы формирования портфеля проектов</a:t>
            </a:r>
            <a:endParaRPr sz="4800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3319A24-7ABD-4EB6-B57D-943BB88A21EE}"/>
              </a:ext>
            </a:extLst>
          </p:cNvPr>
          <p:cNvSpPr/>
          <p:nvPr/>
        </p:nvSpPr>
        <p:spPr bwMode="auto">
          <a:xfrm>
            <a:off x="689584" y="2383970"/>
            <a:ext cx="4157870" cy="6564087"/>
          </a:xfrm>
          <a:prstGeom prst="roundRect">
            <a:avLst>
              <a:gd name="adj" fmla="val 486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Принципы формирования</a:t>
            </a:r>
          </a:p>
          <a:p>
            <a:pPr algn="ctr"/>
            <a:r>
              <a:rPr lang="ru-RU" sz="2800" b="1" dirty="0"/>
              <a:t>портфеля проектов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2522764-9394-491F-B13E-36880C3515B1}"/>
              </a:ext>
            </a:extLst>
          </p:cNvPr>
          <p:cNvGrpSpPr/>
          <p:nvPr/>
        </p:nvGrpSpPr>
        <p:grpSpPr>
          <a:xfrm>
            <a:off x="6738873" y="2367642"/>
            <a:ext cx="10667383" cy="6580416"/>
            <a:chOff x="5833864" y="2383970"/>
            <a:chExt cx="4380271" cy="9636893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A788AC3A-CD4C-4E9D-AFD9-15A134EDD6A3}"/>
                </a:ext>
              </a:extLst>
            </p:cNvPr>
            <p:cNvSpPr/>
            <p:nvPr/>
          </p:nvSpPr>
          <p:spPr bwMode="auto">
            <a:xfrm>
              <a:off x="5833864" y="2383970"/>
              <a:ext cx="4380271" cy="1453243"/>
            </a:xfrm>
            <a:prstGeom prst="roundRect">
              <a:avLst>
                <a:gd name="adj" fmla="val 9925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tlCol="0" anchor="t"/>
            <a:lstStyle/>
            <a:p>
              <a:r>
                <a:rPr lang="ru-RU" sz="2400" b="1" dirty="0"/>
                <a:t>Соответствие стратегии</a:t>
              </a:r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6FE2A654-9439-41AB-9F98-332731780FBE}"/>
                </a:ext>
              </a:extLst>
            </p:cNvPr>
            <p:cNvSpPr/>
            <p:nvPr/>
          </p:nvSpPr>
          <p:spPr bwMode="auto">
            <a:xfrm>
              <a:off x="5833864" y="4033156"/>
              <a:ext cx="4380271" cy="1453243"/>
            </a:xfrm>
            <a:prstGeom prst="roundRect">
              <a:avLst>
                <a:gd name="adj" fmla="val 9925"/>
              </a:avLst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2400" b="1" dirty="0">
                  <a:solidFill>
                    <a:schemeClr val="tx1"/>
                  </a:solidFill>
                </a:rPr>
                <a:t>Оптимизация ресурсов</a:t>
              </a:r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BA847CBD-7950-4991-B32E-F4243D3625B9}"/>
                </a:ext>
              </a:extLst>
            </p:cNvPr>
            <p:cNvSpPr/>
            <p:nvPr/>
          </p:nvSpPr>
          <p:spPr bwMode="auto">
            <a:xfrm>
              <a:off x="5833864" y="5682342"/>
              <a:ext cx="4380271" cy="1453243"/>
            </a:xfrm>
            <a:prstGeom prst="roundRect">
              <a:avLst>
                <a:gd name="adj" fmla="val 9925"/>
              </a:avLst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tlCol="0" anchor="t"/>
            <a:lstStyle/>
            <a:p>
              <a:r>
                <a:rPr lang="ru-RU" sz="2400" b="1" dirty="0">
                  <a:solidFill>
                    <a:schemeClr val="tx1"/>
                  </a:solidFill>
                </a:rPr>
                <a:t>Управление рисками</a:t>
              </a:r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546345D1-DCFF-4FA0-99F3-6F131964A762}"/>
                </a:ext>
              </a:extLst>
            </p:cNvPr>
            <p:cNvSpPr/>
            <p:nvPr/>
          </p:nvSpPr>
          <p:spPr bwMode="auto">
            <a:xfrm>
              <a:off x="5833864" y="7320296"/>
              <a:ext cx="4380271" cy="1453243"/>
            </a:xfrm>
            <a:prstGeom prst="roundRect">
              <a:avLst>
                <a:gd name="adj" fmla="val 9925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tlCol="0" anchor="t"/>
            <a:lstStyle/>
            <a:p>
              <a:r>
                <a:rPr lang="ru-RU" sz="2400" b="1" dirty="0">
                  <a:solidFill>
                    <a:schemeClr val="tx1"/>
                  </a:solidFill>
                </a:rPr>
                <a:t>Диверсификация проектов</a:t>
              </a:r>
            </a:p>
          </p:txBody>
        </p:sp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E2A8AB25-F9BF-4D84-BE42-DB3623D10D82}"/>
                </a:ext>
              </a:extLst>
            </p:cNvPr>
            <p:cNvSpPr/>
            <p:nvPr/>
          </p:nvSpPr>
          <p:spPr bwMode="auto">
            <a:xfrm>
              <a:off x="5833864" y="8958248"/>
              <a:ext cx="4380271" cy="1453243"/>
            </a:xfrm>
            <a:prstGeom prst="roundRect">
              <a:avLst>
                <a:gd name="adj" fmla="val 9925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</a:rPr>
                <a:t>Баланс между краткосрочной и долгосрочной ценностью</a:t>
              </a:r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FBDF6B4F-497D-4FB7-AE29-280A65625F06}"/>
                </a:ext>
              </a:extLst>
            </p:cNvPr>
            <p:cNvSpPr/>
            <p:nvPr/>
          </p:nvSpPr>
          <p:spPr bwMode="auto">
            <a:xfrm>
              <a:off x="5833864" y="10567620"/>
              <a:ext cx="4380271" cy="1453243"/>
            </a:xfrm>
            <a:prstGeom prst="roundRect">
              <a:avLst>
                <a:gd name="adj" fmla="val 992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</a:rPr>
                <a:t>Гибкость и адаптивность</a:t>
              </a:r>
            </a:p>
          </p:txBody>
        </p:sp>
      </p:grpSp>
      <p:cxnSp>
        <p:nvCxnSpPr>
          <p:cNvPr id="7" name="Соединитель: уступ 6">
            <a:extLst>
              <a:ext uri="{FF2B5EF4-FFF2-40B4-BE49-F238E27FC236}">
                <a16:creationId xmlns:a16="http://schemas.microsoft.com/office/drawing/2014/main" id="{B5333129-6887-4C08-B391-1EAF92A4907B}"/>
              </a:ext>
            </a:extLst>
          </p:cNvPr>
          <p:cNvCxnSpPr>
            <a:cxnSpLocks/>
            <a:stCxn id="4" idx="3"/>
            <a:endCxn id="16" idx="1"/>
          </p:cNvCxnSpPr>
          <p:nvPr/>
        </p:nvCxnSpPr>
        <p:spPr bwMode="auto">
          <a:xfrm>
            <a:off x="4847454" y="5666014"/>
            <a:ext cx="1891419" cy="1686944"/>
          </a:xfrm>
          <a:prstGeom prst="bentConnector3">
            <a:avLst/>
          </a:prstGeom>
          <a:ln w="25400">
            <a:solidFill>
              <a:schemeClr val="bg2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оединитель: уступ 7">
            <a:extLst>
              <a:ext uri="{FF2B5EF4-FFF2-40B4-BE49-F238E27FC236}">
                <a16:creationId xmlns:a16="http://schemas.microsoft.com/office/drawing/2014/main" id="{0871EB7E-8E1B-4205-88B1-86AAD560D83A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 bwMode="auto">
          <a:xfrm flipV="1">
            <a:off x="4847454" y="2863805"/>
            <a:ext cx="1891419" cy="2802209"/>
          </a:xfrm>
          <a:prstGeom prst="bentConnector3">
            <a:avLst/>
          </a:prstGeom>
          <a:ln w="25400">
            <a:solidFill>
              <a:schemeClr val="bg2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01F6F671-4909-4CD9-BB90-772A3C7499F1}"/>
              </a:ext>
            </a:extLst>
          </p:cNvPr>
          <p:cNvCxnSpPr>
            <a:cxnSpLocks/>
            <a:stCxn id="4" idx="3"/>
            <a:endCxn id="15" idx="1"/>
          </p:cNvCxnSpPr>
          <p:nvPr/>
        </p:nvCxnSpPr>
        <p:spPr bwMode="auto">
          <a:xfrm>
            <a:off x="4847454" y="5666014"/>
            <a:ext cx="1891419" cy="568491"/>
          </a:xfrm>
          <a:prstGeom prst="bentConnector3">
            <a:avLst/>
          </a:prstGeom>
          <a:ln w="25400">
            <a:solidFill>
              <a:schemeClr val="bg2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: уступ 9">
            <a:extLst>
              <a:ext uri="{FF2B5EF4-FFF2-40B4-BE49-F238E27FC236}">
                <a16:creationId xmlns:a16="http://schemas.microsoft.com/office/drawing/2014/main" id="{A5DB9D2C-DE6A-48B8-ABE7-628CCC9861FF}"/>
              </a:ext>
            </a:extLst>
          </p:cNvPr>
          <p:cNvCxnSpPr>
            <a:cxnSpLocks/>
            <a:stCxn id="4" idx="3"/>
            <a:endCxn id="13" idx="1"/>
          </p:cNvCxnSpPr>
          <p:nvPr/>
        </p:nvCxnSpPr>
        <p:spPr bwMode="auto">
          <a:xfrm flipV="1">
            <a:off x="4847454" y="3989928"/>
            <a:ext cx="1891419" cy="1676086"/>
          </a:xfrm>
          <a:prstGeom prst="bentConnector3">
            <a:avLst/>
          </a:prstGeom>
          <a:ln w="25400">
            <a:solidFill>
              <a:schemeClr val="bg2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: уступ 28">
            <a:extLst>
              <a:ext uri="{FF2B5EF4-FFF2-40B4-BE49-F238E27FC236}">
                <a16:creationId xmlns:a16="http://schemas.microsoft.com/office/drawing/2014/main" id="{E23D573F-892C-41B3-BC93-E694E26E8E55}"/>
              </a:ext>
            </a:extLst>
          </p:cNvPr>
          <p:cNvCxnSpPr>
            <a:cxnSpLocks/>
            <a:stCxn id="4" idx="3"/>
            <a:endCxn id="28" idx="1"/>
          </p:cNvCxnSpPr>
          <p:nvPr/>
        </p:nvCxnSpPr>
        <p:spPr bwMode="auto">
          <a:xfrm>
            <a:off x="4847454" y="5666014"/>
            <a:ext cx="1891419" cy="2785881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: уступ 37">
            <a:extLst>
              <a:ext uri="{FF2B5EF4-FFF2-40B4-BE49-F238E27FC236}">
                <a16:creationId xmlns:a16="http://schemas.microsoft.com/office/drawing/2014/main" id="{E2E85D3E-51D8-4438-B220-B668C13C48F6}"/>
              </a:ext>
            </a:extLst>
          </p:cNvPr>
          <p:cNvCxnSpPr>
            <a:stCxn id="4" idx="3"/>
            <a:endCxn id="14" idx="1"/>
          </p:cNvCxnSpPr>
          <p:nvPr/>
        </p:nvCxnSpPr>
        <p:spPr bwMode="auto">
          <a:xfrm flipV="1">
            <a:off x="4847454" y="5116052"/>
            <a:ext cx="1891419" cy="549962"/>
          </a:xfrm>
          <a:prstGeom prst="bentConnector3">
            <a:avLst/>
          </a:prstGeom>
          <a:ln w="25400">
            <a:solidFill>
              <a:schemeClr val="bg2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4CA574F-FB5D-4F9B-BA2B-2FE57D53CC69}"/>
              </a:ext>
            </a:extLst>
          </p:cNvPr>
          <p:cNvSpPr/>
          <p:nvPr/>
        </p:nvSpPr>
        <p:spPr>
          <a:xfrm>
            <a:off x="6411528" y="5901856"/>
            <a:ext cx="5467325" cy="3305880"/>
          </a:xfrm>
          <a:prstGeom prst="roundRect">
            <a:avLst>
              <a:gd name="adj" fmla="val 34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144000" bIns="144000" rtlCol="0" anchor="t"/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Для упрощения </a:t>
            </a:r>
            <a:b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управления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D5B8842-8AD4-4BD8-8479-8D7C59425180}"/>
              </a:ext>
            </a:extLst>
          </p:cNvPr>
          <p:cNvSpPr/>
          <p:nvPr/>
        </p:nvSpPr>
        <p:spPr>
          <a:xfrm>
            <a:off x="12175314" y="5898460"/>
            <a:ext cx="5463757" cy="3309276"/>
          </a:xfrm>
          <a:prstGeom prst="roundRect">
            <a:avLst>
              <a:gd name="adj" fmla="val 34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144000" bIns="144000" rtlCol="0" anchor="t"/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Для контроля </a:t>
            </a:r>
            <a:b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зависимостей </a:t>
            </a:r>
            <a:b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между проектами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5F87D9E-ABBE-40C9-A122-AB568D14D1E7}"/>
              </a:ext>
            </a:extLst>
          </p:cNvPr>
          <p:cNvSpPr/>
          <p:nvPr/>
        </p:nvSpPr>
        <p:spPr>
          <a:xfrm>
            <a:off x="648929" y="5896195"/>
            <a:ext cx="5467153" cy="3311541"/>
          </a:xfrm>
          <a:prstGeom prst="roundRect">
            <a:avLst>
              <a:gd name="adj" fmla="val 34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144000" bIns="144000" rtlCol="0" anchor="t"/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Для оптимизации инвестиций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C6F00BF-A7B7-45BC-BAEF-4D44C2D8AAC3}"/>
              </a:ext>
            </a:extLst>
          </p:cNvPr>
          <p:cNvSpPr/>
          <p:nvPr/>
        </p:nvSpPr>
        <p:spPr>
          <a:xfrm>
            <a:off x="6409146" y="2278870"/>
            <a:ext cx="5469706" cy="3336457"/>
          </a:xfrm>
          <a:prstGeom prst="roundRect">
            <a:avLst>
              <a:gd name="adj" fmla="val 34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144000" bIns="144000" rtlCol="0" anchor="t"/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Проекты стратегически связаны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16C706C-ED63-4591-9A9D-F3A658F987AE}"/>
              </a:ext>
            </a:extLst>
          </p:cNvPr>
          <p:cNvSpPr/>
          <p:nvPr/>
        </p:nvSpPr>
        <p:spPr>
          <a:xfrm>
            <a:off x="12166983" y="2278870"/>
            <a:ext cx="5472088" cy="3343252"/>
          </a:xfrm>
          <a:prstGeom prst="roundRect">
            <a:avLst>
              <a:gd name="adj" fmla="val 34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144000" bIns="144000" rtlCol="0" anchor="t"/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Проекты имеют </a:t>
            </a:r>
            <a:b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общие риски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9234FD3-0439-4A47-BFF9-CA4340B17287}"/>
              </a:ext>
            </a:extLst>
          </p:cNvPr>
          <p:cNvSpPr/>
          <p:nvPr/>
        </p:nvSpPr>
        <p:spPr>
          <a:xfrm>
            <a:off x="650118" y="2283399"/>
            <a:ext cx="5470898" cy="3336457"/>
          </a:xfrm>
          <a:prstGeom prst="roundRect">
            <a:avLst>
              <a:gd name="adj" fmla="val 34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144000" bIns="144000" rtlCol="0" anchor="t"/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Проекты требуют </a:t>
            </a:r>
            <a:b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общих ресурсов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30" y="635732"/>
            <a:ext cx="13622242" cy="1181862"/>
          </a:xfrm>
        </p:spPr>
        <p:txBody>
          <a:bodyPr/>
          <a:lstStyle/>
          <a:p>
            <a:pPr>
              <a:defRPr/>
            </a:pPr>
            <a:r>
              <a:rPr lang="ru-RU" sz="4800" b="1" dirty="0"/>
              <a:t>Когда целесообразно объединять </a:t>
            </a:r>
            <a:br>
              <a:rPr lang="ru-RU" sz="4800" b="1" dirty="0"/>
            </a:br>
            <a:r>
              <a:rPr lang="ru-RU" sz="4800" b="1" dirty="0"/>
              <a:t>проекты в портфель?</a:t>
            </a:r>
            <a:endParaRPr lang="ru-RU" sz="48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1B9DA9-8B86-4896-84C3-98CD3F3134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75490" y="4861117"/>
            <a:ext cx="648000" cy="64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A8D490-574C-47EF-B34F-1DC46274BE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7298" y="8385757"/>
            <a:ext cx="684000" cy="684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91D63F-45C9-4C24-888A-58779A09E92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875490" y="8385757"/>
            <a:ext cx="648000" cy="64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483597-48B6-4AB9-87EE-733EABB862D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25351" y="4840530"/>
            <a:ext cx="607528" cy="6075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404709-4C63-4AB6-BDF8-7D1414CC018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75534" y="4840530"/>
            <a:ext cx="607528" cy="60752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5E8931-35D0-4786-AAC1-88CE04E8298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11007723" y="8397179"/>
            <a:ext cx="625156" cy="6251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1466871" cy="1181862"/>
          </a:xfrm>
        </p:spPr>
        <p:txBody>
          <a:bodyPr/>
          <a:lstStyle/>
          <a:p>
            <a:pPr>
              <a:defRPr/>
            </a:pPr>
            <a:r>
              <a:rPr lang="ru-RU" sz="4800" dirty="0"/>
              <a:t>Принципы формирования портфелей проектов </a:t>
            </a:r>
            <a:endParaRPr sz="480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C74AF66-D8C4-4447-AB80-2D13DB0BEB14}"/>
              </a:ext>
            </a:extLst>
          </p:cNvPr>
          <p:cNvGrpSpPr/>
          <p:nvPr/>
        </p:nvGrpSpPr>
        <p:grpSpPr>
          <a:xfrm>
            <a:off x="681588" y="3314700"/>
            <a:ext cx="16808352" cy="6041571"/>
            <a:chOff x="681588" y="3746046"/>
            <a:chExt cx="16808352" cy="5773511"/>
          </a:xfrm>
        </p:grpSpPr>
        <p:sp>
          <p:nvSpPr>
            <p:cNvPr id="5" name="Прямоугольник: скругленные углы 12">
              <a:extLst>
                <a:ext uri="{FF2B5EF4-FFF2-40B4-BE49-F238E27FC236}">
                  <a16:creationId xmlns:a16="http://schemas.microsoft.com/office/drawing/2014/main" id="{7E0707CC-5EB6-4373-BA95-20E99E9C9F23}"/>
                </a:ext>
              </a:extLst>
            </p:cNvPr>
            <p:cNvSpPr/>
            <p:nvPr/>
          </p:nvSpPr>
          <p:spPr>
            <a:xfrm>
              <a:off x="5591934" y="3746046"/>
              <a:ext cx="5832000" cy="2774010"/>
            </a:xfrm>
            <a:prstGeom prst="roundRect">
              <a:avLst>
                <a:gd name="adj" fmla="val 6723"/>
              </a:avLst>
            </a:prstGeom>
            <a:solidFill>
              <a:srgbClr val="EBF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44000" tIns="144000" rIns="144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200"/>
                </a:spcAft>
                <a:buClr>
                  <a:schemeClr val="bg2"/>
                </a:buClr>
              </a:pPr>
              <a:r>
                <a:rPr lang="ru-RU" sz="2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По уровню риска</a:t>
              </a:r>
            </a:p>
            <a:p>
              <a:pPr marL="342900" indent="-342900">
                <a:spcAft>
                  <a:spcPts val="1200"/>
                </a:spcAft>
                <a:buClr>
                  <a:schemeClr val="bg2"/>
                </a:buClr>
                <a:buFont typeface="Arial Black" panose="020B0A04020102020204" pitchFamily="34" charset="0"/>
                <a:buChar char="+"/>
              </a:pP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</a:rPr>
                <a:t>Портфель «</a:t>
              </a:r>
              <a:r>
                <a:rPr lang="ru-RU" sz="200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Низкорисковые</a:t>
              </a: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</a:rPr>
                <a:t> проекты»</a:t>
              </a:r>
            </a:p>
            <a:p>
              <a:pPr marL="342900" indent="-342900">
                <a:spcAft>
                  <a:spcPts val="1200"/>
                </a:spcAft>
                <a:buClr>
                  <a:schemeClr val="bg2"/>
                </a:buClr>
                <a:buFont typeface="Arial Black" panose="020B0A04020102020204" pitchFamily="34" charset="0"/>
                <a:buChar char="+"/>
              </a:pP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</a:rPr>
                <a:t>Портфель «</a:t>
              </a:r>
              <a:r>
                <a:rPr lang="ru-RU" sz="200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Высокорисковые</a:t>
              </a: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</a:rPr>
                <a:t> проекты»</a:t>
              </a:r>
            </a:p>
          </p:txBody>
        </p:sp>
        <p:sp>
          <p:nvSpPr>
            <p:cNvPr id="6" name="Прямоугольник: скругленные углы 12">
              <a:extLst>
                <a:ext uri="{FF2B5EF4-FFF2-40B4-BE49-F238E27FC236}">
                  <a16:creationId xmlns:a16="http://schemas.microsoft.com/office/drawing/2014/main" id="{F66763B8-65D5-4A52-B6EF-B7FE51051235}"/>
                </a:ext>
              </a:extLst>
            </p:cNvPr>
            <p:cNvSpPr/>
            <p:nvPr/>
          </p:nvSpPr>
          <p:spPr>
            <a:xfrm>
              <a:off x="11656720" y="3749585"/>
              <a:ext cx="5832000" cy="2774010"/>
            </a:xfrm>
            <a:prstGeom prst="roundRect">
              <a:avLst>
                <a:gd name="adj" fmla="val 6723"/>
              </a:avLst>
            </a:prstGeom>
            <a:solidFill>
              <a:srgbClr val="EBF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44000" tIns="144000" rIns="144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200"/>
                </a:spcAft>
                <a:buClr>
                  <a:schemeClr val="bg2"/>
                </a:buClr>
              </a:pPr>
              <a:r>
                <a:rPr lang="ru-RU" sz="2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По срокам реализации</a:t>
              </a:r>
            </a:p>
            <a:p>
              <a:pPr marL="342900" indent="-342900">
                <a:spcAft>
                  <a:spcPts val="1200"/>
                </a:spcAft>
                <a:buClr>
                  <a:schemeClr val="bg2"/>
                </a:buClr>
                <a:buFont typeface="Arial Black" panose="020B0A04020102020204" pitchFamily="34" charset="0"/>
                <a:buChar char="+"/>
              </a:pP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</a:rPr>
                <a:t>Портфель «Быстрые победы» </a:t>
              </a:r>
              <a:b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</a:rPr>
              </a:b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</a:rPr>
                <a:t>(3–6 месяцев)</a:t>
              </a:r>
            </a:p>
            <a:p>
              <a:pPr marL="342900" indent="-342900">
                <a:spcAft>
                  <a:spcPts val="1200"/>
                </a:spcAft>
                <a:buClr>
                  <a:schemeClr val="bg2"/>
                </a:buClr>
                <a:buFont typeface="Arial Black" panose="020B0A04020102020204" pitchFamily="34" charset="0"/>
                <a:buChar char="+"/>
              </a:pP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</a:rPr>
                <a:t>Портфель «Долгосрочные </a:t>
              </a:r>
              <a:b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</a:rPr>
              </a:b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</a:rPr>
                <a:t>инвестиции» (2–5 лет)</a:t>
              </a:r>
            </a:p>
          </p:txBody>
        </p:sp>
        <p:sp>
          <p:nvSpPr>
            <p:cNvPr id="7" name="Прямоугольник: скругленные углы 12">
              <a:extLst>
                <a:ext uri="{FF2B5EF4-FFF2-40B4-BE49-F238E27FC236}">
                  <a16:creationId xmlns:a16="http://schemas.microsoft.com/office/drawing/2014/main" id="{A7036690-85BC-4A90-8E33-11E7ABEB8939}"/>
                </a:ext>
              </a:extLst>
            </p:cNvPr>
            <p:cNvSpPr/>
            <p:nvPr/>
          </p:nvSpPr>
          <p:spPr>
            <a:xfrm>
              <a:off x="681588" y="3746046"/>
              <a:ext cx="4680000" cy="5769972"/>
            </a:xfrm>
            <a:prstGeom prst="roundRect">
              <a:avLst>
                <a:gd name="adj" fmla="val 2817"/>
              </a:avLst>
            </a:prstGeom>
            <a:solidFill>
              <a:srgbClr val="EBF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44000" tIns="144000" rIns="144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200"/>
                </a:spcAft>
              </a:pPr>
              <a:r>
                <a:rPr lang="ru-RU" sz="2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По стратегическим целям</a:t>
              </a:r>
            </a:p>
            <a:p>
              <a:pPr marL="285750" indent="-285750">
                <a:spcAft>
                  <a:spcPts val="1200"/>
                </a:spcAft>
                <a:buClr>
                  <a:schemeClr val="bg2"/>
                </a:buClr>
                <a:buFont typeface="Arial Black" panose="020B0A04020102020204" pitchFamily="34" charset="0"/>
                <a:buChar char="+"/>
              </a:pP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</a:rPr>
                <a:t>Портфель «Цифровая </a:t>
              </a:r>
              <a:b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</a:rPr>
              </a:b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</a:rPr>
                <a:t>трансформация»</a:t>
              </a:r>
            </a:p>
          </p:txBody>
        </p:sp>
        <p:sp>
          <p:nvSpPr>
            <p:cNvPr id="8" name="Прямоугольник: скругленные углы 12">
              <a:extLst>
                <a:ext uri="{FF2B5EF4-FFF2-40B4-BE49-F238E27FC236}">
                  <a16:creationId xmlns:a16="http://schemas.microsoft.com/office/drawing/2014/main" id="{EC2A94BA-D59B-493F-9E18-4CBBBA82F40D}"/>
                </a:ext>
              </a:extLst>
            </p:cNvPr>
            <p:cNvSpPr/>
            <p:nvPr/>
          </p:nvSpPr>
          <p:spPr>
            <a:xfrm>
              <a:off x="5593154" y="6752812"/>
              <a:ext cx="5832000" cy="2763206"/>
            </a:xfrm>
            <a:prstGeom prst="roundRect">
              <a:avLst>
                <a:gd name="adj" fmla="val 6723"/>
              </a:avLst>
            </a:prstGeom>
            <a:solidFill>
              <a:srgbClr val="EBF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44000" tIns="144000" rIns="144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200"/>
                </a:spcAft>
                <a:buClr>
                  <a:schemeClr val="bg2"/>
                </a:buClr>
              </a:pPr>
              <a:r>
                <a:rPr lang="ru-RU" sz="2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По бюджету</a:t>
              </a:r>
            </a:p>
            <a:p>
              <a:pPr marL="342900" indent="-342900">
                <a:spcAft>
                  <a:spcPts val="1200"/>
                </a:spcAft>
                <a:buClr>
                  <a:schemeClr val="bg2"/>
                </a:buClr>
                <a:buFont typeface="Arial Black" panose="020B0A04020102020204" pitchFamily="34" charset="0"/>
                <a:buChar char="+"/>
              </a:pP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</a:rPr>
                <a:t>Портфель «Малобюджетные </a:t>
              </a:r>
              <a:b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</a:rPr>
              </a:b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</a:rPr>
                <a:t>проекты» (до 100 тыс. рублей)</a:t>
              </a:r>
            </a:p>
            <a:p>
              <a:pPr marL="342900" indent="-342900">
                <a:spcAft>
                  <a:spcPts val="1200"/>
                </a:spcAft>
                <a:buClr>
                  <a:schemeClr val="bg2"/>
                </a:buClr>
                <a:buFont typeface="Arial Black" panose="020B0A04020102020204" pitchFamily="34" charset="0"/>
                <a:buChar char="+"/>
              </a:pP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</a:rPr>
                <a:t>Портфель «Стратегические инвестиции» (&gt; 1 млн рублей)</a:t>
              </a:r>
            </a:p>
          </p:txBody>
        </p:sp>
        <p:sp>
          <p:nvSpPr>
            <p:cNvPr id="9" name="Прямоугольник: скругленные углы 12">
              <a:extLst>
                <a:ext uri="{FF2B5EF4-FFF2-40B4-BE49-F238E27FC236}">
                  <a16:creationId xmlns:a16="http://schemas.microsoft.com/office/drawing/2014/main" id="{CBAF22B6-D55A-406A-A631-29AE1E46170D}"/>
                </a:ext>
              </a:extLst>
            </p:cNvPr>
            <p:cNvSpPr/>
            <p:nvPr/>
          </p:nvSpPr>
          <p:spPr>
            <a:xfrm>
              <a:off x="11657940" y="6756351"/>
              <a:ext cx="5832000" cy="2763206"/>
            </a:xfrm>
            <a:prstGeom prst="roundRect">
              <a:avLst>
                <a:gd name="adj" fmla="val 6723"/>
              </a:avLst>
            </a:prstGeom>
            <a:solidFill>
              <a:srgbClr val="EBF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44000" tIns="144000" rIns="144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200"/>
                </a:spcAft>
                <a:buClr>
                  <a:schemeClr val="bg2"/>
                </a:buClr>
              </a:pPr>
              <a:r>
                <a:rPr lang="ru-RU" sz="2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По целевой аудитории</a:t>
              </a:r>
            </a:p>
            <a:p>
              <a:pPr marL="342900" indent="-342900">
                <a:spcAft>
                  <a:spcPts val="1200"/>
                </a:spcAft>
                <a:buClr>
                  <a:schemeClr val="bg2"/>
                </a:buClr>
                <a:buFont typeface="Arial Black" panose="020B0A04020102020204" pitchFamily="34" charset="0"/>
                <a:buChar char="+"/>
              </a:pP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</a:rPr>
                <a:t>Портфель «B2B-решения»</a:t>
              </a:r>
            </a:p>
            <a:p>
              <a:pPr marL="342900" indent="-342900">
                <a:spcAft>
                  <a:spcPts val="1200"/>
                </a:spcAft>
                <a:buClr>
                  <a:schemeClr val="bg2"/>
                </a:buClr>
                <a:buFont typeface="Arial Black" panose="020B0A04020102020204" pitchFamily="34" charset="0"/>
                <a:buChar char="+"/>
              </a:pP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</a:rPr>
                <a:t>Портфель «B2C-продукты»</a:t>
              </a:r>
            </a:p>
          </p:txBody>
        </p:sp>
      </p:grpSp>
      <p:sp>
        <p:nvSpPr>
          <p:cNvPr id="10" name="Прямоугольник: скругленные углы 12">
            <a:extLst>
              <a:ext uri="{FF2B5EF4-FFF2-40B4-BE49-F238E27FC236}">
                <a16:creationId xmlns:a16="http://schemas.microsoft.com/office/drawing/2014/main" id="{BA38AE18-B883-4751-AF3E-005D3023868F}"/>
              </a:ext>
            </a:extLst>
          </p:cNvPr>
          <p:cNvSpPr/>
          <p:nvPr/>
        </p:nvSpPr>
        <p:spPr>
          <a:xfrm>
            <a:off x="707775" y="2195676"/>
            <a:ext cx="16780945" cy="874096"/>
          </a:xfrm>
          <a:prstGeom prst="roundRect">
            <a:avLst>
              <a:gd name="adj" fmla="val 1721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Примеры портфелей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94B731-4379-4BA2-BBE1-F74B5A5CCA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9132" y="8670472"/>
            <a:ext cx="540000" cy="54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880936-C820-4380-81F8-50646B409B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83934" y="5543135"/>
            <a:ext cx="540000" cy="54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73C5BCC-EB5A-4611-96FA-475C5E2110B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90148" y="5532990"/>
            <a:ext cx="540000" cy="54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BEB122-C989-498F-9E37-08AB3459E78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782112" y="8648621"/>
            <a:ext cx="540000" cy="54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4F202FE-FC91-4CF9-912D-0DA51BEF501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24358" y="8636143"/>
            <a:ext cx="576000" cy="576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665334" name="Прямоугольник: скругленные углы 5"/>
          <p:cNvSpPr/>
          <p:nvPr/>
        </p:nvSpPr>
        <p:spPr bwMode="auto">
          <a:xfrm>
            <a:off x="682626" y="2824395"/>
            <a:ext cx="9792000" cy="4765480"/>
          </a:xfrm>
          <a:prstGeom prst="roundRect">
            <a:avLst>
              <a:gd name="adj" fmla="val 3429"/>
            </a:avLst>
          </a:prstGeom>
          <a:solidFill>
            <a:srgbClr val="EB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t">
            <a:spAutoFit/>
          </a:bodyPr>
          <a:lstStyle/>
          <a:p>
            <a:pPr>
              <a:spcAft>
                <a:spcPts val="1200"/>
              </a:spcAft>
              <a:buClr>
                <a:schemeClr val="bg2"/>
              </a:buClr>
              <a:defRPr/>
            </a:pPr>
            <a:r>
              <a:rPr sz="2400" b="1" dirty="0" err="1">
                <a:solidFill>
                  <a:schemeClr val="bg2"/>
                </a:solidFill>
                <a:latin typeface="Arial"/>
              </a:rPr>
              <a:t>Сегодня</a:t>
            </a:r>
            <a:r>
              <a:rPr sz="2400" b="1" dirty="0">
                <a:solidFill>
                  <a:schemeClr val="bg2"/>
                </a:solidFill>
                <a:latin typeface="Arial"/>
              </a:rPr>
              <a:t> </a:t>
            </a:r>
            <a:r>
              <a:rPr sz="2400" b="1" dirty="0" err="1">
                <a:solidFill>
                  <a:schemeClr val="bg2"/>
                </a:solidFill>
                <a:latin typeface="Arial"/>
              </a:rPr>
              <a:t>мы</a:t>
            </a:r>
            <a:r>
              <a:rPr lang="ru-RU" sz="2400" b="1" dirty="0">
                <a:solidFill>
                  <a:schemeClr val="bg2"/>
                </a:solidFill>
                <a:latin typeface="Arial"/>
              </a:rPr>
              <a:t>:</a:t>
            </a:r>
            <a:endParaRPr sz="4050" dirty="0"/>
          </a:p>
          <a:p>
            <a:pPr marL="360000" indent="-360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400" dirty="0">
                <a:solidFill>
                  <a:schemeClr val="tx1"/>
                </a:solidFill>
                <a:latin typeface="Arial"/>
                <a:cs typeface="Arial"/>
              </a:rPr>
              <a:t>поняли роль ИТ-проекта в создании ценности для бизнеса</a:t>
            </a:r>
            <a:endParaRPr sz="2400" dirty="0"/>
          </a:p>
          <a:p>
            <a:pPr marL="360000" indent="-360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400" dirty="0">
                <a:solidFill>
                  <a:schemeClr val="tx1"/>
                </a:solidFill>
                <a:latin typeface="Arial"/>
                <a:cs typeface="Arial"/>
              </a:rPr>
              <a:t>разобрались, как цели проекта соотносятся с общими целями бизнеса и конечных пользователей </a:t>
            </a:r>
            <a:endParaRPr sz="2400" dirty="0"/>
          </a:p>
          <a:p>
            <a:pPr marL="360000" indent="-360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400" dirty="0">
                <a:solidFill>
                  <a:schemeClr val="tx1"/>
                </a:solidFill>
                <a:latin typeface="Arial"/>
                <a:cs typeface="Arial"/>
              </a:rPr>
              <a:t>научились формулировать и измерять конкретные результаты ИТ-проекта</a:t>
            </a:r>
            <a:endParaRPr sz="2400" dirty="0"/>
          </a:p>
          <a:p>
            <a:pPr marL="360000" indent="-360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400" dirty="0">
                <a:solidFill>
                  <a:schemeClr val="tx1"/>
                </a:solidFill>
                <a:latin typeface="Arial"/>
                <a:cs typeface="Arial"/>
              </a:rPr>
              <a:t>изучили жизненный цикл ИТ-проекта</a:t>
            </a:r>
            <a:endParaRPr sz="2400" dirty="0"/>
          </a:p>
          <a:p>
            <a:pPr marL="360000" indent="-360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400" dirty="0">
                <a:solidFill>
                  <a:schemeClr val="tx1"/>
                </a:solidFill>
                <a:latin typeface="Arial"/>
                <a:cs typeface="Arial"/>
              </a:rPr>
              <a:t>поняли основные принципы и задачи управления </a:t>
            </a:r>
            <a:b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ru-RU" sz="2400" dirty="0">
                <a:solidFill>
                  <a:schemeClr val="tx1"/>
                </a:solidFill>
                <a:latin typeface="Arial"/>
                <a:cs typeface="Arial"/>
              </a:rPr>
              <a:t>портфелем проектов</a:t>
            </a:r>
            <a:endParaRPr sz="2400" dirty="0"/>
          </a:p>
        </p:txBody>
      </p:sp>
      <p:sp>
        <p:nvSpPr>
          <p:cNvPr id="1966272826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8" y="635731"/>
            <a:ext cx="14424374" cy="549180"/>
          </a:xfrm>
        </p:spPr>
        <p:txBody>
          <a:bodyPr/>
          <a:lstStyle/>
          <a:p>
            <a:pPr>
              <a:defRPr/>
            </a:pPr>
            <a:r>
              <a:rPr lang="ru-RU"/>
              <a:t>Итоги занятия</a:t>
            </a:r>
            <a:endParaRPr/>
          </a:p>
        </p:txBody>
      </p:sp>
      <p:pic>
        <p:nvPicPr>
          <p:cNvPr id="4" name="Рисунок 3" descr="Изображение выглядит как Графика, символ, Цвет электрик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D3DA3589-D4F2-4262-A3CA-47594867C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2" t="12527" r="20297" b="25211"/>
          <a:stretch/>
        </p:blipFill>
        <p:spPr bwMode="auto">
          <a:xfrm>
            <a:off x="9675628" y="2824395"/>
            <a:ext cx="8612372" cy="746419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3047601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8" y="635731"/>
            <a:ext cx="14427614" cy="549180"/>
          </a:xfrm>
        </p:spPr>
        <p:txBody>
          <a:bodyPr/>
          <a:lstStyle/>
          <a:p>
            <a:pPr>
              <a:defRPr/>
            </a:pPr>
            <a:r>
              <a:rPr lang="ru-RU"/>
              <a:t>Рефлексия </a:t>
            </a:r>
            <a:endParaRPr/>
          </a:p>
        </p:txBody>
      </p:sp>
      <p:sp>
        <p:nvSpPr>
          <p:cNvPr id="1547213065" name="Прямоугольник 3"/>
          <p:cNvSpPr/>
          <p:nvPr/>
        </p:nvSpPr>
        <p:spPr bwMode="auto">
          <a:xfrm>
            <a:off x="7140731" y="5383140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1200" b="1">
              <a:solidFill>
                <a:srgbClr val="0038FF"/>
              </a:solidFill>
              <a:latin typeface="Arial"/>
            </a:endParaRPr>
          </a:p>
        </p:txBody>
      </p:sp>
      <p:pic>
        <p:nvPicPr>
          <p:cNvPr id="1815908115" name="Рисунок 12" descr="Изображение выглядит как мультфильм, круг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779829" y="3258022"/>
            <a:ext cx="5517795" cy="587918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111B50A-BB58-4D36-B18A-735A1AFD725E}"/>
              </a:ext>
            </a:extLst>
          </p:cNvPr>
          <p:cNvGrpSpPr/>
          <p:nvPr/>
        </p:nvGrpSpPr>
        <p:grpSpPr>
          <a:xfrm>
            <a:off x="680355" y="2699441"/>
            <a:ext cx="10728000" cy="4922364"/>
            <a:chOff x="647697" y="3258020"/>
            <a:chExt cx="10728000" cy="4922364"/>
          </a:xfrm>
        </p:grpSpPr>
        <p:sp>
          <p:nvSpPr>
            <p:cNvPr id="272050532" name="Скругленный прямоугольник 11"/>
            <p:cNvSpPr/>
            <p:nvPr/>
          </p:nvSpPr>
          <p:spPr bwMode="auto">
            <a:xfrm>
              <a:off x="647697" y="3258020"/>
              <a:ext cx="10728000" cy="4922364"/>
            </a:xfrm>
            <a:prstGeom prst="roundRect">
              <a:avLst>
                <a:gd name="adj" fmla="val 5371"/>
              </a:avLst>
            </a:prstGeom>
            <a:solidFill>
              <a:srgbClr val="EBF2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1242000" rIns="216000" bIns="216000" rtlCol="0" anchor="t"/>
            <a:lstStyle/>
            <a:p>
              <a:pPr marL="457200" indent="-457200">
                <a:spcBef>
                  <a:spcPts val="1998"/>
                </a:spcBef>
                <a:buClr>
                  <a:schemeClr val="bg2"/>
                </a:buClr>
                <a:buFont typeface="Arial Black" panose="020B0A04020102020204" pitchFamily="34" charset="0"/>
                <a:buChar char="+"/>
                <a:defRPr/>
              </a:pP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Что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узнали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нового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? </a:t>
              </a:r>
              <a:endParaRPr sz="2800" dirty="0">
                <a:solidFill>
                  <a:schemeClr val="dk1"/>
                </a:solidFill>
                <a:latin typeface="Arial"/>
                <a:cs typeface="Arial"/>
              </a:endParaRPr>
            </a:p>
            <a:p>
              <a:pPr marL="457200" indent="-457200">
                <a:spcBef>
                  <a:spcPts val="1998"/>
                </a:spcBef>
                <a:buClr>
                  <a:schemeClr val="bg2"/>
                </a:buClr>
                <a:buFont typeface="Arial Black" panose="020B0A04020102020204" pitchFamily="34" charset="0"/>
                <a:buChar char="+"/>
                <a:defRPr/>
              </a:pP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Что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изменилось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?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Раньше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 я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думал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(а),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что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… </a:t>
              </a:r>
              <a:r>
                <a:rPr lang="ru-RU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А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теперь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…</a:t>
              </a:r>
              <a:endParaRPr sz="2800" dirty="0">
                <a:solidFill>
                  <a:schemeClr val="dk1"/>
                </a:solidFill>
                <a:latin typeface="Arial"/>
                <a:cs typeface="Arial"/>
              </a:endParaRPr>
            </a:p>
            <a:p>
              <a:pPr marL="457200" indent="-457200">
                <a:spcBef>
                  <a:spcPts val="1998"/>
                </a:spcBef>
                <a:buClr>
                  <a:schemeClr val="bg2"/>
                </a:buClr>
                <a:buFont typeface="Arial Black" panose="020B0A04020102020204" pitchFamily="34" charset="0"/>
                <a:buChar char="+"/>
                <a:defRPr/>
              </a:pP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Какие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вопросы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остались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?</a:t>
              </a:r>
              <a:endParaRPr sz="2800" dirty="0">
                <a:solidFill>
                  <a:schemeClr val="dk1"/>
                </a:solidFill>
                <a:latin typeface="Arial"/>
                <a:cs typeface="Arial"/>
              </a:endParaRPr>
            </a:p>
            <a:p>
              <a:pPr>
                <a:spcAft>
                  <a:spcPts val="899"/>
                </a:spcAft>
                <a:defRPr/>
              </a:pPr>
              <a:endParaRPr sz="2100" b="1" dirty="0">
                <a:solidFill>
                  <a:schemeClr val="accent4"/>
                </a:solidFill>
                <a:latin typeface="Arial"/>
                <a:cs typeface="Arial"/>
              </a:endParaRPr>
            </a:p>
          </p:txBody>
        </p:sp>
        <p:pic>
          <p:nvPicPr>
            <p:cNvPr id="696241646" name="Рисунок 10" descr="Изображение выглядит как легкий, ночное небо&#10;&#10;Автоматически созданное описание"/>
            <p:cNvPicPr>
              <a:picLocks noChangeAspect="1"/>
            </p:cNvPicPr>
            <p:nvPr/>
          </p:nvPicPr>
          <p:blipFill>
            <a:blip r:embed="rId4"/>
            <a:srcRect t="14141" b="9096"/>
            <a:stretch/>
          </p:blipFill>
          <p:spPr bwMode="auto">
            <a:xfrm>
              <a:off x="647697" y="3431725"/>
              <a:ext cx="1266246" cy="972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1915563" name="Прямоугольник: скругленные углы 5"/>
          <p:cNvSpPr/>
          <p:nvPr/>
        </p:nvSpPr>
        <p:spPr bwMode="auto">
          <a:xfrm>
            <a:off x="6870357" y="2545491"/>
            <a:ext cx="10768754" cy="5860570"/>
          </a:xfrm>
          <a:prstGeom prst="roundRect">
            <a:avLst>
              <a:gd name="adj" fmla="val 3429"/>
            </a:avLst>
          </a:prstGeom>
          <a:solidFill>
            <a:srgbClr val="EB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t"/>
          <a:lstStyle/>
          <a:p>
            <a:pPr marL="432000" indent="-432000">
              <a:spcAft>
                <a:spcPts val="1200"/>
              </a:spcAft>
              <a:buClr>
                <a:schemeClr val="bg2"/>
              </a:buClr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Понять роль ИТ-проекта в создании ценности для бизнеса</a:t>
            </a:r>
            <a:endParaRPr sz="2400" dirty="0">
              <a:solidFill>
                <a:schemeClr val="tx1"/>
              </a:solidFill>
            </a:endParaRPr>
          </a:p>
          <a:p>
            <a:pPr marL="432000" indent="-432000">
              <a:spcAft>
                <a:spcPts val="1200"/>
              </a:spcAft>
              <a:buClr>
                <a:schemeClr val="bg2"/>
              </a:buClr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Разобраться, как цели проекта соотносятся с общими целями бизнеса и конечных пользователей </a:t>
            </a:r>
            <a:endParaRPr sz="2400" dirty="0">
              <a:solidFill>
                <a:schemeClr val="tx1"/>
              </a:solidFill>
            </a:endParaRPr>
          </a:p>
          <a:p>
            <a:pPr marL="432000" indent="-432000">
              <a:spcAft>
                <a:spcPts val="1200"/>
              </a:spcAft>
              <a:buClr>
                <a:schemeClr val="bg2"/>
              </a:buClr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Научиться формулировать и измерять конкретные результаты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ИТ-проекта</a:t>
            </a:r>
            <a:endParaRPr sz="2400" dirty="0">
              <a:solidFill>
                <a:schemeClr val="tx1"/>
              </a:solidFill>
            </a:endParaRPr>
          </a:p>
          <a:p>
            <a:pPr marL="432000" indent="-432000">
              <a:spcAft>
                <a:spcPts val="1200"/>
              </a:spcAft>
              <a:buClr>
                <a:schemeClr val="bg2"/>
              </a:buClr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Изучить жизненный цикл ИТ-проекта</a:t>
            </a:r>
            <a:endParaRPr sz="2400" dirty="0">
              <a:solidFill>
                <a:schemeClr val="tx1"/>
              </a:solidFill>
            </a:endParaRPr>
          </a:p>
          <a:p>
            <a:pPr marL="432000" indent="-432000">
              <a:spcAft>
                <a:spcPts val="1200"/>
              </a:spcAft>
              <a:buClr>
                <a:schemeClr val="bg2"/>
              </a:buClr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Понять основные принципы и задачи управления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портфелем проектов</a:t>
            </a:r>
            <a:endParaRPr sz="2400" dirty="0">
              <a:solidFill>
                <a:schemeClr val="tx1"/>
              </a:solidFill>
            </a:endParaRPr>
          </a:p>
          <a:p>
            <a:pPr marL="432000" indent="-432000">
              <a:spcAft>
                <a:spcPts val="1200"/>
              </a:spcAft>
              <a:buClr>
                <a:schemeClr val="bg2"/>
              </a:buClr>
              <a:buFont typeface="+mj-lt"/>
              <a:buAutoNum type="arabicPeriod"/>
            </a:pP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1651080654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8" y="635731"/>
            <a:ext cx="14421674" cy="738664"/>
          </a:xfrm>
        </p:spPr>
        <p:txBody>
          <a:bodyPr/>
          <a:lstStyle/>
          <a:p>
            <a:pPr>
              <a:defRPr/>
            </a:pPr>
            <a:r>
              <a:rPr lang="ru-RU" sz="6000" dirty="0"/>
              <a:t>Цели занятия</a:t>
            </a:r>
            <a:endParaRPr sz="600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2934714-CF38-4D6B-8B63-F4796D8382E7}"/>
              </a:ext>
            </a:extLst>
          </p:cNvPr>
          <p:cNvGrpSpPr/>
          <p:nvPr/>
        </p:nvGrpSpPr>
        <p:grpSpPr>
          <a:xfrm>
            <a:off x="648889" y="2545492"/>
            <a:ext cx="5912332" cy="5860571"/>
            <a:chOff x="648889" y="2545492"/>
            <a:chExt cx="5912332" cy="5860571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38EB99EB-9879-46E6-A396-226EFAB1C3C0}"/>
                </a:ext>
              </a:extLst>
            </p:cNvPr>
            <p:cNvSpPr/>
            <p:nvPr/>
          </p:nvSpPr>
          <p:spPr bwMode="auto">
            <a:xfrm>
              <a:off x="648889" y="2545492"/>
              <a:ext cx="5912332" cy="5860571"/>
            </a:xfrm>
            <a:prstGeom prst="roundRect">
              <a:avLst>
                <a:gd name="adj" fmla="val 445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165434C-E0D7-4F68-A27B-B4534E3D6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454" r="22279" b="12356"/>
            <a:stretch/>
          </p:blipFill>
          <p:spPr>
            <a:xfrm>
              <a:off x="669997" y="2910647"/>
              <a:ext cx="5891224" cy="54954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8" y="665284"/>
            <a:ext cx="14133590" cy="2954655"/>
          </a:xfrm>
        </p:spPr>
        <p:txBody>
          <a:bodyPr/>
          <a:lstStyle/>
          <a:p>
            <a:pPr>
              <a:defRPr/>
            </a:pPr>
            <a:r>
              <a:rPr lang="ru-RU" sz="8000" dirty="0"/>
              <a:t>Что такое проект? </a:t>
            </a:r>
            <a:br>
              <a:rPr lang="ru-RU" sz="8000" dirty="0"/>
            </a:br>
            <a:r>
              <a:rPr lang="ru-RU" sz="8000" dirty="0"/>
              <a:t>Устав проекта</a:t>
            </a:r>
            <a:br>
              <a:rPr lang="ru-RU" sz="8000" dirty="0"/>
            </a:br>
            <a:endParaRPr sz="8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6081171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8" y="635731"/>
            <a:ext cx="14417894" cy="738664"/>
          </a:xfrm>
        </p:spPr>
        <p:txBody>
          <a:bodyPr/>
          <a:lstStyle/>
          <a:p>
            <a:pPr>
              <a:defRPr/>
            </a:pPr>
            <a:r>
              <a:rPr lang="ru-RU" sz="6000" dirty="0"/>
              <a:t>Вопрос </a:t>
            </a:r>
            <a:endParaRPr sz="6000" dirty="0"/>
          </a:p>
        </p:txBody>
      </p:sp>
      <p:sp>
        <p:nvSpPr>
          <p:cNvPr id="25093295" name="Прямоугольник 3"/>
          <p:cNvSpPr/>
          <p:nvPr/>
        </p:nvSpPr>
        <p:spPr bwMode="auto">
          <a:xfrm>
            <a:off x="7140731" y="5383140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1200" b="1">
              <a:solidFill>
                <a:srgbClr val="0038FF"/>
              </a:solidFill>
              <a:latin typeface="Arial"/>
            </a:endParaRPr>
          </a:p>
        </p:txBody>
      </p:sp>
      <p:pic>
        <p:nvPicPr>
          <p:cNvPr id="1372645992" name="Рисунок 12" descr="Изображение выглядит как мультфильм, круг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779829" y="3258022"/>
            <a:ext cx="5517795" cy="587918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A061214-5663-4FDB-94B9-588FFA61DCCB}"/>
              </a:ext>
            </a:extLst>
          </p:cNvPr>
          <p:cNvGrpSpPr/>
          <p:nvPr/>
        </p:nvGrpSpPr>
        <p:grpSpPr>
          <a:xfrm>
            <a:off x="647697" y="2683112"/>
            <a:ext cx="10728000" cy="4896000"/>
            <a:chOff x="647697" y="2683112"/>
            <a:chExt cx="10728000" cy="4896000"/>
          </a:xfrm>
        </p:grpSpPr>
        <p:sp>
          <p:nvSpPr>
            <p:cNvPr id="2007048586" name="Скругленный прямоугольник 11"/>
            <p:cNvSpPr/>
            <p:nvPr/>
          </p:nvSpPr>
          <p:spPr bwMode="auto">
            <a:xfrm>
              <a:off x="647697" y="2683112"/>
              <a:ext cx="10728000" cy="4896000"/>
            </a:xfrm>
            <a:prstGeom prst="roundRect">
              <a:avLst>
                <a:gd name="adj" fmla="val 5371"/>
              </a:avLst>
            </a:prstGeom>
            <a:solidFill>
              <a:srgbClr val="EBF2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1242000" rIns="216000" bIns="216000" rtlCol="0" anchor="t"/>
            <a:lstStyle/>
            <a:p>
              <a:pPr>
                <a:spcAft>
                  <a:spcPts val="899"/>
                </a:spcAft>
                <a:defRPr/>
              </a:pPr>
              <a:r>
                <a:rPr lang="ru-RU" sz="4000" b="1" dirty="0">
                  <a:solidFill>
                    <a:schemeClr val="accent4"/>
                  </a:solidFill>
                  <a:latin typeface="Arial"/>
                </a:rPr>
                <a:t>Как вы понимаете, что такое проект?</a:t>
              </a:r>
              <a:endParaRPr sz="4000" dirty="0"/>
            </a:p>
            <a:p>
              <a:pPr>
                <a:spcAft>
                  <a:spcPts val="899"/>
                </a:spcAft>
                <a:defRPr/>
              </a:pPr>
              <a:r>
                <a:rPr lang="ru-RU" sz="2400" dirty="0">
                  <a:solidFill>
                    <a:schemeClr val="tx1"/>
                  </a:solidFill>
                  <a:latin typeface="Arial"/>
                </a:rPr>
                <a:t>Объясните своими словами это понятие.</a:t>
              </a:r>
              <a:endParaRPr lang="ru-RU" sz="2400" b="1" dirty="0">
                <a:solidFill>
                  <a:schemeClr val="accent4"/>
                </a:solidFill>
                <a:latin typeface="Arial"/>
                <a:ea typeface="Inter"/>
              </a:endParaRPr>
            </a:p>
          </p:txBody>
        </p:sp>
        <p:pic>
          <p:nvPicPr>
            <p:cNvPr id="320429263" name="Рисунок 10" descr="Изображение выглядит как легкий, ночное небо&#10;&#10;Автоматически созданное описание"/>
            <p:cNvPicPr>
              <a:picLocks noChangeAspect="1"/>
            </p:cNvPicPr>
            <p:nvPr/>
          </p:nvPicPr>
          <p:blipFill>
            <a:blip r:embed="rId4"/>
            <a:srcRect t="14141" b="9096"/>
            <a:stretch/>
          </p:blipFill>
          <p:spPr bwMode="auto">
            <a:xfrm>
              <a:off x="729342" y="2941868"/>
              <a:ext cx="1266246" cy="972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 bwMode="auto">
          <a:xfrm>
            <a:off x="693944" y="2431447"/>
            <a:ext cx="5377082" cy="6199205"/>
          </a:xfrm>
          <a:prstGeom prst="roundRect">
            <a:avLst>
              <a:gd name="adj" fmla="val 4502"/>
            </a:avLst>
          </a:prstGeom>
          <a:solidFill>
            <a:srgbClr val="EBF2FA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368000" rIns="216000" bIns="216000" rtlCol="0" anchor="t"/>
          <a:lstStyle/>
          <a:p>
            <a:pPr marL="342900" indent="-342900">
              <a:spcAft>
                <a:spcPts val="6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400" dirty="0">
                <a:solidFill>
                  <a:schemeClr val="tx1"/>
                </a:solidFill>
                <a:latin typeface="Arial"/>
              </a:rPr>
              <a:t>Есть чёткий срок, например завершить к 1 июля</a:t>
            </a:r>
            <a:br>
              <a:rPr lang="ru-RU" sz="2400" dirty="0">
                <a:solidFill>
                  <a:schemeClr val="tx1"/>
                </a:solidFill>
                <a:latin typeface="Arial"/>
              </a:rPr>
            </a:br>
            <a:endParaRPr sz="2400" dirty="0"/>
          </a:p>
        </p:txBody>
      </p:sp>
      <p:sp>
        <p:nvSpPr>
          <p:cNvPr id="4" name="Прямоугольник: скругленные верхние углы 3"/>
          <p:cNvSpPr/>
          <p:nvPr/>
        </p:nvSpPr>
        <p:spPr bwMode="auto">
          <a:xfrm>
            <a:off x="693944" y="2435793"/>
            <a:ext cx="5377082" cy="1167268"/>
          </a:xfrm>
          <a:prstGeom prst="round2SameRect">
            <a:avLst>
              <a:gd name="adj1" fmla="val 20567"/>
              <a:gd name="adj2" fmla="val 0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62000" rIns="216000" bIns="216000" rtlCol="0" anchor="ctr"/>
          <a:lstStyle/>
          <a:p>
            <a:pPr>
              <a:spcAft>
                <a:spcPts val="600"/>
              </a:spcAft>
              <a:defRPr/>
            </a:pPr>
            <a:r>
              <a:rPr lang="ru-RU" sz="2800" b="1"/>
              <a:t>Ограниченное время</a:t>
            </a:r>
            <a:endParaRPr sz="2800" b="1"/>
          </a:p>
        </p:txBody>
      </p:sp>
      <p:sp>
        <p:nvSpPr>
          <p:cNvPr id="5" name="Прямоугольник: скругленные углы 4"/>
          <p:cNvSpPr/>
          <p:nvPr/>
        </p:nvSpPr>
        <p:spPr bwMode="auto">
          <a:xfrm>
            <a:off x="6466206" y="2431447"/>
            <a:ext cx="5377082" cy="6199206"/>
          </a:xfrm>
          <a:prstGeom prst="roundRect">
            <a:avLst>
              <a:gd name="adj" fmla="val 4502"/>
            </a:avLst>
          </a:prstGeom>
          <a:solidFill>
            <a:srgbClr val="EBF2FA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368000" rIns="216000" bIns="216000" rtlCol="0" anchor="t"/>
          <a:lstStyle/>
          <a:p>
            <a:pPr marL="342900" indent="-342900">
              <a:spcAft>
                <a:spcPts val="6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400" dirty="0">
                <a:solidFill>
                  <a:schemeClr val="tx1"/>
                </a:solidFill>
                <a:latin typeface="Arial"/>
              </a:rPr>
              <a:t>Создаётся что-то уникальное (вроде новой системы)</a:t>
            </a:r>
            <a:br>
              <a:rPr lang="ru-RU" sz="2400" dirty="0">
                <a:solidFill>
                  <a:schemeClr val="tx1"/>
                </a:solidFill>
                <a:latin typeface="Arial"/>
              </a:rPr>
            </a:br>
            <a:endParaRPr sz="2400" dirty="0"/>
          </a:p>
        </p:txBody>
      </p:sp>
      <p:sp>
        <p:nvSpPr>
          <p:cNvPr id="6" name="Прямоугольник: скругленные верхние углы 5"/>
          <p:cNvSpPr/>
          <p:nvPr/>
        </p:nvSpPr>
        <p:spPr bwMode="auto">
          <a:xfrm>
            <a:off x="6461711" y="2435793"/>
            <a:ext cx="5377082" cy="1167268"/>
          </a:xfrm>
          <a:prstGeom prst="round2SameRect">
            <a:avLst>
              <a:gd name="adj1" fmla="val 20567"/>
              <a:gd name="adj2" fmla="val 0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62000" rIns="216000" bIns="216000" rtlCol="0" anchor="ctr"/>
          <a:lstStyle/>
          <a:p>
            <a:pPr>
              <a:spcAft>
                <a:spcPts val="600"/>
              </a:spcAft>
              <a:defRPr/>
            </a:pPr>
            <a:r>
              <a:rPr lang="ru-RU" sz="2800" b="1">
                <a:solidFill>
                  <a:schemeClr val="bg1"/>
                </a:solidFill>
                <a:latin typeface="Arial"/>
              </a:rPr>
              <a:t>Новизна</a:t>
            </a:r>
            <a:endParaRPr sz="2800" b="1"/>
          </a:p>
        </p:txBody>
      </p:sp>
      <p:sp>
        <p:nvSpPr>
          <p:cNvPr id="7" name="Прямоугольник: скругленные углы 6"/>
          <p:cNvSpPr/>
          <p:nvPr/>
        </p:nvSpPr>
        <p:spPr bwMode="auto">
          <a:xfrm>
            <a:off x="12229478" y="2431446"/>
            <a:ext cx="5388246" cy="6199211"/>
          </a:xfrm>
          <a:prstGeom prst="roundRect">
            <a:avLst>
              <a:gd name="adj" fmla="val 4502"/>
            </a:avLst>
          </a:prstGeom>
          <a:solidFill>
            <a:srgbClr val="EBF2FA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368000" rIns="216000" bIns="216000" rtlCol="0" anchor="t"/>
          <a:lstStyle/>
          <a:p>
            <a:pPr marL="342900" indent="-342900">
              <a:spcAft>
                <a:spcPts val="6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400" dirty="0">
                <a:solidFill>
                  <a:schemeClr val="tx1"/>
                </a:solidFill>
                <a:latin typeface="Arial"/>
              </a:rPr>
              <a:t>Работают несколько человек </a:t>
            </a:r>
            <a:br>
              <a:rPr lang="en-US" sz="2400" dirty="0">
                <a:solidFill>
                  <a:schemeClr val="tx1"/>
                </a:solidFill>
                <a:latin typeface="Arial"/>
              </a:rPr>
            </a:br>
            <a:r>
              <a:rPr lang="ru-RU" sz="2400" dirty="0">
                <a:solidFill>
                  <a:schemeClr val="tx1"/>
                </a:solidFill>
                <a:latin typeface="Arial"/>
              </a:rPr>
              <a:t>с разными компетенциями, каждый над своей задачей</a:t>
            </a:r>
            <a:endParaRPr sz="2400" dirty="0"/>
          </a:p>
        </p:txBody>
      </p:sp>
      <p:sp>
        <p:nvSpPr>
          <p:cNvPr id="9" name="Прямоугольник: скругленные верхние углы 8"/>
          <p:cNvSpPr/>
          <p:nvPr/>
        </p:nvSpPr>
        <p:spPr bwMode="auto">
          <a:xfrm>
            <a:off x="12229478" y="2435793"/>
            <a:ext cx="5388246" cy="1167268"/>
          </a:xfrm>
          <a:prstGeom prst="round2SameRect">
            <a:avLst>
              <a:gd name="adj1" fmla="val 20567"/>
              <a:gd name="adj2" fmla="val 0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62000" rIns="216000" bIns="216000" rtlCol="0" anchor="ctr"/>
          <a:lstStyle/>
          <a:p>
            <a:pPr>
              <a:spcAft>
                <a:spcPts val="600"/>
              </a:spcAft>
              <a:defRPr/>
            </a:pPr>
            <a:r>
              <a:rPr lang="ru-RU" sz="2800" b="1"/>
              <a:t>Команда</a:t>
            </a:r>
            <a:endParaRPr sz="2800" b="1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9" y="635733"/>
            <a:ext cx="14409795" cy="738664"/>
          </a:xfrm>
        </p:spPr>
        <p:txBody>
          <a:bodyPr/>
          <a:lstStyle/>
          <a:p>
            <a:pPr>
              <a:defRPr/>
            </a:pPr>
            <a:r>
              <a:rPr lang="ru-RU" sz="6000" dirty="0"/>
              <a:t>Что делает проект проектом?</a:t>
            </a:r>
            <a:endParaRPr sz="6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51634CC-C0AC-4EB8-A6D6-20AA46AEE0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7536" y="7673180"/>
            <a:ext cx="648000" cy="64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3A60EA-C5D4-48AB-88D2-EFD7CE99BB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5045" y="7673180"/>
            <a:ext cx="648000" cy="64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BC9BF2-3163-4611-B2F0-28FB189E50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661602" y="7639275"/>
            <a:ext cx="648000" cy="64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BF47391-006B-4C06-AEE4-2CF0CB3CC3DC}"/>
              </a:ext>
            </a:extLst>
          </p:cNvPr>
          <p:cNvSpPr/>
          <p:nvPr/>
        </p:nvSpPr>
        <p:spPr bwMode="auto">
          <a:xfrm>
            <a:off x="3264013" y="3773125"/>
            <a:ext cx="14322770" cy="1672404"/>
          </a:xfrm>
          <a:prstGeom prst="roundRect">
            <a:avLst>
              <a:gd name="adj" fmla="val 9958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52000" tIns="180000" rIns="144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Тип проекта, направленный на разработку, внедрение и поддержку информационных технологий в организации.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09795" cy="738664"/>
          </a:xfrm>
        </p:spPr>
        <p:txBody>
          <a:bodyPr/>
          <a:lstStyle/>
          <a:p>
            <a:pPr>
              <a:defRPr/>
            </a:pPr>
            <a:r>
              <a:rPr lang="ru-RU" sz="6000" dirty="0"/>
              <a:t>Основные понятия</a:t>
            </a:r>
            <a:endParaRPr sz="6000" dirty="0"/>
          </a:p>
        </p:txBody>
      </p:sp>
      <p:sp>
        <p:nvSpPr>
          <p:cNvPr id="14" name="Прямоугольник: скругленные углы 13"/>
          <p:cNvSpPr/>
          <p:nvPr/>
        </p:nvSpPr>
        <p:spPr bwMode="auto">
          <a:xfrm>
            <a:off x="701216" y="1907233"/>
            <a:ext cx="4278997" cy="1672404"/>
          </a:xfrm>
          <a:prstGeom prst="roundRect">
            <a:avLst>
              <a:gd name="adj" fmla="val 8982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00" tIns="216000" rIns="216000" bIns="21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3600" b="1" dirty="0"/>
              <a:t>Проект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76B32F83-917B-4B2F-AE4D-8C56132C55C5}"/>
              </a:ext>
            </a:extLst>
          </p:cNvPr>
          <p:cNvSpPr/>
          <p:nvPr/>
        </p:nvSpPr>
        <p:spPr bwMode="auto">
          <a:xfrm>
            <a:off x="3176988" y="1907233"/>
            <a:ext cx="14409795" cy="1672404"/>
          </a:xfrm>
          <a:prstGeom prst="roundRect">
            <a:avLst>
              <a:gd name="adj" fmla="val 9958"/>
            </a:avLst>
          </a:prstGeom>
          <a:solidFill>
            <a:schemeClr val="bg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52000" tIns="180000" rIns="144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/>
                </a:solidFill>
              </a:rPr>
              <a:t>Временное предприятие, направленное на создание уникального продукта, услуги или результата. Проект </a:t>
            </a:r>
            <a:r>
              <a:rPr lang="ru-RU" sz="2800" dirty="0" err="1">
                <a:solidFill>
                  <a:schemeClr val="tx1"/>
                </a:solidFill>
              </a:rPr>
              <a:t>имеетчётко</a:t>
            </a:r>
            <a:r>
              <a:rPr lang="ru-RU" sz="2800" dirty="0">
                <a:solidFill>
                  <a:schemeClr val="tx1"/>
                </a:solidFill>
              </a:rPr>
              <a:t> определённые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цели, временные ограничения и требования к ресурсам. 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9FDFE456-1B61-4924-89FC-2FE68985AAE8}"/>
              </a:ext>
            </a:extLst>
          </p:cNvPr>
          <p:cNvSpPr/>
          <p:nvPr/>
        </p:nvSpPr>
        <p:spPr bwMode="auto">
          <a:xfrm>
            <a:off x="701216" y="3773125"/>
            <a:ext cx="4278997" cy="1672404"/>
          </a:xfrm>
          <a:prstGeom prst="roundRect">
            <a:avLst>
              <a:gd name="adj" fmla="val 898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00" tIns="216000" rIns="216000" bIns="21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3600" b="1" dirty="0"/>
              <a:t>ИТ-проект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2C23DE7D-51D9-4B66-AE16-DEEDE9B5B1B8}"/>
              </a:ext>
            </a:extLst>
          </p:cNvPr>
          <p:cNvSpPr/>
          <p:nvPr/>
        </p:nvSpPr>
        <p:spPr bwMode="auto">
          <a:xfrm>
            <a:off x="3264013" y="5639017"/>
            <a:ext cx="14322770" cy="1672404"/>
          </a:xfrm>
          <a:prstGeom prst="roundRect">
            <a:avLst>
              <a:gd name="adj" fmla="val 995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52000" tIns="180000" rIns="144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/>
                </a:solidFill>
              </a:rPr>
              <a:t>Итоговая система, приложение или услуга, созданные в рамках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ИТ-проекта. 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2619409C-8EDB-4D3E-86D8-991E1A2F776C}"/>
              </a:ext>
            </a:extLst>
          </p:cNvPr>
          <p:cNvSpPr/>
          <p:nvPr/>
        </p:nvSpPr>
        <p:spPr bwMode="auto">
          <a:xfrm>
            <a:off x="701216" y="5639017"/>
            <a:ext cx="4278997" cy="1672404"/>
          </a:xfrm>
          <a:prstGeom prst="roundRect">
            <a:avLst>
              <a:gd name="adj" fmla="val 8982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00" tIns="216000" rIns="216000" bIns="21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3600" b="1" dirty="0"/>
              <a:t>ИТ-продукт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4E9F3B27-1A60-4111-88CD-AACC39411F99}"/>
              </a:ext>
            </a:extLst>
          </p:cNvPr>
          <p:cNvSpPr/>
          <p:nvPr/>
        </p:nvSpPr>
        <p:spPr bwMode="auto">
          <a:xfrm>
            <a:off x="3264013" y="7545153"/>
            <a:ext cx="14322770" cy="1672404"/>
          </a:xfrm>
          <a:prstGeom prst="roundRect">
            <a:avLst>
              <a:gd name="adj" fmla="val 995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52000" tIns="180000" rIns="144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/>
                </a:solidFill>
              </a:rPr>
              <a:t>Постоянное предоставление определённых возможностей,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связанных с ИТ, для поддержки бизнес-процессов организации. 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4ACA3528-5171-47D4-818C-7AA4CCD87BEC}"/>
              </a:ext>
            </a:extLst>
          </p:cNvPr>
          <p:cNvSpPr/>
          <p:nvPr/>
        </p:nvSpPr>
        <p:spPr bwMode="auto">
          <a:xfrm>
            <a:off x="701216" y="7545153"/>
            <a:ext cx="4278997" cy="1672404"/>
          </a:xfrm>
          <a:prstGeom prst="roundRect">
            <a:avLst>
              <a:gd name="adj" fmla="val 898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00" tIns="216000" rIns="216000" bIns="21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3600" b="1" dirty="0"/>
              <a:t>ИТ-услуга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DF7BEE1-7103-4AF8-B779-480E9D9641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6443" y="6556864"/>
            <a:ext cx="648000" cy="648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70A45F6-7F01-4B7A-89FB-DE0654F721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2443" y="8479329"/>
            <a:ext cx="612000" cy="612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E9C373-F7DC-4925-A6D8-209BE2AFD1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32443" y="4724627"/>
            <a:ext cx="612000" cy="612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4116AEE-9D35-43B7-ADD9-E8C46E4FA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33032"/>
          <a:stretch/>
        </p:blipFill>
        <p:spPr>
          <a:xfrm>
            <a:off x="4196443" y="2975210"/>
            <a:ext cx="648000" cy="4339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Проект и ИТ-проект</a:t>
            </a:r>
            <a:endParaRPr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CCDCFFDA-4899-4877-B2DA-526467584902}"/>
              </a:ext>
            </a:extLst>
          </p:cNvPr>
          <p:cNvCxnSpPr>
            <a:cxnSpLocks/>
          </p:cNvCxnSpPr>
          <p:nvPr/>
        </p:nvCxnSpPr>
        <p:spPr bwMode="auto">
          <a:xfrm>
            <a:off x="9144000" y="1748818"/>
            <a:ext cx="0" cy="7917694"/>
          </a:xfrm>
          <a:prstGeom prst="line">
            <a:avLst/>
          </a:prstGeom>
          <a:ln w="50800">
            <a:solidFill>
              <a:schemeClr val="accent5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0F6273C1-42DE-429A-8E17-B994A5C5908F}"/>
              </a:ext>
            </a:extLst>
          </p:cNvPr>
          <p:cNvGrpSpPr/>
          <p:nvPr/>
        </p:nvGrpSpPr>
        <p:grpSpPr>
          <a:xfrm>
            <a:off x="1484988" y="1373701"/>
            <a:ext cx="7065287" cy="8232096"/>
            <a:chOff x="1484988" y="1373701"/>
            <a:chExt cx="7065287" cy="8232096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CC95B3E7-9200-4046-800E-ADA22F7D7EB2}"/>
                </a:ext>
              </a:extLst>
            </p:cNvPr>
            <p:cNvGrpSpPr/>
            <p:nvPr/>
          </p:nvGrpSpPr>
          <p:grpSpPr>
            <a:xfrm>
              <a:off x="1484988" y="1831950"/>
              <a:ext cx="7065287" cy="7773847"/>
              <a:chOff x="1484988" y="1831950"/>
              <a:chExt cx="7065287" cy="7773847"/>
            </a:xfrm>
          </p:grpSpPr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0E2C8FA4-655C-4FE7-A01C-36EC4C8EE64F}"/>
                  </a:ext>
                </a:extLst>
              </p:cNvPr>
              <p:cNvSpPr/>
              <p:nvPr/>
            </p:nvSpPr>
            <p:spPr bwMode="auto">
              <a:xfrm>
                <a:off x="1484988" y="4372804"/>
                <a:ext cx="3420000" cy="1620000"/>
              </a:xfrm>
              <a:prstGeom prst="roundRect">
                <a:avLst>
                  <a:gd name="adj" fmla="val 8982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ru-RU" sz="2400" dirty="0">
                    <a:solidFill>
                      <a:schemeClr val="tx1"/>
                    </a:solidFill>
                  </a:rPr>
                  <a:t>Временные рамки</a:t>
                </a:r>
              </a:p>
            </p:txBody>
          </p:sp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B19FA8CE-4A22-4177-BFCB-CAC9D8E78233}"/>
                  </a:ext>
                </a:extLst>
              </p:cNvPr>
              <p:cNvSpPr/>
              <p:nvPr/>
            </p:nvSpPr>
            <p:spPr bwMode="auto">
              <a:xfrm>
                <a:off x="5130275" y="4372804"/>
                <a:ext cx="3420000" cy="1620000"/>
              </a:xfrm>
              <a:prstGeom prst="roundRect">
                <a:avLst>
                  <a:gd name="adj" fmla="val 8982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ru-RU" sz="2400" dirty="0">
                    <a:solidFill>
                      <a:schemeClr val="tx1"/>
                    </a:solidFill>
                  </a:rPr>
                  <a:t>Уникальный результат</a:t>
                </a:r>
              </a:p>
            </p:txBody>
          </p:sp>
          <p:sp>
            <p:nvSpPr>
              <p:cNvPr id="11" name="Прямоугольник: скругленные углы 10">
                <a:extLst>
                  <a:ext uri="{FF2B5EF4-FFF2-40B4-BE49-F238E27FC236}">
                    <a16:creationId xmlns:a16="http://schemas.microsoft.com/office/drawing/2014/main" id="{8FB68F77-5265-424E-B096-A7B0D7CC0BFD}"/>
                  </a:ext>
                </a:extLst>
              </p:cNvPr>
              <p:cNvSpPr/>
              <p:nvPr/>
            </p:nvSpPr>
            <p:spPr bwMode="auto">
              <a:xfrm>
                <a:off x="1484988" y="6179300"/>
                <a:ext cx="7065287" cy="3426497"/>
              </a:xfrm>
              <a:prstGeom prst="roundRect">
                <a:avLst>
                  <a:gd name="adj" fmla="val 2787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ru-RU" sz="2400" dirty="0">
                    <a:solidFill>
                      <a:schemeClr val="tx1"/>
                    </a:solidFill>
                  </a:rPr>
                  <a:t>Прогрессивная проработка</a:t>
                </a:r>
              </a:p>
            </p:txBody>
          </p:sp>
          <p:sp>
            <p:nvSpPr>
              <p:cNvPr id="17" name="Прямоугольник: скругленные углы 16">
                <a:extLst>
                  <a:ext uri="{FF2B5EF4-FFF2-40B4-BE49-F238E27FC236}">
                    <a16:creationId xmlns:a16="http://schemas.microsoft.com/office/drawing/2014/main" id="{CE37E19A-BA8A-446A-9E4E-B3D0D6F45010}"/>
                  </a:ext>
                </a:extLst>
              </p:cNvPr>
              <p:cNvSpPr/>
              <p:nvPr/>
            </p:nvSpPr>
            <p:spPr bwMode="auto">
              <a:xfrm>
                <a:off x="1484988" y="1831950"/>
                <a:ext cx="7065287" cy="2340000"/>
              </a:xfrm>
              <a:prstGeom prst="roundRect">
                <a:avLst>
                  <a:gd name="adj" fmla="val 5493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88000" tIns="216000" rIns="216000" bIns="21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r>
                  <a:rPr lang="ru-RU" sz="4000" b="1" dirty="0"/>
                  <a:t>Проект</a:t>
                </a:r>
              </a:p>
            </p:txBody>
          </p:sp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CEB021A9-507C-41C0-9BDF-0CB3E1DE06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77422" y="5270299"/>
                <a:ext cx="576000" cy="576000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07FC747C-63C7-4338-8F80-65C48A74D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834799" y="8885195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24FDC596-651D-4AEA-9606-11A90FA0D6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177228" y="5270299"/>
                <a:ext cx="576000" cy="576000"/>
              </a:xfrm>
              <a:prstGeom prst="rect">
                <a:avLst/>
              </a:prstGeom>
            </p:spPr>
          </p:pic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EF02D0E9-03C5-4A6A-BCC6-3EA2FF6F8739}"/>
                  </a:ext>
                </a:extLst>
              </p:cNvPr>
              <p:cNvCxnSpPr>
                <a:stCxn id="17" idx="2"/>
                <a:endCxn id="11" idx="0"/>
              </p:cNvCxnSpPr>
              <p:nvPr/>
            </p:nvCxnSpPr>
            <p:spPr bwMode="auto">
              <a:xfrm>
                <a:off x="5017632" y="4171950"/>
                <a:ext cx="0" cy="2007350"/>
              </a:xfrm>
              <a:prstGeom prst="line">
                <a:avLst/>
              </a:prstGeom>
              <a:ln w="25400">
                <a:solidFill>
                  <a:schemeClr val="bg2"/>
                </a:solidFill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id="{476F84FA-0280-4052-9967-3A198AA59C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94988" y="4155016"/>
                <a:ext cx="0" cy="252000"/>
              </a:xfrm>
              <a:prstGeom prst="line">
                <a:avLst/>
              </a:prstGeom>
              <a:ln w="25400">
                <a:solidFill>
                  <a:schemeClr val="bg2"/>
                </a:solidFill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EA59FBFA-CD16-40CF-AF53-C3B55F5BA5B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40275" y="4112680"/>
                <a:ext cx="0" cy="288000"/>
              </a:xfrm>
              <a:prstGeom prst="line">
                <a:avLst/>
              </a:prstGeom>
              <a:ln w="25400">
                <a:solidFill>
                  <a:schemeClr val="bg2"/>
                </a:solidFill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5" name="Рисунок 34" descr="Изображение выглядит как Графика, снимок экрана, графический дизайн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16F0E2D2-D0B3-4509-A5A0-04AF31F25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347" r="23665" b="23999"/>
            <a:stretch/>
          </p:blipFill>
          <p:spPr>
            <a:xfrm>
              <a:off x="5280814" y="1373701"/>
              <a:ext cx="3269461" cy="2798249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E0B57C8-A2B3-4005-827A-93758AE4B297}"/>
              </a:ext>
            </a:extLst>
          </p:cNvPr>
          <p:cNvGrpSpPr/>
          <p:nvPr/>
        </p:nvGrpSpPr>
        <p:grpSpPr>
          <a:xfrm>
            <a:off x="9737726" y="1490792"/>
            <a:ext cx="7065288" cy="8081909"/>
            <a:chOff x="9737726" y="1490792"/>
            <a:chExt cx="7065288" cy="8081909"/>
          </a:xfrm>
        </p:grpSpPr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875C3F79-11EB-4C26-AEEC-71E2CECF03B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360230" y="4095746"/>
              <a:ext cx="0" cy="360000"/>
            </a:xfrm>
            <a:prstGeom prst="line">
              <a:avLst/>
            </a:prstGeom>
            <a:ln w="25400"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31865DE9-110C-4DEC-AAAA-FEDF4B32F4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252917" y="4131403"/>
              <a:ext cx="0" cy="360000"/>
            </a:xfrm>
            <a:prstGeom prst="line">
              <a:avLst/>
            </a:prstGeom>
            <a:ln w="25400"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CFBE64F-3A73-4350-9C51-D16CC78903B8}"/>
                </a:ext>
              </a:extLst>
            </p:cNvPr>
            <p:cNvGrpSpPr/>
            <p:nvPr/>
          </p:nvGrpSpPr>
          <p:grpSpPr>
            <a:xfrm>
              <a:off x="9737726" y="1814379"/>
              <a:ext cx="7065288" cy="7758322"/>
              <a:chOff x="10521497" y="1396070"/>
              <a:chExt cx="7065288" cy="7758322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686915B1-83AA-4918-8D08-E9D45539A221}"/>
                  </a:ext>
                </a:extLst>
              </p:cNvPr>
              <p:cNvSpPr/>
              <p:nvPr/>
            </p:nvSpPr>
            <p:spPr bwMode="auto">
              <a:xfrm>
                <a:off x="10521497" y="1396070"/>
                <a:ext cx="7065287" cy="2338831"/>
              </a:xfrm>
              <a:prstGeom prst="roundRect">
                <a:avLst>
                  <a:gd name="adj" fmla="val 6189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88000" tIns="216000" rIns="216000" bIns="21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ru-RU" sz="4000" b="1" dirty="0"/>
                  <a:t>ИТ-проект</a:t>
                </a:r>
              </a:p>
            </p:txBody>
          </p:sp>
          <p:sp>
            <p:nvSpPr>
              <p:cNvPr id="12" name="Прямоугольник: скругленные углы 11">
                <a:extLst>
                  <a:ext uri="{FF2B5EF4-FFF2-40B4-BE49-F238E27FC236}">
                    <a16:creationId xmlns:a16="http://schemas.microsoft.com/office/drawing/2014/main" id="{ADA07AC0-CFDC-4DD3-AD9A-2CAB4992C4ED}"/>
                  </a:ext>
                </a:extLst>
              </p:cNvPr>
              <p:cNvSpPr/>
              <p:nvPr/>
            </p:nvSpPr>
            <p:spPr bwMode="auto">
              <a:xfrm>
                <a:off x="10521497" y="3921398"/>
                <a:ext cx="3420000" cy="1620000"/>
              </a:xfrm>
              <a:prstGeom prst="roundRect">
                <a:avLst>
                  <a:gd name="adj" fmla="val 8982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r>
                  <a:rPr lang="ru-RU" sz="2400" dirty="0">
                    <a:solidFill>
                      <a:schemeClr val="tx1"/>
                    </a:solidFill>
                  </a:rPr>
                  <a:t>Высокая зависимость от</a:t>
                </a:r>
                <a:r>
                  <a:rPr lang="ru-RU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 </a:t>
                </a:r>
                <a:r>
                  <a:rPr lang="ru-RU" sz="2400" dirty="0">
                    <a:solidFill>
                      <a:schemeClr val="tx1"/>
                    </a:solidFill>
                  </a:rPr>
                  <a:t>технологий</a:t>
                </a:r>
              </a:p>
            </p:txBody>
          </p:sp>
          <p:sp>
            <p:nvSpPr>
              <p:cNvPr id="13" name="Прямоугольник: скругленные углы 12">
                <a:extLst>
                  <a:ext uri="{FF2B5EF4-FFF2-40B4-BE49-F238E27FC236}">
                    <a16:creationId xmlns:a16="http://schemas.microsoft.com/office/drawing/2014/main" id="{2C3BE27A-092B-4D58-805E-C83D300A5E2E}"/>
                  </a:ext>
                </a:extLst>
              </p:cNvPr>
              <p:cNvSpPr/>
              <p:nvPr/>
            </p:nvSpPr>
            <p:spPr bwMode="auto">
              <a:xfrm>
                <a:off x="10521497" y="5727895"/>
                <a:ext cx="3420000" cy="1620000"/>
              </a:xfrm>
              <a:prstGeom prst="roundRect">
                <a:avLst>
                  <a:gd name="adj" fmla="val 8982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r>
                  <a:rPr lang="ru-RU" sz="2400" dirty="0">
                    <a:solidFill>
                      <a:schemeClr val="tx1"/>
                    </a:solidFill>
                  </a:rPr>
                  <a:t>Быстрые </a:t>
                </a:r>
                <a:br>
                  <a:rPr lang="ru-RU" sz="2400" dirty="0">
                    <a:solidFill>
                      <a:schemeClr val="tx1"/>
                    </a:solidFill>
                  </a:rPr>
                </a:br>
                <a:r>
                  <a:rPr lang="ru-RU" sz="2400" dirty="0">
                    <a:solidFill>
                      <a:schemeClr val="tx1"/>
                    </a:solidFill>
                  </a:rPr>
                  <a:t>изменения технологий</a:t>
                </a:r>
              </a:p>
            </p:txBody>
          </p:sp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B8C315E-4A6C-48A8-90F9-6EF9BF76F1D4}"/>
                  </a:ext>
                </a:extLst>
              </p:cNvPr>
              <p:cNvSpPr/>
              <p:nvPr/>
            </p:nvSpPr>
            <p:spPr bwMode="auto">
              <a:xfrm>
                <a:off x="14166784" y="3921398"/>
                <a:ext cx="3420000" cy="1620000"/>
              </a:xfrm>
              <a:prstGeom prst="roundRect">
                <a:avLst>
                  <a:gd name="adj" fmla="val 8982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r>
                  <a:rPr lang="ru-RU" sz="2400" dirty="0">
                    <a:solidFill>
                      <a:schemeClr val="tx1"/>
                    </a:solidFill>
                  </a:rPr>
                  <a:t>Взаимозависимость систем</a:t>
                </a:r>
              </a:p>
            </p:txBody>
          </p:sp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391D6B80-E309-4475-9AB2-FFCD7CB469B2}"/>
                  </a:ext>
                </a:extLst>
              </p:cNvPr>
              <p:cNvSpPr/>
              <p:nvPr/>
            </p:nvSpPr>
            <p:spPr bwMode="auto">
              <a:xfrm>
                <a:off x="14166784" y="5727895"/>
                <a:ext cx="3420000" cy="1620000"/>
              </a:xfrm>
              <a:prstGeom prst="roundRect">
                <a:avLst>
                  <a:gd name="adj" fmla="val 8982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ru-RU" sz="2400" dirty="0">
                    <a:solidFill>
                      <a:schemeClr val="tx1"/>
                    </a:solidFill>
                  </a:rPr>
                  <a:t>Непредсказуемость требований</a:t>
                </a:r>
              </a:p>
            </p:txBody>
          </p:sp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A3CA6780-D7B3-4704-89A7-99D7313FB1FF}"/>
                  </a:ext>
                </a:extLst>
              </p:cNvPr>
              <p:cNvSpPr/>
              <p:nvPr/>
            </p:nvSpPr>
            <p:spPr bwMode="auto">
              <a:xfrm>
                <a:off x="10521497" y="7534392"/>
                <a:ext cx="7065288" cy="1620000"/>
              </a:xfrm>
              <a:prstGeom prst="roundRect">
                <a:avLst>
                  <a:gd name="adj" fmla="val 8982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ru-RU" sz="2400" dirty="0">
                    <a:solidFill>
                      <a:schemeClr val="tx1"/>
                    </a:solidFill>
                  </a:rPr>
                  <a:t>Большое количество участников </a:t>
                </a:r>
                <a:br>
                  <a:rPr lang="ru-RU" sz="2400" dirty="0">
                    <a:solidFill>
                      <a:schemeClr val="tx1"/>
                    </a:solidFill>
                  </a:rPr>
                </a:br>
                <a:r>
                  <a:rPr lang="ru-RU" sz="2400" dirty="0">
                    <a:solidFill>
                      <a:schemeClr val="tx1"/>
                    </a:solidFill>
                  </a:rPr>
                  <a:t>с разными навыками</a:t>
                </a:r>
              </a:p>
            </p:txBody>
          </p:sp>
        </p:grp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65615EB-E3FB-4506-A7CA-D8CEF94A4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509357" y="7140283"/>
              <a:ext cx="540000" cy="540000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76FAD781-87E7-40FD-969B-52C97D8FD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6115132" y="5261751"/>
              <a:ext cx="576000" cy="57600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84A7FBC-8A9F-4347-B39C-7AC7FD18E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6164119" y="7099656"/>
              <a:ext cx="576000" cy="576000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E412B05F-E0F2-42A8-B3CB-829781232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2511815" y="5318997"/>
              <a:ext cx="540000" cy="5400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5BABEBE-3CC9-4AE8-96A0-DB0347C84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6132264" y="8932220"/>
              <a:ext cx="576000" cy="576000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78273EB2-2C2B-4FC6-BA69-E779D3599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t="-1" r="13083" b="24175"/>
            <a:stretch/>
          </p:blipFill>
          <p:spPr>
            <a:xfrm>
              <a:off x="13751086" y="1490792"/>
              <a:ext cx="3051922" cy="2662418"/>
            </a:xfrm>
            <a:prstGeom prst="rect">
              <a:avLst/>
            </a:prstGeom>
          </p:spPr>
        </p:pic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6EC768BC-A545-40EE-90ED-07ED0654F5E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268474" y="4112680"/>
              <a:ext cx="0" cy="3840021"/>
            </a:xfrm>
            <a:prstGeom prst="line">
              <a:avLst/>
            </a:prstGeom>
            <a:ln w="25400">
              <a:solidFill>
                <a:schemeClr val="bg2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81410FDE-3846-4E70-805B-9922EE81D97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445830" y="4112680"/>
              <a:ext cx="0" cy="252000"/>
            </a:xfrm>
            <a:prstGeom prst="line">
              <a:avLst/>
            </a:prstGeom>
            <a:ln w="25400">
              <a:solidFill>
                <a:schemeClr val="bg2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5A5456C1-A2B0-4AC8-8D31-65FEC645425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091117" y="4148337"/>
              <a:ext cx="0" cy="216000"/>
            </a:xfrm>
            <a:prstGeom prst="line">
              <a:avLst/>
            </a:prstGeom>
            <a:ln w="25400">
              <a:solidFill>
                <a:schemeClr val="bg2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9111D37F-7812-44E3-8D8D-6CE160CAB1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360230" y="5959707"/>
              <a:ext cx="0" cy="252000"/>
            </a:xfrm>
            <a:prstGeom prst="line">
              <a:avLst/>
            </a:prstGeom>
            <a:ln w="25400">
              <a:solidFill>
                <a:schemeClr val="bg2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id="{613F9FF8-9CC3-4E7A-9998-6A059D14447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252917" y="5963300"/>
              <a:ext cx="0" cy="216000"/>
            </a:xfrm>
            <a:prstGeom prst="line">
              <a:avLst/>
            </a:prstGeom>
            <a:ln w="25400">
              <a:solidFill>
                <a:schemeClr val="bg2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 bwMode="auto">
          <a:xfrm>
            <a:off x="6412709" y="1943102"/>
            <a:ext cx="5470925" cy="7347164"/>
          </a:xfrm>
          <a:prstGeom prst="roundRect">
            <a:avLst>
              <a:gd name="adj" fmla="val 4361"/>
            </a:avLst>
          </a:prstGeom>
          <a:solidFill>
            <a:srgbClr val="EB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96000" rIns="216000" bIns="216000" rtlCol="0" anchor="t"/>
          <a:lstStyle/>
          <a:p>
            <a:pPr>
              <a:spcAft>
                <a:spcPts val="120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Arial"/>
              </a:rPr>
              <a:t>Что включает в себя устав</a:t>
            </a:r>
            <a:endParaRPr sz="4050" dirty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2000" b="1" dirty="0">
                <a:solidFill>
                  <a:srgbClr val="404040"/>
                </a:solidFill>
              </a:rPr>
              <a:t>Название проекта</a:t>
            </a:r>
            <a:r>
              <a:rPr lang="ru-RU" sz="2000" dirty="0">
                <a:solidFill>
                  <a:srgbClr val="404040"/>
                </a:solidFill>
              </a:rPr>
              <a:t> </a:t>
            </a:r>
            <a:endParaRPr sz="2000" dirty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2000" b="1" dirty="0">
                <a:solidFill>
                  <a:srgbClr val="404040"/>
                </a:solidFill>
              </a:rPr>
              <a:t>Бизнес-цель</a:t>
            </a:r>
            <a:r>
              <a:rPr lang="ru-RU" sz="2000" dirty="0">
                <a:solidFill>
                  <a:srgbClr val="404040"/>
                </a:solidFill>
              </a:rPr>
              <a:t>: почему это важно? </a:t>
            </a:r>
            <a:endParaRPr sz="2000" dirty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2000" b="1" dirty="0">
                <a:solidFill>
                  <a:srgbClr val="404040"/>
                </a:solidFill>
              </a:rPr>
              <a:t>Основные результаты</a:t>
            </a:r>
            <a:r>
              <a:rPr lang="ru-RU" sz="2000" dirty="0">
                <a:solidFill>
                  <a:srgbClr val="404040"/>
                </a:solidFill>
              </a:rPr>
              <a:t>: что создадим? </a:t>
            </a:r>
            <a:endParaRPr lang="en-GB" sz="2000" dirty="0">
              <a:solidFill>
                <a:srgbClr val="404040"/>
              </a:solidFill>
            </a:endParaRP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2000" b="1" dirty="0">
                <a:solidFill>
                  <a:srgbClr val="404040"/>
                </a:solidFill>
              </a:rPr>
              <a:t>Сроки и бюджет</a:t>
            </a:r>
            <a:r>
              <a:rPr lang="ru-RU" sz="2000" dirty="0">
                <a:solidFill>
                  <a:srgbClr val="404040"/>
                </a:solidFill>
              </a:rPr>
              <a:t>: ориентировочные даты и финансирование</a:t>
            </a:r>
            <a:endParaRPr sz="2000" dirty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2000" b="1" dirty="0">
                <a:solidFill>
                  <a:srgbClr val="404040"/>
                </a:solidFill>
              </a:rPr>
              <a:t>Роли</a:t>
            </a:r>
            <a:endParaRPr lang="ru-RU" sz="2000" dirty="0">
              <a:solidFill>
                <a:srgbClr val="404040"/>
              </a:solidFill>
            </a:endParaRP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2000" b="1" dirty="0">
                <a:solidFill>
                  <a:srgbClr val="404040"/>
                </a:solidFill>
              </a:rPr>
              <a:t>Риски и ограничения</a:t>
            </a:r>
            <a:r>
              <a:rPr lang="ru-RU" sz="2000" dirty="0">
                <a:solidFill>
                  <a:srgbClr val="404040"/>
                </a:solidFill>
              </a:rPr>
              <a:t> </a:t>
            </a:r>
            <a:endParaRPr sz="2000" dirty="0"/>
          </a:p>
        </p:txBody>
      </p:sp>
      <p:sp>
        <p:nvSpPr>
          <p:cNvPr id="7" name="Прямоугольник: скругленные углы 6"/>
          <p:cNvSpPr/>
          <p:nvPr/>
        </p:nvSpPr>
        <p:spPr bwMode="auto">
          <a:xfrm>
            <a:off x="12165807" y="1950777"/>
            <a:ext cx="5482284" cy="7339487"/>
          </a:xfrm>
          <a:prstGeom prst="roundRect">
            <a:avLst>
              <a:gd name="adj" fmla="val 4359"/>
            </a:avLst>
          </a:prstGeom>
          <a:solidFill>
            <a:srgbClr val="EB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96000" rIns="216000" bIns="216000" rtlCol="0" anchor="t"/>
          <a:lstStyle/>
          <a:p>
            <a:pPr>
              <a:spcAft>
                <a:spcPts val="120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Arial"/>
              </a:rPr>
              <a:t>Почему устав — это важно?</a:t>
            </a:r>
            <a:endParaRPr sz="4050" dirty="0"/>
          </a:p>
          <a:p>
            <a:pPr marL="360000" indent="-360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000" b="1" dirty="0">
                <a:solidFill>
                  <a:srgbClr val="404040"/>
                </a:solidFill>
              </a:rPr>
              <a:t>Даёт зелёный свет</a:t>
            </a:r>
            <a:r>
              <a:rPr lang="ru-RU" sz="2000" dirty="0">
                <a:solidFill>
                  <a:srgbClr val="404040"/>
                </a:solidFill>
              </a:rPr>
              <a:t>: </a:t>
            </a:r>
            <a:br>
              <a:rPr lang="en-US" sz="2000" dirty="0">
                <a:solidFill>
                  <a:srgbClr val="404040"/>
                </a:solidFill>
              </a:rPr>
            </a:br>
            <a:r>
              <a:rPr lang="ru-RU" sz="2000" dirty="0">
                <a:solidFill>
                  <a:srgbClr val="404040"/>
                </a:solidFill>
              </a:rPr>
              <a:t>без устава проект не стартует</a:t>
            </a:r>
            <a:endParaRPr sz="2000" dirty="0"/>
          </a:p>
          <a:p>
            <a:pPr marL="360000" indent="-360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000" b="1" dirty="0">
                <a:solidFill>
                  <a:srgbClr val="404040"/>
                </a:solidFill>
              </a:rPr>
              <a:t>Защищает от хаоса</a:t>
            </a:r>
            <a:r>
              <a:rPr lang="ru-RU" sz="2000" dirty="0">
                <a:solidFill>
                  <a:srgbClr val="404040"/>
                </a:solidFill>
              </a:rPr>
              <a:t>: </a:t>
            </a:r>
            <a:br>
              <a:rPr lang="en-US" sz="2000" dirty="0">
                <a:solidFill>
                  <a:srgbClr val="404040"/>
                </a:solidFill>
              </a:rPr>
            </a:br>
            <a:r>
              <a:rPr lang="ru-RU" sz="2000" dirty="0">
                <a:solidFill>
                  <a:srgbClr val="404040"/>
                </a:solidFill>
              </a:rPr>
              <a:t>если заказчик просит «добавить ещё одну фичу», вы показываете устав: «Это выходит за рамки»</a:t>
            </a:r>
            <a:endParaRPr sz="2000" dirty="0"/>
          </a:p>
          <a:p>
            <a:pPr marL="360000" indent="-360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  <a:defRPr/>
            </a:pPr>
            <a:r>
              <a:rPr lang="ru-RU" sz="2000" b="1" dirty="0">
                <a:solidFill>
                  <a:srgbClr val="404040"/>
                </a:solidFill>
              </a:rPr>
              <a:t>Экономит время</a:t>
            </a:r>
            <a:r>
              <a:rPr lang="ru-RU" sz="2000" dirty="0">
                <a:solidFill>
                  <a:srgbClr val="404040"/>
                </a:solidFill>
              </a:rPr>
              <a:t>: </a:t>
            </a:r>
            <a:br>
              <a:rPr lang="en-US" sz="2000" dirty="0">
                <a:solidFill>
                  <a:srgbClr val="404040"/>
                </a:solidFill>
              </a:rPr>
            </a:br>
            <a:r>
              <a:rPr lang="ru-RU" sz="2000" dirty="0">
                <a:solidFill>
                  <a:srgbClr val="404040"/>
                </a:solidFill>
              </a:rPr>
              <a:t>все участники с самого начала понимают, куда движутся</a:t>
            </a:r>
            <a:endParaRPr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Устав проекта</a:t>
            </a:r>
            <a:endParaRPr dirty="0"/>
          </a:p>
        </p:txBody>
      </p:sp>
      <p:sp>
        <p:nvSpPr>
          <p:cNvPr id="6" name="Прямоугольник: скругленные углы 5"/>
          <p:cNvSpPr/>
          <p:nvPr/>
        </p:nvSpPr>
        <p:spPr bwMode="auto">
          <a:xfrm>
            <a:off x="648889" y="1943100"/>
            <a:ext cx="5470925" cy="7347167"/>
          </a:xfrm>
          <a:prstGeom prst="roundRect">
            <a:avLst>
              <a:gd name="adj" fmla="val 4672"/>
            </a:avLst>
          </a:prstGeom>
          <a:solidFill>
            <a:srgbClr val="EB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96000" rIns="216000" bIns="216000" rtlCol="0" anchor="t"/>
          <a:lstStyle/>
          <a:p>
            <a:pPr>
              <a:spcAft>
                <a:spcPts val="120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Arial"/>
              </a:rPr>
              <a:t>Устав проекта — это «паспорт» вашего проекта</a:t>
            </a:r>
            <a:endParaRPr sz="4050" dirty="0"/>
          </a:p>
          <a:p>
            <a:pPr>
              <a:spcAft>
                <a:spcPts val="120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Arial"/>
              </a:rPr>
              <a:t>Это короткий (1–3 страницы) документ, который официально запускает проект и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 </a:t>
            </a:r>
            <a:r>
              <a:rPr lang="ru-RU" sz="2000" dirty="0">
                <a:solidFill>
                  <a:schemeClr val="tx1"/>
                </a:solidFill>
                <a:latin typeface="Arial"/>
              </a:rPr>
              <a:t>отвечает на 3 ключевых вопроса:</a:t>
            </a:r>
            <a:endParaRPr sz="2000" dirty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2000" b="1" dirty="0">
                <a:solidFill>
                  <a:schemeClr val="tx1"/>
                </a:solidFill>
                <a:latin typeface="Arial"/>
              </a:rPr>
              <a:t>«Зачем?»</a:t>
            </a:r>
            <a:r>
              <a:rPr lang="ru-RU" sz="2000" dirty="0">
                <a:solidFill>
                  <a:schemeClr val="tx1"/>
                </a:solidFill>
                <a:latin typeface="Arial"/>
              </a:rPr>
              <a:t> — цели, обоснование, выгоды.</a:t>
            </a:r>
            <a:endParaRPr sz="2000" dirty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2000" b="1" dirty="0">
                <a:solidFill>
                  <a:schemeClr val="tx1"/>
                </a:solidFill>
                <a:latin typeface="Arial"/>
              </a:rPr>
              <a:t>«Что?»</a:t>
            </a:r>
            <a:r>
              <a:rPr lang="ru-RU" sz="2000" dirty="0">
                <a:solidFill>
                  <a:schemeClr val="tx1"/>
                </a:solidFill>
                <a:latin typeface="Arial"/>
              </a:rPr>
              <a:t> — основные результаты и границы (что входит в проект, а что — нет).</a:t>
            </a:r>
            <a:endParaRPr sz="2000" dirty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2000" b="1" dirty="0">
                <a:solidFill>
                  <a:schemeClr val="tx1"/>
                </a:solidFill>
                <a:latin typeface="Arial"/>
              </a:rPr>
              <a:t>«Кто?»</a:t>
            </a:r>
            <a:r>
              <a:rPr lang="ru-RU" sz="2000" dirty="0">
                <a:solidFill>
                  <a:schemeClr val="tx1"/>
                </a:solidFill>
                <a:latin typeface="Arial"/>
              </a:rPr>
              <a:t> — кто отвечает, кто принимает решения, кто финансирует.</a:t>
            </a:r>
            <a:endParaRPr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48737" y="2219434"/>
            <a:ext cx="648000" cy="64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452450" y="2219434"/>
            <a:ext cx="648000" cy="64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698759" y="2219434"/>
            <a:ext cx="648000" cy="64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сновной шаблон Т1">
  <a:themeElements>
    <a:clrScheme name="Т1 Гайдлайн">
      <a:dk1>
        <a:srgbClr val="03182B"/>
      </a:dk1>
      <a:lt1>
        <a:srgbClr val="FFFFFF"/>
      </a:lt1>
      <a:dk2>
        <a:srgbClr val="00ADEB"/>
      </a:dk2>
      <a:lt2>
        <a:srgbClr val="00ADEB"/>
      </a:lt2>
      <a:accent1>
        <a:srgbClr val="017FAD"/>
      </a:accent1>
      <a:accent2>
        <a:srgbClr val="0059AA"/>
      </a:accent2>
      <a:accent3>
        <a:srgbClr val="C3C3C3"/>
      </a:accent3>
      <a:accent4>
        <a:srgbClr val="151515"/>
      </a:accent4>
      <a:accent5>
        <a:srgbClr val="ECF2F9"/>
      </a:accent5>
      <a:accent6>
        <a:srgbClr val="C7F1FF"/>
      </a:accent6>
      <a:hlink>
        <a:srgbClr val="00ADEB"/>
      </a:hlink>
      <a:folHlink>
        <a:srgbClr val="005AAA"/>
      </a:folHlink>
    </a:clrScheme>
    <a:fontScheme name="Другая 4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bg2">
            <a:lumMod val="20000"/>
            <a:lumOff val="80000"/>
            <a:alpha val="70000"/>
          </a:schemeClr>
        </a:solidFill>
        <a:ln>
          <a:noFill/>
        </a:ln>
      </a:spPr>
      <a:bodyPr/>
      <a:lstStyle/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5875">
          <a:solidFill>
            <a:schemeClr val="bg2"/>
          </a:solidFill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Основной шаблон Т1">
  <a:themeElements>
    <a:clrScheme name="Т1 Гайдлайн">
      <a:dk1>
        <a:srgbClr val="03182B"/>
      </a:dk1>
      <a:lt1>
        <a:srgbClr val="FFFFFF"/>
      </a:lt1>
      <a:dk2>
        <a:srgbClr val="00ADEB"/>
      </a:dk2>
      <a:lt2>
        <a:srgbClr val="00ADEB"/>
      </a:lt2>
      <a:accent1>
        <a:srgbClr val="017FAD"/>
      </a:accent1>
      <a:accent2>
        <a:srgbClr val="0059AA"/>
      </a:accent2>
      <a:accent3>
        <a:srgbClr val="C3C3C3"/>
      </a:accent3>
      <a:accent4>
        <a:srgbClr val="151515"/>
      </a:accent4>
      <a:accent5>
        <a:srgbClr val="ECF2F9"/>
      </a:accent5>
      <a:accent6>
        <a:srgbClr val="C7F1FF"/>
      </a:accent6>
      <a:hlink>
        <a:srgbClr val="00ADEB"/>
      </a:hlink>
      <a:folHlink>
        <a:srgbClr val="005AAA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bg2">
            <a:lumMod val="20000"/>
            <a:lumOff val="80000"/>
            <a:alpha val="70000"/>
          </a:schemeClr>
        </a:solidFill>
        <a:ln>
          <a:noFill/>
        </a:ln>
      </a:spPr>
      <a:bodyPr/>
      <a:lstStyle/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5875">
          <a:solidFill>
            <a:schemeClr val="bg2"/>
          </a:solidFill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2739</TotalTime>
  <Words>5773</Words>
  <Application>Microsoft Office PowerPoint</Application>
  <DocSecurity>0</DocSecurity>
  <PresentationFormat>Произвольный</PresentationFormat>
  <Paragraphs>584</Paragraphs>
  <Slides>30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1" baseType="lpstr">
      <vt:lpstr>ALS Hauss</vt:lpstr>
      <vt:lpstr>ALS Hauss Medium</vt:lpstr>
      <vt:lpstr>Arial</vt:lpstr>
      <vt:lpstr>Arial Black</vt:lpstr>
      <vt:lpstr>Inter</vt:lpstr>
      <vt:lpstr>Proxima Nova</vt:lpstr>
      <vt:lpstr>quote-cjk-patch</vt:lpstr>
      <vt:lpstr>Segoe UI</vt:lpstr>
      <vt:lpstr>Verdana</vt:lpstr>
      <vt:lpstr>Системный шрифт, обычный</vt:lpstr>
      <vt:lpstr>Основной шаблон Т1</vt:lpstr>
      <vt:lpstr>Основы управления проектами</vt:lpstr>
      <vt:lpstr>План занятия</vt:lpstr>
      <vt:lpstr>Цели занятия</vt:lpstr>
      <vt:lpstr>Что такое проект?  Устав проекта </vt:lpstr>
      <vt:lpstr>Вопрос </vt:lpstr>
      <vt:lpstr>Что делает проект проектом?</vt:lpstr>
      <vt:lpstr>Основные понятия</vt:lpstr>
      <vt:lpstr>Проект и ИТ-проект</vt:lpstr>
      <vt:lpstr>Устав проекта</vt:lpstr>
      <vt:lpstr>Вопрос </vt:lpstr>
      <vt:lpstr>Зачем нужны проекты бизнесу?</vt:lpstr>
      <vt:lpstr>Связь целей проекта с целями бизнеса  и пользователя</vt:lpstr>
      <vt:lpstr>Связь целей проекта с целями бизнеса  и пользователя</vt:lpstr>
      <vt:lpstr>Вопрос </vt:lpstr>
      <vt:lpstr>Как синхронизировать цели бизнеса, пользователей и проекта?</vt:lpstr>
      <vt:lpstr>Вопрос </vt:lpstr>
      <vt:lpstr>Результаты ИТ-проекта</vt:lpstr>
      <vt:lpstr>Жизненный цикл проекта </vt:lpstr>
      <vt:lpstr>Жизненный цикл проекта</vt:lpstr>
      <vt:lpstr>Действия на каждом  этапе жизненного цикла</vt:lpstr>
      <vt:lpstr>Вопрос </vt:lpstr>
      <vt:lpstr>Портфель проектов </vt:lpstr>
      <vt:lpstr>Вопрос </vt:lpstr>
      <vt:lpstr>Портфель проектов.  Определение и основные задачи</vt:lpstr>
      <vt:lpstr>Принципы формирования портфеля проектов</vt:lpstr>
      <vt:lpstr>Когда целесообразно объединять  проекты в портфель?</vt:lpstr>
      <vt:lpstr>Принципы формирования портфелей проектов </vt:lpstr>
      <vt:lpstr>Итоги занятия</vt:lpstr>
      <vt:lpstr>Рефлексия 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Таблица</dc:title>
  <dc:subject/>
  <dc:creator>Приходько Антон</dc:creator>
  <cp:keywords/>
  <dc:description/>
  <cp:lastModifiedBy>Шаповалова Анна Дмитриевна</cp:lastModifiedBy>
  <cp:revision>246</cp:revision>
  <dcterms:created xsi:type="dcterms:W3CDTF">2023-02-20T15:32:58Z</dcterms:created>
  <dcterms:modified xsi:type="dcterms:W3CDTF">2025-09-09T13:03:25Z</dcterms:modified>
  <cp:category/>
  <dc:identifier/>
  <cp:contentStatus/>
  <dc:language/>
  <cp:version/>
</cp:coreProperties>
</file>