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715"/>
  </p:normalViewPr>
  <p:slideViewPr>
    <p:cSldViewPr snapToGrid="0" snapToObjects="1">
      <p:cViewPr>
        <p:scale>
          <a:sx n="75" d="100"/>
          <a:sy n="75" d="100"/>
        </p:scale>
        <p:origin x="-72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Тенденции развития системы баз данных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996266"/>
            <a:ext cx="6987645" cy="18901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Технология оперативной обработки транзакций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 smtClean="0"/>
              <a:t>OLTP - </a:t>
            </a:r>
            <a:r>
              <a:rPr lang="ru-RU" dirty="0" smtClean="0"/>
              <a:t>технология)</a:t>
            </a:r>
          </a:p>
          <a:p>
            <a:r>
              <a:rPr lang="ru-RU" dirty="0" smtClean="0"/>
              <a:t>Технология оперативной аналитической обработки транзакций (</a:t>
            </a:r>
            <a:r>
              <a:rPr lang="en-US" dirty="0" smtClean="0"/>
              <a:t>OLAP-</a:t>
            </a:r>
            <a:r>
              <a:rPr lang="ru-RU" dirty="0" smtClean="0"/>
              <a:t>технология)</a:t>
            </a:r>
          </a:p>
          <a:p>
            <a:r>
              <a:rPr lang="ru-RU" dirty="0" smtClean="0"/>
              <a:t>Хранилища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21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23851"/>
            <a:ext cx="10018713" cy="1162050"/>
          </a:xfrm>
        </p:spPr>
        <p:txBody>
          <a:bodyPr/>
          <a:lstStyle/>
          <a:p>
            <a:r>
              <a:rPr lang="ru-RU" dirty="0" smtClean="0"/>
              <a:t>Несовместимый анализ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162709"/>
              </p:ext>
            </p:extLst>
          </p:nvPr>
        </p:nvGraphicFramePr>
        <p:xfrm>
          <a:off x="2404267" y="1504951"/>
          <a:ext cx="817880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0400"/>
                <a:gridCol w="914400"/>
                <a:gridCol w="2794000"/>
              </a:tblGrid>
              <a:tr h="0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A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Время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B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Чтение счета P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=100 и суммирование.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SUM=100.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---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Снятие денег со счета P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.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P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:100-&gt;50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Помещение денег на счет P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. P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:100-&gt;150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Фиксация транзакции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Чтение счета P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=100 и суммирование.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SUM=200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Чтение счета P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=50 и суммирование.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SUM=250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Фиксация транзакции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Сумма $250 по всем счетам неправильная - должно быть $300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 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7080" y="5257799"/>
            <a:ext cx="889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Эффект собственно несовместимого анализа </a:t>
            </a:r>
            <a:r>
              <a:rPr lang="ru-RU" dirty="0" smtClean="0"/>
              <a:t>отличается </a:t>
            </a:r>
            <a:r>
              <a:rPr lang="ru-RU" dirty="0"/>
              <a:t>от предыдущих примеров тем, что в смеси присутствуют две транзакции — одна длинная, другая короткая. </a:t>
            </a:r>
            <a:endParaRPr lang="ru-RU" dirty="0" smtClean="0"/>
          </a:p>
          <a:p>
            <a:r>
              <a:rPr lang="ru-RU" b="1" dirty="0"/>
              <a:t>Результат. </a:t>
            </a:r>
            <a:r>
              <a:rPr lang="ru-RU" dirty="0"/>
              <a:t>Хотя транзакция </a:t>
            </a:r>
            <a:r>
              <a:rPr lang="ru-RU" dirty="0" err="1"/>
              <a:t>B</a:t>
            </a:r>
            <a:r>
              <a:rPr lang="ru-RU" dirty="0"/>
              <a:t> все сделала правильно — деньги переведены без потери, но в результате транзакция </a:t>
            </a:r>
            <a:r>
              <a:rPr lang="ru-RU" dirty="0" err="1"/>
              <a:t>A</a:t>
            </a:r>
            <a:r>
              <a:rPr lang="ru-RU" dirty="0"/>
              <a:t> подсчитала неверную общую сумму.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5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28700"/>
          </a:xfrm>
        </p:spPr>
        <p:txBody>
          <a:bodyPr/>
          <a:lstStyle/>
          <a:p>
            <a:r>
              <a:rPr lang="ru-RU"/>
              <a:t>Конфликты между транзакциями</a:t>
            </a:r>
            <a:r>
              <a:rPr lang="ru-RU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14501"/>
            <a:ext cx="10018713" cy="5143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Определение.</a:t>
            </a:r>
            <a:r>
              <a:rPr lang="ru-RU" dirty="0"/>
              <a:t> Транзакции называются </a:t>
            </a:r>
            <a:r>
              <a:rPr lang="ru-RU" i="1" dirty="0"/>
              <a:t>конкурирующими</a:t>
            </a:r>
            <a:r>
              <a:rPr lang="ru-RU" dirty="0"/>
              <a:t>, если они пересекаются по времени и обращаются к одним и тем же данным.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Виды конфликтов доступа к данным:</a:t>
            </a:r>
          </a:p>
          <a:p>
            <a:pPr lvl="0"/>
            <a:r>
              <a:rPr lang="ru-RU" i="1" dirty="0"/>
              <a:t>W-W (Запись — Запись)</a:t>
            </a:r>
            <a:r>
              <a:rPr lang="ru-RU" dirty="0"/>
              <a:t>. Первая транзакция изменила объект и не закончилась. Вторая транзакция пытается изменить этот объект. Результат — потеря обновления. </a:t>
            </a:r>
          </a:p>
          <a:p>
            <a:pPr lvl="0"/>
            <a:r>
              <a:rPr lang="ru-RU" i="1" dirty="0"/>
              <a:t>R-W (Чтение — Запись)</a:t>
            </a:r>
            <a:r>
              <a:rPr lang="ru-RU" dirty="0"/>
              <a:t>. Первая транзакция прочитала объект и не закончилась. Вторая транзакция пытается изменить этот объект. Результат — несовместимый анализ (неповторяемое считывание). </a:t>
            </a:r>
          </a:p>
          <a:p>
            <a:pPr lvl="0"/>
            <a:r>
              <a:rPr lang="ru-RU" i="1" dirty="0"/>
              <a:t>W-R (Запись — Чтение)</a:t>
            </a:r>
            <a:r>
              <a:rPr lang="ru-RU" dirty="0"/>
              <a:t>. Первая транзакция изменила объект и не закончилась. Вторая транзакция пытается прочитать этот объект. Результат — чтение «грязных» данных.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53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24293"/>
            <a:ext cx="10018713" cy="887819"/>
          </a:xfrm>
        </p:spPr>
        <p:txBody>
          <a:bodyPr/>
          <a:lstStyle/>
          <a:p>
            <a:r>
              <a:rPr lang="ru-RU" dirty="0" smtClean="0"/>
              <a:t>График запуска транзакций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603743"/>
            <a:ext cx="10018713" cy="458440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Определение. </a:t>
            </a:r>
            <a:r>
              <a:rPr lang="ru-RU" dirty="0"/>
              <a:t>График запуска набора транзакций называется </a:t>
            </a:r>
            <a:r>
              <a:rPr lang="ru-RU" i="1" dirty="0"/>
              <a:t>последовательным</a:t>
            </a:r>
            <a:r>
              <a:rPr lang="ru-RU" dirty="0"/>
              <a:t>, если транзакции выполняются строго по очереди, т. е. элементарные операции транзакций не чередуются друг с другом. </a:t>
            </a:r>
          </a:p>
          <a:p>
            <a:r>
              <a:rPr lang="ru-RU" i="1" dirty="0"/>
              <a:t>Определение</a:t>
            </a:r>
            <a:r>
              <a:rPr lang="ru-RU" dirty="0"/>
              <a:t>. Если график запуска набора транзакций содержит чередующиеся элементарные операции транзакций, то такой график называется </a:t>
            </a:r>
            <a:r>
              <a:rPr lang="ru-RU" i="1" dirty="0"/>
              <a:t>чередующимся</a:t>
            </a:r>
            <a:r>
              <a:rPr lang="ru-RU" dirty="0"/>
              <a:t>. </a:t>
            </a:r>
          </a:p>
          <a:p>
            <a:r>
              <a:rPr lang="ru-RU" i="1" dirty="0"/>
              <a:t>Определение</a:t>
            </a:r>
            <a:r>
              <a:rPr lang="ru-RU" dirty="0"/>
              <a:t>. Два графика называются </a:t>
            </a:r>
            <a:r>
              <a:rPr lang="ru-RU" i="1" dirty="0"/>
              <a:t>эквивалентными</a:t>
            </a:r>
            <a:r>
              <a:rPr lang="ru-RU" dirty="0"/>
              <a:t>, если при их выполнении будет получен один и тот же результат, </a:t>
            </a:r>
            <a:r>
              <a:rPr lang="ru-RU" i="1" dirty="0"/>
              <a:t>независимо от начального состояния базы данных</a:t>
            </a:r>
            <a:r>
              <a:rPr lang="ru-RU" dirty="0"/>
              <a:t>. </a:t>
            </a:r>
          </a:p>
          <a:p>
            <a:r>
              <a:rPr lang="ru-RU" i="1" dirty="0"/>
              <a:t>Определение</a:t>
            </a:r>
            <a:r>
              <a:rPr lang="ru-RU" dirty="0"/>
              <a:t>. График запуска транзакции называется </a:t>
            </a:r>
            <a:r>
              <a:rPr lang="ru-RU" i="1" dirty="0"/>
              <a:t>верным</a:t>
            </a:r>
            <a:r>
              <a:rPr lang="ru-RU" dirty="0"/>
              <a:t> (</a:t>
            </a:r>
            <a:r>
              <a:rPr lang="ru-RU" i="1" dirty="0" err="1"/>
              <a:t>сериализуемым</a:t>
            </a:r>
            <a:r>
              <a:rPr lang="ru-RU" dirty="0"/>
              <a:t>), если он эквивалентен какому-либо последовательному графику.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66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79205"/>
          </a:xfrm>
        </p:spPr>
        <p:txBody>
          <a:bodyPr>
            <a:normAutofit fontScale="90000"/>
          </a:bodyPr>
          <a:lstStyle/>
          <a:p>
            <a:r>
              <a:rPr lang="ru-RU"/>
              <a:t>Способы разрешения конкуренции между транзакциями</a:t>
            </a:r>
            <a:r>
              <a:rPr lang="ru-RU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«Притормаживать» некоторые из поступающих транзакций настолько, насколько это необходимо для обеспечения правильности смеси транзакций в каждый момент времени (т. е. обеспечить, чтобы конкурирующие транзакции выполнялись в разное время).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(реализуется путем использования блокировок различных видов)</a:t>
            </a:r>
            <a:endParaRPr lang="ru-RU" dirty="0"/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Предоставить конкурирующим транзакциям «разные» экземпляры данных (т. е. обеспечить, чтобы конкурирующие транзакции работали с разными версиями данных).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(реализуется путем использования данных из журнала транзакций)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83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068573"/>
            <a:ext cx="10018713" cy="6964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блокировок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636875"/>
            <a:ext cx="10018713" cy="164982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монопольные блокировки (</a:t>
            </a:r>
            <a:r>
              <a:rPr lang="ru-RU" dirty="0" err="1"/>
              <a:t>X</a:t>
            </a:r>
            <a:r>
              <a:rPr lang="ru-RU" dirty="0"/>
              <a:t>-блокировки, </a:t>
            </a:r>
            <a:r>
              <a:rPr lang="ru-RU" dirty="0" err="1"/>
              <a:t>X-locks-eXclusive</a:t>
            </a:r>
            <a:r>
              <a:rPr lang="ru-RU" dirty="0"/>
              <a:t> </a:t>
            </a:r>
            <a:r>
              <a:rPr lang="ru-RU" dirty="0" err="1"/>
              <a:t>locks</a:t>
            </a:r>
            <a:r>
              <a:rPr lang="ru-RU" dirty="0"/>
              <a:t>) — блокировки без взаимного доступа (блокировка записи);</a:t>
            </a:r>
          </a:p>
          <a:p>
            <a:r>
              <a:rPr lang="ru-RU" dirty="0"/>
              <a:t>разделяемые блокировки (</a:t>
            </a:r>
            <a:r>
              <a:rPr lang="ru-RU" dirty="0" err="1"/>
              <a:t>S</a:t>
            </a:r>
            <a:r>
              <a:rPr lang="ru-RU" dirty="0"/>
              <a:t>-блокировки, </a:t>
            </a:r>
            <a:r>
              <a:rPr lang="ru-RU" dirty="0" err="1"/>
              <a:t>S-locks</a:t>
            </a:r>
            <a:r>
              <a:rPr lang="ru-RU" dirty="0"/>
              <a:t> — </a:t>
            </a:r>
            <a:r>
              <a:rPr lang="ru-RU" dirty="0" err="1"/>
              <a:t>Shared</a:t>
            </a:r>
            <a:r>
              <a:rPr lang="ru-RU" dirty="0"/>
              <a:t> </a:t>
            </a:r>
            <a:r>
              <a:rPr lang="ru-RU" dirty="0" err="1"/>
              <a:t>locks</a:t>
            </a:r>
            <a:r>
              <a:rPr lang="ru-RU" dirty="0"/>
              <a:t>) — блокировки с взаимным доступом (блокировки чтения)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4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Матрица совместимости </a:t>
            </a:r>
            <a:r>
              <a:rPr lang="ru-RU" dirty="0" err="1"/>
              <a:t>S</a:t>
            </a:r>
            <a:r>
              <a:rPr lang="ru-RU" dirty="0"/>
              <a:t>- </a:t>
            </a:r>
            <a:r>
              <a:rPr lang="ru-RU" dirty="0"/>
              <a:t>и </a:t>
            </a:r>
            <a:r>
              <a:rPr lang="ru-RU" dirty="0" err="1"/>
              <a:t>X</a:t>
            </a:r>
            <a:r>
              <a:rPr lang="ru-RU" dirty="0"/>
              <a:t>-блокировок</a:t>
            </a: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13555"/>
              </p:ext>
            </p:extLst>
          </p:nvPr>
        </p:nvGraphicFramePr>
        <p:xfrm>
          <a:off x="2509283" y="2438399"/>
          <a:ext cx="8272131" cy="2764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654"/>
                <a:gridCol w="2164804"/>
                <a:gridCol w="3096673"/>
              </a:tblGrid>
              <a:tr h="460745">
                <a:tc rowSpan="2"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A наложила блокировку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B пытается наложить блокировку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X-блокировку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S-блокировку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921489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S-блокировку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Да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НЕТ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(Конфликт R-W)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921489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X-блокировку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НЕТ 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(Конфликт W-R)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НЕТ (Конфликт W-W)</a:t>
                      </a:r>
                      <a:endParaRPr lang="ru-RU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70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48856"/>
            <a:ext cx="10018713" cy="1206795"/>
          </a:xfrm>
        </p:spPr>
        <p:txBody>
          <a:bodyPr/>
          <a:lstStyle/>
          <a:p>
            <a:r>
              <a:rPr lang="ru-RU" dirty="0" smtClean="0"/>
              <a:t>Протокол доступа к данным базы данных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552353"/>
            <a:ext cx="10018713" cy="496540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Прежде чем прочитать объект, транзакция должна наложить на этот объект </a:t>
            </a:r>
            <a:r>
              <a:rPr lang="ru-RU" dirty="0" err="1"/>
              <a:t>S</a:t>
            </a:r>
            <a:r>
              <a:rPr lang="ru-RU" dirty="0"/>
              <a:t>-блокировку. 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Прежде чем обновить объект, транзакция должна наложить на этот объект </a:t>
            </a:r>
            <a:r>
              <a:rPr lang="ru-RU" dirty="0" err="1"/>
              <a:t>X</a:t>
            </a:r>
            <a:r>
              <a:rPr lang="ru-RU" dirty="0"/>
              <a:t>-блокировку. Если транзакция уже заблокировала объект </a:t>
            </a:r>
            <a:r>
              <a:rPr lang="ru-RU" dirty="0" err="1"/>
              <a:t>S</a:t>
            </a:r>
            <a:r>
              <a:rPr lang="ru-RU" dirty="0"/>
              <a:t>-блокировкой (для чтения), то перед обновлением объекта </a:t>
            </a:r>
            <a:r>
              <a:rPr lang="ru-RU" dirty="0" err="1"/>
              <a:t>S</a:t>
            </a:r>
            <a:r>
              <a:rPr lang="ru-RU" dirty="0"/>
              <a:t>-блокировка должна быть заменена </a:t>
            </a:r>
            <a:r>
              <a:rPr lang="ru-RU" dirty="0" err="1"/>
              <a:t>X</a:t>
            </a:r>
            <a:r>
              <a:rPr lang="ru-RU" dirty="0"/>
              <a:t>-блокировкой. 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Если блокировка объекта транзакцией </a:t>
            </a:r>
            <a:r>
              <a:rPr lang="ru-RU" dirty="0" err="1"/>
              <a:t>B</a:t>
            </a:r>
            <a:r>
              <a:rPr lang="ru-RU" dirty="0"/>
              <a:t> отвергается оттого, что объект уже заблокирован транзакцией </a:t>
            </a:r>
            <a:r>
              <a:rPr lang="ru-RU" dirty="0" err="1"/>
              <a:t>A</a:t>
            </a:r>
            <a:r>
              <a:rPr lang="ru-RU" dirty="0"/>
              <a:t>, то транзакция </a:t>
            </a:r>
            <a:r>
              <a:rPr lang="ru-RU" dirty="0" err="1"/>
              <a:t>B</a:t>
            </a:r>
            <a:r>
              <a:rPr lang="ru-RU" dirty="0"/>
              <a:t> переходит в состояние ожидания. Транзакция </a:t>
            </a:r>
            <a:r>
              <a:rPr lang="ru-RU" dirty="0" err="1"/>
              <a:t>B</a:t>
            </a:r>
            <a:r>
              <a:rPr lang="ru-RU" dirty="0"/>
              <a:t> будет находиться в состоянии ожидания до тех пор, пока транзакция </a:t>
            </a:r>
            <a:r>
              <a:rPr lang="ru-RU" dirty="0" err="1"/>
              <a:t>A</a:t>
            </a:r>
            <a:r>
              <a:rPr lang="ru-RU" dirty="0"/>
              <a:t> не снимет блокировку объекта. 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X</a:t>
            </a:r>
            <a:r>
              <a:rPr lang="ru-RU" dirty="0"/>
              <a:t>-блокировки, наложенные транзакцией </a:t>
            </a:r>
            <a:r>
              <a:rPr lang="ru-RU" dirty="0" err="1"/>
              <a:t>A</a:t>
            </a:r>
            <a:r>
              <a:rPr lang="ru-RU" dirty="0"/>
              <a:t>, сохраняются до конца транзакции </a:t>
            </a:r>
            <a:r>
              <a:rPr lang="ru-RU" dirty="0" err="1"/>
              <a:t>A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72879"/>
          </a:xfrm>
        </p:spPr>
        <p:txBody>
          <a:bodyPr/>
          <a:lstStyle/>
          <a:p>
            <a:r>
              <a:rPr lang="ru-RU" dirty="0" smtClean="0"/>
              <a:t>Проблема тупиков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проблема потери результатов обновления — возник тупик;</a:t>
            </a:r>
          </a:p>
          <a:p>
            <a:r>
              <a:rPr lang="ru-RU" dirty="0"/>
              <a:t>проблема незафиксированной зависимости (чтение «грязных» данных, неаккуратное считывание) — проблема разрешилась;</a:t>
            </a:r>
          </a:p>
          <a:p>
            <a:r>
              <a:rPr lang="ru-RU" dirty="0"/>
              <a:t>неповторяемое считывание — проблема разрешилась;</a:t>
            </a:r>
          </a:p>
          <a:p>
            <a:r>
              <a:rPr lang="ru-RU" dirty="0"/>
              <a:t>появление фиктивных элементов — проблема не разрешилась;</a:t>
            </a:r>
          </a:p>
          <a:p>
            <a:r>
              <a:rPr lang="ru-RU" dirty="0"/>
              <a:t>проблема несовместимого анализа — возник тупик.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78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79205"/>
          </a:xfrm>
        </p:spPr>
        <p:txBody>
          <a:bodyPr/>
          <a:lstStyle/>
          <a:p>
            <a:r>
              <a:rPr lang="ru-RU" dirty="0" smtClean="0"/>
              <a:t>Общий вид тупика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286400"/>
              </p:ext>
            </p:extLst>
          </p:nvPr>
        </p:nvGraphicFramePr>
        <p:xfrm>
          <a:off x="1484310" y="2156637"/>
          <a:ext cx="10018713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/>
                <a:gridCol w="3339571"/>
                <a:gridCol w="3339571"/>
              </a:tblGrid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Транзакция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A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Время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Транзакция B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Блокировка объекта 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P</a:t>
                      </a:r>
                      <a:r>
                        <a:rPr lang="ru-RU" sz="1400" i="1" baseline="-25000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1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успешна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2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Блокировка объекта </a:t>
                      </a: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P</a:t>
                      </a:r>
                      <a:r>
                        <a:rPr lang="ru-RU" sz="1400" i="1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2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успешна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Блокировка объекта 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P</a:t>
                      </a:r>
                      <a:r>
                        <a:rPr lang="ru-RU" sz="1400" i="1" baseline="-25000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конфликтует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с блокировкой, наложенной транзакцией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B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3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Ожидание…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4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Блокировка объекта 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P</a:t>
                      </a:r>
                      <a:r>
                        <a:rPr lang="ru-RU" sz="1400" i="1" baseline="-25000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1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конфликтует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с блокировкой, наложенной транзакцией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A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Ожидание…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5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Ожидание…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Ожидание…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 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Ожидание…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2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61261"/>
            <a:ext cx="10018713" cy="1752599"/>
          </a:xfrm>
        </p:spPr>
        <p:txBody>
          <a:bodyPr/>
          <a:lstStyle/>
          <a:p>
            <a:r>
              <a:rPr lang="ru-RU" dirty="0" smtClean="0"/>
              <a:t>Разрешение тупиков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58679"/>
            <a:ext cx="10018713" cy="4944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Методом разрешения тупиковой ситуации является откат одной из транзакций (транзакции–жертвы) так, чтобы другие транзакции продолжили свою работу. После разрешения тупика, транзакцию, выбранную в качестве жертвы можно повторить заново.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Способы разрешения тупиков:</a:t>
            </a:r>
          </a:p>
          <a:p>
            <a:r>
              <a:rPr lang="ru-RU" dirty="0"/>
              <a:t>СУБД не следит за возникновением тупиков. Транзакции сами принимают решение, быть ли им жертвой. </a:t>
            </a:r>
          </a:p>
          <a:p>
            <a:r>
              <a:rPr lang="ru-RU" dirty="0"/>
              <a:t>За возникновением тупиковой ситуации следит сама СУБД, она же принимает решение, какой транзакцией пожертвовать. </a:t>
            </a:r>
          </a:p>
        </p:txBody>
      </p:sp>
    </p:spTree>
    <p:extLst>
      <p:ext uri="{BB962C8B-B14F-4D97-AF65-F5344CB8AC3E}">
        <p14:creationId xmlns:p14="http://schemas.microsoft.com/office/powerpoint/2010/main" val="15957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OLTP-</a:t>
            </a:r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OLTP</a:t>
            </a:r>
            <a:r>
              <a:rPr lang="ru-RU" dirty="0"/>
              <a:t> – системы оперативной обработки транзакций. Основная функция подобных систем заключается в одновременном выполнении большого количества коротких транзакций от большого числа </a:t>
            </a:r>
            <a:r>
              <a:rPr lang="ru-RU" dirty="0" smtClean="0"/>
              <a:t>пользователей.</a:t>
            </a:r>
          </a:p>
          <a:p>
            <a:pPr marL="0" indent="0">
              <a:buNone/>
            </a:pPr>
            <a:r>
              <a:rPr lang="ru-RU" dirty="0" smtClean="0"/>
              <a:t>Типичными </a:t>
            </a:r>
            <a:r>
              <a:rPr lang="ru-RU" dirty="0"/>
              <a:t>примерами OLTP-систем являются банковские системы, системы резервирования билетов и мест в гостиницах.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5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изолированности транзакций средствами </a:t>
            </a:r>
            <a:r>
              <a:rPr lang="en-US" dirty="0" smtClean="0"/>
              <a:t>SQL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Стандарт SQL предусматривает 4 уровня </a:t>
            </a:r>
            <a:r>
              <a:rPr lang="ru-RU" dirty="0" smtClean="0"/>
              <a:t>изоляции:</a:t>
            </a:r>
          </a:p>
          <a:p>
            <a:r>
              <a:rPr lang="ru-RU" dirty="0" smtClean="0"/>
              <a:t>READ </a:t>
            </a:r>
            <a:r>
              <a:rPr lang="ru-RU" dirty="0"/>
              <a:t>UNCOMMITTED — уровень незавершенного считывания;</a:t>
            </a:r>
          </a:p>
          <a:p>
            <a:r>
              <a:rPr lang="ru-RU" dirty="0"/>
              <a:t>READ COMMITTED — уровень завершенного считывания;</a:t>
            </a:r>
          </a:p>
          <a:p>
            <a:r>
              <a:rPr lang="ru-RU" dirty="0"/>
              <a:t>REPEATABLE READ — уровень повторяемого считывания;</a:t>
            </a:r>
          </a:p>
          <a:p>
            <a:r>
              <a:rPr lang="ru-RU" dirty="0"/>
              <a:t>SERIALIZABLE — уровень способности к упорядочению.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757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Связь уровней изолированности с проблемами параллельного выполнения транзакций </a:t>
            </a: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769394"/>
              </p:ext>
            </p:extLst>
          </p:nvPr>
        </p:nvGraphicFramePr>
        <p:xfrm>
          <a:off x="2349193" y="2374822"/>
          <a:ext cx="8288947" cy="2460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331"/>
                <a:gridCol w="2259428"/>
                <a:gridCol w="2259428"/>
                <a:gridCol w="1037760"/>
              </a:tblGrid>
              <a:tr h="492022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изоляции </a:t>
                      </a:r>
                      <a:endParaRPr lang="ru-RU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Неаккуратное считывание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Неповторяемое считывание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Фантомы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492022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READ UNCOMMITTED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Да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Да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Да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492022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READ COMMITTED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Нет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Да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Да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492022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REPEATABLE READ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Нет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Нет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Да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492022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SERIALIZABLE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Нет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Нет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Нет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35563" y="5046626"/>
            <a:ext cx="7916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SET TRANSACTION {ISOLATION LEVEL </a:t>
            </a:r>
          </a:p>
          <a:p>
            <a:r>
              <a:rPr lang="ru-RU" dirty="0"/>
              <a:t>{READ UNCOMMITTED </a:t>
            </a:r>
          </a:p>
          <a:p>
            <a:r>
              <a:rPr lang="ru-RU" dirty="0"/>
              <a:t>| READ COMMITTED </a:t>
            </a:r>
          </a:p>
          <a:p>
            <a:r>
              <a:rPr lang="ru-RU" dirty="0"/>
              <a:t>| REPEATABLE READ </a:t>
            </a:r>
          </a:p>
          <a:p>
            <a:r>
              <a:rPr lang="en-US" dirty="0"/>
              <a:t>| SERIALIZABLE} | {READ ONLY | READ WRITE}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35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60498"/>
            <a:ext cx="10018713" cy="738963"/>
          </a:xfrm>
        </p:spPr>
        <p:txBody>
          <a:bodyPr/>
          <a:lstStyle/>
          <a:p>
            <a:r>
              <a:rPr lang="ru-RU" dirty="0" smtClean="0"/>
              <a:t>Хранилища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225" y="1199706"/>
            <a:ext cx="10018713" cy="5498806"/>
          </a:xfrm>
        </p:spPr>
        <p:txBody>
          <a:bodyPr>
            <a:normAutofit fontScale="85000" lnSpcReduction="20000"/>
          </a:bodyPr>
          <a:lstStyle/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dirty="0"/>
              <a:t>Хранилище данных (</a:t>
            </a:r>
            <a:r>
              <a:rPr lang="ru-RU" b="1" dirty="0" err="1"/>
              <a:t>Data</a:t>
            </a:r>
            <a:r>
              <a:rPr lang="ru-RU" b="1" dirty="0"/>
              <a:t> </a:t>
            </a:r>
            <a:r>
              <a:rPr lang="ru-RU" b="1" dirty="0" err="1"/>
              <a:t>Warehouse</a:t>
            </a:r>
            <a:r>
              <a:rPr lang="ru-RU" b="1" dirty="0"/>
              <a:t>) </a:t>
            </a:r>
            <a:r>
              <a:rPr lang="ru-RU" dirty="0"/>
              <a:t>- предметно - ориентированный, интегрированный, привязанный ко времени и неизменяемый набор данных, предназначенный для поддержки принятия решений</a:t>
            </a:r>
            <a:r>
              <a:rPr lang="ru-RU" dirty="0" smtClean="0"/>
              <a:t>.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dirty="0"/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dirty="0" smtClean="0"/>
              <a:t>Основные характеристики хранилища данных:</a:t>
            </a:r>
          </a:p>
          <a:p>
            <a:r>
              <a:rPr lang="ru-RU" dirty="0"/>
              <a:t>содержит исторические данные;</a:t>
            </a:r>
          </a:p>
          <a:p>
            <a:r>
              <a:rPr lang="ru-RU" dirty="0"/>
              <a:t>хранит подробные сведения, а также частично и полностью обобщенные данные;</a:t>
            </a:r>
          </a:p>
          <a:p>
            <a:r>
              <a:rPr lang="ru-RU" dirty="0"/>
              <a:t>данные в основном являются статическими;</a:t>
            </a:r>
          </a:p>
          <a:p>
            <a:r>
              <a:rPr lang="ru-RU" dirty="0"/>
              <a:t>нерегламентированный, неструктурированный и эвристический способ обработки данных;</a:t>
            </a:r>
          </a:p>
          <a:p>
            <a:r>
              <a:rPr lang="ru-RU" dirty="0"/>
              <a:t>средняя и низкая интенсивность обработки транзакций;</a:t>
            </a:r>
          </a:p>
          <a:p>
            <a:r>
              <a:rPr lang="ru-RU" dirty="0"/>
              <a:t>непредсказуемый способ использования данных;</a:t>
            </a:r>
          </a:p>
          <a:p>
            <a:r>
              <a:rPr lang="ru-RU" dirty="0"/>
              <a:t>предназначено для проведения анализа;</a:t>
            </a:r>
          </a:p>
          <a:p>
            <a:r>
              <a:rPr lang="ru-RU" dirty="0"/>
              <a:t>ориентировано на предметные области;</a:t>
            </a:r>
          </a:p>
          <a:p>
            <a:r>
              <a:rPr lang="ru-RU" dirty="0"/>
              <a:t>поддержка принятия стратегических решений;</a:t>
            </a:r>
          </a:p>
          <a:p>
            <a:r>
              <a:rPr lang="ru-RU" dirty="0"/>
              <a:t>обслуживает относительно малое количество работников руководящего звена</a:t>
            </a:r>
            <a:r>
              <a:rPr lang="ru-RU" dirty="0" smtClean="0"/>
              <a:t>.</a:t>
            </a: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81764"/>
            <a:ext cx="10018713" cy="8027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организации </a:t>
            </a:r>
            <a:r>
              <a:rPr lang="ru-RU" smtClean="0"/>
              <a:t>работы хранилища данных</a:t>
            </a:r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40" y="1084522"/>
            <a:ext cx="5656520" cy="5773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990" y="744279"/>
            <a:ext cx="10780010" cy="446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Программные средства для </a:t>
            </a:r>
            <a:r>
              <a:rPr lang="ru-RU" smtClean="0"/>
              <a:t>обработки информации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9371" y="2092841"/>
            <a:ext cx="10018713" cy="3712536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средства извлечения данных из баз данных;</a:t>
            </a:r>
          </a:p>
          <a:p>
            <a:pPr lvl="0"/>
            <a:r>
              <a:rPr lang="ru-RU" dirty="0"/>
              <a:t>средства управления данными хранилища (система управления базой данных хранилища);</a:t>
            </a:r>
          </a:p>
          <a:p>
            <a:pPr lvl="0"/>
            <a:r>
              <a:rPr lang="ru-RU" dirty="0"/>
              <a:t>средства анализа данных хранилища (используется OLAP-технология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/>
              <a:t>средства доставки данных;</a:t>
            </a:r>
          </a:p>
          <a:p>
            <a:pPr lvl="0"/>
            <a:r>
              <a:rPr lang="ru-RU" dirty="0"/>
              <a:t>средства визуализации результатов обработки для конечных пользователей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46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57940"/>
          </a:xfrm>
        </p:spPr>
        <p:txBody>
          <a:bodyPr/>
          <a:lstStyle/>
          <a:p>
            <a:r>
              <a:rPr lang="ru-RU"/>
              <a:t>OLAP-системы</a:t>
            </a:r>
            <a:r>
              <a:rPr lang="ru-RU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43741"/>
            <a:ext cx="10018713" cy="4720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Термин </a:t>
            </a:r>
            <a:r>
              <a:rPr lang="ru-RU" b="1" dirty="0"/>
              <a:t>OLAP (</a:t>
            </a:r>
            <a:r>
              <a:rPr lang="ru-RU" b="1" dirty="0" err="1"/>
              <a:t>On-Line</a:t>
            </a:r>
            <a:r>
              <a:rPr lang="ru-RU" b="1" dirty="0"/>
              <a:t> </a:t>
            </a:r>
            <a:r>
              <a:rPr lang="ru-RU" b="1" dirty="0" err="1"/>
              <a:t>Analytical</a:t>
            </a:r>
            <a:r>
              <a:rPr lang="ru-RU" b="1" dirty="0"/>
              <a:t> </a:t>
            </a:r>
            <a:r>
              <a:rPr lang="ru-RU" b="1" dirty="0" err="1"/>
              <a:t>Processing</a:t>
            </a:r>
            <a:r>
              <a:rPr lang="ru-RU" b="1" dirty="0"/>
              <a:t>) </a:t>
            </a:r>
            <a:r>
              <a:rPr lang="ru-RU" dirty="0"/>
              <a:t>служит для описания модели представления данных и соответственно технологии их обработки в хранилищах данных.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 1993 году основоположник реляционного подхода к построению баз данных </a:t>
            </a:r>
            <a:r>
              <a:rPr lang="ru-RU" b="1" dirty="0" smtClean="0"/>
              <a:t>Эдгар Кодд </a:t>
            </a:r>
            <a:r>
              <a:rPr lang="ru-RU" dirty="0" smtClean="0"/>
              <a:t>с </a:t>
            </a:r>
            <a:r>
              <a:rPr lang="ru-RU" dirty="0"/>
              <a:t>партнерами (</a:t>
            </a:r>
            <a:r>
              <a:rPr lang="ru-RU" dirty="0" err="1"/>
              <a:t>Edgar</a:t>
            </a:r>
            <a:r>
              <a:rPr lang="ru-RU" dirty="0"/>
              <a:t> </a:t>
            </a:r>
            <a:r>
              <a:rPr lang="ru-RU" dirty="0" err="1"/>
              <a:t>Codd</a:t>
            </a:r>
            <a:r>
              <a:rPr lang="ru-RU" dirty="0"/>
              <a:t>, математик и стипендиат IBM), опубликовали статью, инициированную компанией "</a:t>
            </a:r>
            <a:r>
              <a:rPr lang="ru-RU" dirty="0" err="1"/>
              <a:t>Arbor</a:t>
            </a:r>
            <a:r>
              <a:rPr lang="ru-RU" dirty="0"/>
              <a:t> </a:t>
            </a:r>
            <a:r>
              <a:rPr lang="ru-RU" dirty="0" err="1"/>
              <a:t>Software</a:t>
            </a:r>
            <a:r>
              <a:rPr lang="ru-RU" dirty="0"/>
              <a:t>" (сегодня это известнейшая компания "</a:t>
            </a:r>
            <a:r>
              <a:rPr lang="ru-RU" dirty="0" err="1"/>
              <a:t>Hyperion</a:t>
            </a:r>
            <a:r>
              <a:rPr lang="ru-RU" dirty="0"/>
              <a:t> </a:t>
            </a:r>
            <a:r>
              <a:rPr lang="ru-RU" dirty="0" err="1"/>
              <a:t>Solutions</a:t>
            </a:r>
            <a:r>
              <a:rPr lang="ru-RU" dirty="0"/>
              <a:t>"), озаглавленную "Обеспечение OLAP (оперативной аналитической обработки) для пользователей-аналитиков", в которой сформулированы 12 особенностей технологии OLAP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754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81493"/>
          </a:xfrm>
        </p:spPr>
        <p:txBody>
          <a:bodyPr/>
          <a:lstStyle/>
          <a:p>
            <a:r>
              <a:rPr lang="ru-RU" dirty="0" smtClean="0"/>
              <a:t>Правила Кодда для </a:t>
            </a:r>
            <a:r>
              <a:rPr lang="en-US" dirty="0" smtClean="0"/>
              <a:t>OLAP-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606" y="1467293"/>
            <a:ext cx="10018713" cy="5042837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Концептуальное многомерное представление.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Прозрачность</a:t>
            </a:r>
            <a:r>
              <a:rPr lang="ru-RU" dirty="0"/>
              <a:t>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Доступность</a:t>
            </a:r>
            <a:r>
              <a:rPr lang="ru-RU" dirty="0"/>
              <a:t>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Постоянная </a:t>
            </a:r>
            <a:r>
              <a:rPr lang="ru-RU" dirty="0"/>
              <a:t>производительность при разработке отчетов.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Клиент-серверная </a:t>
            </a:r>
            <a:r>
              <a:rPr lang="ru-RU" dirty="0"/>
              <a:t>архитектура.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Общая </a:t>
            </a:r>
            <a:r>
              <a:rPr lang="ru-RU" dirty="0"/>
              <a:t>многомерность.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Динамическое </a:t>
            </a:r>
            <a:r>
              <a:rPr lang="ru-RU" dirty="0"/>
              <a:t>управление разреженными матрицами.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Многопользовательская </a:t>
            </a:r>
            <a:r>
              <a:rPr lang="ru-RU" dirty="0"/>
              <a:t>поддержка.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Неограниченные </a:t>
            </a:r>
            <a:r>
              <a:rPr lang="ru-RU" dirty="0"/>
              <a:t>перекрестные операции.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Интуитивная </a:t>
            </a:r>
            <a:r>
              <a:rPr lang="ru-RU" dirty="0"/>
              <a:t>манипуляция данными. </a:t>
            </a:r>
            <a:endParaRPr lang="ru-RU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Гибкие </a:t>
            </a:r>
            <a:r>
              <a:rPr lang="ru-RU" dirty="0"/>
              <a:t>возможности получения отчетов. Измерения должны быть размещены в отчете так, как это нужно пользователю.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Неограниченная размерность и число уровней агрегации. </a:t>
            </a:r>
          </a:p>
        </p:txBody>
      </p:sp>
    </p:spTree>
    <p:extLst>
      <p:ext uri="{BB962C8B-B14F-4D97-AF65-F5344CB8AC3E}">
        <p14:creationId xmlns:p14="http://schemas.microsoft.com/office/powerpoint/2010/main" val="87302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OLAP-систем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27583"/>
            <a:ext cx="10018713" cy="4154556"/>
          </a:xfrm>
        </p:spPr>
        <p:txBody>
          <a:bodyPr>
            <a:normAutofit/>
          </a:bodyPr>
          <a:lstStyle/>
          <a:p>
            <a:r>
              <a:rPr lang="ru-RU" dirty="0"/>
              <a:t>повышение производительности производственного персонала, разработчиков прикладных программ. Своевременный доступ к стратегической информации.</a:t>
            </a:r>
          </a:p>
          <a:p>
            <a:r>
              <a:rPr lang="ru-RU" dirty="0"/>
              <a:t>предоставление пользователям достаточных возможностей для внесения собственных изменений в схему.</a:t>
            </a:r>
          </a:p>
          <a:p>
            <a:r>
              <a:rPr lang="ru-RU" dirty="0"/>
              <a:t>приложения OLAP опираются на хранилища данных и системы OLTP, получая от них актуальные данные, что дает сохранение контроля целостности корпоративных данных.</a:t>
            </a:r>
          </a:p>
          <a:p>
            <a:r>
              <a:rPr lang="ru-RU" dirty="0"/>
              <a:t>уменьшение нагрузки на системы OLTP и хранилища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7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350085" cy="7653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Характеристики и основные отличия </a:t>
            </a:r>
            <a:r>
              <a:rPr lang="en-US" dirty="0" smtClean="0"/>
              <a:t>OLTP </a:t>
            </a:r>
            <a:r>
              <a:rPr lang="ru-RU" dirty="0" smtClean="0"/>
              <a:t>и </a:t>
            </a:r>
            <a:r>
              <a:rPr lang="en-US" dirty="0" smtClean="0"/>
              <a:t>OLAP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807196"/>
              </p:ext>
            </p:extLst>
          </p:nvPr>
        </p:nvGraphicFramePr>
        <p:xfrm>
          <a:off x="1878630" y="765313"/>
          <a:ext cx="9561444" cy="566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0722"/>
                <a:gridCol w="4780722"/>
              </a:tblGrid>
              <a:tr h="189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OLAP</a:t>
                      </a:r>
                      <a:endParaRPr lang="ru-RU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OLTP</a:t>
                      </a:r>
                      <a:endParaRPr lang="ru-RU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 anchor="ctr"/>
                </a:tc>
              </a:tr>
              <a:tr h="7566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Хранилище данных</a:t>
                      </a:r>
                      <a:r>
                        <a:rPr lang="ru-RU" sz="1200" b="0" dirty="0">
                          <a:effectLst/>
                        </a:rPr>
                        <a:t> должно включать как внутренние корпоративные данные, так и внешние данные</a:t>
                      </a:r>
                      <a:endParaRPr lang="ru-RU" sz="1200" b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основным источником информации, поступающей в оперативную БД, является деятельность корпорации, а для проведения анализа данных требуется привлечение внешних источников информации (например, статистических отчетов)</a:t>
                      </a:r>
                      <a:endParaRPr lang="ru-RU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936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Объем </a:t>
                      </a:r>
                      <a:r>
                        <a:rPr lang="ru-RU" sz="1200" b="0" dirty="0">
                          <a:effectLst/>
                        </a:rPr>
                        <a:t>аналитических БД как минимум на порядок больше объема оперативных. для проведения достоверных анализа и прогнозирования в хранилище данных нужно иметь информацию о деятельности корпорации и состоянии рынка на протяжении нескольких лет</a:t>
                      </a:r>
                      <a:endParaRPr lang="ru-RU" sz="1200" b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оперативной обработки требуются данные за несколько последних месяцев</a:t>
                      </a:r>
                      <a:endParaRPr lang="ru-RU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11349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Хранилище данных должно содержать единообразно представленную и согласованную информацию, максимально соответствующую содержанию оперативных БД. Необходима компонента для извлечения и "очистки" информации из разных источников. Во многих крупных корпорациях одновременно существуют несколько оперативных ИС с собственными БД (по историческим причинам).</a:t>
                      </a:r>
                      <a:endParaRPr lang="ru-RU" sz="1200" b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Оперативные БД могут содержать семантически эквивалентную информацию, представленную в разных форматах, с разным указанием времени ее поступления, иногда даже противоречивую</a:t>
                      </a:r>
                      <a:endParaRPr lang="ru-RU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13240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Набор запросов </a:t>
                      </a:r>
                      <a:r>
                        <a:rPr lang="ru-RU" sz="1200" b="0" dirty="0">
                          <a:effectLst/>
                        </a:rPr>
                        <a:t>к аналитической базе данных предсказать невозможно. хранилища данных существуют, чтобы отвечать на нерегламентированные запросы аналитиков. Можно рассчитывать только на то, что запросы будут поступать не слишком часто и затрагивать большие объемы информации. Размеры аналитической БД стимулируют использование запросов с агрегатами (сумма, минимальное, максимальное, среднее значение и т.д.)</a:t>
                      </a:r>
                      <a:endParaRPr lang="ru-RU" sz="1200" b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Системы обработки данных создаются в расчете на решение конкретных задач. Информация из БД выбирается часто и небольшими порциями. Обычно набор запросов к оперативной БД известен уже при проектировании</a:t>
                      </a:r>
                      <a:endParaRPr lang="ru-RU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7566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При малой изменчивости аналитических БД (только при загрузке данных) оказываются разумными упорядоченность массивов, более быстрые методы индексации при массовой выборке, хранение заранее агрегированных данных</a:t>
                      </a:r>
                      <a:endParaRPr lang="ru-RU" sz="1200" b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Системы обработки данных по своей природе являются сильно изменчивыми, что учитывается в используемых СУБД(нормализованная структура БД, строки хранятся неупорядоченно, B-деревья для индексации, транзакционность)</a:t>
                      </a:r>
                      <a:endParaRPr lang="ru-RU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567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Информация</a:t>
                      </a:r>
                      <a:r>
                        <a:rPr lang="ru-RU" sz="1200" b="0" dirty="0">
                          <a:effectLst/>
                        </a:rPr>
                        <a:t> аналитических БД настолько критична для корпорации, что требуются большая грануляция защиты (индивидуальные права доступа к определенным строкам и/или столбцам таблицы)</a:t>
                      </a:r>
                      <a:endParaRPr lang="ru-RU" sz="1200" b="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Для систем обработки данных обычно хватает защиты информации на уровне таблиц</a:t>
                      </a:r>
                      <a:endParaRPr lang="ru-RU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6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30201"/>
            <a:ext cx="10018713" cy="635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элементы </a:t>
            </a:r>
            <a:r>
              <a:rPr lang="en-US" dirty="0" smtClean="0"/>
              <a:t>OLAP-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03866"/>
            <a:ext cx="10018713" cy="46566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Факт</a:t>
            </a:r>
            <a:r>
              <a:rPr lang="ru-RU" dirty="0"/>
              <a:t> - это числовая величина которая располагается в ячейках гиперкуба. Один OLAP-куб может обладать одним или несколькими показателями.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Измерение (</a:t>
            </a:r>
            <a:r>
              <a:rPr lang="ru-RU" b="1" dirty="0" err="1"/>
              <a:t>dimension</a:t>
            </a:r>
            <a:r>
              <a:rPr lang="ru-RU" b="1" dirty="0"/>
              <a:t>)</a:t>
            </a:r>
            <a:r>
              <a:rPr lang="ru-RU" dirty="0"/>
              <a:t> - это множество объектов одного или нескольких типов, организованных в виде иерархической структуры и обеспечивающих информационный контекст числового показателя. Измерение принято визуализировать в виде ребра многомерного куба.</a:t>
            </a:r>
          </a:p>
          <a:p>
            <a:pPr marL="0" indent="0">
              <a:buNone/>
            </a:pPr>
            <a:r>
              <a:rPr lang="ru-RU" b="1" dirty="0"/>
              <a:t>Объекты</a:t>
            </a:r>
            <a:r>
              <a:rPr lang="ru-RU" dirty="0"/>
              <a:t>, совокупность которых и образует измерение, называются членами измерений (</a:t>
            </a:r>
            <a:r>
              <a:rPr lang="ru-RU" dirty="0" err="1"/>
              <a:t>members</a:t>
            </a:r>
            <a:r>
              <a:rPr lang="ru-RU" dirty="0"/>
              <a:t>). Члены измерений визуализируют как точки или участи, откладываемые на осях гиперкуба.</a:t>
            </a:r>
          </a:p>
          <a:p>
            <a:pPr marL="0" indent="0">
              <a:buNone/>
            </a:pPr>
            <a:r>
              <a:rPr lang="ru-RU" b="1" dirty="0"/>
              <a:t>Ячейка (</a:t>
            </a:r>
            <a:r>
              <a:rPr lang="ru-RU" b="1" dirty="0" err="1"/>
              <a:t>cell</a:t>
            </a:r>
            <a:r>
              <a:rPr lang="ru-RU" b="1" dirty="0"/>
              <a:t>)</a:t>
            </a:r>
            <a:r>
              <a:rPr lang="ru-RU" dirty="0"/>
              <a:t> - атомарная структура куба, соответствующая полному набору конкретный значений измерений.</a:t>
            </a:r>
          </a:p>
          <a:p>
            <a:pPr marL="0" indent="0">
              <a:buNone/>
            </a:pPr>
            <a:r>
              <a:rPr lang="ru-RU" b="1" dirty="0"/>
              <a:t>Иерархия</a:t>
            </a:r>
            <a:r>
              <a:rPr lang="ru-RU" dirty="0"/>
              <a:t> - группировка объектов одного измерения в объекты более высокого уровня. Например - день-месяц-год. Иерархии в измерениях необходимы для возможности агрегации и детализации значений показателей согласно их иерархической структуре. Иерархия целиком основывается на одном измерении и формируется из уровней.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5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</a:t>
            </a:r>
            <a:r>
              <a:rPr lang="ru-RU" dirty="0" smtClean="0"/>
              <a:t>-системы характеризуются: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7147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поддержкой большого числа пользователей;</a:t>
            </a:r>
          </a:p>
          <a:p>
            <a:r>
              <a:rPr lang="ru-RU" dirty="0"/>
              <a:t>малым временем отклика на запрос;</a:t>
            </a:r>
          </a:p>
          <a:p>
            <a:r>
              <a:rPr lang="ru-RU" dirty="0"/>
              <a:t>относительно короткими запросами;</a:t>
            </a:r>
          </a:p>
          <a:p>
            <a:r>
              <a:rPr lang="ru-RU" dirty="0"/>
              <a:t>участием в запросах небольшого числа таблиц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Эффективная </a:t>
            </a:r>
            <a:r>
              <a:rPr lang="ru-RU" dirty="0"/>
              <a:t>обработка транзакций и поддержка блокировок входят в число важнейших требований к системам оперативной обработки транзакций.</a:t>
            </a:r>
            <a:r>
              <a:rPr lang="ru-RU" dirty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6206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22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ru-RU" dirty="0" err="1" smtClean="0"/>
              <a:t>гиперакуба</a:t>
            </a:r>
            <a:r>
              <a:rPr lang="ru-RU" dirty="0" smtClean="0"/>
              <a:t> (многомерного куба данных)</a:t>
            </a:r>
            <a:endParaRPr lang="ru-RU" dirty="0"/>
          </a:p>
        </p:txBody>
      </p:sp>
      <p:pic>
        <p:nvPicPr>
          <p:cNvPr id="11266" name="Picture 2" descr="Гиперкуб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1608667"/>
            <a:ext cx="349175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809" y="2387600"/>
            <a:ext cx="6936215" cy="42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85800"/>
          </a:xfrm>
        </p:spPr>
        <p:txBody>
          <a:bodyPr>
            <a:normAutofit fontScale="90000"/>
          </a:bodyPr>
          <a:lstStyle/>
          <a:p>
            <a:r>
              <a:rPr lang="ru-RU"/>
              <a:t>Базовые операции OLAP-систем</a:t>
            </a:r>
            <a:r>
              <a:rPr lang="ru-RU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91733"/>
            <a:ext cx="10018713" cy="4199467"/>
          </a:xfrm>
        </p:spPr>
        <p:txBody>
          <a:bodyPr>
            <a:normAutofit/>
          </a:bodyPr>
          <a:lstStyle/>
          <a:p>
            <a:r>
              <a:rPr lang="ru-RU" dirty="0"/>
              <a:t>поворот;</a:t>
            </a:r>
          </a:p>
          <a:p>
            <a:r>
              <a:rPr lang="ru-RU" dirty="0"/>
              <a:t>проекция. При проекции значения в ячейках, лежащих на оси проекции, суммируются по некоторому предопределенному закону;</a:t>
            </a:r>
          </a:p>
          <a:p>
            <a:r>
              <a:rPr lang="ru-RU" dirty="0"/>
              <a:t>раскрытие ( </a:t>
            </a:r>
            <a:r>
              <a:rPr lang="ru-RU" dirty="0" err="1"/>
              <a:t>drill-down</a:t>
            </a:r>
            <a:r>
              <a:rPr lang="ru-RU" dirty="0"/>
              <a:t> ). Одно из значений измерения заменяется совокупностью значений из следующего уровня иерархии измерения; соответственно заменяются значения в ячейках гиперкуба;</a:t>
            </a:r>
          </a:p>
          <a:p>
            <a:r>
              <a:rPr lang="ru-RU" dirty="0"/>
              <a:t>свертка</a:t>
            </a:r>
            <a:r>
              <a:rPr lang="en-US" dirty="0"/>
              <a:t> ( roll-up/drill-up ). </a:t>
            </a:r>
            <a:r>
              <a:rPr lang="ru-RU" dirty="0"/>
              <a:t>Операция, обратная раскрытию;</a:t>
            </a:r>
          </a:p>
          <a:p>
            <a:r>
              <a:rPr lang="ru-RU" dirty="0"/>
              <a:t>сечение ( </a:t>
            </a:r>
            <a:r>
              <a:rPr lang="ru-RU" dirty="0" err="1"/>
              <a:t>slice-and-dice</a:t>
            </a:r>
            <a:r>
              <a:rPr lang="ru-RU" dirty="0"/>
              <a:t> 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666" y="245533"/>
            <a:ext cx="10402357" cy="12615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</a:t>
            </a:r>
            <a:r>
              <a:rPr lang="en-US" dirty="0" smtClean="0"/>
              <a:t>OLAP- </a:t>
            </a:r>
            <a:r>
              <a:rPr lang="ru-RU" dirty="0" smtClean="0"/>
              <a:t>систем. </a:t>
            </a:r>
            <a:br>
              <a:rPr lang="ru-RU" dirty="0" smtClean="0"/>
            </a:br>
            <a:r>
              <a:rPr lang="en-US" dirty="0" smtClean="0"/>
              <a:t>MOLAP </a:t>
            </a:r>
            <a:r>
              <a:rPr lang="en-US" dirty="0"/>
              <a:t>(Multidimensional OLAP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133" y="1507066"/>
            <a:ext cx="10402357" cy="52154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Детальные и агрегированные данные хранятся в многомерной базе данных. Однако в этом случае многомерная база данных оказывается избыточной, так как многомерные данные полностью содержат детальные реляционные данные.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Преимущества MOLAP:</a:t>
            </a:r>
          </a:p>
          <a:p>
            <a:r>
              <a:rPr lang="ru-RU" dirty="0"/>
              <a:t>Высокая производительность. </a:t>
            </a:r>
            <a:endParaRPr lang="ru-RU" dirty="0"/>
          </a:p>
          <a:p>
            <a:r>
              <a:rPr lang="ru-RU" dirty="0"/>
              <a:t>Структура и интерфейсы наилучшим образом соответствуют структуре аналитических запросов.</a:t>
            </a:r>
          </a:p>
          <a:p>
            <a:r>
              <a:rPr lang="ru-RU" dirty="0"/>
              <a:t>Многомерные СУБД легко справляются с задачами включения в информационную модель разнообразных встроенных функций.</a:t>
            </a:r>
          </a:p>
          <a:p>
            <a:pPr marL="0" indent="0">
              <a:buNone/>
            </a:pPr>
            <a:r>
              <a:rPr lang="ru-RU" b="1" dirty="0" smtClean="0"/>
              <a:t>Недостатки </a:t>
            </a:r>
            <a:r>
              <a:rPr lang="ru-RU" b="1" dirty="0"/>
              <a:t>MOLAP:</a:t>
            </a:r>
          </a:p>
          <a:p>
            <a:pPr marL="0" indent="0">
              <a:buNone/>
            </a:pPr>
            <a:r>
              <a:rPr lang="ru-RU" dirty="0"/>
              <a:t>MOLAP могут работать только со своими собственными многомерными БД и основываются на патентованных технологиях для многомерных СУБД, поэтому являются наиболее дорогими. </a:t>
            </a:r>
            <a:endParaRPr lang="ru-RU" dirty="0" smtClean="0"/>
          </a:p>
          <a:p>
            <a:r>
              <a:rPr lang="ru-RU" dirty="0"/>
              <a:t>По сравнению с реляционными, очень неэффективно используют внешнюю память, обладают худшими по сравнению с реляционными БД механизмами транзакций.</a:t>
            </a:r>
          </a:p>
          <a:p>
            <a:r>
              <a:rPr lang="ru-RU" dirty="0"/>
              <a:t>Отсутствуют единые стандарты на интерфейс, языки описания и манипулирования данными.</a:t>
            </a:r>
          </a:p>
          <a:p>
            <a:r>
              <a:rPr lang="ru-RU" dirty="0"/>
              <a:t>Не поддерживают репликацию данных, часто используемую в качестве механизма загрузки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9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262468"/>
            <a:ext cx="10018713" cy="736600"/>
          </a:xfrm>
        </p:spPr>
        <p:txBody>
          <a:bodyPr>
            <a:normAutofit/>
          </a:bodyPr>
          <a:lstStyle/>
          <a:p>
            <a:r>
              <a:rPr lang="ru-RU" sz="3600" dirty="0"/>
              <a:t>Типы </a:t>
            </a:r>
            <a:r>
              <a:rPr lang="en-US" sz="3600" dirty="0"/>
              <a:t>OLAP-</a:t>
            </a:r>
            <a:r>
              <a:rPr lang="ru-RU" sz="3600" dirty="0"/>
              <a:t>систем</a:t>
            </a:r>
            <a:r>
              <a:rPr lang="en-US" sz="3600" dirty="0"/>
              <a:t>. ROLAP (Relational OLAP):</a:t>
            </a:r>
            <a:r>
              <a:rPr lang="ru-RU" sz="3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34533"/>
            <a:ext cx="10018713" cy="54525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ROLAP-системы позволяют представлять данные, хранимые в классической реляционной базе, в многомерной форме или в плоских локальных таблицах на файл-сервере, обеспечивая преобразование информации в многомерную модель через промежуточный слой метаданных. Агрегаты хранятся в той же БД в специально созданных служебных таблицах. В этом случае гиперкуб эмулируется СУБД на логическом уровне.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Преимущества </a:t>
            </a:r>
            <a:r>
              <a:rPr lang="ru-RU" b="1" dirty="0" smtClean="0"/>
              <a:t>ROLAP: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Реляционные СУБД имеют реальный опыт работы с очень большими БД и развитые средства администрирования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При оперативной аналитической обработке содержимого хранилища данных инструменты ROLAP позволяют производить анализ непосредственно над хранилищем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В случае переменной размерности </a:t>
            </a:r>
            <a:r>
              <a:rPr lang="ru-RU" dirty="0" smtClean="0"/>
              <a:t>задачи ROLAP </a:t>
            </a:r>
            <a:r>
              <a:rPr lang="ru-RU" dirty="0"/>
              <a:t>системы с динамическим представлением размерности являются оптимальным решением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Системы ROLAP могут функционировать на гораздо менее мощных клиентских станциях, чем системы MOLAP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Реляционные СУБД обеспечивают значительно более высокий уровень защиты данных и хорошие возможности разграничения прав доступа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Недостатки ROLAP:</a:t>
            </a:r>
          </a:p>
          <a:p>
            <a:pPr marL="0" indent="0">
              <a:buNone/>
            </a:pPr>
            <a:r>
              <a:rPr lang="ru-RU" dirty="0"/>
              <a:t>Ограниченные возможности с точки зрения расчета значений функционального типа.</a:t>
            </a:r>
          </a:p>
          <a:p>
            <a:pPr marL="0" indent="0">
              <a:buNone/>
            </a:pPr>
            <a:r>
              <a:rPr lang="ru-RU" dirty="0"/>
              <a:t>Меньшая производительность, чем у MOLAP.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2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24467"/>
          </a:xfrm>
        </p:spPr>
        <p:txBody>
          <a:bodyPr/>
          <a:lstStyle/>
          <a:p>
            <a:r>
              <a:rPr lang="ru-RU" dirty="0"/>
              <a:t>Типы </a:t>
            </a:r>
            <a:r>
              <a:rPr lang="en-US" dirty="0"/>
              <a:t>OLAP</a:t>
            </a:r>
            <a:r>
              <a:rPr lang="ru-RU" dirty="0"/>
              <a:t>-систем. </a:t>
            </a:r>
            <a:r>
              <a:rPr lang="en-US" dirty="0"/>
              <a:t>HOLAP</a:t>
            </a:r>
            <a:r>
              <a:rPr lang="ru-RU" dirty="0"/>
              <a:t> (</a:t>
            </a:r>
            <a:r>
              <a:rPr lang="en-US" dirty="0"/>
              <a:t>Hybrid OLAP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Детальные данные остаются в той же реляционной базе данных, где они изначально находились, а агрегатные данные хранятся в многомерной базе данных.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057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446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Моделирование многомерных кубов на реляционной модели данных. Схема звезда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150534"/>
            <a:ext cx="10018713" cy="470746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Одна таблица фактов (</a:t>
            </a:r>
            <a:r>
              <a:rPr lang="ru-RU" dirty="0" err="1"/>
              <a:t>fact</a:t>
            </a:r>
            <a:r>
              <a:rPr lang="ru-RU" dirty="0"/>
              <a:t> </a:t>
            </a:r>
            <a:r>
              <a:rPr lang="ru-RU" dirty="0" err="1"/>
              <a:t>table</a:t>
            </a:r>
            <a:r>
              <a:rPr lang="ru-RU" dirty="0"/>
              <a:t>), которая сильно </a:t>
            </a:r>
            <a:r>
              <a:rPr lang="ru-RU" dirty="0" err="1"/>
              <a:t>денормализована</a:t>
            </a:r>
            <a:r>
              <a:rPr lang="ru-RU" dirty="0"/>
              <a:t>. Является центральной в схеме, может состоять из миллионов строк и содержит суммируемые или фактические данные, с помощью которых можно ответить на различные вопросы.</a:t>
            </a:r>
          </a:p>
          <a:p>
            <a:r>
              <a:rPr lang="ru-RU" dirty="0"/>
              <a:t>Несколько </a:t>
            </a:r>
            <a:r>
              <a:rPr lang="ru-RU" dirty="0" err="1"/>
              <a:t>денормализованных</a:t>
            </a:r>
            <a:r>
              <a:rPr lang="ru-RU" dirty="0"/>
              <a:t> таблиц измерений (</a:t>
            </a:r>
            <a:r>
              <a:rPr lang="ru-RU" dirty="0" err="1"/>
              <a:t>dimensional</a:t>
            </a:r>
            <a:r>
              <a:rPr lang="ru-RU" dirty="0"/>
              <a:t> </a:t>
            </a:r>
            <a:r>
              <a:rPr lang="ru-RU" dirty="0" err="1"/>
              <a:t>table</a:t>
            </a:r>
            <a:r>
              <a:rPr lang="ru-RU" dirty="0"/>
              <a:t>). Имеют меньшее количество строк, чем таблицы фактов, и содержат описательную информацию. Эти таблицы позволяют пользователю быстро переходить от таблицы фактов к дополнительной информации.</a:t>
            </a:r>
          </a:p>
          <a:p>
            <a:r>
              <a:rPr lang="ru-RU" dirty="0"/>
              <a:t>Таблица фактов и таблицы размерности связаны идентифицирующими связями, при этом первичные ключи таблицы размерности мигрируют в таблицу фактов в качестве внешних ключей. Первичный ключ таблицы факта целиком состоит из первичных ключей всех таблиц размерности.</a:t>
            </a:r>
          </a:p>
          <a:p>
            <a:r>
              <a:rPr lang="ru-RU" dirty="0"/>
              <a:t>Агрегированные данные хранятся совместно с исходными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83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Моделирование многомерных кубов на реляционной модели данных. Схема звезда. Преимущества и недостатки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886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Преимущества:</a:t>
            </a:r>
          </a:p>
          <a:p>
            <a:r>
              <a:rPr lang="ru-RU" dirty="0"/>
              <a:t>Благодаря </a:t>
            </a:r>
            <a:r>
              <a:rPr lang="ru-RU" dirty="0" err="1"/>
              <a:t>денормализации</a:t>
            </a:r>
            <a:r>
              <a:rPr lang="ru-RU" dirty="0"/>
              <a:t> таблиц измерений упрощается восприятие структуры данных пользователем и формулировка запросов, уменьшается количество операций соединения таблиц при обработке запросов.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Недостатки</a:t>
            </a:r>
            <a:r>
              <a:rPr lang="ru-RU" dirty="0"/>
              <a:t>:</a:t>
            </a:r>
          </a:p>
          <a:p>
            <a:r>
              <a:rPr lang="ru-RU" dirty="0" err="1"/>
              <a:t>Денормализация</a:t>
            </a:r>
            <a:r>
              <a:rPr lang="ru-RU" dirty="0"/>
              <a:t> таблиц измерений вносит избыточность данных, возрастает требуемый для их хранения объем памяти. Если агрегаты хранятся совместно с исходными данными, то в измерениях необходимо использовать дополнительный параметр - уровень иерархии.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7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 многомерных кубов на реляционной модели данных. Схема </a:t>
            </a:r>
            <a:r>
              <a:rPr lang="ru-RU" dirty="0" smtClean="0"/>
              <a:t>звезда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034" y="2438399"/>
            <a:ext cx="5989266" cy="4211807"/>
          </a:xfrm>
        </p:spPr>
      </p:pic>
    </p:spTree>
    <p:extLst>
      <p:ext uri="{BB962C8B-B14F-4D97-AF65-F5344CB8AC3E}">
        <p14:creationId xmlns:p14="http://schemas.microsoft.com/office/powerpoint/2010/main" val="11195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Моделирование многомерных кубов на реляционной модели данных. Схема снежинка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761067"/>
            <a:ext cx="10018713" cy="470746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Одна таблица фактов (</a:t>
            </a:r>
            <a:r>
              <a:rPr lang="ru-RU" dirty="0" err="1"/>
              <a:t>fact</a:t>
            </a:r>
            <a:r>
              <a:rPr lang="ru-RU" dirty="0"/>
              <a:t> </a:t>
            </a:r>
            <a:r>
              <a:rPr lang="ru-RU" dirty="0" err="1"/>
              <a:t>table</a:t>
            </a:r>
            <a:r>
              <a:rPr lang="ru-RU" dirty="0"/>
              <a:t>), которая сильно </a:t>
            </a:r>
            <a:r>
              <a:rPr lang="ru-RU" dirty="0" err="1"/>
              <a:t>денормализована</a:t>
            </a:r>
            <a:r>
              <a:rPr lang="ru-RU" dirty="0"/>
              <a:t>. Является центральной в схеме, может состоять из миллионов строк и содержать суммируемые или фактические данные, с помощью которых можно ответить на различные вопросы.</a:t>
            </a:r>
          </a:p>
          <a:p>
            <a:r>
              <a:rPr lang="ru-RU" dirty="0"/>
              <a:t>Несколько таблиц измерений (</a:t>
            </a:r>
            <a:r>
              <a:rPr lang="ru-RU" dirty="0" err="1"/>
              <a:t>dimensional</a:t>
            </a:r>
            <a:r>
              <a:rPr lang="ru-RU" dirty="0"/>
              <a:t> </a:t>
            </a:r>
            <a:r>
              <a:rPr lang="ru-RU" dirty="0" err="1"/>
              <a:t>table</a:t>
            </a:r>
            <a:r>
              <a:rPr lang="ru-RU" dirty="0"/>
              <a:t>), которые нормализованы в отличие от схемы "звезда". </a:t>
            </a:r>
            <a:r>
              <a:rPr lang="ru-RU" dirty="0" smtClean="0"/>
              <a:t>Имеют меньшее количество строк, чем таблицы фактов, и содержат описательную информацию. Эти таблицы позволяют пользователю быстро переходить от таблицы фактов к дополнительной информации. Первичные ключи в них состоят из единственного атрибута (соответствуют единственному элементу измерения).</a:t>
            </a:r>
          </a:p>
          <a:p>
            <a:r>
              <a:rPr lang="ru-RU" dirty="0" smtClean="0"/>
              <a:t>Таблица фактов и таблицы размерности связаны идентифицирующими связями, при этом первичные ключи таблицы размерности мигрируют в таблицу фактов в качестве внешних ключей. Первичный ключ таблицы факта целиком состоит из первичных ключей всех таблиц размерности.</a:t>
            </a:r>
          </a:p>
          <a:p>
            <a:r>
              <a:rPr lang="ru-RU" dirty="0" smtClean="0"/>
              <a:t>В </a:t>
            </a:r>
            <a:r>
              <a:rPr lang="ru-RU" dirty="0"/>
              <a:t>схеме "снежинка" агрегированные данные могут храниться отдельно от исходных.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468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Моделирование многомерных кубов на реляционной модели данных. Схема </a:t>
            </a:r>
            <a:r>
              <a:rPr lang="ru-RU" dirty="0" smtClean="0"/>
              <a:t>снежинка. Преимущества и 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Преимущества:</a:t>
            </a:r>
          </a:p>
          <a:p>
            <a:r>
              <a:rPr lang="ru-RU" dirty="0"/>
              <a:t>Нормализация таблиц измерений в отличие от схемы "звезда" позволяет минимизировать избыточность данных и более эффективно выполнять запросы, связанные со структурой значений измерений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Недостатки:</a:t>
            </a:r>
          </a:p>
          <a:p>
            <a:r>
              <a:rPr lang="ru-RU" dirty="0"/>
              <a:t>За нормализацию таблиц измерений иногда приходится платить временем выполнения запросов.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00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Проблемы параллельной работы транзакций: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проблема потери результатов обновления;</a:t>
            </a:r>
          </a:p>
          <a:p>
            <a:r>
              <a:rPr lang="ru-RU" dirty="0"/>
              <a:t>проблема незафиксированной зависимости (чтение «грязных» данных, неаккуратное считывание);</a:t>
            </a:r>
          </a:p>
          <a:p>
            <a:r>
              <a:rPr lang="ru-RU" dirty="0"/>
              <a:t>проблема несовместимого </a:t>
            </a:r>
            <a:r>
              <a:rPr lang="ru-RU" dirty="0" smtClean="0"/>
              <a:t>анализа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9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Моделирование многомерных кубов на реляционной модели данных. Схема снежинка.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914" y="2294467"/>
            <a:ext cx="6154619" cy="4238746"/>
          </a:xfrm>
        </p:spPr>
      </p:pic>
    </p:spTree>
    <p:extLst>
      <p:ext uri="{BB962C8B-B14F-4D97-AF65-F5344CB8AC3E}">
        <p14:creationId xmlns:p14="http://schemas.microsoft.com/office/powerpoint/2010/main" val="950111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78" y="2429933"/>
            <a:ext cx="10018713" cy="1752599"/>
          </a:xfrm>
        </p:spPr>
        <p:txBody>
          <a:bodyPr/>
          <a:lstStyle/>
          <a:p>
            <a:r>
              <a:rPr lang="ru-RU" smtClean="0"/>
              <a:t>Спасибо за внимание!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8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потери результатов обновления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813841"/>
              </p:ext>
            </p:extLst>
          </p:nvPr>
        </p:nvGraphicFramePr>
        <p:xfrm>
          <a:off x="2438400" y="2133598"/>
          <a:ext cx="8420100" cy="2933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1923"/>
                <a:gridCol w="1187216"/>
                <a:gridCol w="2410961"/>
              </a:tblGrid>
              <a:tr h="366713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Транзакция </a:t>
                      </a:r>
                      <a:r>
                        <a:rPr lang="ru-RU" sz="1400" dirty="0" err="1">
                          <a:effectLst/>
                        </a:rPr>
                        <a:t>A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Время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B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66713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Чтение </a:t>
                      </a:r>
                      <a:r>
                        <a:rPr lang="ru-RU" sz="1400" dirty="0" err="1">
                          <a:effectLst/>
                        </a:rPr>
                        <a:t>P</a:t>
                      </a:r>
                      <a:r>
                        <a:rPr lang="ru-RU" sz="1400" dirty="0">
                          <a:effectLst/>
                        </a:rPr>
                        <a:t>=P</a:t>
                      </a:r>
                      <a:r>
                        <a:rPr lang="ru-RU" sz="1400" baseline="-250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66713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---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Чтение P=P</a:t>
                      </a:r>
                      <a:r>
                        <a:rPr lang="ru-RU" sz="1400" baseline="-250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66713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Запись P</a:t>
                      </a:r>
                      <a:r>
                        <a:rPr lang="ru-RU" sz="1400" baseline="-250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 -&gt;</a:t>
                      </a:r>
                      <a:r>
                        <a:rPr lang="ru-RU" sz="1400" dirty="0" err="1">
                          <a:effectLst/>
                        </a:rPr>
                        <a:t>P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66713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---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Запись P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-&gt;P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66713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Фиксация транзакции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66713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t</a:t>
                      </a:r>
                      <a:r>
                        <a:rPr lang="ru-RU" sz="1400" baseline="-250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Фиксация транзакции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66713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Потеря результата обновления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5391150"/>
            <a:ext cx="842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ранзакции </a:t>
            </a:r>
            <a:r>
              <a:rPr lang="ru-RU" dirty="0" err="1"/>
              <a:t>A</a:t>
            </a:r>
            <a:r>
              <a:rPr lang="ru-RU" dirty="0"/>
              <a:t> и </a:t>
            </a:r>
            <a:r>
              <a:rPr lang="ru-RU" dirty="0" err="1" smtClean="0"/>
              <a:t>B</a:t>
            </a:r>
            <a:r>
              <a:rPr lang="ru-RU" dirty="0" smtClean="0"/>
              <a:t> запускаются </a:t>
            </a:r>
            <a:r>
              <a:rPr lang="ru-RU" dirty="0"/>
              <a:t>в соответствии с некоторыми </a:t>
            </a:r>
            <a:r>
              <a:rPr lang="ru-RU" dirty="0" smtClean="0"/>
              <a:t>графиками, и работают </a:t>
            </a:r>
            <a:r>
              <a:rPr lang="ru-RU" dirty="0"/>
              <a:t>с некоторыми объектами базы данных, например со строками таблицы. Операцию чтения строки </a:t>
            </a:r>
            <a:r>
              <a:rPr lang="ru-RU" dirty="0" err="1"/>
              <a:t>P</a:t>
            </a:r>
            <a:r>
              <a:rPr lang="ru-RU" dirty="0"/>
              <a:t> будем обозначать </a:t>
            </a:r>
            <a:r>
              <a:rPr lang="ru-RU" dirty="0" err="1"/>
              <a:t>P</a:t>
            </a:r>
            <a:r>
              <a:rPr lang="ru-RU" dirty="0"/>
              <a:t> = P0 , где P0 — прочитанное значение. Операцию записи значения P1 в строку </a:t>
            </a:r>
            <a:r>
              <a:rPr lang="ru-RU" dirty="0" err="1"/>
              <a:t>P</a:t>
            </a:r>
            <a:r>
              <a:rPr lang="ru-RU" dirty="0"/>
              <a:t> будем обозначать P1 -&gt; </a:t>
            </a:r>
            <a:r>
              <a:rPr lang="ru-RU" dirty="0" err="1"/>
              <a:t>P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2753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незафиксированной зависимости (чтение «грязных» данных, неаккуратное считывание)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17979"/>
              </p:ext>
            </p:extLst>
          </p:nvPr>
        </p:nvGraphicFramePr>
        <p:xfrm>
          <a:off x="3530439" y="2438399"/>
          <a:ext cx="592645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700"/>
                <a:gridCol w="828675"/>
                <a:gridCol w="2164080"/>
              </a:tblGrid>
              <a:tr h="0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A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Время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B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Чтение P=P</a:t>
                      </a:r>
                      <a:r>
                        <a:rPr lang="ru-RU" sz="1400" baseline="-250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Запись P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-&gt;P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Чтение P=P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Работа с прочитанными данными P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Откат транзакции P</a:t>
                      </a:r>
                      <a:r>
                        <a:rPr lang="ru-RU" sz="1400" baseline="-250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-&gt;P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Фиксация транзакции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Работа с "грязными" данными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 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1700" y="4910909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Транзакция </a:t>
            </a:r>
            <a:r>
              <a:rPr lang="ru-RU" dirty="0" err="1"/>
              <a:t>B</a:t>
            </a:r>
            <a:r>
              <a:rPr lang="ru-RU" dirty="0"/>
              <a:t> изменяет данные в строке. После этого транзакция </a:t>
            </a:r>
            <a:r>
              <a:rPr lang="ru-RU" dirty="0" err="1"/>
              <a:t>A</a:t>
            </a:r>
            <a:r>
              <a:rPr lang="ru-RU" dirty="0"/>
              <a:t> читает измененные данные и работает с ними. Транзакция </a:t>
            </a:r>
            <a:r>
              <a:rPr lang="ru-RU" dirty="0" err="1"/>
              <a:t>B</a:t>
            </a:r>
            <a:r>
              <a:rPr lang="ru-RU" dirty="0"/>
              <a:t> откатывается и восстанавливает старые данные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80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несовместного 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неповторяемое считывание;</a:t>
            </a:r>
          </a:p>
          <a:p>
            <a:r>
              <a:rPr lang="ru-RU" dirty="0"/>
              <a:t>фиктивные элементы (фантомы);</a:t>
            </a:r>
          </a:p>
          <a:p>
            <a:r>
              <a:rPr lang="ru-RU" dirty="0"/>
              <a:t>собственно несовместимый анализ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73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несовместного анализа. Неповторяемое считывание</a:t>
            </a: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812130"/>
              </p:ext>
            </p:extLst>
          </p:nvPr>
        </p:nvGraphicFramePr>
        <p:xfrm>
          <a:off x="3407567" y="2438399"/>
          <a:ext cx="617220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0600"/>
                <a:gridCol w="914400"/>
                <a:gridCol w="1727200"/>
              </a:tblGrid>
              <a:tr h="0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A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Время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Транзакция B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Чтение P=P</a:t>
                      </a:r>
                      <a:r>
                        <a:rPr lang="ru-RU" sz="1400" baseline="-250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Чтение P=P</a:t>
                      </a:r>
                      <a:r>
                        <a:rPr lang="ru-RU" sz="1400" baseline="-250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Запись P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=P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Фиксация транзакции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Повторное чтение P=P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Фиксация транзакции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t</a:t>
                      </a:r>
                      <a:r>
                        <a:rPr lang="ru-RU" sz="1400" baseline="-250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---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Неповторяемое считывание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effectLst/>
                        </a:rPr>
                        <a:t> 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4876800"/>
            <a:ext cx="9445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Транзакция </a:t>
            </a:r>
            <a:r>
              <a:rPr lang="ru-RU" dirty="0" err="1"/>
              <a:t>A</a:t>
            </a:r>
            <a:r>
              <a:rPr lang="ru-RU" dirty="0"/>
              <a:t> дважды читает одну и ту же строку. Между этими чтениями вклинивается транзакция </a:t>
            </a:r>
            <a:r>
              <a:rPr lang="ru-RU" dirty="0" err="1"/>
              <a:t>B</a:t>
            </a:r>
            <a:r>
              <a:rPr lang="ru-RU" dirty="0"/>
              <a:t>, которая изменяет значения в </a:t>
            </a:r>
            <a:r>
              <a:rPr lang="ru-RU" dirty="0" smtClean="0"/>
              <a:t>строке. </a:t>
            </a:r>
            <a:r>
              <a:rPr lang="ru-RU" dirty="0"/>
              <a:t>Транзакция </a:t>
            </a:r>
            <a:r>
              <a:rPr lang="ru-RU" dirty="0" err="1"/>
              <a:t>A</a:t>
            </a:r>
            <a:r>
              <a:rPr lang="ru-RU" dirty="0"/>
              <a:t> ничего не знает о существовании транзакции </a:t>
            </a:r>
            <a:r>
              <a:rPr lang="ru-RU" dirty="0" err="1"/>
              <a:t>B</a:t>
            </a:r>
            <a:r>
              <a:rPr lang="ru-RU" dirty="0"/>
              <a:t> и, так как сама она не меняет значение в строке, то ожидает, что после повторного чтения значение будет тем же самым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38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209551"/>
            <a:ext cx="10018713" cy="1371600"/>
          </a:xfrm>
        </p:spPr>
        <p:txBody>
          <a:bodyPr>
            <a:normAutofit/>
          </a:bodyPr>
          <a:lstStyle/>
          <a:p>
            <a:r>
              <a:rPr lang="ru-RU" dirty="0"/>
              <a:t>Проблема несовместного анализа. Фиктивные элементы (фантомы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56252" y="5453741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Транзакция </a:t>
            </a:r>
            <a:r>
              <a:rPr lang="ru-RU" dirty="0" err="1"/>
              <a:t>A</a:t>
            </a:r>
            <a:r>
              <a:rPr lang="ru-RU" dirty="0"/>
              <a:t> дважды выполняет выборку строк с одним и тем же условием. Между выборками вклинивается транзакция </a:t>
            </a:r>
            <a:r>
              <a:rPr lang="ru-RU" dirty="0" err="1"/>
              <a:t>B</a:t>
            </a:r>
            <a:r>
              <a:rPr lang="ru-RU" dirty="0"/>
              <a:t>, которая добавляет новую строку, удовлетворяющую условию отбора </a:t>
            </a:r>
            <a:endParaRPr lang="ru-RU" dirty="0" smtClean="0"/>
          </a:p>
          <a:p>
            <a:r>
              <a:rPr lang="ru-RU" b="1" dirty="0"/>
              <a:t>Результат. </a:t>
            </a:r>
            <a:r>
              <a:rPr lang="ru-RU" dirty="0"/>
              <a:t>Транзакция </a:t>
            </a:r>
            <a:r>
              <a:rPr lang="ru-RU" dirty="0" err="1"/>
              <a:t>A</a:t>
            </a:r>
            <a:r>
              <a:rPr lang="ru-RU" dirty="0"/>
              <a:t> в двух одинаковых выборках строк получила разные результаты.</a:t>
            </a:r>
          </a:p>
          <a:p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394746"/>
              </p:ext>
            </p:extLst>
          </p:nvPr>
        </p:nvGraphicFramePr>
        <p:xfrm>
          <a:off x="1484313" y="1894386"/>
          <a:ext cx="10018713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1"/>
                <a:gridCol w="3339571"/>
                <a:gridCol w="3339571"/>
              </a:tblGrid>
              <a:tr h="370840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Times New Roman" charset="0"/>
                        </a:rPr>
                        <a:t>Транзакция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Times New Roman" charset="0"/>
                        </a:rPr>
                        <a:t>A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Times New Roman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Times New Roman" charset="0"/>
                        </a:rPr>
                        <a:t>Время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Times New Roman" charset="0"/>
                        </a:rPr>
                        <a:t>Транзакция B </a:t>
                      </a:r>
                      <a:endParaRPr lang="ru-RU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Выборка строк, удовлетворяющих условию α. 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(Отобрано n строк)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1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2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Вставка новой строки, удовлетворяющей условию α.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3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Фиксация транзакции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Выборка строк, удовлетворяющих условию α. </a:t>
                      </a:r>
                      <a:b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</a:b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(Отобрано n+1 строк)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4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Фиксация транзакции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t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5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---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Появились строки, которых раньше не было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  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marR="47625" indent="190500" algn="just">
                        <a:spcBef>
                          <a:spcPts val="300"/>
                        </a:spcBef>
                        <a:spcAft>
                          <a:spcPts val="825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Calibri" charset="0"/>
                        </a:rPr>
                        <a:t>  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779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157</TotalTime>
  <Words>1827</Words>
  <Application>Microsoft Macintosh PowerPoint</Application>
  <PresentationFormat>Широкоэкранный</PresentationFormat>
  <Paragraphs>372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Calibri</vt:lpstr>
      <vt:lpstr>Corbel</vt:lpstr>
      <vt:lpstr>Times New Roman</vt:lpstr>
      <vt:lpstr>Verdana</vt:lpstr>
      <vt:lpstr>Arial</vt:lpstr>
      <vt:lpstr>Параллакс</vt:lpstr>
      <vt:lpstr>Тенденции развития системы баз данных</vt:lpstr>
      <vt:lpstr>OLTP-системы</vt:lpstr>
      <vt:lpstr>OLTP-системы характеризуются:</vt:lpstr>
      <vt:lpstr>Проблемы параллельной работы транзакций:</vt:lpstr>
      <vt:lpstr>Проблема потери результатов обновления</vt:lpstr>
      <vt:lpstr>Проблема незафиксированной зависимости (чтение «грязных» данных, неаккуратное считывание)</vt:lpstr>
      <vt:lpstr>Проблема несовместного анализа</vt:lpstr>
      <vt:lpstr>Проблема несовместного анализа. Неповторяемое считывание </vt:lpstr>
      <vt:lpstr>Проблема несовместного анализа. Фиктивные элементы (фантомы)</vt:lpstr>
      <vt:lpstr>Несовместимый анализ</vt:lpstr>
      <vt:lpstr>Конфликты между транзакциями </vt:lpstr>
      <vt:lpstr>График запуска транзакций</vt:lpstr>
      <vt:lpstr>Способы разрешения конкуренции между транзакциями </vt:lpstr>
      <vt:lpstr>Типы блокировок</vt:lpstr>
      <vt:lpstr>Матрица совместимости S- и X-блокировок  </vt:lpstr>
      <vt:lpstr>Протокол доступа к данным базы данных </vt:lpstr>
      <vt:lpstr>Проблема тупиков</vt:lpstr>
      <vt:lpstr>Общий вид тупика</vt:lpstr>
      <vt:lpstr>Разрешение тупиков</vt:lpstr>
      <vt:lpstr>Реализация изолированности транзакций средствами SQL</vt:lpstr>
      <vt:lpstr>Связь уровней изолированности с проблемами параллельного выполнения транзакций  </vt:lpstr>
      <vt:lpstr>Хранилища данных</vt:lpstr>
      <vt:lpstr>Схема организации работы хранилища данных</vt:lpstr>
      <vt:lpstr>Программные средства для обработки информации</vt:lpstr>
      <vt:lpstr>OLAP-системы </vt:lpstr>
      <vt:lpstr>Правила Кодда для OLAP-систем</vt:lpstr>
      <vt:lpstr>Преимущества OLAP-систем </vt:lpstr>
      <vt:lpstr>Характеристики и основные отличия OLTP и OLAP</vt:lpstr>
      <vt:lpstr>Основные элементы OLAP-систем</vt:lpstr>
      <vt:lpstr>Пример гиперакуба (многомерного куба данных)</vt:lpstr>
      <vt:lpstr>Базовые операции OLAP-систем </vt:lpstr>
      <vt:lpstr>Типы OLAP- систем.  MOLAP (Multidimensional OLAP)</vt:lpstr>
      <vt:lpstr>Типы OLAP-систем. ROLAP (Relational OLAP): </vt:lpstr>
      <vt:lpstr>Типы OLAP-систем. HOLAP (Hybrid OLAP)</vt:lpstr>
      <vt:lpstr>Моделирование многомерных кубов на реляционной модели данных. Схема звезда </vt:lpstr>
      <vt:lpstr>Моделирование многомерных кубов на реляционной модели данных. Схема звезда. Преимущества и недостатки </vt:lpstr>
      <vt:lpstr>Моделирование многомерных кубов на реляционной модели данных. Схема звезда</vt:lpstr>
      <vt:lpstr>Моделирование многомерных кубов на реляционной модели данных. Схема снежинка</vt:lpstr>
      <vt:lpstr>Моделирование многомерных кубов на реляционной модели данных. Схема снежинка. Преимущества и недостатки</vt:lpstr>
      <vt:lpstr>Моделирование многомерных кубов на реляционной модели данных. Схема снежинка.</vt:lpstr>
      <vt:lpstr>Спасибо за внимание!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Тенденции развития системы баз данных</dc:title>
  <dc:creator>пользователь Microsoft Office</dc:creator>
  <cp:lastModifiedBy>пользователь Microsoft Office</cp:lastModifiedBy>
  <cp:revision>16</cp:revision>
  <dcterms:created xsi:type="dcterms:W3CDTF">2017-11-09T13:39:20Z</dcterms:created>
  <dcterms:modified xsi:type="dcterms:W3CDTF">2017-11-09T16:16:49Z</dcterms:modified>
</cp:coreProperties>
</file>