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8588"/>
  <p:notesSz cx="6858000" cy="12192000"/>
  <p:defaultTextStyle>
    <a:defPPr>
      <a:defRPr lang="ru-RU"/>
    </a:defPPr>
    <a:lvl1pPr marL="0" algn="l" defTabSz="1371600">
      <a:defRPr sz="27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>
      <a:defRPr sz="27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>
      <a:defRPr sz="27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>
      <a:defRPr sz="27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>
      <a:defRPr sz="27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>
      <a:defRPr sz="27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>
      <a:defRPr sz="27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>
      <a:defRPr sz="27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>
      <a:defRPr sz="27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166" userDrawn="1">
          <p15:clr>
            <a:srgbClr val="A4A3A4"/>
          </p15:clr>
        </p15:guide>
        <p15:guide id="2" orient="horz" pos="3241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orient="horz" pos="1698" userDrawn="1">
          <p15:clr>
            <a:srgbClr val="A4A3A4"/>
          </p15:clr>
        </p15:guide>
        <p15:guide id="5" orient="horz" pos="4669" userDrawn="1">
          <p15:clr>
            <a:srgbClr val="A4A3A4"/>
          </p15:clr>
        </p15:guide>
        <p15:guide id="6" pos="11112" userDrawn="1">
          <p15:clr>
            <a:srgbClr val="A4A3A4"/>
          </p15:clr>
        </p15:guide>
        <p15:guide id="7" pos="2041" userDrawn="1">
          <p15:clr>
            <a:srgbClr val="A4A3A4"/>
          </p15:clr>
        </p15:guide>
        <p15:guide id="8" pos="26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5068" autoAdjust="0"/>
  </p:normalViewPr>
  <p:slideViewPr>
    <p:cSldViewPr snapToGrid="0" showGuides="1">
      <p:cViewPr varScale="1">
        <p:scale>
          <a:sx n="45" d="100"/>
          <a:sy n="45" d="100"/>
        </p:scale>
        <p:origin x="612" y="64"/>
      </p:cViewPr>
      <p:guideLst>
        <p:guide pos="7166"/>
        <p:guide orient="horz" pos="3241"/>
        <p:guide pos="385"/>
        <p:guide orient="horz" pos="1698"/>
        <p:guide orient="horz" pos="4669"/>
        <p:guide pos="11112"/>
        <p:guide pos="2041"/>
        <p:guide pos="2676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216001" cy="216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1671638" cy="815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2185095" y="0"/>
            <a:ext cx="1671638" cy="815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2185095" y="0"/>
            <a:ext cx="1671638" cy="815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385763" y="7823200"/>
            <a:ext cx="3086100" cy="64008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15440380"/>
            <a:ext cx="1671638" cy="81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2185095" y="15440380"/>
            <a:ext cx="1671638" cy="81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371600">
      <a:defRPr sz="18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>
      <a:defRPr sz="18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>
      <a:defRPr sz="18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>
      <a:defRPr sz="18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>
      <a:defRPr sz="18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>
      <a:defRPr sz="18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>
      <a:defRPr sz="18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>
      <a:defRPr sz="18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>
      <a:defRPr sz="18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75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709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57122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687575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узнаем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занятии</a:t>
            </a:r>
            <a:r>
              <a:rPr lang="ru-RU" dirty="0"/>
              <a:t>.</a:t>
            </a:r>
            <a:endParaRPr dirty="0"/>
          </a:p>
        </p:txBody>
      </p:sp>
      <p:sp>
        <p:nvSpPr>
          <p:cNvPr id="20265556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175440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035399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0" i="0" u="none" strike="noStrike" cap="none" spc="0" dirty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Вопрос-интерактив, вовлечение слушателей, подводка к теме.</a:t>
            </a:r>
            <a:endParaRPr lang="ru-RU" dirty="0"/>
          </a:p>
        </p:txBody>
      </p:sp>
      <p:sp>
        <p:nvSpPr>
          <p:cNvPr id="2969821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876593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867231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узнаем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занятии</a:t>
            </a:r>
            <a:r>
              <a:rPr lang="ru-RU" dirty="0"/>
              <a:t>.</a:t>
            </a:r>
            <a:endParaRPr dirty="0"/>
          </a:p>
        </p:txBody>
      </p:sp>
      <p:sp>
        <p:nvSpPr>
          <p:cNvPr id="12994973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7795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81983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200" b="0" i="0" u="none" strike="noStrike" cap="none" spc="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Вопрос</a:t>
            </a:r>
            <a:r>
              <a:rPr lang="ru-RU" sz="1200" b="0" i="0" u="none" strike="noStrike" cap="none" spc="0" dirty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-</a:t>
            </a:r>
            <a:r>
              <a:rPr lang="en-US" sz="1200" b="0" i="0" u="none" strike="noStrike" cap="none" spc="0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интерактив</a:t>
            </a:r>
            <a:r>
              <a:rPr lang="en-US" sz="1200" b="0" i="0" u="none" strike="noStrike" cap="none" spc="0" dirty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,</a:t>
            </a:r>
            <a:r>
              <a:rPr lang="ru-RU" sz="1200" b="0" i="0" u="none" strike="noStrike" cap="none" spc="0" dirty="0">
                <a:solidFill>
                  <a:schemeClr val="tx1"/>
                </a:solidFill>
                <a:latin typeface="Proxima Nova"/>
                <a:ea typeface="Proxima Nova"/>
                <a:cs typeface="Proxima Nova"/>
              </a:rPr>
              <a:t> вовлечение слушателей, подводка к теме.</a:t>
            </a:r>
            <a:endParaRPr dirty="0"/>
          </a:p>
        </p:txBody>
      </p:sp>
      <p:sp>
        <p:nvSpPr>
          <p:cNvPr id="15739211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355600" indent="-342900"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1969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 Project Management Institute (PMI)</a:t>
            </a:r>
            <a:r>
              <a:rPr lang="ru-RU" sz="1200" spc="-5" dirty="0">
                <a:latin typeface="Times New Roman"/>
                <a:cs typeface="Times New Roman"/>
              </a:rPr>
              <a:t>, </a:t>
            </a:r>
            <a:r>
              <a:rPr lang="ru-RU" dirty="0"/>
              <a:t>Институт управления проектами,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ru-RU" sz="1200" dirty="0">
                <a:latin typeface="Times New Roman"/>
                <a:cs typeface="Times New Roman"/>
              </a:rPr>
              <a:t>основан </a:t>
            </a:r>
            <a:r>
              <a:rPr lang="ru-RU" sz="1200" spc="-5" dirty="0">
                <a:latin typeface="Times New Roman"/>
                <a:cs typeface="Times New Roman"/>
              </a:rPr>
              <a:t>5</a:t>
            </a:r>
            <a:r>
              <a:rPr lang="ru-RU" sz="1200" spc="5" dirty="0">
                <a:latin typeface="Times New Roman"/>
                <a:cs typeface="Times New Roman"/>
              </a:rPr>
              <a:t> </a:t>
            </a:r>
            <a:r>
              <a:rPr lang="ru-RU" sz="1200" spc="-5" dirty="0">
                <a:latin typeface="Times New Roman"/>
                <a:cs typeface="Times New Roman"/>
              </a:rPr>
              <a:t>волонтёрами.</a:t>
            </a:r>
            <a:endParaRPr lang="ru-RU" sz="12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ru-RU" sz="1200" b="1" dirty="0">
                <a:latin typeface="Times New Roman"/>
                <a:cs typeface="Times New Roman"/>
              </a:rPr>
              <a:t>1980-е </a:t>
            </a:r>
            <a:r>
              <a:rPr lang="ru-RU" sz="1200" spc="-5" dirty="0">
                <a:latin typeface="Times New Roman"/>
                <a:cs typeface="Times New Roman"/>
              </a:rPr>
              <a:t>— создание </a:t>
            </a:r>
            <a:r>
              <a:rPr lang="ru-RU" sz="1200" dirty="0">
                <a:latin typeface="Times New Roman"/>
                <a:cs typeface="Times New Roman"/>
              </a:rPr>
              <a:t>профессиональной </a:t>
            </a:r>
            <a:r>
              <a:rPr lang="ru-RU" sz="1200" spc="-5" dirty="0">
                <a:latin typeface="Times New Roman"/>
                <a:cs typeface="Times New Roman"/>
              </a:rPr>
              <a:t>сертификации по</a:t>
            </a:r>
            <a:r>
              <a:rPr lang="ru-RU" sz="1200" spc="155" dirty="0">
                <a:latin typeface="Times New Roman"/>
                <a:cs typeface="Times New Roman"/>
              </a:rPr>
              <a:t> </a:t>
            </a:r>
            <a:r>
              <a:rPr lang="ru-RU" sz="1200" spc="-10" dirty="0">
                <a:latin typeface="Times New Roman"/>
                <a:cs typeface="Times New Roman"/>
              </a:rPr>
              <a:t>УП.</a:t>
            </a:r>
            <a:endParaRPr lang="ru-RU" sz="12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ru-RU" sz="1200" b="1" spc="-5" dirty="0">
                <a:latin typeface="Times New Roman"/>
                <a:cs typeface="Times New Roman"/>
              </a:rPr>
              <a:t>1987 год </a:t>
            </a:r>
            <a:r>
              <a:rPr lang="ru-RU" sz="1200" spc="-5" dirty="0">
                <a:latin typeface="Times New Roman"/>
                <a:cs typeface="Times New Roman"/>
              </a:rPr>
              <a:t>— </a:t>
            </a:r>
            <a:r>
              <a:rPr lang="ru-RU" sz="1200" spc="-10" dirty="0">
                <a:latin typeface="Times New Roman"/>
                <a:cs typeface="Times New Roman"/>
              </a:rPr>
              <a:t>первая </a:t>
            </a:r>
            <a:r>
              <a:rPr lang="ru-RU" sz="1200" spc="-5" dirty="0">
                <a:latin typeface="Times New Roman"/>
                <a:cs typeface="Times New Roman"/>
              </a:rPr>
              <a:t>версия</a:t>
            </a:r>
            <a:r>
              <a:rPr lang="ru-RU" sz="1200" spc="20" dirty="0">
                <a:latin typeface="Times New Roman"/>
                <a:cs typeface="Times New Roman"/>
              </a:rPr>
              <a:t> </a:t>
            </a:r>
            <a:r>
              <a:rPr lang="en-GB" sz="1200" spc="-5" dirty="0" err="1">
                <a:latin typeface="Times New Roman"/>
                <a:cs typeface="Times New Roman"/>
              </a:rPr>
              <a:t>PMBoK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1996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A Guide to the Project </a:t>
            </a:r>
            <a:r>
              <a:rPr lang="en-GB" sz="1200" spc="-10" dirty="0">
                <a:latin typeface="Times New Roman"/>
                <a:cs typeface="Times New Roman"/>
              </a:rPr>
              <a:t>Management </a:t>
            </a:r>
            <a:r>
              <a:rPr lang="en-GB" sz="1200" spc="-5" dirty="0">
                <a:latin typeface="Times New Roman"/>
                <a:cs typeface="Times New Roman"/>
              </a:rPr>
              <a:t>Body </a:t>
            </a:r>
            <a:r>
              <a:rPr lang="en-GB" sz="1200" dirty="0">
                <a:latin typeface="Times New Roman"/>
                <a:cs typeface="Times New Roman"/>
              </a:rPr>
              <a:t>of</a:t>
            </a:r>
            <a:r>
              <a:rPr lang="en-GB" sz="1200" spc="-40" dirty="0">
                <a:latin typeface="Times New Roman"/>
                <a:cs typeface="Times New Roman"/>
              </a:rPr>
              <a:t> </a:t>
            </a:r>
            <a:r>
              <a:rPr lang="en-GB" sz="1200" spc="-5" dirty="0">
                <a:latin typeface="Times New Roman"/>
                <a:cs typeface="Times New Roman"/>
              </a:rPr>
              <a:t>Knowledge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2000-</a:t>
            </a:r>
            <a:r>
              <a:rPr lang="ru-RU" sz="1200" b="1" dirty="0">
                <a:latin typeface="Times New Roman"/>
                <a:cs typeface="Times New Roman"/>
              </a:rPr>
              <a:t>е </a:t>
            </a:r>
            <a:r>
              <a:rPr lang="ru-RU" sz="1200" spc="-5" dirty="0">
                <a:latin typeface="Times New Roman"/>
                <a:cs typeface="Times New Roman"/>
              </a:rPr>
              <a:t>— </a:t>
            </a:r>
            <a:r>
              <a:rPr lang="ru-RU" sz="1200" spc="-10" dirty="0">
                <a:latin typeface="Times New Roman"/>
                <a:cs typeface="Times New Roman"/>
              </a:rPr>
              <a:t>более </a:t>
            </a:r>
            <a:r>
              <a:rPr lang="ru-RU" sz="1200" dirty="0">
                <a:latin typeface="Times New Roman"/>
                <a:cs typeface="Times New Roman"/>
              </a:rPr>
              <a:t>125 000 </a:t>
            </a:r>
            <a:r>
              <a:rPr lang="ru-RU" sz="1200" spc="-5" dirty="0">
                <a:latin typeface="Times New Roman"/>
                <a:cs typeface="Times New Roman"/>
              </a:rPr>
              <a:t>членов в </a:t>
            </a:r>
            <a:r>
              <a:rPr lang="ru-RU" sz="1200" dirty="0">
                <a:latin typeface="Times New Roman"/>
                <a:cs typeface="Times New Roman"/>
              </a:rPr>
              <a:t>140 странах, </a:t>
            </a:r>
            <a:r>
              <a:rPr lang="ru-RU" sz="1200" spc="-10" dirty="0">
                <a:latin typeface="Times New Roman"/>
                <a:cs typeface="Times New Roman"/>
              </a:rPr>
              <a:t>более </a:t>
            </a:r>
            <a:r>
              <a:rPr lang="ru-RU" sz="1200" dirty="0">
                <a:latin typeface="Times New Roman"/>
                <a:cs typeface="Times New Roman"/>
              </a:rPr>
              <a:t>10 000</a:t>
            </a:r>
            <a:r>
              <a:rPr lang="ru-RU" sz="1200" spc="50" dirty="0">
                <a:latin typeface="Times New Roman"/>
                <a:cs typeface="Times New Roman"/>
              </a:rPr>
              <a:t> </a:t>
            </a:r>
            <a:r>
              <a:rPr lang="en-GB" sz="1200" spc="-5" dirty="0">
                <a:latin typeface="Times New Roman"/>
                <a:cs typeface="Times New Roman"/>
              </a:rPr>
              <a:t>PMP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2000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en-GB" sz="1200" spc="-10" dirty="0">
                <a:latin typeface="Times New Roman"/>
                <a:cs typeface="Times New Roman"/>
              </a:rPr>
              <a:t>ANSI </a:t>
            </a:r>
            <a:r>
              <a:rPr lang="en-GB" sz="1200" spc="-10" dirty="0" err="1">
                <a:latin typeface="Times New Roman"/>
                <a:cs typeface="Times New Roman"/>
              </a:rPr>
              <a:t>PMBoK</a:t>
            </a:r>
            <a:r>
              <a:rPr lang="en-GB" sz="1200" spc="-10" dirty="0">
                <a:latin typeface="Times New Roman"/>
                <a:cs typeface="Times New Roman"/>
              </a:rPr>
              <a:t>® </a:t>
            </a:r>
            <a:r>
              <a:rPr lang="en-GB" sz="1200" spc="-5" dirty="0">
                <a:latin typeface="Times New Roman"/>
                <a:cs typeface="Times New Roman"/>
              </a:rPr>
              <a:t>Guide</a:t>
            </a:r>
            <a:r>
              <a:rPr lang="en-GB" sz="1200" spc="-80" dirty="0">
                <a:latin typeface="Times New Roman"/>
                <a:cs typeface="Times New Roman"/>
              </a:rPr>
              <a:t> </a:t>
            </a:r>
            <a:r>
              <a:rPr lang="en-GB" sz="1200" dirty="0">
                <a:latin typeface="Times New Roman"/>
                <a:cs typeface="Times New Roman"/>
              </a:rPr>
              <a:t>2000</a:t>
            </a:r>
            <a:r>
              <a:rPr lang="ru-RU" sz="1200" dirty="0">
                <a:latin typeface="Times New Roman"/>
                <a:cs typeface="Times New Roman"/>
              </a:rPr>
              <a:t>.</a:t>
            </a:r>
            <a:endParaRPr dirty="0"/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2003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ru-RU" sz="1200" spc="-5" dirty="0">
                <a:latin typeface="Times New Roman"/>
                <a:cs typeface="Times New Roman"/>
              </a:rPr>
              <a:t>выпуск </a:t>
            </a:r>
            <a:r>
              <a:rPr lang="ru-RU" sz="1200" dirty="0">
                <a:latin typeface="Times New Roman"/>
                <a:cs typeface="Times New Roman"/>
              </a:rPr>
              <a:t>стандарта</a:t>
            </a:r>
            <a:r>
              <a:rPr lang="ru-RU" sz="1200" spc="35" dirty="0">
                <a:latin typeface="Times New Roman"/>
                <a:cs typeface="Times New Roman"/>
              </a:rPr>
              <a:t> </a:t>
            </a:r>
            <a:r>
              <a:rPr lang="en-GB" sz="1200" spc="-10" dirty="0">
                <a:latin typeface="Times New Roman"/>
                <a:cs typeface="Times New Roman"/>
              </a:rPr>
              <a:t>OPM3</a:t>
            </a:r>
            <a:r>
              <a:rPr lang="ru-RU" sz="1200" spc="-10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2004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en-GB" sz="1200" spc="-5" dirty="0" err="1">
                <a:latin typeface="Times New Roman"/>
                <a:cs typeface="Times New Roman"/>
              </a:rPr>
              <a:t>PMBoK</a:t>
            </a:r>
            <a:r>
              <a:rPr lang="en-GB" sz="1200" spc="-5" dirty="0">
                <a:latin typeface="Times New Roman"/>
                <a:cs typeface="Times New Roman"/>
              </a:rPr>
              <a:t> Guide 3-d</a:t>
            </a:r>
            <a:r>
              <a:rPr lang="en-GB" sz="1200" dirty="0">
                <a:latin typeface="Times New Roman"/>
                <a:cs typeface="Times New Roman"/>
              </a:rPr>
              <a:t> </a:t>
            </a:r>
            <a:r>
              <a:rPr lang="en-GB" sz="1200" spc="-5" dirty="0">
                <a:latin typeface="Times New Roman"/>
                <a:cs typeface="Times New Roman"/>
              </a:rPr>
              <a:t>Edition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2007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ru-RU" sz="1200" spc="-5" dirty="0">
                <a:latin typeface="Times New Roman"/>
                <a:cs typeface="Times New Roman"/>
              </a:rPr>
              <a:t>выпуск стандартов по </a:t>
            </a:r>
            <a:r>
              <a:rPr lang="ru-RU" sz="1200" spc="-10" dirty="0">
                <a:latin typeface="Times New Roman"/>
                <a:cs typeface="Times New Roman"/>
              </a:rPr>
              <a:t>управлению </a:t>
            </a:r>
            <a:r>
              <a:rPr lang="ru-RU" sz="1200" spc="-5" dirty="0">
                <a:latin typeface="Times New Roman"/>
                <a:cs typeface="Times New Roman"/>
              </a:rPr>
              <a:t>программами и </a:t>
            </a:r>
            <a:r>
              <a:rPr lang="ru-RU" sz="1200" spc="-10" dirty="0">
                <a:latin typeface="Times New Roman"/>
                <a:cs typeface="Times New Roman"/>
              </a:rPr>
              <a:t>портфелями проектов.</a:t>
            </a:r>
            <a:endParaRPr lang="ru-RU" sz="12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buFont typeface="Arial"/>
              <a:buChar char="•"/>
              <a:tabLst>
                <a:tab pos="349250" algn="l"/>
                <a:tab pos="349884" algn="l"/>
              </a:tabLst>
              <a:defRPr/>
            </a:pPr>
            <a:r>
              <a:rPr lang="ru-RU" sz="1200" b="1" dirty="0">
                <a:latin typeface="Times New Roman"/>
                <a:cs typeface="Times New Roman"/>
              </a:rPr>
              <a:t>2009 год </a:t>
            </a:r>
            <a:r>
              <a:rPr lang="ru-RU" sz="1200" spc="-5" dirty="0">
                <a:latin typeface="Times New Roman"/>
                <a:cs typeface="Times New Roman"/>
              </a:rPr>
              <a:t>— </a:t>
            </a:r>
            <a:r>
              <a:rPr lang="en-GB" sz="1200" spc="-5" dirty="0" err="1">
                <a:latin typeface="Times New Roman"/>
                <a:cs typeface="Times New Roman"/>
              </a:rPr>
              <a:t>PMBoK</a:t>
            </a:r>
            <a:r>
              <a:rPr lang="en-GB" sz="1200" spc="-5" dirty="0">
                <a:latin typeface="Times New Roman"/>
                <a:cs typeface="Times New Roman"/>
              </a:rPr>
              <a:t> Guide 4-th Edition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buFont typeface="Arial"/>
              <a:buChar char="•"/>
              <a:tabLst>
                <a:tab pos="349250" algn="l"/>
                <a:tab pos="349884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2013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en-GB" sz="1200" spc="-5" dirty="0" err="1">
                <a:latin typeface="Times New Roman"/>
                <a:cs typeface="Times New Roman"/>
              </a:rPr>
              <a:t>PMBoK</a:t>
            </a:r>
            <a:r>
              <a:rPr lang="en-GB" sz="1200" spc="-5" dirty="0">
                <a:latin typeface="Times New Roman"/>
                <a:cs typeface="Times New Roman"/>
              </a:rPr>
              <a:t> Guide 5-th Edition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  <a:p>
            <a:pPr marL="349250" indent="-336550">
              <a:lnSpc>
                <a:spcPct val="100000"/>
              </a:lnSpc>
              <a:buFont typeface="Arial"/>
              <a:buChar char="•"/>
              <a:tabLst>
                <a:tab pos="349250" algn="l"/>
                <a:tab pos="349884" algn="l"/>
              </a:tabLst>
              <a:defRPr/>
            </a:pPr>
            <a:r>
              <a:rPr lang="en-GB" sz="1200" b="1" dirty="0">
                <a:latin typeface="Times New Roman"/>
                <a:cs typeface="Times New Roman"/>
              </a:rPr>
              <a:t>2017 </a:t>
            </a:r>
            <a:r>
              <a:rPr lang="ru-RU" sz="1200" b="1" dirty="0">
                <a:latin typeface="Times New Roman"/>
                <a:cs typeface="Times New Roman"/>
              </a:rPr>
              <a:t>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en-GB" sz="1200" spc="-5" dirty="0" err="1">
                <a:latin typeface="Times New Roman"/>
                <a:cs typeface="Times New Roman"/>
              </a:rPr>
              <a:t>PMBoK</a:t>
            </a:r>
            <a:r>
              <a:rPr lang="en-GB" sz="1200" spc="-5" dirty="0">
                <a:latin typeface="Times New Roman"/>
                <a:cs typeface="Times New Roman"/>
              </a:rPr>
              <a:t> Guide 6-th Edition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dirty="0"/>
          </a:p>
          <a:p>
            <a:pPr marL="349250" indent="-336550">
              <a:lnSpc>
                <a:spcPct val="100000"/>
              </a:lnSpc>
              <a:buFont typeface="Arial"/>
              <a:buChar char="•"/>
              <a:tabLst>
                <a:tab pos="349250" algn="l"/>
                <a:tab pos="349884" algn="l"/>
              </a:tabLst>
              <a:defRPr/>
            </a:pPr>
            <a:r>
              <a:rPr lang="en-GB" sz="1200" b="1" spc="-5" dirty="0">
                <a:latin typeface="Times New Roman"/>
                <a:cs typeface="Times New Roman"/>
              </a:rPr>
              <a:t>2021</a:t>
            </a:r>
            <a:r>
              <a:rPr lang="ru-RU" sz="1200" b="1" spc="-5" dirty="0">
                <a:latin typeface="Times New Roman"/>
                <a:cs typeface="Times New Roman"/>
              </a:rPr>
              <a:t> год </a:t>
            </a:r>
            <a:r>
              <a:rPr lang="ru-RU" sz="1200" spc="-5" dirty="0">
                <a:latin typeface="Times New Roman"/>
                <a:cs typeface="Times New Roman"/>
              </a:rPr>
              <a:t>—</a:t>
            </a:r>
            <a:r>
              <a:rPr lang="en-GB" sz="1200" spc="-5" dirty="0">
                <a:latin typeface="Times New Roman"/>
                <a:cs typeface="Times New Roman"/>
              </a:rPr>
              <a:t> </a:t>
            </a:r>
            <a:r>
              <a:rPr lang="en-GB" sz="1200" spc="-5" dirty="0" err="1">
                <a:latin typeface="Times New Roman"/>
                <a:cs typeface="Times New Roman"/>
              </a:rPr>
              <a:t>PMBoK</a:t>
            </a:r>
            <a:r>
              <a:rPr lang="en-GB" sz="1200" spc="-5" dirty="0">
                <a:latin typeface="Times New Roman"/>
                <a:cs typeface="Times New Roman"/>
              </a:rPr>
              <a:t> Guide 7-th Edition</a:t>
            </a:r>
            <a:r>
              <a:rPr lang="ru-RU" sz="1200" spc="-5" dirty="0">
                <a:latin typeface="Times New Roman"/>
                <a:cs typeface="Times New Roman"/>
              </a:rPr>
              <a:t>.</a:t>
            </a:r>
            <a:endParaRPr lang="en-GB" sz="1200" dirty="0">
              <a:latin typeface="Times New Roman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spcBef>
                <a:spcPts val="130"/>
              </a:spcBef>
              <a:defRPr/>
            </a:pPr>
            <a:r>
              <a:rPr lang="ru-RU" sz="1200" spc="-5" dirty="0">
                <a:latin typeface="Arial"/>
                <a:cs typeface="Arial"/>
              </a:rPr>
              <a:t>Первый </a:t>
            </a:r>
            <a:r>
              <a:rPr lang="ru-RU" sz="1200" spc="-10" dirty="0">
                <a:latin typeface="Arial"/>
                <a:cs typeface="Arial"/>
              </a:rPr>
              <a:t>национальный</a:t>
            </a:r>
            <a:r>
              <a:rPr lang="ru-RU" sz="1200" spc="55" dirty="0">
                <a:latin typeface="Arial"/>
                <a:cs typeface="Arial"/>
              </a:rPr>
              <a:t> </a:t>
            </a:r>
            <a:r>
              <a:rPr lang="ru-RU" sz="1200" spc="-5" dirty="0">
                <a:latin typeface="Arial"/>
                <a:cs typeface="Arial"/>
              </a:rPr>
              <a:t>стандарт</a:t>
            </a:r>
            <a:r>
              <a:rPr lang="ru-RU" sz="1200" spc="0" dirty="0">
                <a:latin typeface="Arial"/>
                <a:cs typeface="Arial"/>
              </a:rPr>
              <a:t> </a:t>
            </a:r>
            <a:r>
              <a:rPr lang="ru-RU" sz="1200" spc="-5" dirty="0">
                <a:latin typeface="Arial"/>
                <a:cs typeface="Arial"/>
              </a:rPr>
              <a:t>в </a:t>
            </a:r>
            <a:r>
              <a:rPr lang="ru-RU" sz="1200" spc="-10" dirty="0">
                <a:latin typeface="Arial"/>
                <a:cs typeface="Arial"/>
              </a:rPr>
              <a:t>управлении </a:t>
            </a:r>
            <a:r>
              <a:rPr lang="ru-RU" sz="1200" spc="-5" dirty="0">
                <a:latin typeface="Arial"/>
                <a:cs typeface="Arial"/>
              </a:rPr>
              <a:t>проектами</a:t>
            </a:r>
            <a:r>
              <a:rPr lang="ru-RU" sz="1200" spc="75" dirty="0">
                <a:latin typeface="Arial"/>
                <a:cs typeface="Arial"/>
              </a:rPr>
              <a:t> </a:t>
            </a:r>
            <a:r>
              <a:rPr lang="ru-RU" sz="1200" spc="-5" dirty="0">
                <a:latin typeface="Arial"/>
                <a:cs typeface="Arial"/>
              </a:rPr>
              <a:t>—</a:t>
            </a:r>
            <a:r>
              <a:rPr lang="ru-RU" sz="1200" spc="0" dirty="0">
                <a:latin typeface="Arial"/>
                <a:cs typeface="Arial"/>
              </a:rPr>
              <a:t> </a:t>
            </a:r>
            <a:r>
              <a:rPr lang="ru-RU" sz="1200" spc="-5" dirty="0">
                <a:latin typeface="Arial"/>
                <a:cs typeface="Arial"/>
              </a:rPr>
              <a:t>Великобритания, 1981</a:t>
            </a:r>
            <a:r>
              <a:rPr lang="ru-RU" sz="1200" spc="50" dirty="0">
                <a:latin typeface="Arial"/>
                <a:cs typeface="Arial"/>
              </a:rPr>
              <a:t> </a:t>
            </a:r>
            <a:r>
              <a:rPr lang="ru-RU" sz="1200" spc="-5" dirty="0">
                <a:latin typeface="Arial"/>
                <a:cs typeface="Arial"/>
              </a:rPr>
              <a:t>г.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09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12 принципов </a:t>
            </a:r>
            <a:r>
              <a:rPr lang="en-GB" b="1" i="0" dirty="0" err="1">
                <a:solidFill>
                  <a:srgbClr val="404040"/>
                </a:solidFill>
                <a:latin typeface="quote-cjk-patch"/>
              </a:rPr>
              <a:t>PMBoK</a:t>
            </a:r>
            <a:endParaRPr lang="ru-RU" b="1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endParaRPr lang="ru-RU" b="1" i="0" dirty="0">
              <a:solidFill>
                <a:srgbClr val="404040"/>
              </a:solidFill>
              <a:latin typeface="quote-cjk-patch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dirty="0">
                <a:solidFill>
                  <a:srgbClr val="404040"/>
                </a:solidFill>
                <a:latin typeface="quote-cjk-patch"/>
              </a:rPr>
              <a:t>В </a:t>
            </a:r>
            <a:r>
              <a:rPr lang="en-GB" sz="1200" b="1" i="0" dirty="0" err="1">
                <a:solidFill>
                  <a:srgbClr val="404040"/>
                </a:solidFill>
                <a:latin typeface="quote-cjk-patch"/>
              </a:rPr>
              <a:t>PMBoK</a:t>
            </a:r>
            <a:r>
              <a:rPr lang="en-GB" sz="1200" b="1" i="0" dirty="0">
                <a:solidFill>
                  <a:srgbClr val="404040"/>
                </a:solidFill>
                <a:latin typeface="quote-cjk-patch"/>
              </a:rPr>
              <a:t> 7-</a:t>
            </a:r>
            <a:r>
              <a:rPr lang="ru-RU" sz="1200" b="1" i="0" dirty="0" err="1">
                <a:solidFill>
                  <a:srgbClr val="404040"/>
                </a:solidFill>
                <a:latin typeface="quote-cjk-patch"/>
              </a:rPr>
              <a:t>го</a:t>
            </a:r>
            <a:r>
              <a:rPr lang="ru-RU" sz="1200" b="1" i="0" dirty="0">
                <a:solidFill>
                  <a:srgbClr val="404040"/>
                </a:solidFill>
                <a:latin typeface="quote-cjk-patch"/>
              </a:rPr>
              <a:t> издания</a:t>
            </a:r>
            <a:r>
              <a:rPr lang="ru-RU" sz="1200" b="0" i="0" dirty="0">
                <a:solidFill>
                  <a:srgbClr val="404040"/>
                </a:solidFill>
                <a:latin typeface="quote-cjk-patch"/>
              </a:rPr>
              <a:t> (2021) 12 принципов управления проектами заменили собой жёсткие процессы из предыдущих версий. Эти принципы носят </a:t>
            </a:r>
            <a:r>
              <a:rPr lang="ru-RU" sz="1200" b="1" i="0" dirty="0">
                <a:solidFill>
                  <a:srgbClr val="404040"/>
                </a:solidFill>
                <a:latin typeface="quote-cjk-patch"/>
              </a:rPr>
              <a:t>универсальный характер</a:t>
            </a:r>
            <a:r>
              <a:rPr lang="ru-RU" sz="1200" b="0" i="0" dirty="0">
                <a:solidFill>
                  <a:srgbClr val="404040"/>
                </a:solidFill>
                <a:latin typeface="quote-cjk-patch"/>
              </a:rPr>
              <a:t> и особенно актуальны для ИТ-проектов, где важна гибкость.</a:t>
            </a:r>
            <a:endParaRPr lang="ru-RU" b="1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endParaRPr lang="en-GB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en-GB" b="1" i="0" dirty="0">
                <a:solidFill>
                  <a:srgbClr val="404040"/>
                </a:solidFill>
                <a:latin typeface="quote-cjk-patch"/>
              </a:rPr>
              <a:t>1. </a:t>
            </a: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Ориентация на ценность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главная цель проекта — создание измеримой пользы для бизнеса и пользователей.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 для ИТ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Внедрение новой функции в приложении, которая увеличивает конверсию на 15%.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Отказ от «лишних» задач, не влияющих на результат.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2. Системное мышление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проект — часть большой системы (компания, рынок, экосистема).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 для ИТ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Учёт влияния нового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API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на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Legacy-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системы.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Согласование разработки с маркетингом и поддержкой.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3. Лидерство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менеджер проектов вдохновляет команду и стейкхолдеров.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Проведение </a:t>
            </a:r>
            <a:r>
              <a:rPr lang="ru-RU" b="0" i="0" dirty="0" err="1">
                <a:solidFill>
                  <a:srgbClr val="404040"/>
                </a:solidFill>
                <a:latin typeface="quote-cjk-patch"/>
              </a:rPr>
              <a:t>ретроспектив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для мотивации команды.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Урегулирование конфликтов между разработчиками и заказчиком.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4. Адаптация к изменениям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готовность к изменениям требований, технологий и условий.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 для ИТ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Пересмотр ТЗ после тестирования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MVP.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Переход на новый фреймворк в середине проекта.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5. Управление рисками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</a:t>
            </a:r>
            <a:r>
              <a:rPr lang="ru-RU" b="0" i="0" dirty="0" err="1">
                <a:solidFill>
                  <a:srgbClr val="404040"/>
                </a:solidFill>
                <a:latin typeface="quote-cjk-patch"/>
              </a:rPr>
              <a:t>проактивное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выявление и минимизация угроз.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Резервный план при сбое облачного сервиса.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Тестирование безопасности перед релизом.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6. Вовлечённость команды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команда должна быть мотивирована и чётко понимать роли.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Использование матрицы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RACI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для распределения задач в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Agile-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команде.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Регулярные 1-2-1-встречи с разработчиками.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7. Фокус на стейкхолдерах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удовлетворение потребностей всех заинтересованных сторон.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Регулярные демо для заказчика.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Учёт требований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compliance-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отдела.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8. Использование подходящих методов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выбор методологии (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Agile, Waterfall, Hybrid)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под конкретный проект.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Скрам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для стартапа с неясными требованиями.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Waterfall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для проекта с жёсткими регуляторными нормами.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9. Качество результатов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соответствие продукта стандартам и ожиданиям.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Автоматизированное тестирование каждой сборки.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Проверка 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UX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на фокус-группах.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10. Сложность проекта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учёт всех взаимосвязанных факторов (технических, организационных).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Управление зависимостями между микросервисами.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Координация распределённой команды.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11. Устойчивость к изменениям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способность проекта «выживать» при кризисах.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Резервное финансирование на случай задержек.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Кросс-функциональность команды для подстраховки.</a:t>
            </a:r>
            <a:endParaRPr dirty="0"/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12. Постоянное обучение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Суть: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 анализ опыта и улучшение процессов.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r>
              <a:rPr lang="ru-RU" b="1" i="0" dirty="0">
                <a:solidFill>
                  <a:srgbClr val="404040"/>
                </a:solidFill>
                <a:latin typeface="quote-cjk-patch"/>
              </a:rPr>
              <a:t>Пример</a:t>
            </a: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Ретроспективы после каждого спринта.</a:t>
            </a:r>
            <a:endParaRPr dirty="0"/>
          </a:p>
          <a:p>
            <a:pPr algn="l">
              <a:buFont typeface="Arial"/>
              <a:buChar char="•"/>
              <a:defRPr/>
            </a:pPr>
            <a:r>
              <a:rPr lang="ru-RU" b="0" i="0" dirty="0">
                <a:solidFill>
                  <a:srgbClr val="404040"/>
                </a:solidFill>
                <a:latin typeface="quote-cjk-patch"/>
              </a:rPr>
              <a:t> Внедрение уроков из прошлых проектов.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ru-RU" b="0" i="1" dirty="0">
                <a:solidFill>
                  <a:srgbClr val="404040"/>
                </a:solidFill>
                <a:latin typeface="quote-cjk-patch"/>
              </a:rPr>
              <a:t>Ключевые области управления проектами</a:t>
            </a:r>
            <a:br>
              <a:rPr lang="ru-RU" b="0" i="0" dirty="0">
                <a:solidFill>
                  <a:srgbClr val="404040"/>
                </a:solidFill>
                <a:latin typeface="quote-cjk-patch"/>
              </a:rPr>
            </a:br>
            <a:endParaRPr lang="ru-RU" b="0" i="0" dirty="0">
              <a:solidFill>
                <a:srgbClr val="404040"/>
              </a:solidFill>
              <a:latin typeface="quote-cjk-patch"/>
            </a:endParaRPr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Stakeholders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управление ожиданиями и вовлечённостью.</a:t>
            </a:r>
            <a:endParaRPr dirty="0"/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Team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формирование и развитие команды.</a:t>
            </a:r>
            <a:endParaRPr dirty="0"/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Development Approach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выбор методологии (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Agile, Predictive, Hybrid).</a:t>
            </a:r>
            <a:endParaRPr dirty="0"/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Planning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создание гибких планов.</a:t>
            </a:r>
            <a:endParaRPr dirty="0"/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Project Work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исполнение и контроль.</a:t>
            </a:r>
            <a:endParaRPr dirty="0"/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Delivery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обеспечение ценности для бизнеса.</a:t>
            </a:r>
            <a:endParaRPr dirty="0"/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Measurement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метрики и анализ эффективности.</a:t>
            </a:r>
            <a:endParaRPr dirty="0"/>
          </a:p>
          <a:p>
            <a:pPr algn="l">
              <a:buFont typeface="+mj-lt"/>
              <a:buAutoNum type="arabicPeriod"/>
              <a:defRPr/>
            </a:pPr>
            <a:r>
              <a:rPr lang="ru-RU" b="1" i="0" dirty="0">
                <a:solidFill>
                  <a:srgbClr val="404040"/>
                </a:solidFill>
                <a:latin typeface="quote-cjk-patch"/>
              </a:rPr>
              <a:t> </a:t>
            </a:r>
            <a:r>
              <a:rPr lang="en-GB" b="1" i="0" dirty="0">
                <a:solidFill>
                  <a:srgbClr val="404040"/>
                </a:solidFill>
                <a:latin typeface="quote-cjk-patch"/>
              </a:rPr>
              <a:t>Uncertainty</a:t>
            </a:r>
            <a:r>
              <a:rPr lang="en-GB" b="0" i="0" dirty="0">
                <a:solidFill>
                  <a:srgbClr val="404040"/>
                </a:solidFill>
                <a:latin typeface="quote-cjk-patch"/>
              </a:rPr>
              <a:t> — </a:t>
            </a:r>
            <a:r>
              <a:rPr lang="ru-RU" b="0" i="0" dirty="0">
                <a:solidFill>
                  <a:srgbClr val="404040"/>
                </a:solidFill>
                <a:latin typeface="quote-cjk-patch"/>
              </a:rPr>
              <a:t>управление рисками и неопределённостью.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1524000"/>
            <a:ext cx="7312026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81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Титульный слайд 1">
    <p:bg>
      <p:bgPr>
        <a:solidFill>
          <a:srgbClr val="F1F8FB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5790922" y="723202"/>
            <a:ext cx="1920398" cy="46166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r">
              <a:spcBef>
                <a:spcPts val="0"/>
              </a:spcBef>
              <a:buNone/>
              <a:defRPr lang="ru-RU" sz="3000">
                <a:solidFill>
                  <a:schemeClr val="tx1"/>
                </a:solidFill>
                <a:latin typeface="Arial"/>
              </a:defRPr>
            </a:lvl1pPr>
          </a:lstStyle>
          <a:p>
            <a:pPr marL="342900" lvl="0" indent="-342900">
              <a:lnSpc>
                <a:spcPct val="100000"/>
              </a:lnSpc>
              <a:defRPr/>
            </a:pPr>
            <a:r>
              <a:rPr lang="en-US"/>
              <a:t>00.00.202</a:t>
            </a:r>
            <a:r>
              <a:rPr lang="ru-RU"/>
              <a:t>5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88611" y="3420155"/>
            <a:ext cx="12723168" cy="46166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lang="en-US" sz="3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371600">
              <a:lnSpc>
                <a:spcPct val="100000"/>
              </a:lnSpc>
              <a:spcBef>
                <a:spcPts val="1500"/>
              </a:spcBef>
              <a:buFont typeface="Arial"/>
              <a:buNone/>
              <a:defRPr/>
            </a:pPr>
            <a:r>
              <a:rPr lang="ru-RU"/>
              <a:t>Подзаголовок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88611" y="591850"/>
            <a:ext cx="12703965" cy="2285388"/>
          </a:xfrm>
          <a:prstGeom prst="rect">
            <a:avLst/>
          </a:prstGeom>
        </p:spPr>
        <p:txBody>
          <a:bodyPr wrap="square" lIns="0" tIns="72000" rIns="0" bIns="0" anchor="t" anchorCtr="0">
            <a:spAutoFit/>
          </a:bodyPr>
          <a:lstStyle>
            <a:lvl1pPr algn="l" defTabSz="1371600">
              <a:lnSpc>
                <a:spcPct val="70000"/>
              </a:lnSpc>
              <a:spcBef>
                <a:spcPts val="0"/>
              </a:spcBef>
              <a:buNone/>
              <a:defRPr lang="en-US" sz="9900" b="1" spc="-105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Длинный заголовок </a:t>
            </a:r>
            <a:br>
              <a:rPr lang="ru-RU"/>
            </a:br>
            <a:r>
              <a:rPr lang="ru-RU"/>
              <a:t>в две строки</a:t>
            </a:r>
            <a:endParaRPr lang="en-US"/>
          </a:p>
        </p:txBody>
      </p:sp>
      <p:pic>
        <p:nvPicPr>
          <p:cNvPr id="7" name="Т1"/>
          <p:cNvPicPr>
            <a:picLocks noChangeAspect="1"/>
          </p:cNvPicPr>
          <p:nvPr userDrawn="1"/>
        </p:nvPicPr>
        <p:blipFill>
          <a:blip r:embed="rId2"/>
          <a:srcRect t="2251" b="2251"/>
          <a:stretch/>
        </p:blipFill>
        <p:spPr bwMode="auto">
          <a:xfrm>
            <a:off x="576550" y="8909532"/>
            <a:ext cx="2170343" cy="810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rcRect t="-2336"/>
          <a:stretch/>
        </p:blipFill>
        <p:spPr bwMode="auto">
          <a:xfrm>
            <a:off x="4617720" y="1775338"/>
            <a:ext cx="13670280" cy="851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 колон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7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7"/>
          </p:nvPr>
        </p:nvSpPr>
        <p:spPr bwMode="auto">
          <a:xfrm>
            <a:off x="647699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4112793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5"/>
          <p:cNvSpPr>
            <a:spLocks noGrp="1"/>
          </p:cNvSpPr>
          <p:nvPr>
            <p:ph type="body" sz="quarter" idx="19"/>
          </p:nvPr>
        </p:nvSpPr>
        <p:spPr bwMode="auto">
          <a:xfrm>
            <a:off x="7577888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20"/>
          </p:nvPr>
        </p:nvSpPr>
        <p:spPr bwMode="auto">
          <a:xfrm>
            <a:off x="11028545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5"/>
          <p:cNvSpPr>
            <a:spLocks noGrp="1"/>
          </p:cNvSpPr>
          <p:nvPr>
            <p:ph type="body" sz="quarter" idx="21"/>
          </p:nvPr>
        </p:nvSpPr>
        <p:spPr bwMode="auto">
          <a:xfrm>
            <a:off x="14479202" y="4418293"/>
            <a:ext cx="3167064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+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 bwMode="auto">
          <a:xfrm>
            <a:off x="11015662" y="0"/>
            <a:ext cx="7272338" cy="10288588"/>
          </a:xfrm>
          <a:prstGeom prst="rect">
            <a:avLst/>
          </a:prstGeom>
          <a:solidFill>
            <a:srgbClr val="151515"/>
          </a:solidFill>
        </p:spPr>
        <p:txBody>
          <a:bodyPr/>
          <a:lstStyle>
            <a:lvl1pPr>
              <a:defRPr lang="ru-RU">
                <a:solidFill>
                  <a:srgbClr val="151515"/>
                </a:solidFill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10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9399846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4"/>
          </p:nvPr>
        </p:nvSpPr>
        <p:spPr bwMode="auto">
          <a:xfrm>
            <a:off x="647699" y="1534061"/>
            <a:ext cx="9399848" cy="6651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 b="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8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на весь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2"/>
          </p:nvPr>
        </p:nvSpPr>
        <p:spPr bwMode="auto">
          <a:xfrm>
            <a:off x="1" y="0"/>
            <a:ext cx="18287999" cy="10288588"/>
          </a:xfrm>
          <a:prstGeom prst="rect">
            <a:avLst/>
          </a:prstGeom>
          <a:solidFill>
            <a:schemeClr val="accent4"/>
          </a:solidFill>
        </p:spPr>
        <p:txBody>
          <a:bodyPr wrap="square" lIns="360000">
            <a:noAutofit/>
          </a:bodyPr>
          <a:lstStyle>
            <a:lvl1pPr marL="0" indent="0" algn="l">
              <a:buNone/>
              <a:defRPr lang="ru-RU" sz="2100">
                <a:solidFill>
                  <a:schemeClr val="accent4"/>
                </a:solidFill>
              </a:defRPr>
            </a:lvl1pPr>
          </a:lstStyle>
          <a:p>
            <a:pPr lvl="0">
              <a:defRPr/>
            </a:pPr>
            <a:endParaRPr lang="ru-RU"/>
          </a:p>
        </p:txBody>
      </p:sp>
      <p:sp>
        <p:nvSpPr>
          <p:cNvPr id="3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Контент + голубой фо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/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6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Контент + темный фон"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/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6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аленький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648929" y="699548"/>
            <a:ext cx="14279855" cy="333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27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Контент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Arial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Arial"/>
              <a:ea typeface="Verdana"/>
              <a:cs typeface="Verdana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09795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1710563" y="2960046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4246594" y="2980461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6845558" y="2981821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9438739" y="2979372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12078524" y="2960046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14671705" y="2957598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664370" y="5592930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3145331" y="5575931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5679872" y="5577290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8284304" y="5587313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10874907" y="5592930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13459694" y="5590482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5909133" y="5578939"/>
            <a:ext cx="1728788" cy="1740963"/>
          </a:xfrm>
          <a:prstGeom prst="flowChartConnector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t"/>
          <a:lstStyle>
            <a:lvl1pPr>
              <a:defRPr lang="ru-RU" sz="1200">
                <a:noFill/>
                <a:latin typeface="Arial"/>
              </a:defRPr>
            </a:lvl1pPr>
          </a:lstStyle>
          <a:p>
            <a:pPr lvl="0" algn="ctr">
              <a:spcAft>
                <a:spcPts val="900"/>
              </a:spcAft>
              <a:defRPr/>
            </a:pPr>
            <a:r>
              <a:rPr lang="ru-RU"/>
              <a:t>Мобильный скриншот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Спасибо за внимание">
    <p:bg>
      <p:bgPr>
        <a:solidFill>
          <a:srgbClr val="F1F9FC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581319" y="621097"/>
            <a:ext cx="9200175" cy="2280803"/>
          </a:xfrm>
          <a:prstGeom prst="rect">
            <a:avLst/>
          </a:prstGeom>
        </p:spPr>
        <p:txBody>
          <a:bodyPr wrap="square" lIns="0" tIns="108000" rIns="0" bIns="0" anchor="t" anchorCtr="0">
            <a:spAutoFit/>
          </a:bodyPr>
          <a:lstStyle>
            <a:lvl1pPr>
              <a:lnSpc>
                <a:spcPct val="70000"/>
              </a:lnSpc>
              <a:spcBef>
                <a:spcPts val="0"/>
              </a:spcBef>
              <a:buNone/>
              <a:defRPr sz="6600" spc="-70">
                <a:solidFill>
                  <a:schemeClr val="bg1"/>
                </a:solidFill>
                <a:latin typeface="ALS Hauss Medium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9900" b="1">
                <a:solidFill>
                  <a:schemeClr val="tx1"/>
                </a:solidFill>
                <a:latin typeface="+mj-lt"/>
              </a:rPr>
              <a:t>Спасибо </a:t>
            </a:r>
            <a:br>
              <a:rPr lang="ru-RU" sz="9900" b="1">
                <a:solidFill>
                  <a:schemeClr val="tx1"/>
                </a:solidFill>
                <a:latin typeface="+mj-lt"/>
              </a:rPr>
            </a:br>
            <a:r>
              <a:rPr lang="ru-RU" sz="9900" b="1">
                <a:solidFill>
                  <a:schemeClr val="tx1"/>
                </a:solidFill>
                <a:latin typeface="+mj-lt"/>
              </a:rPr>
              <a:t>за внимание</a:t>
            </a:r>
            <a:endParaRPr sz="990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rcRect t="-2336"/>
          <a:stretch/>
        </p:blipFill>
        <p:spPr bwMode="auto">
          <a:xfrm>
            <a:off x="5056093" y="621096"/>
            <a:ext cx="13231907" cy="9667492"/>
          </a:xfrm>
          <a:prstGeom prst="rect">
            <a:avLst/>
          </a:prstGeom>
        </p:spPr>
      </p:pic>
      <p:pic>
        <p:nvPicPr>
          <p:cNvPr id="5" name="Т1"/>
          <p:cNvPicPr>
            <a:picLocks noChangeAspect="1"/>
          </p:cNvPicPr>
          <p:nvPr userDrawn="1"/>
        </p:nvPicPr>
        <p:blipFill>
          <a:blip r:embed="rId3"/>
          <a:srcRect t="2251" b="2251"/>
          <a:stretch/>
        </p:blipFill>
        <p:spPr bwMode="auto">
          <a:xfrm>
            <a:off x="576550" y="8909532"/>
            <a:ext cx="2170343" cy="8101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A7F33E-176A-4EA0-82B8-9C2A31DB24A4}" type="datetimeFigureOut">
              <a:rPr lang="ru-RU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B122895-88FA-4F6F-A476-E7B9E8203FF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Разделитель голуб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48929" y="664594"/>
            <a:ext cx="14123871" cy="89009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7200" b="1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Обложка раздела</a:t>
            </a:r>
            <a:endParaRPr lang="en-US"/>
          </a:p>
        </p:txBody>
      </p:sp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48929" y="2152016"/>
            <a:ext cx="1412387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30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900" lvl="0" indent="-342900" algn="l" defTabSz="1371600">
              <a:lnSpc>
                <a:spcPct val="100000"/>
              </a:lnSpc>
              <a:spcBef>
                <a:spcPts val="1500"/>
              </a:spcBef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Содерж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647699" y="563874"/>
            <a:ext cx="13426023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3716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7200" b="1" spc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Содержание</a:t>
            </a:r>
            <a:endParaRPr sz="405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64370" y="2077805"/>
            <a:ext cx="8479631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Пункты</a:t>
            </a:r>
            <a:endParaRPr/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Разделитель темный"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48929" y="664594"/>
            <a:ext cx="14123871" cy="89009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72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Обложка раздела</a:t>
            </a:r>
            <a:endParaRPr lang="en-US"/>
          </a:p>
        </p:txBody>
      </p:sp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48929" y="2152016"/>
            <a:ext cx="1412387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3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900" lvl="0" indent="-342900" algn="l" defTabSz="1371600">
              <a:lnSpc>
                <a:spcPct val="100000"/>
              </a:lnSpc>
              <a:spcBef>
                <a:spcPts val="1500"/>
              </a:spcBef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1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n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n-lt"/>
              <a:ea typeface="Verdana"/>
              <a:cs typeface="Verdana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0979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6000" b="1"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+ под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5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 bwMode="auto">
          <a:xfrm>
            <a:off x="647699" y="2187924"/>
            <a:ext cx="14425613" cy="2259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6"/>
          </p:nvPr>
        </p:nvSpPr>
        <p:spPr bwMode="auto">
          <a:xfrm>
            <a:off x="647699" y="4418297"/>
            <a:ext cx="8351045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9286876" y="4418297"/>
            <a:ext cx="8351045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3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" name="Текст 5"/>
          <p:cNvSpPr>
            <a:spLocks noGrp="1"/>
          </p:cNvSpPr>
          <p:nvPr>
            <p:ph type="body" sz="quarter" idx="16"/>
          </p:nvPr>
        </p:nvSpPr>
        <p:spPr bwMode="auto">
          <a:xfrm>
            <a:off x="647699" y="4418297"/>
            <a:ext cx="5472111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7"/>
          </p:nvPr>
        </p:nvSpPr>
        <p:spPr bwMode="auto">
          <a:xfrm>
            <a:off x="6406754" y="4418297"/>
            <a:ext cx="5472111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4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12165807" y="4418297"/>
            <a:ext cx="5472111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 4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8929" y="1517092"/>
            <a:ext cx="14424384" cy="369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685800" indent="0">
              <a:buNone/>
              <a:defRPr/>
            </a:lvl2pPr>
          </a:lstStyle>
          <a:p>
            <a:pPr lvl="0">
              <a:defRPr/>
            </a:pPr>
            <a:r>
              <a:rPr lang="ru-RU"/>
              <a:t>Подзаголовок слайда</a:t>
            </a:r>
            <a:endParaRPr/>
          </a:p>
        </p:txBody>
      </p:sp>
      <p:sp>
        <p:nvSpPr>
          <p:cNvPr id="14" name="Заголовок 5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24384" cy="556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500" b="1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7"/>
          </p:nvPr>
        </p:nvSpPr>
        <p:spPr bwMode="auto">
          <a:xfrm>
            <a:off x="647698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Текст 5"/>
          <p:cNvSpPr>
            <a:spLocks noGrp="1"/>
          </p:cNvSpPr>
          <p:nvPr>
            <p:ph type="body" sz="quarter" idx="18"/>
          </p:nvPr>
        </p:nvSpPr>
        <p:spPr bwMode="auto">
          <a:xfrm>
            <a:off x="9297985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9"/>
          </p:nvPr>
        </p:nvSpPr>
        <p:spPr bwMode="auto">
          <a:xfrm>
            <a:off x="13623131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5"/>
          <p:cNvSpPr>
            <a:spLocks noGrp="1"/>
          </p:cNvSpPr>
          <p:nvPr>
            <p:ph type="body" sz="quarter" idx="20"/>
          </p:nvPr>
        </p:nvSpPr>
        <p:spPr bwMode="auto">
          <a:xfrm>
            <a:off x="4991732" y="4418293"/>
            <a:ext cx="4014789" cy="3342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100">
                <a:latin typeface="+mj-lt"/>
              </a:defRPr>
            </a:lvl1pPr>
            <a:lvl2pPr marL="324000" indent="-324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LS Hauss"/>
              <a:buChar char="+"/>
              <a:defRPr sz="2100">
                <a:latin typeface="+mj-lt"/>
              </a:defRPr>
            </a:lvl2pPr>
            <a:lvl3pPr marL="756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―"/>
              <a:defRPr lang="ru-RU" sz="21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78000" indent="-3780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+mj-lt"/>
              <a:buAutoNum type="arabicPeriod"/>
              <a:defRPr sz="210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100">
                <a:solidFill>
                  <a:schemeClr val="bg2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marL="648000" lvl="2" indent="-270000" algn="l" defTabSz="13716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5"/>
          <p:cNvSpPr txBox="1"/>
          <p:nvPr userDrawn="1"/>
        </p:nvSpPr>
        <p:spPr bwMode="auto">
          <a:xfrm>
            <a:off x="0" y="9850416"/>
            <a:ext cx="648000" cy="1846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B51A1E-902D-48AF-9020-955120F399B6}" type="slidenum">
              <a:rPr lang="ru-RU" sz="1200" b="0" i="0" u="none" strike="noStrike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  <a:cs typeface="Verdana"/>
              </a:rPr>
              <a:pPr marL="0" marR="0" lvl="0" indent="0" algn="ctr" defTabSz="13716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schemeClr val="bg1">
                  <a:lumMod val="65000"/>
                </a:schemeClr>
              </a:solidFill>
              <a:latin typeface="+mj-lt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1"/>
          <p:cNvSpPr txBox="1"/>
          <p:nvPr userDrawn="1"/>
        </p:nvSpPr>
        <p:spPr bwMode="auto">
          <a:xfrm>
            <a:off x="648929" y="8710551"/>
            <a:ext cx="13899969" cy="184666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defPPr>
              <a:defRPr lang="ru-RU"/>
            </a:defPPr>
            <a:lvl1pPr marL="0" algn="l" defTabSz="914400"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200"/>
          </a:p>
        </p:txBody>
      </p:sp>
      <p:sp>
        <p:nvSpPr>
          <p:cNvPr id="4" name="Полилиния: фигура 3"/>
          <p:cNvSpPr/>
          <p:nvPr userDrawn="1"/>
        </p:nvSpPr>
        <p:spPr bwMode="auto">
          <a:xfrm>
            <a:off x="16794665" y="665358"/>
            <a:ext cx="844407" cy="601663"/>
          </a:xfrm>
          <a:custGeom>
            <a:avLst/>
            <a:gdLst>
              <a:gd name="connsiteX0" fmla="*/ 241705 w 564708"/>
              <a:gd name="connsiteY0" fmla="*/ 160605 h 402308"/>
              <a:gd name="connsiteX1" fmla="*/ 401911 w 564708"/>
              <a:gd name="connsiteY1" fmla="*/ 160605 h 402308"/>
              <a:gd name="connsiteX2" fmla="*/ 401911 w 564708"/>
              <a:gd name="connsiteY2" fmla="*/ 242103 h 402308"/>
              <a:gd name="connsiteX3" fmla="*/ 241705 w 564708"/>
              <a:gd name="connsiteY3" fmla="*/ 242103 h 402308"/>
              <a:gd name="connsiteX4" fmla="*/ 241705 w 564708"/>
              <a:gd name="connsiteY4" fmla="*/ 402309 h 402308"/>
              <a:gd name="connsiteX5" fmla="*/ 160207 w 564708"/>
              <a:gd name="connsiteY5" fmla="*/ 402309 h 402308"/>
              <a:gd name="connsiteX6" fmla="*/ 160207 w 564708"/>
              <a:gd name="connsiteY6" fmla="*/ 242103 h 402308"/>
              <a:gd name="connsiteX7" fmla="*/ 0 w 564708"/>
              <a:gd name="connsiteY7" fmla="*/ 242103 h 402308"/>
              <a:gd name="connsiteX8" fmla="*/ 0 w 564708"/>
              <a:gd name="connsiteY8" fmla="*/ 160605 h 402308"/>
              <a:gd name="connsiteX9" fmla="*/ 160207 w 564708"/>
              <a:gd name="connsiteY9" fmla="*/ 160605 h 402308"/>
              <a:gd name="connsiteX10" fmla="*/ 160207 w 564708"/>
              <a:gd name="connsiteY10" fmla="*/ 399 h 402308"/>
              <a:gd name="connsiteX11" fmla="*/ 241705 w 564708"/>
              <a:gd name="connsiteY11" fmla="*/ 399 h 402308"/>
              <a:gd name="connsiteX12" fmla="*/ 241705 w 564708"/>
              <a:gd name="connsiteY12" fmla="*/ 160605 h 402308"/>
              <a:gd name="connsiteX13" fmla="*/ 241705 w 564708"/>
              <a:gd name="connsiteY13" fmla="*/ 160605 h 402308"/>
              <a:gd name="connsiteX14" fmla="*/ 483210 w 564708"/>
              <a:gd name="connsiteY14" fmla="*/ 0 h 402308"/>
              <a:gd name="connsiteX15" fmla="*/ 483210 w 564708"/>
              <a:gd name="connsiteY15" fmla="*/ 402309 h 402308"/>
              <a:gd name="connsiteX16" fmla="*/ 564709 w 564708"/>
              <a:gd name="connsiteY16" fmla="*/ 402309 h 402308"/>
              <a:gd name="connsiteX17" fmla="*/ 564709 w 564708"/>
              <a:gd name="connsiteY17" fmla="*/ 0 h 402308"/>
              <a:gd name="connsiteX18" fmla="*/ 483210 w 564708"/>
              <a:gd name="connsiteY18" fmla="*/ 0 h 40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4708" h="402308" extrusionOk="0">
                <a:moveTo>
                  <a:pt x="241705" y="160605"/>
                </a:moveTo>
                <a:lnTo>
                  <a:pt x="401911" y="160605"/>
                </a:lnTo>
                <a:lnTo>
                  <a:pt x="401911" y="242103"/>
                </a:lnTo>
                <a:lnTo>
                  <a:pt x="241705" y="242103"/>
                </a:lnTo>
                <a:lnTo>
                  <a:pt x="241705" y="402309"/>
                </a:lnTo>
                <a:lnTo>
                  <a:pt x="160207" y="402309"/>
                </a:lnTo>
                <a:lnTo>
                  <a:pt x="160207" y="242103"/>
                </a:lnTo>
                <a:lnTo>
                  <a:pt x="0" y="242103"/>
                </a:lnTo>
                <a:lnTo>
                  <a:pt x="0" y="160605"/>
                </a:lnTo>
                <a:lnTo>
                  <a:pt x="160207" y="160605"/>
                </a:lnTo>
                <a:lnTo>
                  <a:pt x="160207" y="399"/>
                </a:lnTo>
                <a:lnTo>
                  <a:pt x="241705" y="399"/>
                </a:lnTo>
                <a:lnTo>
                  <a:pt x="241705" y="160605"/>
                </a:lnTo>
                <a:lnTo>
                  <a:pt x="241705" y="160605"/>
                </a:lnTo>
                <a:close/>
                <a:moveTo>
                  <a:pt x="483210" y="0"/>
                </a:moveTo>
                <a:lnTo>
                  <a:pt x="483210" y="402309"/>
                </a:lnTo>
                <a:lnTo>
                  <a:pt x="564709" y="402309"/>
                </a:lnTo>
                <a:lnTo>
                  <a:pt x="564709" y="0"/>
                </a:lnTo>
                <a:lnTo>
                  <a:pt x="483210" y="0"/>
                </a:lnTo>
                <a:close/>
              </a:path>
            </a:pathLst>
          </a:custGeom>
          <a:solidFill>
            <a:schemeClr val="bg2"/>
          </a:solidFill>
          <a:ln w="198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sz="40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dt="0"/>
  <p:txStyles>
    <p:titleStyle>
      <a:lvl1pPr algn="l" defTabSz="1371600">
        <a:lnSpc>
          <a:spcPct val="90000"/>
        </a:lnSpc>
        <a:spcBef>
          <a:spcPts val="0"/>
        </a:spcBef>
        <a:buNone/>
        <a:defRPr sz="66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>
        <a:lnSpc>
          <a:spcPct val="90000"/>
        </a:lnSpc>
        <a:spcBef>
          <a:spcPts val="1500"/>
        </a:spcBef>
        <a:buFont typeface="Arial"/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>
        <a:lnSpc>
          <a:spcPct val="90000"/>
        </a:lnSpc>
        <a:spcBef>
          <a:spcPts val="750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>
        <a:defRPr sz="27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38.svg"/><Relationship Id="rId18" Type="http://schemas.openxmlformats.org/officeDocument/2006/relationships/image" Target="../media/image74.png"/><Relationship Id="rId3" Type="http://schemas.openxmlformats.org/officeDocument/2006/relationships/image" Target="../media/image63.svg"/><Relationship Id="rId21" Type="http://schemas.openxmlformats.org/officeDocument/2006/relationships/image" Target="../media/image77.svg"/><Relationship Id="rId7" Type="http://schemas.openxmlformats.org/officeDocument/2006/relationships/image" Target="../media/image67.svg"/><Relationship Id="rId12" Type="http://schemas.openxmlformats.org/officeDocument/2006/relationships/image" Target="../media/image37.png"/><Relationship Id="rId17" Type="http://schemas.openxmlformats.org/officeDocument/2006/relationships/image" Target="../media/image73.svg"/><Relationship Id="rId2" Type="http://schemas.openxmlformats.org/officeDocument/2006/relationships/image" Target="../media/image62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55.svg"/><Relationship Id="rId5" Type="http://schemas.openxmlformats.org/officeDocument/2006/relationships/image" Target="../media/image65.svg"/><Relationship Id="rId15" Type="http://schemas.openxmlformats.org/officeDocument/2006/relationships/image" Target="../media/image71.svg"/><Relationship Id="rId10" Type="http://schemas.openxmlformats.org/officeDocument/2006/relationships/image" Target="../media/image54.png"/><Relationship Id="rId19" Type="http://schemas.openxmlformats.org/officeDocument/2006/relationships/image" Target="../media/image75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17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sv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541623" y="5191352"/>
            <a:ext cx="6331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chemeClr val="bg2"/>
                </a:solidFill>
                <a:latin typeface="Arial"/>
              </a:rPr>
              <a:t>Стандарт </a:t>
            </a:r>
            <a:r>
              <a:rPr lang="en-GB" sz="3600" dirty="0">
                <a:solidFill>
                  <a:schemeClr val="bg2"/>
                </a:solidFill>
                <a:latin typeface="Arial"/>
              </a:rPr>
              <a:t>PMI PMB</a:t>
            </a:r>
            <a:r>
              <a:rPr lang="en-US" sz="3600" dirty="0">
                <a:solidFill>
                  <a:schemeClr val="bg2"/>
                </a:solidFill>
                <a:latin typeface="Arial"/>
              </a:rPr>
              <a:t>o</a:t>
            </a:r>
            <a:r>
              <a:rPr lang="en-GB" sz="3600" dirty="0">
                <a:solidFill>
                  <a:schemeClr val="bg2"/>
                </a:solidFill>
                <a:latin typeface="Arial"/>
              </a:rPr>
              <a:t>K</a:t>
            </a:r>
            <a:endParaRPr sz="5400" dirty="0">
              <a:solidFill>
                <a:schemeClr val="bg2"/>
              </a:solidFill>
            </a:endParaRPr>
          </a:p>
        </p:txBody>
      </p:sp>
      <p:sp>
        <p:nvSpPr>
          <p:cNvPr id="9" name="Заголовок 10"/>
          <p:cNvSpPr>
            <a:spLocks noGrp="1"/>
          </p:cNvSpPr>
          <p:nvPr>
            <p:ph type="title"/>
          </p:nvPr>
        </p:nvSpPr>
        <p:spPr bwMode="auto">
          <a:xfrm>
            <a:off x="588610" y="592551"/>
            <a:ext cx="14687249" cy="4504686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12000" dirty="0"/>
              <a:t>Основы управления проектами</a:t>
            </a:r>
            <a:endParaRPr sz="1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66A8FC3-4CF9-4858-82B4-11C2877E0312}"/>
              </a:ext>
            </a:extLst>
          </p:cNvPr>
          <p:cNvSpPr/>
          <p:nvPr/>
        </p:nvSpPr>
        <p:spPr>
          <a:xfrm>
            <a:off x="4896358" y="6086541"/>
            <a:ext cx="4013991" cy="3484670"/>
          </a:xfrm>
          <a:prstGeom prst="roundRect">
            <a:avLst>
              <a:gd name="adj" fmla="val 3429"/>
            </a:avLst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  <a:t>Спонсор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611401B-E662-4A0E-9284-F23395C4EDEE}"/>
              </a:ext>
            </a:extLst>
          </p:cNvPr>
          <p:cNvSpPr/>
          <p:nvPr/>
        </p:nvSpPr>
        <p:spPr>
          <a:xfrm>
            <a:off x="9126733" y="6082967"/>
            <a:ext cx="4030680" cy="3484670"/>
          </a:xfrm>
          <a:prstGeom prst="roundRect">
            <a:avLst>
              <a:gd name="adj" fmla="val 342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  <a:t>Источники 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  <a:t>влияния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8C99C88-B580-454B-9C21-1AF5A5ED4400}"/>
              </a:ext>
            </a:extLst>
          </p:cNvPr>
          <p:cNvSpPr/>
          <p:nvPr/>
        </p:nvSpPr>
        <p:spPr>
          <a:xfrm>
            <a:off x="13368180" y="6081773"/>
            <a:ext cx="4030341" cy="3484670"/>
          </a:xfrm>
          <a:prstGeom prst="roundRect">
            <a:avLst>
              <a:gd name="adj" fmla="val 342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  <a:t>Офис 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  <a:t>управления проектом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A6984FB-1176-4E14-BC2E-5613B8255F3E}"/>
              </a:ext>
            </a:extLst>
          </p:cNvPr>
          <p:cNvSpPr/>
          <p:nvPr/>
        </p:nvSpPr>
        <p:spPr>
          <a:xfrm>
            <a:off x="648929" y="6085350"/>
            <a:ext cx="4018755" cy="3484670"/>
          </a:xfrm>
          <a:prstGeom prst="roundRect">
            <a:avLst>
              <a:gd name="adj" fmla="val 3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Команда управления проектом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0A70DD-76A6-4A4D-BF2C-7F95E867E33D}"/>
              </a:ext>
            </a:extLst>
          </p:cNvPr>
          <p:cNvSpPr/>
          <p:nvPr/>
        </p:nvSpPr>
        <p:spPr>
          <a:xfrm>
            <a:off x="4899083" y="2361636"/>
            <a:ext cx="4018755" cy="3512087"/>
          </a:xfrm>
          <a:prstGeom prst="roundRect">
            <a:avLst>
              <a:gd name="adj" fmla="val 3429"/>
            </a:avLst>
          </a:prstGeom>
          <a:solidFill>
            <a:srgbClr val="00AD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Заказчик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DDBAC63-0CC9-4626-A0CD-E0AC23C5B448}"/>
              </a:ext>
            </a:extLst>
          </p:cNvPr>
          <p:cNvSpPr/>
          <p:nvPr/>
        </p:nvSpPr>
        <p:spPr>
          <a:xfrm>
            <a:off x="9124351" y="2361637"/>
            <a:ext cx="4030341" cy="3512087"/>
          </a:xfrm>
          <a:prstGeom prst="roundRect">
            <a:avLst>
              <a:gd name="adj" fmla="val 3429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Исполнитель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955B6F5-E328-4A99-8A49-CC2AD40BA049}"/>
              </a:ext>
            </a:extLst>
          </p:cNvPr>
          <p:cNvSpPr/>
          <p:nvPr/>
        </p:nvSpPr>
        <p:spPr>
          <a:xfrm>
            <a:off x="13366989" y="2360443"/>
            <a:ext cx="4030341" cy="3512087"/>
          </a:xfrm>
          <a:prstGeom prst="roundRect">
            <a:avLst>
              <a:gd name="adj" fmla="val 3429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Проектная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команда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53D8B0-3153-4A4D-BA34-CDDD755FA8EF}"/>
              </a:ext>
            </a:extLst>
          </p:cNvPr>
          <p:cNvSpPr/>
          <p:nvPr/>
        </p:nvSpPr>
        <p:spPr>
          <a:xfrm>
            <a:off x="651313" y="2359252"/>
            <a:ext cx="4018755" cy="3512087"/>
          </a:xfrm>
          <a:prstGeom prst="roundRect">
            <a:avLst>
              <a:gd name="adj" fmla="val 3429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48000" rIns="144000" bIns="144000" rtlCol="0" anchor="b"/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Менеджер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проекта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553998"/>
          </a:xfrm>
        </p:spPr>
        <p:txBody>
          <a:bodyPr/>
          <a:lstStyle/>
          <a:p>
            <a:pPr>
              <a:defRPr/>
            </a:pPr>
            <a:r>
              <a:rPr lang="ru-RU" dirty="0"/>
              <a:t>Участники проекта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4C9AE-8C45-4CD0-9BEC-5C1254D95528}"/>
              </a:ext>
            </a:extLst>
          </p:cNvPr>
          <p:cNvSpPr txBox="1"/>
          <p:nvPr/>
        </p:nvSpPr>
        <p:spPr bwMode="auto">
          <a:xfrm>
            <a:off x="611188" y="1629173"/>
            <a:ext cx="16786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chemeClr val="bg2"/>
              </a:buClr>
            </a:pPr>
            <a:r>
              <a:rPr lang="ru-RU" sz="2800" b="1" dirty="0">
                <a:solidFill>
                  <a:schemeClr val="bg2"/>
                </a:solidFill>
                <a:highlight>
                  <a:srgbClr val="FFFFFF"/>
                </a:highlight>
              </a:rPr>
              <a:t>Классификация участников проекта согласно </a:t>
            </a:r>
            <a:r>
              <a:rPr lang="ru-RU" sz="2800" b="1" dirty="0" err="1">
                <a:solidFill>
                  <a:schemeClr val="bg2"/>
                </a:solidFill>
                <a:highlight>
                  <a:srgbClr val="FFFFFF"/>
                </a:highlight>
              </a:rPr>
              <a:t>PMBoK</a:t>
            </a:r>
            <a:endParaRPr lang="ru-RU" sz="2800" b="1" dirty="0">
              <a:solidFill>
                <a:schemeClr val="bg2"/>
              </a:solidFill>
              <a:highlight>
                <a:srgbClr val="FFFFFF"/>
              </a:highligh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73AC28-2FF7-4DB0-9D7A-9902511BE3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93607" y="6363516"/>
            <a:ext cx="792000" cy="792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A19A8F-97D6-43D5-81D7-78FE9741A1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229" y="6363516"/>
            <a:ext cx="792000" cy="792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E94DF9-8A22-4BF8-BB08-5B7E5FB2C5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0617" y="2512986"/>
            <a:ext cx="864000" cy="864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915F35-D126-4DD6-92DF-3BFD0E5D3D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56372" y="2591836"/>
            <a:ext cx="864000" cy="864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B86B55A-9D28-4963-9300-AF48B4363A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61720" y="6280700"/>
            <a:ext cx="792000" cy="792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027BBA-B7FF-4475-8DDC-0920F0DEB7B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3111" y="6280700"/>
            <a:ext cx="792000" cy="792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33C121-042B-4FAE-BA21-66493875756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3229" y="2512986"/>
            <a:ext cx="864000" cy="864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BC7193-0DE6-4B1B-883F-5434FB64A2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93111" y="2512986"/>
            <a:ext cx="864000" cy="86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3"/>
            <a:ext cx="14409795" cy="738664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  <a:ea typeface="Roboto"/>
                <a:cs typeface="Roboto"/>
              </a:rPr>
              <a:t>Инструменты и методы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+mn-lt"/>
                <a:ea typeface="Roboto"/>
                <a:cs typeface="Roboto"/>
              </a:rPr>
              <a:t>PMBoK</a:t>
            </a:r>
            <a:endParaRPr lang="ru-RU" sz="7200" dirty="0">
              <a:latin typeface="+mn-lt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919289C-7E23-4620-AED5-6DA9F6182B47}"/>
              </a:ext>
            </a:extLst>
          </p:cNvPr>
          <p:cNvSpPr/>
          <p:nvPr/>
        </p:nvSpPr>
        <p:spPr bwMode="auto">
          <a:xfrm>
            <a:off x="648928" y="1876194"/>
            <a:ext cx="8280000" cy="7545392"/>
          </a:xfrm>
          <a:prstGeom prst="roundRect">
            <a:avLst>
              <a:gd name="adj" fmla="val 35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18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chemeClr val="accent4"/>
                </a:solidFill>
              </a:rPr>
              <a:t>Методы </a:t>
            </a:r>
            <a:r>
              <a:rPr lang="en-US" sz="2800" b="1" dirty="0" err="1">
                <a:solidFill>
                  <a:schemeClr val="accent4"/>
                </a:solidFill>
              </a:rPr>
              <a:t>PMBoK</a:t>
            </a:r>
            <a:endParaRPr lang="en-US" sz="2800" b="1" dirty="0">
              <a:solidFill>
                <a:schemeClr val="accent4"/>
              </a:solidFill>
            </a:endParaRP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Управление освоенным объёмом (EVM-метод)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Выравнивание ресурсов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Оценка «снизу вверх»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Быстрый подход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Древо решений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Анализ допущений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Метод набегающей волны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Анализ сети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Мозговой штурм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279CFCC-C38B-4972-8696-853A7CF9439A}"/>
              </a:ext>
            </a:extLst>
          </p:cNvPr>
          <p:cNvSpPr/>
          <p:nvPr/>
        </p:nvSpPr>
        <p:spPr bwMode="auto">
          <a:xfrm>
            <a:off x="9359072" y="1876194"/>
            <a:ext cx="8280000" cy="7545392"/>
          </a:xfrm>
          <a:prstGeom prst="roundRect">
            <a:avLst>
              <a:gd name="adj" fmla="val 352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18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chemeClr val="accent4"/>
                </a:solidFill>
              </a:rPr>
              <a:t>Инструменты </a:t>
            </a:r>
            <a:r>
              <a:rPr lang="en-US" sz="2800" b="1" dirty="0" err="1">
                <a:solidFill>
                  <a:schemeClr val="accent4"/>
                </a:solidFill>
              </a:rPr>
              <a:t>PMBoK</a:t>
            </a:r>
            <a:endParaRPr lang="en-US" sz="2800" b="1" dirty="0">
              <a:solidFill>
                <a:schemeClr val="accent4"/>
              </a:solidFill>
            </a:endParaRP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Система управления конфигурацией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Система управления изменениями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Сетевая модель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Матрица вероятности и воздействия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Диаграмма Парето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Расписание контрольных событий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Система санкционирования выполненных работ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FB6447-856A-4C00-B740-D0E7EF3D5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304" y="6951818"/>
            <a:ext cx="2469768" cy="24697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56747D-96FD-4DD6-8748-004EAA104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509" y="6827492"/>
            <a:ext cx="2718419" cy="27184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1107996"/>
          </a:xfrm>
        </p:spPr>
        <p:txBody>
          <a:bodyPr/>
          <a:lstStyle/>
          <a:p>
            <a:pPr>
              <a:defRPr/>
            </a:pPr>
            <a:r>
              <a:rPr lang="ru-RU" dirty="0"/>
              <a:t>10 областей знаний</a:t>
            </a:r>
            <a:br>
              <a:rPr lang="ru-RU" dirty="0"/>
            </a:br>
            <a:endParaRPr lang="ru-RU" dirty="0"/>
          </a:p>
        </p:txBody>
      </p:sp>
      <p:sp>
        <p:nvSpPr>
          <p:cNvPr id="4" name="Google Shape;118;p17"/>
          <p:cNvSpPr/>
          <p:nvPr/>
        </p:nvSpPr>
        <p:spPr bwMode="auto">
          <a:xfrm>
            <a:off x="648929" y="2695575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800" b="1" dirty="0"/>
              <a:t>Управление </a:t>
            </a:r>
            <a:r>
              <a:rPr lang="ru-RU" sz="2800" b="1" dirty="0">
                <a:solidFill>
                  <a:schemeClr val="bg2"/>
                </a:solidFill>
              </a:rPr>
              <a:t>Интеграцией</a:t>
            </a:r>
          </a:p>
        </p:txBody>
      </p:sp>
      <p:sp>
        <p:nvSpPr>
          <p:cNvPr id="5" name="Google Shape;119;p17"/>
          <p:cNvSpPr/>
          <p:nvPr/>
        </p:nvSpPr>
        <p:spPr bwMode="auto">
          <a:xfrm>
            <a:off x="648929" y="4086953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800" b="1" dirty="0"/>
              <a:t>Управление </a:t>
            </a:r>
            <a:r>
              <a:rPr lang="ru-RU" sz="2800" b="1" dirty="0">
                <a:solidFill>
                  <a:schemeClr val="bg2"/>
                </a:solidFill>
              </a:rPr>
              <a:t>Содержанием</a:t>
            </a:r>
          </a:p>
        </p:txBody>
      </p:sp>
      <p:sp>
        <p:nvSpPr>
          <p:cNvPr id="6" name="Google Shape;120;p17"/>
          <p:cNvSpPr/>
          <p:nvPr/>
        </p:nvSpPr>
        <p:spPr bwMode="auto">
          <a:xfrm>
            <a:off x="648929" y="5478331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800" b="1" dirty="0"/>
              <a:t>Управление </a:t>
            </a:r>
            <a:r>
              <a:rPr lang="ru-RU" sz="2800" b="1" dirty="0">
                <a:solidFill>
                  <a:schemeClr val="bg2"/>
                </a:solidFill>
              </a:rPr>
              <a:t>Временем</a:t>
            </a:r>
          </a:p>
        </p:txBody>
      </p:sp>
      <p:sp>
        <p:nvSpPr>
          <p:cNvPr id="7" name="Google Shape;121;p17"/>
          <p:cNvSpPr/>
          <p:nvPr/>
        </p:nvSpPr>
        <p:spPr bwMode="auto">
          <a:xfrm>
            <a:off x="648929" y="8261087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800" b="1" dirty="0"/>
              <a:t>Управление </a:t>
            </a:r>
            <a:r>
              <a:rPr lang="ru-RU" sz="2800" b="1" dirty="0">
                <a:solidFill>
                  <a:schemeClr val="bg2"/>
                </a:solidFill>
              </a:rPr>
              <a:t>Качеством</a:t>
            </a:r>
          </a:p>
        </p:txBody>
      </p:sp>
      <p:sp>
        <p:nvSpPr>
          <p:cNvPr id="8" name="Google Shape;122;p17"/>
          <p:cNvSpPr/>
          <p:nvPr/>
        </p:nvSpPr>
        <p:spPr bwMode="auto">
          <a:xfrm>
            <a:off x="648929" y="6869709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800" b="1" dirty="0"/>
              <a:t>Управление </a:t>
            </a:r>
            <a:r>
              <a:rPr lang="ru-RU" sz="2800" b="1" dirty="0">
                <a:solidFill>
                  <a:schemeClr val="bg2"/>
                </a:solidFill>
              </a:rPr>
              <a:t>Затратами</a:t>
            </a:r>
          </a:p>
        </p:txBody>
      </p:sp>
      <p:sp>
        <p:nvSpPr>
          <p:cNvPr id="9" name="Google Shape;123;p17"/>
          <p:cNvSpPr/>
          <p:nvPr/>
        </p:nvSpPr>
        <p:spPr bwMode="auto">
          <a:xfrm>
            <a:off x="9287073" y="4106076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400" b="1" dirty="0"/>
              <a:t>Управление </a:t>
            </a:r>
            <a:r>
              <a:rPr lang="ru-RU" sz="2400" b="1" dirty="0">
                <a:solidFill>
                  <a:schemeClr val="bg2"/>
                </a:solidFill>
              </a:rPr>
              <a:t>Коммуникациями</a:t>
            </a:r>
          </a:p>
        </p:txBody>
      </p:sp>
      <p:sp>
        <p:nvSpPr>
          <p:cNvPr id="10" name="Google Shape;124;p17"/>
          <p:cNvSpPr/>
          <p:nvPr/>
        </p:nvSpPr>
        <p:spPr bwMode="auto">
          <a:xfrm>
            <a:off x="9287073" y="2729648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400" b="1" dirty="0"/>
              <a:t>Управление </a:t>
            </a:r>
            <a:r>
              <a:rPr lang="ru-RU" sz="2400" b="1" dirty="0">
                <a:solidFill>
                  <a:schemeClr val="bg2"/>
                </a:solidFill>
              </a:rPr>
              <a:t>Персоналом</a:t>
            </a:r>
          </a:p>
        </p:txBody>
      </p:sp>
      <p:sp>
        <p:nvSpPr>
          <p:cNvPr id="11" name="Google Shape;125;p17"/>
          <p:cNvSpPr/>
          <p:nvPr/>
        </p:nvSpPr>
        <p:spPr bwMode="auto">
          <a:xfrm>
            <a:off x="9287073" y="8235362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400" b="1" dirty="0"/>
              <a:t>Управление </a:t>
            </a:r>
            <a:r>
              <a:rPr lang="ru-RU" sz="2400" b="1" dirty="0">
                <a:solidFill>
                  <a:schemeClr val="bg2"/>
                </a:solidFill>
              </a:rPr>
              <a:t>Стейкхолдерами</a:t>
            </a:r>
          </a:p>
        </p:txBody>
      </p:sp>
      <p:sp>
        <p:nvSpPr>
          <p:cNvPr id="12" name="Google Shape;126;p17"/>
          <p:cNvSpPr/>
          <p:nvPr/>
        </p:nvSpPr>
        <p:spPr bwMode="auto">
          <a:xfrm>
            <a:off x="9287073" y="6858932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400" b="1" dirty="0"/>
              <a:t>Управление </a:t>
            </a:r>
            <a:r>
              <a:rPr lang="ru-RU" sz="2400" b="1" dirty="0">
                <a:solidFill>
                  <a:schemeClr val="bg2"/>
                </a:solidFill>
              </a:rPr>
              <a:t>Поставками</a:t>
            </a:r>
          </a:p>
        </p:txBody>
      </p:sp>
      <p:sp>
        <p:nvSpPr>
          <p:cNvPr id="13" name="Google Shape;127;p17"/>
          <p:cNvSpPr/>
          <p:nvPr/>
        </p:nvSpPr>
        <p:spPr bwMode="auto">
          <a:xfrm>
            <a:off x="9287073" y="5482504"/>
            <a:ext cx="8352000" cy="1152000"/>
          </a:xfrm>
          <a:prstGeom prst="roundRect">
            <a:avLst/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72000" rIns="324000" bIns="72000" anchor="ctr" anchorCtr="0">
            <a:noAutofit/>
          </a:bodyPr>
          <a:lstStyle/>
          <a:p>
            <a:pPr>
              <a:defRPr/>
            </a:pPr>
            <a:r>
              <a:rPr lang="ru-RU" sz="2400" b="1" dirty="0"/>
              <a:t>Управление </a:t>
            </a:r>
            <a:r>
              <a:rPr lang="ru-RU" sz="2400" b="1" dirty="0">
                <a:solidFill>
                  <a:schemeClr val="bg2"/>
                </a:solidFill>
              </a:rPr>
              <a:t>Рисками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11188" y="1453233"/>
            <a:ext cx="9147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" sz="3200" b="1" dirty="0">
                <a:solidFill>
                  <a:schemeClr val="bg2"/>
                </a:solidFill>
                <a:highlight>
                  <a:srgbClr val="FFFFFF"/>
                </a:highlight>
                <a:ea typeface="Roboto"/>
                <a:cs typeface="Roboto"/>
              </a:rPr>
              <a:t>Согласно 6-</a:t>
            </a:r>
            <a:r>
              <a:rPr lang="ru-RU" sz="3200" b="1" dirty="0" err="1">
                <a:solidFill>
                  <a:schemeClr val="bg2"/>
                </a:solidFill>
                <a:highlight>
                  <a:srgbClr val="FFFFFF"/>
                </a:highlight>
                <a:ea typeface="Roboto"/>
                <a:cs typeface="Roboto"/>
              </a:rPr>
              <a:t>му</a:t>
            </a:r>
            <a:r>
              <a:rPr lang="ru" sz="3200" b="1" dirty="0">
                <a:solidFill>
                  <a:schemeClr val="bg2"/>
                </a:solidFill>
                <a:highlight>
                  <a:srgbClr val="FFFFFF"/>
                </a:highlight>
                <a:ea typeface="Roboto"/>
                <a:cs typeface="Roboto"/>
              </a:rPr>
              <a:t> изданию PMBoK:</a:t>
            </a:r>
            <a:endParaRPr lang="ru-RU" sz="4800" dirty="0">
              <a:solidFill>
                <a:schemeClr val="bg2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A92F7F-FB79-4B2A-B715-96E1759839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5285" y="5756289"/>
            <a:ext cx="720000" cy="7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F51A21-6A00-44BC-BAF0-BF991A568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5285" y="4331709"/>
            <a:ext cx="720000" cy="7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5C6E01-8A0F-4E3C-8582-581AD04F16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05285" y="3010593"/>
            <a:ext cx="720000" cy="72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574018-36BE-488E-9A34-7680385E51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53476" y="8475355"/>
            <a:ext cx="720000" cy="7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82825B-2E55-48C3-BCF4-05A1F8810F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70191" y="7124092"/>
            <a:ext cx="720000" cy="72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85EA7B-EDD9-4A43-AF77-39DA1520F71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2790" y="4381023"/>
            <a:ext cx="621372" cy="6213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2BE3F98-8DA2-4620-8C70-31B271DED1F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70191" y="5703734"/>
            <a:ext cx="720000" cy="72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E345139-DD30-47AB-9B15-E7AFFBB540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900000">
            <a:off x="16754402" y="7057406"/>
            <a:ext cx="720000" cy="72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844C8C2-A4A2-4C51-8377-86682EA64B4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19504" y="3010593"/>
            <a:ext cx="673615" cy="6736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90765C1-D759-4F8D-AD75-87A662C96E7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679726" y="8493355"/>
            <a:ext cx="684000" cy="6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1055851" y="652139"/>
            <a:ext cx="16548329" cy="108754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4000" b="1" dirty="0">
                <a:solidFill>
                  <a:schemeClr val="bg2"/>
                </a:solidFill>
              </a:rPr>
              <a:t>Управление проектами</a:t>
            </a:r>
            <a:endParaRPr sz="4000" b="1" dirty="0">
              <a:solidFill>
                <a:schemeClr val="bg2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941551" y="1739688"/>
            <a:ext cx="5148000" cy="2689429"/>
          </a:xfrm>
          <a:prstGeom prst="roundRect">
            <a:avLst>
              <a:gd name="adj" fmla="val 4690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cs typeface="Times New Roman"/>
              </a:rPr>
              <a:t>1.Управление интеграцией проекта</a:t>
            </a:r>
            <a:endParaRPr sz="1800" b="1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1.1. Разработка устава проекта 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1.2. Разработка предварительного описания содержания проекта 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1.3. Разработка плана управления проектом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1.</a:t>
            </a:r>
            <a:r>
              <a:rPr lang="en-US" sz="1800" dirty="0">
                <a:cs typeface="Times New Roman"/>
              </a:rPr>
              <a:t>4</a:t>
            </a:r>
            <a:r>
              <a:rPr lang="ru-RU" sz="1800" dirty="0">
                <a:cs typeface="Times New Roman"/>
              </a:rPr>
              <a:t>. Мониторинг и управление работами проекта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1.</a:t>
            </a:r>
            <a:r>
              <a:rPr lang="en-US" sz="1800" dirty="0">
                <a:cs typeface="Times New Roman"/>
              </a:rPr>
              <a:t>5</a:t>
            </a:r>
            <a:r>
              <a:rPr lang="ru-RU" sz="1800" dirty="0">
                <a:cs typeface="Times New Roman"/>
              </a:rPr>
              <a:t>. Общее управление изменениями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1.</a:t>
            </a:r>
            <a:r>
              <a:rPr lang="en-US" sz="1800" dirty="0">
                <a:cs typeface="Times New Roman"/>
              </a:rPr>
              <a:t>6</a:t>
            </a:r>
            <a:r>
              <a:rPr lang="ru-RU" sz="1800" dirty="0">
                <a:cs typeface="Times New Roman"/>
              </a:rPr>
              <a:t>. Закрытие проекта</a:t>
            </a:r>
            <a:endParaRPr lang="ru-RU" sz="1800" dirty="0"/>
          </a:p>
        </p:txBody>
      </p:sp>
      <p:sp>
        <p:nvSpPr>
          <p:cNvPr id="8" name="Прямоугольник: скругленные углы 7"/>
          <p:cNvSpPr/>
          <p:nvPr/>
        </p:nvSpPr>
        <p:spPr bwMode="auto">
          <a:xfrm>
            <a:off x="6594022" y="1739688"/>
            <a:ext cx="5508000" cy="1877318"/>
          </a:xfrm>
          <a:prstGeom prst="roundRect">
            <a:avLst>
              <a:gd name="adj" fmla="val 7408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cs typeface="Times New Roman"/>
              </a:rPr>
              <a:t>2. Управление содержанием проекта</a:t>
            </a:r>
            <a:endParaRPr sz="1800" b="1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2.1. Планирование содержания 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2.2. Определение содержания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2.3. Создание </a:t>
            </a:r>
            <a:r>
              <a:rPr lang="en-US" sz="1800" dirty="0">
                <a:cs typeface="Times New Roman"/>
              </a:rPr>
              <a:t>C</a:t>
            </a:r>
            <a:r>
              <a:rPr lang="ru-RU" sz="1800" dirty="0">
                <a:cs typeface="Times New Roman"/>
              </a:rPr>
              <a:t>ПП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2.4. Подтверждение содержания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2.5. Управление содержанием</a:t>
            </a:r>
            <a:endParaRPr sz="1800" dirty="0"/>
          </a:p>
        </p:txBody>
      </p:sp>
      <p:sp>
        <p:nvSpPr>
          <p:cNvPr id="9" name="Прямоугольник: скругленные углы 8"/>
          <p:cNvSpPr/>
          <p:nvPr/>
        </p:nvSpPr>
        <p:spPr bwMode="auto">
          <a:xfrm>
            <a:off x="12524853" y="1739688"/>
            <a:ext cx="5112000" cy="2165033"/>
          </a:xfrm>
          <a:prstGeom prst="roundRect">
            <a:avLst>
              <a:gd name="adj" fmla="val 7566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/>
              </a:rPr>
              <a:t>3. Управление сроками проекта</a:t>
            </a:r>
            <a:endParaRPr sz="1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3.1. Управление состава операций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3.2. Определение взаимосвязей операций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3.3. Оценка ресурсов операций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3.4. Оценка длительности операций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3.5. Разработка расписания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3.6. Управление расписанием</a:t>
            </a:r>
            <a:endParaRPr sz="1800" dirty="0">
              <a:solidFill>
                <a:schemeClr val="tx1"/>
              </a:solidFill>
            </a:endParaRPr>
          </a:p>
        </p:txBody>
      </p:sp>
      <p:cxnSp>
        <p:nvCxnSpPr>
          <p:cNvPr id="11" name="Прямая соединительная линия 10"/>
          <p:cNvCxnSpPr>
            <a:cxnSpLocks/>
            <a:stCxn id="6" idx="2"/>
            <a:endCxn id="6" idx="2"/>
          </p:cNvCxnSpPr>
          <p:nvPr/>
        </p:nvCxnSpPr>
        <p:spPr bwMode="auto">
          <a:xfrm>
            <a:off x="9330016" y="17396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cxnSpLocks/>
          </p:cNvCxnSpPr>
          <p:nvPr/>
        </p:nvCxnSpPr>
        <p:spPr bwMode="auto">
          <a:xfrm>
            <a:off x="0" y="84485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: скругленные углы 71"/>
          <p:cNvSpPr/>
          <p:nvPr/>
        </p:nvSpPr>
        <p:spPr bwMode="auto">
          <a:xfrm>
            <a:off x="941551" y="4603626"/>
            <a:ext cx="5148000" cy="1326133"/>
          </a:xfrm>
          <a:prstGeom prst="roundRect">
            <a:avLst>
              <a:gd name="adj" fmla="val 9968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cs typeface="Times New Roman"/>
              </a:rPr>
              <a:t>4. Управление стоимостью проекта</a:t>
            </a:r>
            <a:endParaRPr sz="1800" b="1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4.1. Стоимостная оценка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4.2. Разработка бюджета расходов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4.3. Управление стоимостью</a:t>
            </a:r>
            <a:endParaRPr sz="1800" dirty="0"/>
          </a:p>
        </p:txBody>
      </p:sp>
      <p:sp>
        <p:nvSpPr>
          <p:cNvPr id="99" name="Прямоугольник: скругленные углы 98"/>
          <p:cNvSpPr/>
          <p:nvPr/>
        </p:nvSpPr>
        <p:spPr bwMode="auto">
          <a:xfrm>
            <a:off x="6594022" y="3822360"/>
            <a:ext cx="5508000" cy="1326133"/>
          </a:xfrm>
          <a:prstGeom prst="roundRect">
            <a:avLst>
              <a:gd name="adj" fmla="val 9628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cs typeface="Times New Roman"/>
              </a:rPr>
              <a:t>5. Управление качеством проекта</a:t>
            </a:r>
            <a:endParaRPr sz="1800" b="1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5.1. Планирование качества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5.2. Процесс обеспечения качества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5.3. Процесс контроля качества</a:t>
            </a:r>
            <a:endParaRPr sz="1800" dirty="0"/>
          </a:p>
        </p:txBody>
      </p:sp>
      <p:sp>
        <p:nvSpPr>
          <p:cNvPr id="120" name="Прямоугольник: скругленные углы 119"/>
          <p:cNvSpPr/>
          <p:nvPr/>
        </p:nvSpPr>
        <p:spPr bwMode="auto">
          <a:xfrm>
            <a:off x="12524853" y="4081154"/>
            <a:ext cx="5112000" cy="1604405"/>
          </a:xfrm>
          <a:prstGeom prst="roundRect">
            <a:avLst>
              <a:gd name="adj" fmla="val 8529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/>
              </a:rPr>
              <a:t>6. Управление человеческими ресурсами</a:t>
            </a:r>
            <a:endParaRPr sz="1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6.1. Планирование человеческих ресурсов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6.2. Набор команды проектов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6.3. Развитие команды проекта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6.4. Управление командой проекта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: скругленные углы 124"/>
          <p:cNvSpPr/>
          <p:nvPr/>
        </p:nvSpPr>
        <p:spPr bwMode="auto">
          <a:xfrm>
            <a:off x="941549" y="6104268"/>
            <a:ext cx="5148000" cy="1589604"/>
          </a:xfrm>
          <a:prstGeom prst="roundRect">
            <a:avLst>
              <a:gd name="adj" fmla="val 7427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cs typeface="Times New Roman"/>
              </a:rPr>
              <a:t>7. Управление коммуникациями проекта</a:t>
            </a:r>
            <a:endParaRPr sz="1800" b="1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7.1. Планирование коммуникаций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7.2. Распространение информации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7.3. Отчётность по исполнению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7.4. Управление участниками проекта</a:t>
            </a:r>
            <a:endParaRPr sz="1800" dirty="0"/>
          </a:p>
        </p:txBody>
      </p:sp>
      <p:sp>
        <p:nvSpPr>
          <p:cNvPr id="131" name="Прямоугольник: скругленные углы 130"/>
          <p:cNvSpPr/>
          <p:nvPr/>
        </p:nvSpPr>
        <p:spPr bwMode="auto">
          <a:xfrm>
            <a:off x="6594022" y="5353847"/>
            <a:ext cx="5508000" cy="2144874"/>
          </a:xfrm>
          <a:prstGeom prst="roundRect">
            <a:avLst>
              <a:gd name="adj" fmla="val 6066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cs typeface="Times New Roman"/>
              </a:rPr>
              <a:t>8. Управление рисками проекта</a:t>
            </a:r>
            <a:endParaRPr sz="1800" b="1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8.1. Планирование управления рисками проекта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8.2. Идентификация рисков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8.3. Качественный анализ рисков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8.4. Количественный анализ рисков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8.5. Планирование реагирования на риски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8.6. Мониторинг и управление рисками</a:t>
            </a:r>
            <a:endParaRPr sz="1800" dirty="0"/>
          </a:p>
        </p:txBody>
      </p:sp>
      <p:sp>
        <p:nvSpPr>
          <p:cNvPr id="136" name="Прямоугольник: скругленные углы 135"/>
          <p:cNvSpPr/>
          <p:nvPr/>
        </p:nvSpPr>
        <p:spPr bwMode="auto">
          <a:xfrm>
            <a:off x="6594022" y="7675244"/>
            <a:ext cx="5508000" cy="2144874"/>
          </a:xfrm>
          <a:prstGeom prst="roundRect">
            <a:avLst>
              <a:gd name="adj" fmla="val 5946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cs typeface="Times New Roman"/>
              </a:rPr>
              <a:t>9. Управление контрактами проекта</a:t>
            </a:r>
            <a:endParaRPr sz="1800" b="1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9.1. Планирование покупок и приобретений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9.2. Планирование контрактов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9.3. Запрос информации у продавцов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9.4. Выбор продавцов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9.5. Администрирование контрактов</a:t>
            </a:r>
            <a:endParaRPr sz="1800" dirty="0"/>
          </a:p>
          <a:p>
            <a:pPr>
              <a:defRPr/>
            </a:pPr>
            <a:r>
              <a:rPr lang="ru-RU" sz="1800" dirty="0">
                <a:cs typeface="Times New Roman"/>
              </a:rPr>
              <a:t>9.6. Закрытие контрактов</a:t>
            </a:r>
            <a:endParaRPr sz="1800" dirty="0"/>
          </a:p>
        </p:txBody>
      </p:sp>
      <p:sp>
        <p:nvSpPr>
          <p:cNvPr id="2" name="Прямоугольник: скругленные углы 1"/>
          <p:cNvSpPr/>
          <p:nvPr/>
        </p:nvSpPr>
        <p:spPr bwMode="auto">
          <a:xfrm>
            <a:off x="12524853" y="5861992"/>
            <a:ext cx="5112000" cy="2429910"/>
          </a:xfrm>
          <a:prstGeom prst="roundRect">
            <a:avLst>
              <a:gd name="adj" fmla="val 5385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/>
              </a:rPr>
              <a:t>10. Управление стейкхолдерами</a:t>
            </a:r>
            <a:endParaRPr sz="1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10.1. Выявление заинтересованных сторон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10.2. Выявление интересов стейкхолдеров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10.3. Оценка их влияния</a:t>
            </a:r>
            <a:r>
              <a:rPr lang="en-US" sz="1800" dirty="0">
                <a:solidFill>
                  <a:schemeClr val="tx1"/>
                </a:solidFill>
                <a:cs typeface="Times New Roman"/>
              </a:rPr>
              <a:t>/</a:t>
            </a:r>
            <a:r>
              <a:rPr lang="ru-RU" sz="1800" dirty="0">
                <a:solidFill>
                  <a:schemeClr val="tx1"/>
                </a:solidFill>
                <a:cs typeface="Times New Roman"/>
              </a:rPr>
              <a:t>отношения 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10.4. Ранжирование</a:t>
            </a:r>
            <a:r>
              <a:rPr lang="en-US" sz="1800" dirty="0">
                <a:solidFill>
                  <a:schemeClr val="tx1"/>
                </a:solidFill>
                <a:cs typeface="Times New Roman"/>
              </a:rPr>
              <a:t>/</a:t>
            </a:r>
            <a:r>
              <a:rPr lang="ru-RU" sz="1800" dirty="0">
                <a:solidFill>
                  <a:schemeClr val="tx1"/>
                </a:solidFill>
                <a:cs typeface="Times New Roman"/>
              </a:rPr>
              <a:t>приоритизация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10.5. План взаимодействия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10.6. Реализация плана, контроль, анализ</a:t>
            </a:r>
            <a:endParaRPr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cs typeface="Times New Roman"/>
              </a:rPr>
              <a:t>10.7. Подведение итогов</a:t>
            </a:r>
            <a:endParaRPr sz="1800" dirty="0">
              <a:solidFill>
                <a:schemeClr val="tx1"/>
              </a:solidFill>
            </a:endParaRPr>
          </a:p>
        </p:txBody>
      </p:sp>
      <p:cxnSp>
        <p:nvCxnSpPr>
          <p:cNvPr id="21" name="Прямая соединительная линия 20"/>
          <p:cNvCxnSpPr>
            <a:cxnSpLocks/>
          </p:cNvCxnSpPr>
          <p:nvPr/>
        </p:nvCxnSpPr>
        <p:spPr bwMode="auto">
          <a:xfrm>
            <a:off x="6457068" y="8335901"/>
            <a:ext cx="0" cy="105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37FF1DD-A466-42A3-9DD3-3CCDA432FBB0}"/>
              </a:ext>
            </a:extLst>
          </p:cNvPr>
          <p:cNvCxnSpPr>
            <a:cxnSpLocks/>
          </p:cNvCxnSpPr>
          <p:nvPr/>
        </p:nvCxnSpPr>
        <p:spPr bwMode="auto">
          <a:xfrm>
            <a:off x="571505" y="1540907"/>
            <a:ext cx="16992000" cy="22348"/>
          </a:xfrm>
          <a:prstGeom prst="line">
            <a:avLst/>
          </a:prstGeom>
          <a:ln w="34925">
            <a:solidFill>
              <a:schemeClr val="bg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739F68A-7DC9-4FDD-ADC6-A2BFAEAAA3D7}"/>
              </a:ext>
            </a:extLst>
          </p:cNvPr>
          <p:cNvCxnSpPr/>
          <p:nvPr/>
        </p:nvCxnSpPr>
        <p:spPr bwMode="auto">
          <a:xfrm flipV="1">
            <a:off x="9087757" y="1279671"/>
            <a:ext cx="0" cy="288000"/>
          </a:xfrm>
          <a:prstGeom prst="line">
            <a:avLst/>
          </a:prstGeom>
          <a:ln w="25400">
            <a:solidFill>
              <a:schemeClr val="bg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45488A10-E68F-4250-992C-D300668E94A4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-1670837" y="3760449"/>
            <a:ext cx="4871057" cy="363897"/>
          </a:xfrm>
          <a:prstGeom prst="bentConnector2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id="{86166969-5BFA-4BAC-90E2-71182AFD484A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6249778" y="1559257"/>
            <a:ext cx="322929" cy="6372000"/>
          </a:xfrm>
          <a:prstGeom prst="bentConnector2">
            <a:avLst/>
          </a:prstGeom>
          <a:ln w="28575">
            <a:solidFill>
              <a:schemeClr val="bg2"/>
            </a:solidFill>
            <a:headEnd type="arrow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: уступ 53">
            <a:extLst>
              <a:ext uri="{FF2B5EF4-FFF2-40B4-BE49-F238E27FC236}">
                <a16:creationId xmlns:a16="http://schemas.microsoft.com/office/drawing/2014/main" id="{C2F45AC2-A71F-465B-85AA-8D20030A938B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0120090" y="3624922"/>
            <a:ext cx="4536000" cy="363897"/>
          </a:xfrm>
          <a:prstGeom prst="bentConnector2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75DDF90C-7A23-4570-B3FE-D1282B41AB37}"/>
              </a:ext>
            </a:extLst>
          </p:cNvPr>
          <p:cNvCxnSpPr>
            <a:cxnSpLocks/>
          </p:cNvCxnSpPr>
          <p:nvPr/>
        </p:nvCxnSpPr>
        <p:spPr bwMode="auto">
          <a:xfrm>
            <a:off x="571505" y="4815353"/>
            <a:ext cx="370046" cy="1"/>
          </a:xfrm>
          <a:prstGeom prst="straightConnector1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7C6EB794-3DFB-41AF-81EB-38842399904F}"/>
              </a:ext>
            </a:extLst>
          </p:cNvPr>
          <p:cNvCxnSpPr/>
          <p:nvPr/>
        </p:nvCxnSpPr>
        <p:spPr bwMode="auto">
          <a:xfrm>
            <a:off x="571505" y="1949492"/>
            <a:ext cx="370046" cy="1"/>
          </a:xfrm>
          <a:prstGeom prst="straightConnector1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D11AC9E3-945F-47A9-81C3-35F73196C669}"/>
              </a:ext>
            </a:extLst>
          </p:cNvPr>
          <p:cNvCxnSpPr/>
          <p:nvPr/>
        </p:nvCxnSpPr>
        <p:spPr bwMode="auto">
          <a:xfrm>
            <a:off x="12212182" y="4347012"/>
            <a:ext cx="370046" cy="1"/>
          </a:xfrm>
          <a:prstGeom prst="straightConnector1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431367BF-2C38-452C-882D-708072B27AFD}"/>
              </a:ext>
            </a:extLst>
          </p:cNvPr>
          <p:cNvCxnSpPr/>
          <p:nvPr/>
        </p:nvCxnSpPr>
        <p:spPr bwMode="auto">
          <a:xfrm>
            <a:off x="12212182" y="2005769"/>
            <a:ext cx="370046" cy="1"/>
          </a:xfrm>
          <a:prstGeom prst="straightConnector1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FDEA10DD-1A19-499F-8780-E94D860FE990}"/>
              </a:ext>
            </a:extLst>
          </p:cNvPr>
          <p:cNvCxnSpPr/>
          <p:nvPr/>
        </p:nvCxnSpPr>
        <p:spPr bwMode="auto">
          <a:xfrm>
            <a:off x="6248582" y="1875148"/>
            <a:ext cx="370046" cy="1"/>
          </a:xfrm>
          <a:prstGeom prst="straightConnector1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BB0A4521-D58C-46E5-B71D-145E0FF9FC64}"/>
              </a:ext>
            </a:extLst>
          </p:cNvPr>
          <p:cNvCxnSpPr/>
          <p:nvPr/>
        </p:nvCxnSpPr>
        <p:spPr bwMode="auto">
          <a:xfrm>
            <a:off x="6248582" y="4076223"/>
            <a:ext cx="370046" cy="1"/>
          </a:xfrm>
          <a:prstGeom prst="straightConnector1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14D23EB6-C4F1-491D-9549-193A87A1694A}"/>
              </a:ext>
            </a:extLst>
          </p:cNvPr>
          <p:cNvCxnSpPr/>
          <p:nvPr/>
        </p:nvCxnSpPr>
        <p:spPr bwMode="auto">
          <a:xfrm>
            <a:off x="6248582" y="5606779"/>
            <a:ext cx="370046" cy="1"/>
          </a:xfrm>
          <a:prstGeom prst="straightConnector1">
            <a:avLst/>
          </a:prstGeom>
          <a:ln w="28575">
            <a:solidFill>
              <a:schemeClr val="bg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Структура </a:t>
            </a:r>
            <a:r>
              <a:rPr lang="en-GB" dirty="0" err="1"/>
              <a:t>PMBoK</a:t>
            </a:r>
            <a:r>
              <a:rPr lang="en-GB" dirty="0"/>
              <a:t> 7-</a:t>
            </a:r>
            <a:r>
              <a:rPr lang="ru-RU" dirty="0" err="1"/>
              <a:t>го</a:t>
            </a:r>
            <a:r>
              <a:rPr lang="ru-RU" dirty="0"/>
              <a:t> издания</a:t>
            </a:r>
            <a:br>
              <a:rPr lang="ru-RU" dirty="0"/>
            </a:b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C3B01-78E7-477C-8DB8-BDB17AA6692A}"/>
              </a:ext>
            </a:extLst>
          </p:cNvPr>
          <p:cNvSpPr txBox="1"/>
          <p:nvPr/>
        </p:nvSpPr>
        <p:spPr bwMode="auto">
          <a:xfrm>
            <a:off x="567284" y="1908827"/>
            <a:ext cx="12560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2"/>
                </a:solidFill>
              </a:rPr>
              <a:t>Из чего состоит </a:t>
            </a:r>
            <a:r>
              <a:rPr lang="en-US" sz="2800" b="1" dirty="0" err="1">
                <a:solidFill>
                  <a:schemeClr val="bg2"/>
                </a:solidFill>
              </a:rPr>
              <a:t>PMBoK</a:t>
            </a:r>
            <a:r>
              <a:rPr lang="en-US" sz="2800" b="1" dirty="0">
                <a:solidFill>
                  <a:schemeClr val="bg2"/>
                </a:solidFill>
              </a:rPr>
              <a:t>?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D21E037-C07E-48D2-B0D4-B29308634BCA}"/>
              </a:ext>
            </a:extLst>
          </p:cNvPr>
          <p:cNvGrpSpPr/>
          <p:nvPr/>
        </p:nvGrpSpPr>
        <p:grpSpPr>
          <a:xfrm>
            <a:off x="611185" y="2660648"/>
            <a:ext cx="10764839" cy="6802041"/>
            <a:chOff x="611185" y="2660648"/>
            <a:chExt cx="10764839" cy="680204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1596388-8E51-4028-A042-D85D37D20F0A}"/>
                </a:ext>
              </a:extLst>
            </p:cNvPr>
            <p:cNvGrpSpPr/>
            <p:nvPr/>
          </p:nvGrpSpPr>
          <p:grpSpPr>
            <a:xfrm>
              <a:off x="611185" y="2660648"/>
              <a:ext cx="10764839" cy="6802041"/>
              <a:chOff x="611186" y="2660648"/>
              <a:chExt cx="8884305" cy="5613777"/>
            </a:xfrm>
          </p:grpSpPr>
          <p:sp>
            <p:nvSpPr>
              <p:cNvPr id="5" name="Прямоугольник: скругленные углы 4"/>
              <p:cNvSpPr/>
              <p:nvPr/>
            </p:nvSpPr>
            <p:spPr bwMode="auto">
              <a:xfrm>
                <a:off x="611186" y="2660650"/>
                <a:ext cx="3624752" cy="5613775"/>
              </a:xfrm>
              <a:prstGeom prst="roundRect">
                <a:avLst>
                  <a:gd name="adj" fmla="val 451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216000" rIns="216000" bIns="216000" rtlCol="0" anchor="t"/>
              <a:lstStyle/>
              <a:p>
                <a:pPr>
                  <a:defRPr/>
                </a:pPr>
                <a:r>
                  <a:rPr lang="ru-RU" sz="3200" b="1" dirty="0">
                    <a:solidFill>
                      <a:schemeClr val="bg1"/>
                    </a:solidFill>
                  </a:rPr>
                  <a:t>12 принципов управления проектами</a:t>
                </a:r>
                <a:endParaRPr lang="ru-RU" sz="3200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endParaRPr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Прямоугольник: скругленные углы 4"/>
              <p:cNvSpPr/>
              <p:nvPr/>
            </p:nvSpPr>
            <p:spPr bwMode="auto">
              <a:xfrm>
                <a:off x="4456645" y="2660648"/>
                <a:ext cx="5038846" cy="2673997"/>
              </a:xfrm>
              <a:prstGeom prst="roundRect">
                <a:avLst>
                  <a:gd name="adj" fmla="val 8133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216000" rIns="216000" bIns="180000" rtlCol="0" anchor="t">
                <a:noAutofit/>
              </a:bodyPr>
              <a:lstStyle/>
              <a:p>
                <a:pPr algn="l">
                  <a:defRPr/>
                </a:pPr>
                <a:r>
                  <a:rPr lang="ru-RU" sz="3200" b="1" dirty="0">
                    <a:solidFill>
                      <a:schemeClr val="tx1"/>
                    </a:solidFill>
                  </a:rPr>
                  <a:t>8 областей </a:t>
                </a:r>
              </a:p>
              <a:p>
                <a:pPr algn="l">
                  <a:defRPr/>
                </a:pPr>
                <a:r>
                  <a:rPr lang="en-US" sz="3200" dirty="0">
                    <a:solidFill>
                      <a:schemeClr val="tx1"/>
                    </a:solidFill>
                  </a:rPr>
                  <a:t>(</a:t>
                </a:r>
                <a:r>
                  <a:rPr lang="en-GB" sz="3200" dirty="0">
                    <a:solidFill>
                      <a:schemeClr val="tx1"/>
                    </a:solidFill>
                  </a:rPr>
                  <a:t>Performance</a:t>
                </a:r>
                <a:r>
                  <a:rPr lang="ru-RU" sz="3200" dirty="0">
                    <a:solidFill>
                      <a:schemeClr val="tx1"/>
                    </a:solidFill>
                  </a:rPr>
                  <a:t> </a:t>
                </a:r>
                <a:r>
                  <a:rPr lang="en-GB" sz="3200" dirty="0">
                    <a:solidFill>
                      <a:schemeClr val="tx1"/>
                    </a:solidFill>
                  </a:rPr>
                  <a:t>Domains)</a:t>
                </a:r>
              </a:p>
            </p:txBody>
          </p:sp>
          <p:sp>
            <p:nvSpPr>
              <p:cNvPr id="9" name="Прямоугольник: скругленные углы 4"/>
              <p:cNvSpPr/>
              <p:nvPr/>
            </p:nvSpPr>
            <p:spPr bwMode="auto">
              <a:xfrm>
                <a:off x="4456645" y="5600428"/>
                <a:ext cx="5038846" cy="2673997"/>
              </a:xfrm>
              <a:prstGeom prst="roundRect">
                <a:avLst>
                  <a:gd name="adj" fmla="val 7057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216000" tIns="216000" rIns="216000" bIns="180000" rtlCol="0" anchor="t">
                <a:noAutofit/>
              </a:bodyPr>
              <a:lstStyle/>
              <a:p>
                <a:pPr algn="l">
                  <a:defRPr/>
                </a:pPr>
                <a:r>
                  <a:rPr lang="ru-RU" sz="3200" b="1" dirty="0">
                    <a:solidFill>
                      <a:schemeClr val="tx1"/>
                    </a:solidFill>
                  </a:rPr>
                  <a:t>Модели, методы           </a:t>
                </a:r>
                <a:br>
                  <a:rPr lang="ru-RU" sz="3200" b="1" dirty="0">
                    <a:solidFill>
                      <a:schemeClr val="tx1"/>
                    </a:solidFill>
                  </a:rPr>
                </a:br>
                <a:r>
                  <a:rPr lang="ru-RU" sz="3200" b="1" dirty="0">
                    <a:solidFill>
                      <a:schemeClr val="tx1"/>
                    </a:solidFill>
                  </a:rPr>
                  <a:t>и артефакты</a:t>
                </a:r>
                <a:endParaRPr lang="ru-RU" sz="3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8C36CD5-F8A3-469D-B48D-B43DE848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23260" y="8496489"/>
              <a:ext cx="792000" cy="7920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9B53F11-A269-4874-8C02-A4FD4F73C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90708" y="4850898"/>
              <a:ext cx="882704" cy="88270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A167971-ED09-4B39-898E-60C1D50BF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10163" y="8424358"/>
              <a:ext cx="805137" cy="805137"/>
            </a:xfrm>
            <a:prstGeom prst="rect">
              <a:avLst/>
            </a:prstGeom>
          </p:spPr>
        </p:pic>
      </p:grpSp>
      <p:pic>
        <p:nvPicPr>
          <p:cNvPr id="16" name="Рисунок 15" descr="Изображение выглядит как Графика, снимок экран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9F86F2-7E6E-44E1-AC8A-F17770FCD3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5" t="-2692" r="23440" b="25364"/>
          <a:stretch/>
        </p:blipFill>
        <p:spPr>
          <a:xfrm>
            <a:off x="11376025" y="3105921"/>
            <a:ext cx="6887876" cy="71826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09795" cy="1477328"/>
          </a:xfrm>
        </p:spPr>
        <p:txBody>
          <a:bodyPr/>
          <a:lstStyle/>
          <a:p>
            <a:pPr>
              <a:defRPr/>
            </a:pPr>
            <a:r>
              <a:rPr lang="ru-RU" b="1" i="0" dirty="0"/>
              <a:t>12 принципов </a:t>
            </a:r>
            <a:r>
              <a:rPr lang="en-GB" b="1" i="0" dirty="0" err="1"/>
              <a:t>PMBoK</a:t>
            </a:r>
            <a:br>
              <a:rPr lang="en-GB" b="0" i="0" dirty="0"/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318147"/>
              </p:ext>
            </p:extLst>
          </p:nvPr>
        </p:nvGraphicFramePr>
        <p:xfrm>
          <a:off x="632600" y="1761590"/>
          <a:ext cx="16956000" cy="7992000"/>
        </p:xfrm>
        <a:graphic>
          <a:graphicData uri="http://schemas.openxmlformats.org/drawingml/2006/table">
            <a:tbl>
              <a:tblPr/>
              <a:tblGrid>
                <a:gridCol w="3645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6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Принцип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Суть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Пример для ИТ-проектов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Ориентация на ценность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Проект должен создавать измеримую пользу для бизнеса и пользователей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Внедрение функции «умный поиск»,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 увеличивающей конверсию на 25%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Системное мышление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Учёт взаимосвязей проекта с организацией и внешней средой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Интеграция нового </a:t>
                      </a:r>
                      <a:r>
                        <a:rPr lang="ru-RU" sz="1600" dirty="0" err="1"/>
                        <a:t>микросервиса</a:t>
                      </a:r>
                      <a:r>
                        <a:rPr lang="ru-RU" sz="1600" dirty="0"/>
                        <a:t>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с </a:t>
                      </a:r>
                      <a:r>
                        <a:rPr lang="en-GB" sz="1600" dirty="0"/>
                        <a:t>Legacy-</a:t>
                      </a:r>
                      <a:r>
                        <a:rPr lang="ru-RU" sz="1600" dirty="0"/>
                        <a:t>системами компании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Лидерство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Создание вдохновляющей среды и культуры доверия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Проведение </a:t>
                      </a:r>
                      <a:r>
                        <a:rPr lang="ru-RU" sz="1600" dirty="0" err="1"/>
                        <a:t>хакатонов</a:t>
                      </a:r>
                      <a:r>
                        <a:rPr lang="ru-RU" sz="1600" dirty="0"/>
                        <a:t> для генерации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инновационных решений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Адаптация к изменениям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Гибкий ответ на изменения требований и условий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Переход с монолитной архитектуры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на микросервисы в середине проекта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Управление рисками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 err="1"/>
                        <a:t>Проактивная</a:t>
                      </a:r>
                      <a:r>
                        <a:rPr lang="ru-RU" sz="1800" dirty="0"/>
                        <a:t> идентификация и обработка угроз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Создание </a:t>
                      </a:r>
                      <a:r>
                        <a:rPr lang="en-GB" sz="1600" dirty="0" err="1"/>
                        <a:t>fallback</a:t>
                      </a:r>
                      <a:r>
                        <a:rPr lang="en-GB" sz="1600" dirty="0"/>
                        <a:t>-</a:t>
                      </a:r>
                      <a:r>
                        <a:rPr lang="ru-RU" sz="1600" dirty="0"/>
                        <a:t>механизма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при отказе </a:t>
                      </a:r>
                      <a:r>
                        <a:rPr lang="en-GB" sz="1600" dirty="0"/>
                        <a:t>cloud-</a:t>
                      </a:r>
                      <a:r>
                        <a:rPr lang="ru-RU" sz="1600" dirty="0"/>
                        <a:t>провайдера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Вовлечённость команды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Активное участие и мотивация всех членов команды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Внедрение </a:t>
                      </a:r>
                      <a:r>
                        <a:rPr lang="en-GB" sz="1600" dirty="0"/>
                        <a:t>Gamification </a:t>
                      </a:r>
                      <a:r>
                        <a:rPr lang="ru-RU" sz="1600" dirty="0"/>
                        <a:t>в систему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трекинга задач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Фокус на стейкхолдерах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Учёт интересов всех заинтересованных сторон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Регулярные </a:t>
                      </a:r>
                      <a:r>
                        <a:rPr lang="ru-RU" sz="1600" dirty="0" err="1"/>
                        <a:t>демо</a:t>
                      </a:r>
                      <a:r>
                        <a:rPr lang="ru-RU" sz="1600" dirty="0"/>
                        <a:t>-сессии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для продукт-менеджеров и клиентов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Использование </a:t>
                      </a:r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подходящих методов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Выбор методологии под конкретные задачи проекта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Применение Скрама</a:t>
                      </a:r>
                      <a:r>
                        <a:rPr lang="en-GB" sz="1600" dirty="0"/>
                        <a:t> </a:t>
                      </a:r>
                      <a:r>
                        <a:rPr lang="ru-RU" sz="1600" dirty="0"/>
                        <a:t>для нового продукта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и Канбана</a:t>
                      </a:r>
                      <a:r>
                        <a:rPr lang="en-GB" sz="1600" dirty="0"/>
                        <a:t> </a:t>
                      </a:r>
                      <a:r>
                        <a:rPr lang="ru-RU" sz="1600" dirty="0"/>
                        <a:t>для поддержки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Качество результатов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Обеспечение соответствия продукта требованиям и стандартам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Автоматизированное тестирование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с покрытием 90%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Учёт сложности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Управление взаимозависимостями и неочевидными факторами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Координация 5 распределённых команд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в разных часовых поясах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Устойчивость к изменениям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Сохранение эффективности в условиях нестабильности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Дублирование ключевых разработчиков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на критических участках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</a:rPr>
                        <a:t>Постоянное обучение</a:t>
                      </a:r>
                      <a:endParaRPr sz="4000" b="1" dirty="0">
                        <a:solidFill>
                          <a:schemeClr val="tx2"/>
                        </a:solidFill>
                      </a:endParaRPr>
                    </a:p>
                  </a:txBody>
                  <a:tcPr marL="108000" marR="108000" marT="3600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/>
                        <a:t>Систематический анализ опыта и совершенствование процессов</a:t>
                      </a:r>
                      <a:endParaRPr sz="4000" dirty="0"/>
                    </a:p>
                  </a:txBody>
                  <a:tcPr marL="108000" marR="108000" marT="36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Ежеквартальные ретроспективы </a:t>
                      </a:r>
                      <a:endParaRPr lang="en-US" sz="1600" dirty="0"/>
                    </a:p>
                    <a:p>
                      <a:pPr>
                        <a:defRPr/>
                      </a:pPr>
                      <a:r>
                        <a:rPr lang="ru-RU" sz="1600" dirty="0"/>
                        <a:t>с выработкой улучшений</a:t>
                      </a:r>
                      <a:endParaRPr sz="3600" dirty="0"/>
                    </a:p>
                  </a:txBody>
                  <a:tcPr marL="108000" marR="108000" marT="36000" marB="0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8 Performance Domains (</a:t>
            </a:r>
            <a:r>
              <a:rPr lang="ru-RU" dirty="0"/>
              <a:t>областей)</a:t>
            </a:r>
            <a:endParaRPr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083150"/>
              </p:ext>
            </p:extLst>
          </p:nvPr>
        </p:nvGraphicFramePr>
        <p:xfrm>
          <a:off x="632599" y="1897118"/>
          <a:ext cx="16972776" cy="7480003"/>
        </p:xfrm>
        <a:graphic>
          <a:graphicData uri="http://schemas.openxmlformats.org/drawingml/2006/table">
            <a:tbl>
              <a:tblPr/>
              <a:tblGrid>
                <a:gridCol w="3697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Термин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Перевод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Пояснение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56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Stakeholders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Управление стейкхолдерами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Работа с ожиданиями и вовлечением </a:t>
                      </a:r>
                    </a:p>
                    <a:p>
                      <a:pPr>
                        <a:defRPr/>
                      </a:pPr>
                      <a:r>
                        <a:rPr lang="ru-RU" sz="2000" dirty="0"/>
                        <a:t>клиентов, команды, руководства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56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Team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Формирование и развитие команды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Создание эффективной рабочей группы, </a:t>
                      </a:r>
                    </a:p>
                    <a:p>
                      <a:pPr>
                        <a:defRPr/>
                      </a:pPr>
                      <a:r>
                        <a:rPr lang="ru-RU" sz="2000" dirty="0"/>
                        <a:t>распределение ролей</a:t>
                      </a:r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56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Development 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Approach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Выбор методологии разработки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Решение использовать </a:t>
                      </a:r>
                      <a:r>
                        <a:rPr lang="en-GB" sz="2000" dirty="0"/>
                        <a:t>Agile, Waterfall </a:t>
                      </a:r>
                      <a:endParaRPr lang="ru-RU" sz="2000" dirty="0"/>
                    </a:p>
                    <a:p>
                      <a:pPr>
                        <a:defRPr/>
                      </a:pPr>
                      <a:r>
                        <a:rPr lang="ru-RU" sz="2000" dirty="0"/>
                        <a:t>или гибридную модель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7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Planning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Гибкое планирование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Создание адаптируемых планов </a:t>
                      </a:r>
                    </a:p>
                    <a:p>
                      <a:pPr>
                        <a:defRPr/>
                      </a:pPr>
                      <a:r>
                        <a:rPr lang="ru-RU" sz="2000" dirty="0"/>
                        <a:t>с учётом изменений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7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Project Work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Исполнение и контроль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Реализация задач и мониторинг прогресса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7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Delivery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Обеспечение бизнес-ценности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Фокус на результате, который приносит </a:t>
                      </a:r>
                    </a:p>
                    <a:p>
                      <a:pPr>
                        <a:defRPr/>
                      </a:pPr>
                      <a:r>
                        <a:rPr lang="ru-RU" sz="2000" dirty="0"/>
                        <a:t>пользу компании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56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Measurement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Метрики и аналитика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Оценка эффективности через </a:t>
                      </a:r>
                      <a:r>
                        <a:rPr lang="en-GB" sz="2000" dirty="0"/>
                        <a:t>KPI </a:t>
                      </a:r>
                      <a:endParaRPr lang="ru-RU" sz="2000" dirty="0"/>
                    </a:p>
                    <a:p>
                      <a:pPr>
                        <a:defRPr/>
                      </a:pPr>
                      <a:r>
                        <a:rPr lang="ru-RU" sz="2000" dirty="0"/>
                        <a:t>и другие показатели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8180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400" b="1" dirty="0">
                          <a:solidFill>
                            <a:schemeClr val="tx2"/>
                          </a:solidFill>
                        </a:rPr>
                        <a:t>Uncertainty</a:t>
                      </a:r>
                      <a:endParaRPr lang="en-GB" sz="2400" dirty="0">
                        <a:solidFill>
                          <a:schemeClr val="tx2"/>
                        </a:solidFill>
                      </a:endParaRPr>
                    </a:p>
                  </a:txBody>
                  <a:tcPr marL="144000" marR="60842" marT="60842" marB="60842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Управление рисками и неопределённостью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Работа с непредвиденными обстоятельствами </a:t>
                      </a:r>
                    </a:p>
                    <a:p>
                      <a:pPr>
                        <a:defRPr/>
                      </a:pPr>
                      <a:r>
                        <a:rPr lang="ru-RU" sz="2000" dirty="0"/>
                        <a:t>и потенциальными угрозами</a:t>
                      </a:r>
                      <a:endParaRPr sz="4000" dirty="0"/>
                    </a:p>
                  </a:txBody>
                  <a:tcPr marL="180000" marR="60842" marT="60842" marB="60842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Сравнение </a:t>
            </a:r>
            <a:r>
              <a:rPr lang="en-US" dirty="0" err="1"/>
              <a:t>PMBoK</a:t>
            </a:r>
            <a:r>
              <a:rPr lang="en-US" dirty="0"/>
              <a:t> 6 </a:t>
            </a:r>
            <a:r>
              <a:rPr lang="ru-RU" dirty="0"/>
              <a:t>и </a:t>
            </a:r>
            <a:r>
              <a:rPr lang="en-US" dirty="0" err="1"/>
              <a:t>PMBoK</a:t>
            </a:r>
            <a:r>
              <a:rPr lang="en-US" dirty="0"/>
              <a:t> </a:t>
            </a:r>
            <a:r>
              <a:rPr lang="ru-RU" dirty="0"/>
              <a:t>7</a:t>
            </a:r>
            <a:endParaRPr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BE2B30E-8421-4CE1-A426-D8BBA0327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64115"/>
              </p:ext>
            </p:extLst>
          </p:nvPr>
        </p:nvGraphicFramePr>
        <p:xfrm>
          <a:off x="648929" y="2676979"/>
          <a:ext cx="16956446" cy="4022925"/>
        </p:xfrm>
        <a:graphic>
          <a:graphicData uri="http://schemas.openxmlformats.org/drawingml/2006/table">
            <a:tbl>
              <a:tblPr/>
              <a:tblGrid>
                <a:gridCol w="362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8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8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492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Критерий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08639" marT="108639" marB="108639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800" b="1" dirty="0" err="1">
                          <a:solidFill>
                            <a:schemeClr val="tx1"/>
                          </a:solidFill>
                        </a:rPr>
                        <a:t>PMBoK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6 (2017)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800" b="1" dirty="0" err="1">
                          <a:solidFill>
                            <a:schemeClr val="tx1"/>
                          </a:solidFill>
                        </a:rPr>
                        <a:t>PMBoK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7 (2021)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08639" marT="108639" marB="108639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Структура</a:t>
                      </a:r>
                    </a:p>
                  </a:txBody>
                  <a:tcPr marL="216000" marR="108639" marT="108639" marB="108639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49 процессов, 10 областей знаний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142875" marT="142875" marB="142875" anchor="ctr">
                    <a:lnL w="12700" algn="ctr">
                      <a:noFill/>
                    </a:lnL>
                    <a:lnR w="12700" algn="ctr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12 принципов, 8 областей</a:t>
                      </a:r>
                      <a:endParaRPr lang="ja-JP" sz="2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142875" marT="142875" marB="142875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Гибкость</a:t>
                      </a:r>
                    </a:p>
                  </a:txBody>
                  <a:tcPr marL="216000" marR="108639" marT="108639" marB="108639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Жёсткие этапы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142875" marT="142875" marB="142875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Адаптация под любой подход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142875" marT="142875" marB="142875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Фокус</a:t>
                      </a:r>
                    </a:p>
                  </a:txBody>
                  <a:tcPr marL="216000" marR="108639" marT="108639" marB="108639" anchor="ctr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Документы и артефакты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142875" marT="142875" marB="142875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Ценность и результаты</a:t>
                      </a:r>
                      <a:endParaRPr sz="2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142875" marT="142875" marB="142875" anchor="ctr">
                    <a:lnL w="12700" algn="ctr">
                      <a:noFill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25F798-A30E-4197-ADF2-1DBAFD4E2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44"/>
                    </a14:imgEffect>
                    <a14:imgEffect>
                      <a14:saturation sat="73000"/>
                    </a14:imgEffect>
                    <a14:imgEffect>
                      <a14:brightnessContrast bright="7000" contrast="5000"/>
                    </a14:imgEffect>
                  </a14:imgLayer>
                </a14:imgProps>
              </a:ext>
            </a:extLst>
          </a:blip>
          <a:srcRect l="39810" r="13802" b="36787"/>
          <a:stretch/>
        </p:blipFill>
        <p:spPr>
          <a:xfrm rot="16200000">
            <a:off x="12835126" y="4835713"/>
            <a:ext cx="3581723" cy="73240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54459"/>
              </p:ext>
            </p:extLst>
          </p:nvPr>
        </p:nvGraphicFramePr>
        <p:xfrm>
          <a:off x="648929" y="2057399"/>
          <a:ext cx="16964517" cy="7462155"/>
        </p:xfrm>
        <a:graphic>
          <a:graphicData uri="http://schemas.openxmlformats.org/drawingml/2006/table">
            <a:tbl>
              <a:tblPr/>
              <a:tblGrid>
                <a:gridCol w="2600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0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0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03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492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Критерий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08639" marT="108639" marB="108639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800" b="1" dirty="0" err="1">
                          <a:solidFill>
                            <a:schemeClr val="tx1"/>
                          </a:solidFill>
                        </a:rPr>
                        <a:t>PMBoK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6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800" b="1" dirty="0" err="1">
                          <a:solidFill>
                            <a:schemeClr val="tx1"/>
                          </a:solidFill>
                        </a:rPr>
                        <a:t>PMBoK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7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Что изменилось?</a:t>
                      </a:r>
                      <a:endParaRPr sz="4800" dirty="0">
                        <a:solidFill>
                          <a:schemeClr val="tx1"/>
                        </a:solidFill>
                      </a:endParaRPr>
                    </a:p>
                  </a:txBody>
                  <a:tcPr marL="180000" marR="108639" marT="108639" marB="108639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2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Структура</a:t>
                      </a:r>
                    </a:p>
                  </a:txBody>
                  <a:tcPr marL="216000" marR="108639" marT="108639" marB="108639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49 процессов, 10 областей знаний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12 принципов, 8 областей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От процессов — к принципам и гибкости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2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Фокус</a:t>
                      </a:r>
                    </a:p>
                  </a:txBody>
                  <a:tcPr marL="216000" marR="108639" marT="108639" marB="108639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Документы и планы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Ценность и результаты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Акцент на бизнес-пользу, а не формальности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2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Методологии</a:t>
                      </a:r>
                    </a:p>
                  </a:txBody>
                  <a:tcPr marL="216000" marR="108639" marT="108639" marB="108639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000" dirty="0"/>
                        <a:t>Waterfall (</a:t>
                      </a:r>
                      <a:r>
                        <a:rPr lang="ru-RU" sz="2000" dirty="0"/>
                        <a:t>с упоминанием </a:t>
                      </a:r>
                      <a:r>
                        <a:rPr lang="en-GB" sz="2000" dirty="0"/>
                        <a:t>Agile)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GB" sz="2000" dirty="0"/>
                        <a:t>Agile, Hybrid, Adaptive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Поддержка современных </a:t>
                      </a:r>
                      <a:endParaRPr lang="en-US" sz="2000" dirty="0"/>
                    </a:p>
                    <a:p>
                      <a:pPr>
                        <a:defRPr/>
                      </a:pPr>
                      <a:r>
                        <a:rPr lang="ru-RU" sz="2000" dirty="0"/>
                        <a:t>ИТ-подходов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12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Риски</a:t>
                      </a:r>
                    </a:p>
                  </a:txBody>
                  <a:tcPr marL="216000" marR="108639" marT="108639" marB="108639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Часть области «Управление рисками»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Отдельная область</a:t>
                      </a:r>
                      <a:r>
                        <a:rPr lang="en-US" sz="2000" dirty="0"/>
                        <a:t> </a:t>
                      </a:r>
                      <a:r>
                        <a:rPr lang="en-GB" sz="2000" dirty="0"/>
                        <a:t>Uncertainty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Учёт не только рисков, но и неопределённости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12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Гибкость</a:t>
                      </a:r>
                    </a:p>
                  </a:txBody>
                  <a:tcPr marL="216000" marR="108639" marT="108639" marB="108639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Жёсткие этапы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Адаптация под контекст проекта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Нет «единственно верного» пути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12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</a:rPr>
                        <a:t>Инструменты</a:t>
                      </a:r>
                    </a:p>
                  </a:txBody>
                  <a:tcPr marL="216000" marR="108639" marT="108639" marB="108639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Привязаны к процессам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Универсальные </a:t>
                      </a:r>
                      <a:br>
                        <a:rPr lang="en-US" sz="2000" dirty="0"/>
                      </a:br>
                      <a:r>
                        <a:rPr lang="ru-RU" sz="2000" dirty="0"/>
                        <a:t>(</a:t>
                      </a:r>
                      <a:r>
                        <a:rPr lang="en-GB" sz="2000" dirty="0"/>
                        <a:t>WBS, RACI, EVM </a:t>
                      </a:r>
                      <a:r>
                        <a:rPr lang="ru-RU" sz="2000" dirty="0"/>
                        <a:t>и др.)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2700" algn="ctr">
                      <a:noFill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/>
                        <a:t>Можно комбинировать свободнее</a:t>
                      </a:r>
                      <a:endParaRPr sz="4000" dirty="0"/>
                    </a:p>
                  </a:txBody>
                  <a:tcPr marL="144000" marR="108639" marT="108639" marB="108639" anchor="ctr">
                    <a:lnL w="12700" algn="ctr">
                      <a:noFill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Сравнение </a:t>
            </a:r>
            <a:r>
              <a:rPr lang="en-US" dirty="0" err="1"/>
              <a:t>PMBoK</a:t>
            </a:r>
            <a:r>
              <a:rPr lang="en-US" dirty="0"/>
              <a:t> 6 </a:t>
            </a:r>
            <a:r>
              <a:rPr lang="ru-RU" dirty="0"/>
              <a:t>и </a:t>
            </a:r>
            <a:r>
              <a:rPr lang="en-US" dirty="0" err="1"/>
              <a:t>PMBoK</a:t>
            </a:r>
            <a:r>
              <a:rPr lang="en-US" dirty="0"/>
              <a:t> </a:t>
            </a:r>
            <a:r>
              <a:rPr lang="ru-RU" dirty="0"/>
              <a:t>7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Инструменты и методы </a:t>
            </a:r>
            <a:r>
              <a:rPr lang="en-GB" dirty="0" err="1"/>
              <a:t>PMBoK</a:t>
            </a:r>
            <a:br>
              <a:rPr lang="en-GB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567284" y="1389148"/>
            <a:ext cx="12560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3600" dirty="0">
                <a:solidFill>
                  <a:schemeClr val="bg2"/>
                </a:solidFill>
              </a:rPr>
              <a:t>Инструментарий менеджера проектов</a:t>
            </a:r>
          </a:p>
        </p:txBody>
      </p:sp>
      <p:sp>
        <p:nvSpPr>
          <p:cNvPr id="5" name="Прямоугольник: скругленные углы 4"/>
          <p:cNvSpPr/>
          <p:nvPr/>
        </p:nvSpPr>
        <p:spPr bwMode="auto">
          <a:xfrm>
            <a:off x="607110" y="2680233"/>
            <a:ext cx="4032000" cy="4912780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Ins="216000" bIns="216000" rtlCol="0" anchor="t"/>
          <a:lstStyle/>
          <a:p>
            <a:pPr algn="l">
              <a:spcAft>
                <a:spcPts val="1200"/>
              </a:spcAft>
              <a:defRPr/>
            </a:pPr>
            <a:r>
              <a:rPr lang="ru-RU" sz="2800" b="1" dirty="0">
                <a:solidFill>
                  <a:schemeClr val="bg1"/>
                </a:solidFill>
              </a:rPr>
              <a:t>Для анализа</a:t>
            </a:r>
            <a:endParaRPr lang="ru-RU" sz="2800" dirty="0">
              <a:solidFill>
                <a:schemeClr val="bg1"/>
              </a:solidFill>
            </a:endParaRPr>
          </a:p>
          <a:p>
            <a:pPr algn="l"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</a:rPr>
              <a:t>SWOT, PESTLE, Root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en-GB" sz="2400" dirty="0">
                <a:solidFill>
                  <a:schemeClr val="bg1"/>
                </a:solidFill>
              </a:rPr>
              <a:t>Cause Analysis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  <a:defRPr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  <a:defRPr/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4"/>
          <p:cNvSpPr/>
          <p:nvPr/>
        </p:nvSpPr>
        <p:spPr bwMode="auto">
          <a:xfrm>
            <a:off x="4924193" y="2680233"/>
            <a:ext cx="4032000" cy="4912783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Ins="216000" bIns="216000" rtlCol="0" anchor="t"/>
          <a:lstStyle/>
          <a:p>
            <a:pPr algn="l">
              <a:spcAft>
                <a:spcPts val="1200"/>
              </a:spcAft>
              <a:defRPr/>
            </a:pPr>
            <a:r>
              <a:rPr lang="ru-RU" sz="2800" b="1" dirty="0">
                <a:solidFill>
                  <a:schemeClr val="bg1"/>
                </a:solidFill>
              </a:rPr>
              <a:t>Для планирования</a:t>
            </a:r>
            <a:endParaRPr lang="en-US" sz="2800" b="1" dirty="0">
              <a:solidFill>
                <a:schemeClr val="bg1"/>
              </a:solidFill>
            </a:endParaRPr>
          </a:p>
          <a:p>
            <a:pPr algn="l"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</a:rPr>
              <a:t>WBS (Work Breakdown Structure), </a:t>
            </a:r>
            <a:r>
              <a:rPr lang="ru-RU" sz="2400" dirty="0">
                <a:solidFill>
                  <a:schemeClr val="bg1"/>
                </a:solidFill>
              </a:rPr>
              <a:t>диаграммы </a:t>
            </a:r>
            <a:r>
              <a:rPr lang="ru-RU" sz="2400" dirty="0" err="1">
                <a:solidFill>
                  <a:schemeClr val="bg1"/>
                </a:solidFill>
              </a:rPr>
              <a:t>Ганта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en-GB" sz="2400" dirty="0">
                <a:solidFill>
                  <a:schemeClr val="bg1"/>
                </a:solidFill>
              </a:rPr>
              <a:t>Critical Path Method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  <a:defRPr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  <a:defRPr/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4"/>
          <p:cNvSpPr/>
          <p:nvPr/>
        </p:nvSpPr>
        <p:spPr bwMode="auto">
          <a:xfrm>
            <a:off x="9241276" y="2680233"/>
            <a:ext cx="4032000" cy="4912783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Ins="216000" bIns="216000" rtlCol="0" anchor="t"/>
          <a:lstStyle/>
          <a:p>
            <a:pPr algn="l">
              <a:spcAft>
                <a:spcPts val="1200"/>
              </a:spcAft>
              <a:defRPr/>
            </a:pPr>
            <a:r>
              <a:rPr lang="ru-RU" sz="2800" b="1" dirty="0">
                <a:solidFill>
                  <a:schemeClr val="bg1"/>
                </a:solidFill>
              </a:rPr>
              <a:t>Для коммуникаций</a:t>
            </a:r>
            <a:endParaRPr lang="ru-RU" sz="2800" dirty="0">
              <a:solidFill>
                <a:schemeClr val="bg1"/>
              </a:solidFill>
            </a:endParaRPr>
          </a:p>
          <a:p>
            <a:pPr algn="l">
              <a:spcAft>
                <a:spcPts val="1200"/>
              </a:spcAft>
              <a:defRPr/>
            </a:pPr>
            <a:r>
              <a:rPr lang="ru-RU" sz="2400" dirty="0">
                <a:solidFill>
                  <a:schemeClr val="bg1"/>
                </a:solidFill>
              </a:rPr>
              <a:t>Матрица </a:t>
            </a:r>
            <a:r>
              <a:rPr lang="en-GB" sz="2400" dirty="0">
                <a:solidFill>
                  <a:schemeClr val="bg1"/>
                </a:solidFill>
              </a:rPr>
              <a:t>RACI, </a:t>
            </a:r>
            <a:r>
              <a:rPr lang="ru-RU" sz="2400" dirty="0">
                <a:solidFill>
                  <a:schemeClr val="bg1"/>
                </a:solidFill>
              </a:rPr>
              <a:t>встречи, отчёты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о статусе.</a:t>
            </a:r>
            <a:endParaRPr sz="405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: скругленные углы 4"/>
          <p:cNvSpPr/>
          <p:nvPr/>
        </p:nvSpPr>
        <p:spPr bwMode="auto">
          <a:xfrm>
            <a:off x="13558359" y="2680233"/>
            <a:ext cx="4032000" cy="4912783"/>
          </a:xfrm>
          <a:prstGeom prst="roundRect">
            <a:avLst>
              <a:gd name="adj" fmla="val 34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96000" rIns="216000" bIns="216000" rtlCol="0" anchor="t"/>
          <a:lstStyle/>
          <a:p>
            <a:pPr algn="l">
              <a:spcAft>
                <a:spcPts val="1200"/>
              </a:spcAft>
              <a:defRPr/>
            </a:pPr>
            <a:r>
              <a:rPr lang="ru-RU" sz="2800" b="1" dirty="0">
                <a:solidFill>
                  <a:schemeClr val="bg1"/>
                </a:solidFill>
              </a:rPr>
              <a:t>Для контроля</a:t>
            </a:r>
            <a:endParaRPr lang="ru-RU" sz="28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</a:rPr>
              <a:t>Earned Value Management (EVM), KPI,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en-GB" sz="2400" dirty="0">
                <a:solidFill>
                  <a:schemeClr val="bg1"/>
                </a:solidFill>
              </a:rPr>
              <a:t>dashboards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1D3E83-3633-4B15-839F-E1F38CA826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907" y="2942656"/>
            <a:ext cx="646331" cy="6463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743C5F-68D6-4B30-9893-C693F53F86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92825" y="2925674"/>
            <a:ext cx="680295" cy="6802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C28766-CC1C-44BF-8321-4D8DD03DD9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0293" y="2941821"/>
            <a:ext cx="719750" cy="7197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C67C81-6E1B-4217-8E83-714A1F4A9EC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05601" y="2925674"/>
            <a:ext cx="646331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1915563" name="Прямоугольник: скругленные углы 5"/>
          <p:cNvSpPr/>
          <p:nvPr/>
        </p:nvSpPr>
        <p:spPr bwMode="auto">
          <a:xfrm>
            <a:off x="6857999" y="2545492"/>
            <a:ext cx="10747375" cy="5860570"/>
          </a:xfrm>
          <a:prstGeom prst="roundRect">
            <a:avLst>
              <a:gd name="adj" fmla="val 3429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/>
          <a:lstStyle/>
          <a:p>
            <a:pPr marL="432000" indent="-432000">
              <a:spcAft>
                <a:spcPts val="1800"/>
              </a:spcAft>
              <a:buClr>
                <a:schemeClr val="bg2"/>
              </a:buClr>
              <a:buFont typeface="Arial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Узнать, что такое стандарт </a:t>
            </a:r>
            <a:r>
              <a:rPr lang="en-US" sz="2800" dirty="0" err="1">
                <a:solidFill>
                  <a:schemeClr val="tx1"/>
                </a:solidFill>
                <a:latin typeface="Arial"/>
              </a:rPr>
              <a:t>PMBoK</a:t>
            </a:r>
            <a:endParaRPr lang="ru-RU" sz="2800" dirty="0">
              <a:solidFill>
                <a:schemeClr val="tx1"/>
              </a:solidFill>
              <a:latin typeface="Arial"/>
            </a:endParaRPr>
          </a:p>
          <a:p>
            <a:pPr marL="432000" indent="-432000">
              <a:spcAft>
                <a:spcPts val="1800"/>
              </a:spcAft>
              <a:buClr>
                <a:schemeClr val="bg2"/>
              </a:buClr>
              <a:buFont typeface="Arial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Получить системное представление об управлении проектами, познакомиться с процессами и терминологией </a:t>
            </a:r>
            <a:endParaRPr sz="2800" dirty="0">
              <a:solidFill>
                <a:schemeClr val="tx1"/>
              </a:solidFill>
              <a:latin typeface="Arial"/>
            </a:endParaRPr>
          </a:p>
          <a:p>
            <a:pPr marL="432000" indent="-432000">
              <a:spcAft>
                <a:spcPts val="1800"/>
              </a:spcAft>
              <a:buClr>
                <a:schemeClr val="bg2"/>
              </a:buClr>
              <a:buFont typeface="Arial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Рассмотреть инструменты и методы </a:t>
            </a:r>
            <a:r>
              <a:rPr lang="en-GB" sz="2800" dirty="0" err="1">
                <a:solidFill>
                  <a:schemeClr val="tx1"/>
                </a:solidFill>
                <a:latin typeface="Arial"/>
              </a:rPr>
              <a:t>PMBoK</a:t>
            </a:r>
            <a:endParaRPr lang="ru-RU" sz="2800" dirty="0">
              <a:solidFill>
                <a:schemeClr val="tx1"/>
              </a:solidFill>
              <a:latin typeface="Arial"/>
            </a:endParaRPr>
          </a:p>
          <a:p>
            <a:pPr marL="432000" indent="-432000">
              <a:spcAft>
                <a:spcPts val="1800"/>
              </a:spcAft>
              <a:buClr>
                <a:schemeClr val="bg2"/>
              </a:buClr>
              <a:buFont typeface="Arial"/>
              <a:buAutoNum type="arabicPeriod"/>
            </a:pPr>
            <a:endParaRPr sz="28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651080654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21674" cy="549180"/>
          </a:xfrm>
        </p:spPr>
        <p:txBody>
          <a:bodyPr/>
          <a:lstStyle/>
          <a:p>
            <a:pPr>
              <a:defRPr/>
            </a:pPr>
            <a:r>
              <a:rPr lang="ru-RU" dirty="0"/>
              <a:t>Цели занятия</a:t>
            </a:r>
            <a:endParaRPr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C263A37-6FA4-4D8A-ADB8-519A6C643B38}"/>
              </a:ext>
            </a:extLst>
          </p:cNvPr>
          <p:cNvGrpSpPr/>
          <p:nvPr/>
        </p:nvGrpSpPr>
        <p:grpSpPr>
          <a:xfrm>
            <a:off x="648889" y="2545492"/>
            <a:ext cx="5912332" cy="5860571"/>
            <a:chOff x="648889" y="2545492"/>
            <a:chExt cx="5912332" cy="586057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DF8EA9D6-F9F8-4E00-84ED-D29D0B6AA8C6}"/>
                </a:ext>
              </a:extLst>
            </p:cNvPr>
            <p:cNvSpPr/>
            <p:nvPr/>
          </p:nvSpPr>
          <p:spPr bwMode="auto">
            <a:xfrm>
              <a:off x="648889" y="2545492"/>
              <a:ext cx="5912332" cy="5860571"/>
            </a:xfrm>
            <a:prstGeom prst="roundRect">
              <a:avLst>
                <a:gd name="adj" fmla="val 445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EAB494C-6DA8-43DB-A297-06EBF90E6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54" r="22279" b="12356"/>
            <a:stretch/>
          </p:blipFill>
          <p:spPr>
            <a:xfrm>
              <a:off x="669997" y="2910647"/>
              <a:ext cx="5891224" cy="54954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665334" name="Прямоугольник: скругленные углы 5"/>
          <p:cNvSpPr/>
          <p:nvPr/>
        </p:nvSpPr>
        <p:spPr bwMode="auto">
          <a:xfrm>
            <a:off x="648890" y="2660650"/>
            <a:ext cx="10655698" cy="4902990"/>
          </a:xfrm>
          <a:prstGeom prst="roundRect">
            <a:avLst>
              <a:gd name="adj" fmla="val 3429"/>
            </a:avLst>
          </a:prstGeom>
          <a:solidFill>
            <a:srgbClr val="EB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216000" bIns="216000" rtlCol="0" anchor="t"/>
          <a:lstStyle/>
          <a:p>
            <a:pPr>
              <a:spcAft>
                <a:spcPts val="1200"/>
              </a:spcAft>
              <a:defRPr/>
            </a:pPr>
            <a:r>
              <a:rPr sz="3200" b="1" dirty="0" err="1">
                <a:solidFill>
                  <a:schemeClr val="bg2"/>
                </a:solidFill>
                <a:latin typeface="Arial"/>
              </a:rPr>
              <a:t>Сегодня</a:t>
            </a:r>
            <a:r>
              <a:rPr sz="3200" b="1" dirty="0">
                <a:solidFill>
                  <a:schemeClr val="bg2"/>
                </a:solidFill>
                <a:latin typeface="Arial"/>
              </a:rPr>
              <a:t> </a:t>
            </a:r>
            <a:r>
              <a:rPr sz="3200" b="1" dirty="0" err="1">
                <a:solidFill>
                  <a:schemeClr val="bg2"/>
                </a:solidFill>
                <a:latin typeface="Arial"/>
              </a:rPr>
              <a:t>мы</a:t>
            </a:r>
            <a:r>
              <a:rPr lang="ru-RU" sz="3200" b="1" dirty="0">
                <a:solidFill>
                  <a:schemeClr val="bg2"/>
                </a:solidFill>
                <a:latin typeface="Arial"/>
              </a:rPr>
              <a:t>:</a:t>
            </a:r>
            <a:endParaRPr sz="3200" dirty="0"/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"/>
              <a:buChar char="+"/>
              <a:defRPr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узнали, что такое стандарт </a:t>
            </a:r>
            <a:r>
              <a:rPr lang="en-GB" sz="2800" dirty="0" err="1">
                <a:solidFill>
                  <a:schemeClr val="tx1"/>
                </a:solidFill>
                <a:latin typeface="Arial"/>
              </a:rPr>
              <a:t>PMBoK</a:t>
            </a:r>
            <a:endParaRPr sz="2800" dirty="0"/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"/>
              <a:buChar char="+"/>
              <a:defRPr/>
            </a:pPr>
            <a:r>
              <a:rPr lang="ru-RU" sz="2800" dirty="0">
                <a:solidFill>
                  <a:schemeClr val="tx1"/>
                </a:solidFill>
              </a:rPr>
              <a:t>получили системное представление об управлении проектами, познакомились с процессами и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 </a:t>
            </a:r>
            <a:r>
              <a:rPr lang="ru-RU" sz="2800" dirty="0">
                <a:solidFill>
                  <a:schemeClr val="tx1"/>
                </a:solidFill>
              </a:rPr>
              <a:t>терминологией</a:t>
            </a:r>
            <a:r>
              <a:rPr lang="ru-RU" sz="2800" dirty="0">
                <a:solidFill>
                  <a:schemeClr val="tx1"/>
                </a:solidFill>
                <a:latin typeface="Arial"/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"/>
              <a:buChar char="+"/>
              <a:defRPr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разобрались в особенностях 6-го и 7-го изданий</a:t>
            </a:r>
            <a:endParaRPr lang="ru-RU" sz="2800" dirty="0">
              <a:solidFill>
                <a:schemeClr val="tx1"/>
              </a:solidFill>
            </a:endParaRP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"/>
              <a:buChar char="+"/>
              <a:defRPr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рассмотрели инструменты и методы </a:t>
            </a:r>
            <a:r>
              <a:rPr lang="en-GB" sz="2800" dirty="0" err="1">
                <a:solidFill>
                  <a:schemeClr val="tx1"/>
                </a:solidFill>
                <a:latin typeface="Arial"/>
              </a:rPr>
              <a:t>PMBoK</a:t>
            </a:r>
            <a:endParaRPr sz="2800" dirty="0"/>
          </a:p>
        </p:txBody>
      </p:sp>
      <p:sp>
        <p:nvSpPr>
          <p:cNvPr id="1966272826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24374" cy="549180"/>
          </a:xfrm>
        </p:spPr>
        <p:txBody>
          <a:bodyPr/>
          <a:lstStyle/>
          <a:p>
            <a:pPr>
              <a:defRPr/>
            </a:pPr>
            <a:r>
              <a:rPr lang="ru-RU" dirty="0"/>
              <a:t>Итоги занятия</a:t>
            </a:r>
            <a:endParaRPr dirty="0"/>
          </a:p>
        </p:txBody>
      </p:sp>
      <p:pic>
        <p:nvPicPr>
          <p:cNvPr id="4" name="Рисунок 3" descr="Изображение выглядит как Графика, символ, Цвет электрик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53080BE1-55D6-4118-8184-5FE520ACA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2" t="12527" r="20297" b="25211"/>
          <a:stretch/>
        </p:blipFill>
        <p:spPr bwMode="auto">
          <a:xfrm>
            <a:off x="10328222" y="3389987"/>
            <a:ext cx="7959777" cy="68986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304760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27614" cy="738664"/>
          </a:xfrm>
        </p:spPr>
        <p:txBody>
          <a:bodyPr/>
          <a:lstStyle/>
          <a:p>
            <a:pPr>
              <a:defRPr/>
            </a:pPr>
            <a:r>
              <a:rPr lang="ru-RU" sz="6000" dirty="0"/>
              <a:t>Рефлексия </a:t>
            </a:r>
            <a:endParaRPr sz="6000" dirty="0"/>
          </a:p>
        </p:txBody>
      </p:sp>
      <p:sp>
        <p:nvSpPr>
          <p:cNvPr id="154721306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815908115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BF1A715-7D47-400F-8A1C-0E3652602EE9}"/>
              </a:ext>
            </a:extLst>
          </p:cNvPr>
          <p:cNvGrpSpPr/>
          <p:nvPr/>
        </p:nvGrpSpPr>
        <p:grpSpPr>
          <a:xfrm>
            <a:off x="647697" y="2683112"/>
            <a:ext cx="10685448" cy="4922364"/>
            <a:chOff x="647697" y="3258020"/>
            <a:chExt cx="10685448" cy="4922364"/>
          </a:xfrm>
        </p:grpSpPr>
        <p:sp>
          <p:nvSpPr>
            <p:cNvPr id="272050532" name="Скругленный прямоугольник 11"/>
            <p:cNvSpPr/>
            <p:nvPr/>
          </p:nvSpPr>
          <p:spPr bwMode="auto">
            <a:xfrm>
              <a:off x="647697" y="3258020"/>
              <a:ext cx="10685448" cy="4922364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 marL="425819" indent="-425819">
                <a:spcBef>
                  <a:spcPts val="1998"/>
                </a:spcBef>
                <a:buClr>
                  <a:schemeClr val="bg2"/>
                </a:buClr>
                <a:buFont typeface="Abyssinica SIL"/>
                <a:buChar char="+"/>
                <a:defRPr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Что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узнали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нового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? </a:t>
              </a:r>
              <a:endParaRPr sz="2800" dirty="0">
                <a:solidFill>
                  <a:schemeClr val="dk1"/>
                </a:solidFill>
                <a:latin typeface="Arial"/>
                <a:cs typeface="Arial"/>
              </a:endParaRPr>
            </a:p>
            <a:p>
              <a:pPr marL="425819" indent="-425819">
                <a:spcBef>
                  <a:spcPts val="1998"/>
                </a:spcBef>
                <a:buClr>
                  <a:schemeClr val="bg2"/>
                </a:buClr>
                <a:buFont typeface="Abyssinica SIL"/>
                <a:buChar char="+"/>
                <a:defRPr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Что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изменилось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?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Раньше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я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думал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(а),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что</a:t>
              </a:r>
              <a:r>
                <a:rPr lang="ru-RU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…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ru-RU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А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теперь</a:t>
              </a:r>
              <a:r>
                <a:rPr lang="ru-RU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…</a:t>
              </a:r>
              <a:endParaRPr sz="2800" dirty="0">
                <a:solidFill>
                  <a:schemeClr val="dk1"/>
                </a:solidFill>
                <a:latin typeface="Arial"/>
                <a:cs typeface="Arial"/>
              </a:endParaRPr>
            </a:p>
            <a:p>
              <a:pPr marL="425819" indent="-425819">
                <a:spcBef>
                  <a:spcPts val="1998"/>
                </a:spcBef>
                <a:buClr>
                  <a:schemeClr val="bg2"/>
                </a:buClr>
                <a:buFont typeface="Abyssinica SIL"/>
                <a:buChar char="+"/>
                <a:defRPr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Какие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вопросы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остались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</a:rPr>
                <a:t>?</a:t>
              </a:r>
              <a:endParaRPr sz="2800" dirty="0">
                <a:solidFill>
                  <a:schemeClr val="dk1"/>
                </a:solidFill>
                <a:latin typeface="Arial"/>
                <a:cs typeface="Arial"/>
              </a:endParaRPr>
            </a:p>
            <a:p>
              <a:pPr>
                <a:spcAft>
                  <a:spcPts val="899"/>
                </a:spcAft>
                <a:defRPr/>
              </a:pPr>
              <a:endParaRPr sz="2100" b="1" dirty="0">
                <a:solidFill>
                  <a:schemeClr val="accent4"/>
                </a:solidFill>
                <a:latin typeface="Arial"/>
                <a:cs typeface="Arial"/>
              </a:endParaRPr>
            </a:p>
          </p:txBody>
        </p:sp>
        <p:pic>
          <p:nvPicPr>
            <p:cNvPr id="696241646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t="14141" b="9096"/>
            <a:stretch/>
          </p:blipFill>
          <p:spPr bwMode="auto">
            <a:xfrm>
              <a:off x="647697" y="3431725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81171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8" y="635731"/>
            <a:ext cx="14417894" cy="738664"/>
          </a:xfrm>
        </p:spPr>
        <p:txBody>
          <a:bodyPr/>
          <a:lstStyle/>
          <a:p>
            <a:pPr>
              <a:defRPr/>
            </a:pPr>
            <a:r>
              <a:rPr lang="ru-RU" sz="6000" dirty="0"/>
              <a:t>Вопрос </a:t>
            </a:r>
            <a:endParaRPr sz="6000" dirty="0"/>
          </a:p>
        </p:txBody>
      </p:sp>
      <p:sp>
        <p:nvSpPr>
          <p:cNvPr id="25093295" name="Прямоугольник 3"/>
          <p:cNvSpPr/>
          <p:nvPr/>
        </p:nvSpPr>
        <p:spPr bwMode="auto">
          <a:xfrm>
            <a:off x="7140731" y="538314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1200" b="1">
              <a:solidFill>
                <a:srgbClr val="0038FF"/>
              </a:solidFill>
              <a:latin typeface="Arial"/>
            </a:endParaRPr>
          </a:p>
        </p:txBody>
      </p:sp>
      <p:pic>
        <p:nvPicPr>
          <p:cNvPr id="1372645992" name="Рисунок 12" descr="Изображение выглядит как мультфильм, круг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9829" y="3258022"/>
            <a:ext cx="5517795" cy="58791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8DC8A36-5DD4-4463-9AB0-D38259474C23}"/>
              </a:ext>
            </a:extLst>
          </p:cNvPr>
          <p:cNvGrpSpPr/>
          <p:nvPr/>
        </p:nvGrpSpPr>
        <p:grpSpPr>
          <a:xfrm>
            <a:off x="647697" y="2683112"/>
            <a:ext cx="10685448" cy="4922364"/>
            <a:chOff x="647697" y="3258022"/>
            <a:chExt cx="10685448" cy="4922364"/>
          </a:xfrm>
        </p:grpSpPr>
        <p:sp>
          <p:nvSpPr>
            <p:cNvPr id="2007048586" name="Скругленный прямоугольник 11"/>
            <p:cNvSpPr/>
            <p:nvPr/>
          </p:nvSpPr>
          <p:spPr bwMode="auto">
            <a:xfrm>
              <a:off x="647698" y="3258022"/>
              <a:ext cx="10685447" cy="4922364"/>
            </a:xfrm>
            <a:prstGeom prst="roundRect">
              <a:avLst>
                <a:gd name="adj" fmla="val 5371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42000" rIns="216000" bIns="216000" rtlCol="0" anchor="t"/>
            <a:lstStyle/>
            <a:p>
              <a:pPr>
                <a:spcAft>
                  <a:spcPts val="899"/>
                </a:spcAft>
                <a:defRPr/>
              </a:pPr>
              <a:r>
                <a:rPr lang="ru-RU" sz="4050" b="1" dirty="0">
                  <a:solidFill>
                    <a:schemeClr val="accent4"/>
                  </a:solidFill>
                  <a:latin typeface="Arial"/>
                </a:rPr>
                <a:t>Знаете ли вы, что такое </a:t>
              </a:r>
              <a:r>
                <a:rPr lang="en-US" sz="4050" b="1" dirty="0" err="1">
                  <a:solidFill>
                    <a:schemeClr val="accent4"/>
                  </a:solidFill>
                  <a:latin typeface="Arial"/>
                </a:rPr>
                <a:t>PMBoK</a:t>
              </a:r>
              <a:r>
                <a:rPr lang="en-US" sz="4050" b="1" dirty="0">
                  <a:solidFill>
                    <a:schemeClr val="accent4"/>
                  </a:solidFill>
                  <a:latin typeface="Arial"/>
                </a:rPr>
                <a:t>?</a:t>
              </a:r>
              <a:endParaRPr sz="4050" dirty="0"/>
            </a:p>
          </p:txBody>
        </p:sp>
        <p:pic>
          <p:nvPicPr>
            <p:cNvPr id="320429263" name="Рисунок 10" descr="Изображение выглядит как легкий, ночное небо&#10;&#10;Автоматически созданное описание"/>
            <p:cNvPicPr>
              <a:picLocks noChangeAspect="1"/>
            </p:cNvPicPr>
            <p:nvPr/>
          </p:nvPicPr>
          <p:blipFill>
            <a:blip r:embed="rId4"/>
            <a:srcRect t="14141" b="9096"/>
            <a:stretch/>
          </p:blipFill>
          <p:spPr bwMode="auto">
            <a:xfrm>
              <a:off x="647697" y="3431725"/>
              <a:ext cx="1266246" cy="9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BAC9800D-5AB3-47E2-9CF1-9A05EA2DF0A5}"/>
              </a:ext>
            </a:extLst>
          </p:cNvPr>
          <p:cNvSpPr/>
          <p:nvPr/>
        </p:nvSpPr>
        <p:spPr bwMode="auto">
          <a:xfrm>
            <a:off x="5332573" y="3857319"/>
            <a:ext cx="1279350" cy="12793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14AED768-7BBF-470A-8EA6-F1B5E4D0A489}"/>
              </a:ext>
            </a:extLst>
          </p:cNvPr>
          <p:cNvSpPr/>
          <p:nvPr/>
        </p:nvSpPr>
        <p:spPr bwMode="auto">
          <a:xfrm>
            <a:off x="820731" y="3857319"/>
            <a:ext cx="1279350" cy="12793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F17A114-3377-4E48-9D97-B5DFB1FD1D9A}"/>
              </a:ext>
            </a:extLst>
          </p:cNvPr>
          <p:cNvSpPr/>
          <p:nvPr/>
        </p:nvSpPr>
        <p:spPr bwMode="auto">
          <a:xfrm>
            <a:off x="9844415" y="3857319"/>
            <a:ext cx="1279350" cy="12793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BB0F507-EDAF-4B11-B767-7D235B02959C}"/>
              </a:ext>
            </a:extLst>
          </p:cNvPr>
          <p:cNvSpPr/>
          <p:nvPr/>
        </p:nvSpPr>
        <p:spPr bwMode="auto">
          <a:xfrm>
            <a:off x="13988215" y="3857319"/>
            <a:ext cx="1279350" cy="12793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История появления </a:t>
            </a:r>
            <a:r>
              <a:rPr lang="en-US" dirty="0" err="1"/>
              <a:t>PMBoK</a:t>
            </a:r>
            <a:endParaRPr dirty="0"/>
          </a:p>
        </p:txBody>
      </p:sp>
      <p:cxnSp>
        <p:nvCxnSpPr>
          <p:cNvPr id="4" name="Straight Connector 17"/>
          <p:cNvCxnSpPr>
            <a:cxnSpLocks/>
          </p:cNvCxnSpPr>
          <p:nvPr/>
        </p:nvCxnSpPr>
        <p:spPr bwMode="auto">
          <a:xfrm flipH="1">
            <a:off x="648929" y="7151812"/>
            <a:ext cx="16920000" cy="0"/>
          </a:xfrm>
          <a:prstGeom prst="line">
            <a:avLst/>
          </a:prstGeom>
          <a:ln w="889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auto">
          <a:xfrm>
            <a:off x="14110017" y="7547483"/>
            <a:ext cx="1210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3600" b="1" dirty="0"/>
              <a:t>20</a:t>
            </a:r>
            <a:r>
              <a:rPr lang="ru-RU" sz="3600" b="1" dirty="0"/>
              <a:t>21</a:t>
            </a:r>
            <a:endParaRPr lang="id-ID" sz="3600" b="1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9945159" y="7547483"/>
            <a:ext cx="1210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3600" b="1" dirty="0"/>
              <a:t>20</a:t>
            </a:r>
            <a:r>
              <a:rPr lang="ru-RU" sz="3600" b="1" dirty="0"/>
              <a:t>17</a:t>
            </a:r>
            <a:endParaRPr lang="id-ID" sz="3600" b="1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434921" y="7547483"/>
            <a:ext cx="1210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/>
              <a:t>1987</a:t>
            </a:r>
            <a:endParaRPr lang="id-ID" sz="3600" b="1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836465" y="7547483"/>
            <a:ext cx="1210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/>
              <a:t>1969</a:t>
            </a:r>
            <a:endParaRPr lang="id-ID" sz="3600" b="1" dirty="0"/>
          </a:p>
        </p:txBody>
      </p:sp>
      <p:cxnSp>
        <p:nvCxnSpPr>
          <p:cNvPr id="13" name="Straight Connector 26"/>
          <p:cNvCxnSpPr>
            <a:cxnSpLocks/>
          </p:cNvCxnSpPr>
          <p:nvPr/>
        </p:nvCxnSpPr>
        <p:spPr bwMode="auto">
          <a:xfrm flipV="1">
            <a:off x="1443415" y="5144294"/>
            <a:ext cx="0" cy="2016000"/>
          </a:xfrm>
          <a:prstGeom prst="line">
            <a:avLst/>
          </a:prstGeom>
          <a:ln w="44450" cap="rnd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0"/>
          <p:cNvCxnSpPr>
            <a:cxnSpLocks/>
          </p:cNvCxnSpPr>
          <p:nvPr/>
        </p:nvCxnSpPr>
        <p:spPr bwMode="auto">
          <a:xfrm flipV="1">
            <a:off x="5955258" y="5145088"/>
            <a:ext cx="0" cy="1967875"/>
          </a:xfrm>
          <a:prstGeom prst="line">
            <a:avLst/>
          </a:prstGeom>
          <a:ln w="44450" cap="rnd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2"/>
          <p:cNvCxnSpPr>
            <a:cxnSpLocks/>
          </p:cNvCxnSpPr>
          <p:nvPr/>
        </p:nvCxnSpPr>
        <p:spPr bwMode="auto">
          <a:xfrm flipV="1">
            <a:off x="10467101" y="5145088"/>
            <a:ext cx="0" cy="1994873"/>
          </a:xfrm>
          <a:prstGeom prst="line">
            <a:avLst/>
          </a:prstGeom>
          <a:ln w="44450" cap="rnd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5"/>
          <p:cNvCxnSpPr>
            <a:cxnSpLocks/>
          </p:cNvCxnSpPr>
          <p:nvPr/>
        </p:nvCxnSpPr>
        <p:spPr bwMode="auto">
          <a:xfrm flipV="1">
            <a:off x="14609294" y="5144294"/>
            <a:ext cx="0" cy="1995666"/>
          </a:xfrm>
          <a:prstGeom prst="line">
            <a:avLst/>
          </a:prstGeom>
          <a:ln w="44450" cap="rnd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40266" y="5363961"/>
            <a:ext cx="379230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defTabSz="1371600">
              <a:defRPr/>
            </a:pPr>
            <a:r>
              <a:rPr lang="en-GB" sz="2400" b="1" dirty="0">
                <a:latin typeface="+mn-lt"/>
              </a:rPr>
              <a:t>Project Management Institute (PMI) </a:t>
            </a:r>
            <a:r>
              <a:rPr lang="ru-RU" sz="2400" b="1" dirty="0">
                <a:latin typeface="+mn-lt"/>
              </a:rPr>
              <a:t>основан</a:t>
            </a:r>
            <a:r>
              <a:rPr lang="en-US" sz="2400" b="1" dirty="0">
                <a:latin typeface="+mn-lt"/>
              </a:rPr>
              <a:t> </a:t>
            </a:r>
          </a:p>
          <a:p>
            <a:pPr defTabSz="1371600">
              <a:defRPr/>
            </a:pPr>
            <a:r>
              <a:rPr lang="ru-RU" sz="2400" b="1" dirty="0">
                <a:latin typeface="+mn-lt"/>
              </a:rPr>
              <a:t>5 волонтёрами</a:t>
            </a:r>
            <a:endParaRPr lang="en-US" sz="1800" b="1" dirty="0">
              <a:latin typeface="+mn-lt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15194" y="5363961"/>
            <a:ext cx="409190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defTabSz="1371600">
              <a:defRPr/>
            </a:pPr>
            <a:r>
              <a:rPr lang="ru-RU" sz="2400" b="1" dirty="0">
                <a:latin typeface="+mn-lt"/>
              </a:rPr>
              <a:t>Первая </a:t>
            </a:r>
            <a:endParaRPr lang="en-US" sz="2400" b="1" dirty="0">
              <a:latin typeface="+mn-lt"/>
            </a:endParaRPr>
          </a:p>
          <a:p>
            <a:pPr defTabSz="1371600">
              <a:defRPr/>
            </a:pPr>
            <a:r>
              <a:rPr lang="ru-RU" sz="2400" b="1" dirty="0">
                <a:latin typeface="+mn-lt"/>
              </a:rPr>
              <a:t>версия </a:t>
            </a:r>
            <a:r>
              <a:rPr lang="en-GB" sz="2400" b="1" dirty="0" err="1">
                <a:latin typeface="+mn-lt"/>
              </a:rPr>
              <a:t>PMBoK</a:t>
            </a:r>
            <a:endParaRPr lang="en-GB" sz="2400" b="1" dirty="0"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682605" y="5363961"/>
            <a:ext cx="277432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defTabSz="1371600">
              <a:defRPr/>
            </a:pPr>
            <a:r>
              <a:rPr lang="en-GB" sz="2400" b="1" dirty="0" err="1">
                <a:latin typeface="+mn-lt"/>
              </a:rPr>
              <a:t>PMBoK</a:t>
            </a:r>
            <a:r>
              <a:rPr lang="en-US" sz="2400" b="1" dirty="0">
                <a:latin typeface="+mn-lt"/>
              </a:rPr>
              <a:t> </a:t>
            </a:r>
            <a:r>
              <a:rPr lang="en-GB" sz="2400" b="1" dirty="0">
                <a:latin typeface="+mn-lt"/>
              </a:rPr>
              <a:t>Guide </a:t>
            </a:r>
          </a:p>
          <a:p>
            <a:pPr defTabSz="1371600">
              <a:defRPr/>
            </a:pPr>
            <a:r>
              <a:rPr lang="en-GB" sz="2400" b="1" dirty="0">
                <a:latin typeface="+mn-lt"/>
              </a:rPr>
              <a:t>6-th Edition</a:t>
            </a:r>
            <a:endParaRPr lang="ru-RU" sz="2000" dirty="0">
              <a:latin typeface="+mn-lt"/>
              <a:ea typeface="Gotham Pro Light"/>
              <a:cs typeface="Gotham Pro Light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784531" y="5363961"/>
            <a:ext cx="30610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defTabSz="1371600">
              <a:defRPr/>
            </a:pPr>
            <a:r>
              <a:rPr lang="en-GB" sz="2400" b="1" dirty="0" err="1">
                <a:latin typeface="+mn-lt"/>
              </a:rPr>
              <a:t>PMBoK</a:t>
            </a:r>
            <a:r>
              <a:rPr lang="en-US" sz="2400" b="1" dirty="0">
                <a:latin typeface="+mn-lt"/>
              </a:rPr>
              <a:t> </a:t>
            </a:r>
            <a:r>
              <a:rPr lang="en-GB" sz="2400" b="1" dirty="0">
                <a:latin typeface="+mn-lt"/>
              </a:rPr>
              <a:t>Guide </a:t>
            </a:r>
          </a:p>
          <a:p>
            <a:pPr defTabSz="1371600">
              <a:defRPr/>
            </a:pPr>
            <a:r>
              <a:rPr lang="en-GB" sz="2400" b="1" dirty="0">
                <a:latin typeface="+mn-lt"/>
              </a:rPr>
              <a:t>7-th Edition</a:t>
            </a:r>
            <a:endParaRPr sz="4400" dirty="0">
              <a:latin typeface="+mn-lt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8B39EF1-1E1F-460B-B8DC-36CE8261F8CB}"/>
              </a:ext>
            </a:extLst>
          </p:cNvPr>
          <p:cNvSpPr/>
          <p:nvPr/>
        </p:nvSpPr>
        <p:spPr bwMode="auto">
          <a:xfrm>
            <a:off x="1261759" y="6959960"/>
            <a:ext cx="360000" cy="360000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02502D4-FCAB-4661-89A8-97496C0DBA06}"/>
              </a:ext>
            </a:extLst>
          </p:cNvPr>
          <p:cNvSpPr/>
          <p:nvPr/>
        </p:nvSpPr>
        <p:spPr bwMode="auto">
          <a:xfrm>
            <a:off x="5773652" y="6959960"/>
            <a:ext cx="360000" cy="360000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FAEED68-E11A-49B3-A63B-227BE5561850}"/>
              </a:ext>
            </a:extLst>
          </p:cNvPr>
          <p:cNvSpPr/>
          <p:nvPr/>
        </p:nvSpPr>
        <p:spPr bwMode="auto">
          <a:xfrm>
            <a:off x="10285494" y="6959960"/>
            <a:ext cx="360000" cy="360000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2B397A2C-562C-4BE4-BE8C-A25A7C9AAEF8}"/>
              </a:ext>
            </a:extLst>
          </p:cNvPr>
          <p:cNvSpPr/>
          <p:nvPr/>
        </p:nvSpPr>
        <p:spPr bwMode="auto">
          <a:xfrm>
            <a:off x="14429294" y="6959960"/>
            <a:ext cx="360000" cy="360000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971AB1D-6C8B-4C71-8D61-F139BC3CD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406" y="4136994"/>
            <a:ext cx="720000" cy="72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96BFCB2-207A-4A10-9976-11C26A6D44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7794" y="4092540"/>
            <a:ext cx="808908" cy="80890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CA65229-519D-448F-8404-6A9E1C6F98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8032" y="4092540"/>
            <a:ext cx="808908" cy="80890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ABCBF4C-9C70-4FDF-884F-F2CAF2A36DF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95551" y="4074156"/>
            <a:ext cx="864678" cy="8646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4800" dirty="0"/>
              <a:t>Стандарты по управлению проектами</a:t>
            </a:r>
            <a:endParaRPr sz="4800" dirty="0"/>
          </a:p>
        </p:txBody>
      </p:sp>
      <p:sp>
        <p:nvSpPr>
          <p:cNvPr id="3" name="Овал 2"/>
          <p:cNvSpPr/>
          <p:nvPr/>
        </p:nvSpPr>
        <p:spPr bwMode="auto">
          <a:xfrm>
            <a:off x="7701017" y="4199013"/>
            <a:ext cx="2885967" cy="2885967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656000" rIns="0" bIns="0" rtlCol="0" anchor="ctr"/>
          <a:lstStyle/>
          <a:p>
            <a:pPr algn="ctr" defTabSz="685731">
              <a:defRPr/>
            </a:pPr>
            <a:r>
              <a:rPr lang="ru-RU" sz="2400" b="1" dirty="0">
                <a:solidFill>
                  <a:schemeClr val="bg2"/>
                </a:solidFill>
                <a:latin typeface="Arial"/>
              </a:rPr>
              <a:t>СТАНДАРТЫ</a:t>
            </a:r>
            <a:endParaRPr lang="ru-RU" sz="2400" dirty="0">
              <a:solidFill>
                <a:schemeClr val="bg2"/>
              </a:solidFill>
            </a:endParaRPr>
          </a:p>
          <a:p>
            <a:pPr algn="ctr" defTabSz="685731">
              <a:defRPr/>
            </a:pPr>
            <a:endParaRPr lang="ru-RU" sz="1400" dirty="0">
              <a:solidFill>
                <a:schemeClr val="bg2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97932" y="4450720"/>
            <a:ext cx="1703292" cy="1703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630089" y="5122893"/>
            <a:ext cx="604838" cy="604838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D5C63DD-BCC0-412C-B9F4-875E66B63243}"/>
              </a:ext>
            </a:extLst>
          </p:cNvPr>
          <p:cNvGrpSpPr/>
          <p:nvPr/>
        </p:nvGrpSpPr>
        <p:grpSpPr>
          <a:xfrm>
            <a:off x="648928" y="4648093"/>
            <a:ext cx="3592331" cy="1980000"/>
            <a:chOff x="648928" y="4648093"/>
            <a:chExt cx="3592331" cy="1980000"/>
          </a:xfrm>
        </p:grpSpPr>
        <p:sp>
          <p:nvSpPr>
            <p:cNvPr id="69" name="Прямоугольник: скругленные углы 17">
              <a:extLst>
                <a:ext uri="{FF2B5EF4-FFF2-40B4-BE49-F238E27FC236}">
                  <a16:creationId xmlns:a16="http://schemas.microsoft.com/office/drawing/2014/main" id="{E8BD4426-140F-4B25-A1A5-AEF0255E7A92}"/>
                </a:ext>
              </a:extLst>
            </p:cNvPr>
            <p:cNvSpPr/>
            <p:nvPr/>
          </p:nvSpPr>
          <p:spPr bwMode="auto">
            <a:xfrm>
              <a:off x="648928" y="4648093"/>
              <a:ext cx="3592331" cy="1980000"/>
            </a:xfrm>
            <a:prstGeom prst="roundRect">
              <a:avLst>
                <a:gd name="adj" fmla="val 67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972000" rIns="216000" bIns="216000" rtlCol="0" anchor="t"/>
            <a:lstStyle/>
            <a:p>
              <a:pPr>
                <a:spcAft>
                  <a:spcPts val="900"/>
                </a:spcAft>
                <a:defRPr/>
              </a:pPr>
              <a:r>
                <a:rPr lang="ru-RU" sz="2000" b="1" dirty="0">
                  <a:solidFill>
                    <a:schemeClr val="bg2"/>
                  </a:solidFill>
                </a:rPr>
                <a:t>Китай</a:t>
              </a:r>
              <a:endParaRPr lang="ru-RU" sz="4800" dirty="0"/>
            </a:p>
            <a:p>
              <a:pPr>
                <a:spcAft>
                  <a:spcPts val="900"/>
                </a:spcAft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="1" dirty="0">
                  <a:solidFill>
                    <a:schemeClr val="tx1"/>
                  </a:solidFill>
                </a:rPr>
                <a:t>-</a:t>
              </a:r>
              <a:r>
                <a:rPr lang="en-US" sz="2400" b="1" dirty="0" err="1">
                  <a:solidFill>
                    <a:schemeClr val="tx1"/>
                  </a:solidFill>
                </a:rPr>
                <a:t>PMBoK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71C38B4-EAB5-4146-8207-66F8E583C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6310" y="4875201"/>
              <a:ext cx="648000" cy="648000"/>
            </a:xfrm>
            <a:prstGeom prst="rect">
              <a:avLst/>
            </a:prstGeom>
          </p:spPr>
        </p:pic>
        <p:sp>
          <p:nvSpPr>
            <p:cNvPr id="26" name="object 25"/>
            <p:cNvSpPr/>
            <p:nvPr/>
          </p:nvSpPr>
          <p:spPr bwMode="auto">
            <a:xfrm>
              <a:off x="2861318" y="4764758"/>
              <a:ext cx="1250374" cy="1764000"/>
            </a:xfrm>
            <a:prstGeom prst="roundRect">
              <a:avLst>
                <a:gd name="adj" fmla="val 6879"/>
              </a:avLst>
            </a:prstGeom>
            <a:blipFill>
              <a:blip r:embed="rId6"/>
              <a:stretch>
                <a:fillRect l="-6659" t="-1" r="-7132" b="-6118"/>
              </a:stretch>
            </a:blip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4050"/>
            </a:p>
          </p:txBody>
        </p:sp>
      </p:grpSp>
      <p:sp>
        <p:nvSpPr>
          <p:cNvPr id="92" name="Прямоугольник: скругленные углы 17">
            <a:extLst>
              <a:ext uri="{FF2B5EF4-FFF2-40B4-BE49-F238E27FC236}">
                <a16:creationId xmlns:a16="http://schemas.microsoft.com/office/drawing/2014/main" id="{10503E1F-3493-4E30-B4CA-B42D323E48C0}"/>
              </a:ext>
            </a:extLst>
          </p:cNvPr>
          <p:cNvSpPr/>
          <p:nvPr/>
        </p:nvSpPr>
        <p:spPr bwMode="auto">
          <a:xfrm>
            <a:off x="1846968" y="7221165"/>
            <a:ext cx="4936806" cy="2155719"/>
          </a:xfrm>
          <a:prstGeom prst="roundRect">
            <a:avLst>
              <a:gd name="adj" fmla="val 496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972000" rIns="216000" bIns="72000" rtlCol="0" anchor="t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2"/>
                </a:solidFill>
              </a:rPr>
              <a:t>Международная </a:t>
            </a:r>
          </a:p>
          <a:p>
            <a:pPr>
              <a:defRPr/>
            </a:pPr>
            <a:r>
              <a:rPr lang="ru-RU" sz="2000" b="1" dirty="0">
                <a:solidFill>
                  <a:schemeClr val="bg2"/>
                </a:solidFill>
              </a:rPr>
              <a:t>организация ИСО </a:t>
            </a:r>
            <a:endParaRPr lang="ru-RU" sz="4800" dirty="0"/>
          </a:p>
          <a:p>
            <a:pPr>
              <a:spcAft>
                <a:spcPts val="90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ISO 21500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010566" y="7391382"/>
            <a:ext cx="675631" cy="675631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 bwMode="auto">
          <a:xfrm>
            <a:off x="4737522" y="7361012"/>
            <a:ext cx="1897476" cy="1906262"/>
          </a:xfrm>
          <a:prstGeom prst="roundRect">
            <a:avLst>
              <a:gd name="adj" fmla="val 1287"/>
            </a:avLst>
          </a:prstGeom>
          <a:blipFill>
            <a:blip r:embed="rId8"/>
            <a:stretch/>
          </a:blipFill>
          <a:ln>
            <a:solidFill>
              <a:schemeClr val="accent5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4050"/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A12364CA-5366-45B8-91FF-E6851517FF58}"/>
              </a:ext>
            </a:extLst>
          </p:cNvPr>
          <p:cNvGrpSpPr/>
          <p:nvPr/>
        </p:nvGrpSpPr>
        <p:grpSpPr>
          <a:xfrm>
            <a:off x="1846969" y="2118306"/>
            <a:ext cx="4936806" cy="1980000"/>
            <a:chOff x="1846969" y="2118306"/>
            <a:chExt cx="4936806" cy="1980000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F3CA8D31-15A6-41F5-8FAB-5BE8EB6694A8}"/>
                </a:ext>
              </a:extLst>
            </p:cNvPr>
            <p:cNvGrpSpPr/>
            <p:nvPr/>
          </p:nvGrpSpPr>
          <p:grpSpPr>
            <a:xfrm>
              <a:off x="1846969" y="2118306"/>
              <a:ext cx="4936806" cy="1980000"/>
              <a:chOff x="2041652" y="2154304"/>
              <a:chExt cx="4936806" cy="1980000"/>
            </a:xfrm>
          </p:grpSpPr>
          <p:sp>
            <p:nvSpPr>
              <p:cNvPr id="82" name="Прямоугольник: скругленные углы 17">
                <a:extLst>
                  <a:ext uri="{FF2B5EF4-FFF2-40B4-BE49-F238E27FC236}">
                    <a16:creationId xmlns:a16="http://schemas.microsoft.com/office/drawing/2014/main" id="{D24EA2F6-2D82-47B3-A45F-5C49D7B23A0E}"/>
                  </a:ext>
                </a:extLst>
              </p:cNvPr>
              <p:cNvSpPr/>
              <p:nvPr/>
            </p:nvSpPr>
            <p:spPr bwMode="auto">
              <a:xfrm>
                <a:off x="2041652" y="2154304"/>
                <a:ext cx="4936806" cy="1980000"/>
              </a:xfrm>
              <a:prstGeom prst="roundRect">
                <a:avLst>
                  <a:gd name="adj" fmla="val 67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972000" rIns="216000" bIns="216000" rtlCol="0" anchor="t"/>
              <a:lstStyle/>
              <a:p>
                <a:pPr>
                  <a:spcAft>
                    <a:spcPts val="900"/>
                  </a:spcAft>
                  <a:defRPr/>
                </a:pPr>
                <a:r>
                  <a:rPr lang="ru-RU" sz="2000" b="1" dirty="0">
                    <a:solidFill>
                      <a:schemeClr val="bg2"/>
                    </a:solidFill>
                  </a:rPr>
                  <a:t>Великобритания </a:t>
                </a:r>
                <a:endParaRPr lang="ru-RU" sz="4800" dirty="0"/>
              </a:p>
              <a:p>
                <a:pPr>
                  <a:spcAft>
                    <a:spcPts val="900"/>
                  </a:spcAft>
                  <a:defRPr/>
                </a:pPr>
                <a:r>
                  <a:rPr lang="ru-RU" sz="24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RINCE2</a:t>
                </a:r>
                <a:endParaRPr lang="ru-RU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bject 22"/>
              <p:cNvSpPr/>
              <p:nvPr/>
            </p:nvSpPr>
            <p:spPr bwMode="auto">
              <a:xfrm>
                <a:off x="5426050" y="2258364"/>
                <a:ext cx="1440000" cy="1764000"/>
              </a:xfrm>
              <a:prstGeom prst="roundRect">
                <a:avLst>
                  <a:gd name="adj" fmla="val 4433"/>
                </a:avLst>
              </a:prstGeom>
              <a:blipFill>
                <a:blip r:embed="rId9"/>
                <a:stretch>
                  <a:fillRect l="-1" t="-5840" r="-283" b="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4050"/>
              </a:p>
            </p:txBody>
          </p:sp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5CBA1AF0-4D07-4174-A819-69BDDAF5C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2014186" y="2302624"/>
              <a:ext cx="675631" cy="675631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617E646-9332-439A-A2DB-85F620951505}"/>
              </a:ext>
            </a:extLst>
          </p:cNvPr>
          <p:cNvGrpSpPr/>
          <p:nvPr/>
        </p:nvGrpSpPr>
        <p:grpSpPr>
          <a:xfrm>
            <a:off x="11784344" y="7221165"/>
            <a:ext cx="5386460" cy="2217006"/>
            <a:chOff x="12226748" y="7221165"/>
            <a:chExt cx="5386460" cy="2217006"/>
          </a:xfrm>
        </p:grpSpPr>
        <p:sp>
          <p:nvSpPr>
            <p:cNvPr id="101" name="Прямоугольник: скругленные углы 17">
              <a:extLst>
                <a:ext uri="{FF2B5EF4-FFF2-40B4-BE49-F238E27FC236}">
                  <a16:creationId xmlns:a16="http://schemas.microsoft.com/office/drawing/2014/main" id="{4A24077B-0542-4C6D-B976-198FF57508BE}"/>
                </a:ext>
              </a:extLst>
            </p:cNvPr>
            <p:cNvSpPr/>
            <p:nvPr/>
          </p:nvSpPr>
          <p:spPr bwMode="auto">
            <a:xfrm>
              <a:off x="12226748" y="7221165"/>
              <a:ext cx="5386460" cy="2217006"/>
            </a:xfrm>
            <a:prstGeom prst="roundRect">
              <a:avLst>
                <a:gd name="adj" fmla="val 496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972000" rIns="216000" bIns="72000" rtlCol="0" anchor="t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ru-RU" sz="2000" b="1" dirty="0">
                  <a:solidFill>
                    <a:schemeClr val="bg2"/>
                  </a:solidFill>
                </a:rPr>
                <a:t>Основан на ряде </a:t>
              </a:r>
              <a:br>
                <a:rPr lang="ru-RU" sz="2000" b="1" dirty="0">
                  <a:solidFill>
                    <a:schemeClr val="bg2"/>
                  </a:solidFill>
                </a:rPr>
              </a:br>
              <a:r>
                <a:rPr lang="ru-RU" sz="2000" b="1" dirty="0">
                  <a:solidFill>
                    <a:schemeClr val="bg2"/>
                  </a:solidFill>
                </a:rPr>
                <a:t>европейских стандартов</a:t>
              </a:r>
              <a:endParaRPr lang="ru-RU" sz="4800" dirty="0"/>
            </a:p>
            <a:p>
              <a:pPr>
                <a:spcAft>
                  <a:spcPts val="900"/>
                </a:spcAft>
                <a:defRPr/>
              </a:pPr>
              <a:r>
                <a:rPr lang="en-US" sz="2400" b="1" dirty="0">
                  <a:solidFill>
                    <a:schemeClr val="tx1"/>
                  </a:solidFill>
                </a:rPr>
                <a:t>I</a:t>
              </a:r>
              <a:r>
                <a:rPr lang="ru-RU" sz="2400" b="1" dirty="0">
                  <a:solidFill>
                    <a:schemeClr val="tx1"/>
                  </a:solidFill>
                </a:rPr>
                <a:t>СВ </a:t>
              </a:r>
              <a:r>
                <a:rPr lang="en-US" sz="2400" b="1" dirty="0">
                  <a:solidFill>
                    <a:schemeClr val="tx1"/>
                  </a:solidFill>
                </a:rPr>
                <a:t>IPMA</a:t>
              </a:r>
              <a:endParaRPr lang="en-US" sz="4050" dirty="0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1D6C1041-E584-46AF-9CC2-6D3A0C1A7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2390346" y="7391382"/>
              <a:ext cx="675631" cy="675631"/>
            </a:xfrm>
            <a:prstGeom prst="rect">
              <a:avLst/>
            </a:prstGeom>
          </p:spPr>
        </p:pic>
        <p:sp>
          <p:nvSpPr>
            <p:cNvPr id="45" name="object 27"/>
            <p:cNvSpPr>
              <a:spLocks noChangeAspect="1"/>
            </p:cNvSpPr>
            <p:nvPr/>
          </p:nvSpPr>
          <p:spPr bwMode="auto">
            <a:xfrm>
              <a:off x="16051495" y="7317303"/>
              <a:ext cx="1435384" cy="2016000"/>
            </a:xfrm>
            <a:prstGeom prst="roundRect">
              <a:avLst>
                <a:gd name="adj" fmla="val 6642"/>
              </a:avLst>
            </a:prstGeom>
            <a:blipFill>
              <a:blip r:embed="rId10"/>
              <a:stretch/>
            </a:blip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4050" dirty="0"/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3095076-525C-43DD-8703-960FAC5897D5}"/>
              </a:ext>
            </a:extLst>
          </p:cNvPr>
          <p:cNvGrpSpPr/>
          <p:nvPr/>
        </p:nvGrpSpPr>
        <p:grpSpPr>
          <a:xfrm>
            <a:off x="11757252" y="1666044"/>
            <a:ext cx="5413552" cy="2578327"/>
            <a:chOff x="12226748" y="1666044"/>
            <a:chExt cx="5413552" cy="2578327"/>
          </a:xfrm>
        </p:grpSpPr>
        <p:sp>
          <p:nvSpPr>
            <p:cNvPr id="51" name="Прямоугольник: скругленные углы 17"/>
            <p:cNvSpPr/>
            <p:nvPr/>
          </p:nvSpPr>
          <p:spPr bwMode="auto">
            <a:xfrm>
              <a:off x="12226748" y="1666044"/>
              <a:ext cx="5413552" cy="2578327"/>
            </a:xfrm>
            <a:prstGeom prst="roundRect">
              <a:avLst>
                <a:gd name="adj" fmla="val 5692"/>
              </a:avLst>
            </a:prstGeom>
            <a:solidFill>
              <a:srgbClr val="EBF2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972000" rIns="216000" bIns="72000" rtlCol="0" anchor="t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000" b="1" dirty="0">
                  <a:solidFill>
                    <a:schemeClr val="bg2"/>
                  </a:solidFill>
                  <a:latin typeface="Arial"/>
                </a:rPr>
                <a:t>Р</a:t>
              </a:r>
              <a:r>
                <a:rPr lang="ru-RU" sz="2000" b="1" dirty="0" err="1">
                  <a:solidFill>
                    <a:schemeClr val="bg2"/>
                  </a:solidFill>
                  <a:latin typeface="Arial"/>
                </a:rPr>
                <a:t>оссия</a:t>
              </a:r>
              <a:r>
                <a:rPr lang="ru-RU" sz="2000" b="1" dirty="0">
                  <a:solidFill>
                    <a:schemeClr val="bg2"/>
                  </a:solidFill>
                  <a:latin typeface="Arial"/>
                </a:rPr>
                <a:t> </a:t>
              </a:r>
              <a:endParaRPr sz="2000" dirty="0"/>
            </a:p>
            <a:p>
              <a:pPr>
                <a:defRPr/>
              </a:pPr>
              <a:r>
                <a:rPr lang="ru-RU" sz="2200" b="1" dirty="0">
                  <a:solidFill>
                    <a:schemeClr val="tx1"/>
                  </a:solidFill>
                  <a:latin typeface="+mj-lt"/>
                </a:rPr>
                <a:t>ГОСТ Р 54869-2011 </a:t>
              </a:r>
              <a:endParaRPr sz="2200" b="1" dirty="0">
                <a:latin typeface="+mj-lt"/>
              </a:endParaRPr>
            </a:p>
            <a:p>
              <a:pPr>
                <a:defRPr/>
              </a:pPr>
              <a:r>
                <a:rPr lang="ru-RU" sz="2200" b="1" dirty="0">
                  <a:solidFill>
                    <a:schemeClr val="tx1"/>
                  </a:solidFill>
                  <a:latin typeface="+mj-lt"/>
                </a:rPr>
                <a:t>ГОСТ Р 54870-2011</a:t>
              </a:r>
              <a:endParaRPr sz="2200" b="1" dirty="0">
                <a:latin typeface="+mj-lt"/>
              </a:endParaRPr>
            </a:p>
            <a:p>
              <a:pPr>
                <a:defRPr/>
              </a:pPr>
              <a:r>
                <a:rPr lang="ru-RU" sz="2200" b="1" dirty="0">
                  <a:solidFill>
                    <a:schemeClr val="tx1"/>
                  </a:solidFill>
                  <a:latin typeface="+mj-lt"/>
                </a:rPr>
                <a:t>ГОСТ Р 54871-2011 </a:t>
              </a:r>
              <a:endParaRPr sz="4050" dirty="0"/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227A5517-41D4-4D86-874D-82BA5584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2331981" y="1846463"/>
              <a:ext cx="675631" cy="675631"/>
            </a:xfrm>
            <a:prstGeom prst="rect">
              <a:avLst/>
            </a:prstGeom>
          </p:spPr>
        </p:pic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767DB167-3612-443F-88D8-8555CE6DBEC0}"/>
                </a:ext>
              </a:extLst>
            </p:cNvPr>
            <p:cNvGrpSpPr/>
            <p:nvPr/>
          </p:nvGrpSpPr>
          <p:grpSpPr>
            <a:xfrm>
              <a:off x="15360822" y="1784405"/>
              <a:ext cx="2163925" cy="2313901"/>
              <a:chOff x="15050268" y="1268952"/>
              <a:chExt cx="2028998" cy="2313901"/>
            </a:xfrm>
          </p:grpSpPr>
          <p:sp>
            <p:nvSpPr>
              <p:cNvPr id="58" name="object 13"/>
              <p:cNvSpPr/>
              <p:nvPr/>
            </p:nvSpPr>
            <p:spPr bwMode="auto">
              <a:xfrm>
                <a:off x="15050268" y="1268952"/>
                <a:ext cx="1303788" cy="1690090"/>
              </a:xfrm>
              <a:prstGeom prst="rect">
                <a:avLst/>
              </a:prstGeom>
              <a:blipFill>
                <a:blip r:embed="rId11"/>
                <a:stretch/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4050"/>
              </a:p>
            </p:txBody>
          </p:sp>
          <p:sp>
            <p:nvSpPr>
              <p:cNvPr id="59" name="object 16"/>
              <p:cNvSpPr/>
              <p:nvPr/>
            </p:nvSpPr>
            <p:spPr bwMode="auto">
              <a:xfrm>
                <a:off x="15442976" y="1619871"/>
                <a:ext cx="1285126" cy="1665905"/>
              </a:xfrm>
              <a:prstGeom prst="rect">
                <a:avLst/>
              </a:prstGeom>
              <a:blipFill>
                <a:blip r:embed="rId12"/>
                <a:stretch/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4050"/>
              </a:p>
            </p:txBody>
          </p:sp>
          <p:sp>
            <p:nvSpPr>
              <p:cNvPr id="60" name="object 19"/>
              <p:cNvSpPr/>
              <p:nvPr/>
            </p:nvSpPr>
            <p:spPr bwMode="auto">
              <a:xfrm>
                <a:off x="15819515" y="1949832"/>
                <a:ext cx="1259751" cy="1633021"/>
              </a:xfrm>
              <a:prstGeom prst="rect">
                <a:avLst/>
              </a:prstGeom>
              <a:blipFill>
                <a:blip r:embed="rId13"/>
                <a:stretch/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4050"/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5D14B8D-2EA0-4672-BC33-6C09468CC4C8}"/>
              </a:ext>
            </a:extLst>
          </p:cNvPr>
          <p:cNvGrpSpPr/>
          <p:nvPr/>
        </p:nvGrpSpPr>
        <p:grpSpPr>
          <a:xfrm>
            <a:off x="7529356" y="1670650"/>
            <a:ext cx="3240000" cy="1980000"/>
            <a:chOff x="7529356" y="1865022"/>
            <a:chExt cx="3240000" cy="1980000"/>
          </a:xfrm>
        </p:grpSpPr>
        <p:sp>
          <p:nvSpPr>
            <p:cNvPr id="53" name="Прямоугольник: скругленные углы 17"/>
            <p:cNvSpPr/>
            <p:nvPr/>
          </p:nvSpPr>
          <p:spPr bwMode="auto">
            <a:xfrm>
              <a:off x="7529356" y="1865022"/>
              <a:ext cx="3240000" cy="1980000"/>
            </a:xfrm>
            <a:prstGeom prst="roundRect">
              <a:avLst>
                <a:gd name="adj" fmla="val 67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972000" rIns="216000" bIns="216000" rtlCol="0" anchor="t"/>
            <a:lstStyle/>
            <a:p>
              <a:pPr>
                <a:spcAft>
                  <a:spcPts val="600"/>
                </a:spcAft>
                <a:defRPr/>
              </a:pPr>
              <a:r>
                <a:rPr lang="ru-RU" sz="2000" b="1" dirty="0">
                  <a:solidFill>
                    <a:schemeClr val="bg2"/>
                  </a:solidFill>
                  <a:latin typeface="Arial"/>
                </a:rPr>
                <a:t>Япония</a:t>
              </a:r>
              <a:endParaRPr sz="2000" dirty="0">
                <a:solidFill>
                  <a:schemeClr val="bg2"/>
                </a:solidFill>
              </a:endParaRPr>
            </a:p>
            <a:p>
              <a:pPr>
                <a:spcAft>
                  <a:spcPts val="600"/>
                </a:spcAft>
                <a:defRPr/>
              </a:pPr>
              <a:r>
                <a:rPr lang="en-GB" sz="2400" b="1" dirty="0">
                  <a:solidFill>
                    <a:schemeClr val="tx1"/>
                  </a:solidFill>
                  <a:latin typeface="Arial"/>
                </a:rPr>
                <a:t>P2M</a:t>
              </a:r>
              <a:endParaRPr lang="en-GB" sz="4050" dirty="0">
                <a:solidFill>
                  <a:schemeClr val="tx1"/>
                </a:solidFill>
              </a:endParaRPr>
            </a:p>
          </p:txBody>
        </p:sp>
        <p:sp>
          <p:nvSpPr>
            <p:cNvPr id="57" name="object 23"/>
            <p:cNvSpPr/>
            <p:nvPr/>
          </p:nvSpPr>
          <p:spPr bwMode="auto">
            <a:xfrm>
              <a:off x="9401126" y="1961215"/>
              <a:ext cx="1278018" cy="1799454"/>
            </a:xfrm>
            <a:prstGeom prst="roundRect">
              <a:avLst>
                <a:gd name="adj" fmla="val 4742"/>
              </a:avLst>
            </a:prstGeom>
            <a:blipFill>
              <a:blip r:embed="rId14"/>
              <a:stretch/>
            </a:blip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405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43A883B-D309-4C63-BA8D-D81BDAEB9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46737" y="2092130"/>
              <a:ext cx="648000" cy="64800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6C4411F-C6E5-4E05-A186-9CEDFACEF0AF}"/>
              </a:ext>
            </a:extLst>
          </p:cNvPr>
          <p:cNvGrpSpPr/>
          <p:nvPr/>
        </p:nvGrpSpPr>
        <p:grpSpPr>
          <a:xfrm>
            <a:off x="7529356" y="7673551"/>
            <a:ext cx="3240000" cy="2016000"/>
            <a:chOff x="7529356" y="7673551"/>
            <a:chExt cx="3240000" cy="2016000"/>
          </a:xfrm>
        </p:grpSpPr>
        <p:sp>
          <p:nvSpPr>
            <p:cNvPr id="61" name="Прямоугольник: скругленные углы 17">
              <a:extLst>
                <a:ext uri="{FF2B5EF4-FFF2-40B4-BE49-F238E27FC236}">
                  <a16:creationId xmlns:a16="http://schemas.microsoft.com/office/drawing/2014/main" id="{12CBC9CD-7F69-4BD0-B634-FBA3864E62BB}"/>
                </a:ext>
              </a:extLst>
            </p:cNvPr>
            <p:cNvSpPr/>
            <p:nvPr/>
          </p:nvSpPr>
          <p:spPr bwMode="auto">
            <a:xfrm>
              <a:off x="7529356" y="7673551"/>
              <a:ext cx="3240000" cy="2016000"/>
            </a:xfrm>
            <a:prstGeom prst="roundRect">
              <a:avLst>
                <a:gd name="adj" fmla="val 67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972000" rIns="216000" bIns="216000" rtlCol="0" anchor="t"/>
            <a:lstStyle/>
            <a:p>
              <a:pPr>
                <a:spcAft>
                  <a:spcPts val="600"/>
                </a:spcAft>
                <a:defRPr/>
              </a:pPr>
              <a:r>
                <a:rPr lang="ru-RU" sz="2000" b="1" dirty="0">
                  <a:solidFill>
                    <a:schemeClr val="bg2"/>
                  </a:solidFill>
                </a:rPr>
                <a:t>Германия</a:t>
              </a:r>
              <a:endParaRPr sz="2000" dirty="0">
                <a:solidFill>
                  <a:schemeClr val="bg2"/>
                </a:solidFill>
              </a:endParaRPr>
            </a:p>
            <a:p>
              <a:pPr>
                <a:spcAft>
                  <a:spcPts val="600"/>
                </a:spcAft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V</a:t>
              </a:r>
              <a:r>
                <a:rPr lang="en-US" sz="2400" b="1" dirty="0">
                  <a:solidFill>
                    <a:schemeClr val="tx1"/>
                  </a:solidFill>
                </a:rPr>
                <a:t>-Modell</a:t>
              </a:r>
              <a:endParaRPr lang="en-GB" sz="4050" dirty="0">
                <a:solidFill>
                  <a:schemeClr val="tx1"/>
                </a:solidFill>
              </a:endParaRPr>
            </a:p>
          </p:txBody>
        </p:sp>
        <p:sp>
          <p:nvSpPr>
            <p:cNvPr id="35" name="object 21"/>
            <p:cNvSpPr/>
            <p:nvPr/>
          </p:nvSpPr>
          <p:spPr bwMode="auto">
            <a:xfrm>
              <a:off x="9353245" y="7754152"/>
              <a:ext cx="1295958" cy="1808948"/>
            </a:xfrm>
            <a:prstGeom prst="roundRect">
              <a:avLst>
                <a:gd name="adj" fmla="val 3431"/>
              </a:avLst>
            </a:prstGeom>
            <a:blipFill>
              <a:blip r:embed="rId15"/>
              <a:stretch>
                <a:fillRect l="113" t="-812" r="-1083" b="-7306"/>
              </a:stretch>
            </a:blip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4050"/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8F87123-4C50-41BE-9EBE-C9C27FCF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46737" y="7900659"/>
              <a:ext cx="648000" cy="648000"/>
            </a:xfrm>
            <a:prstGeom prst="rect">
              <a:avLst/>
            </a:prstGeom>
          </p:spPr>
        </p:pic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7627CC5-948A-4177-AACE-9D5948F42E93}"/>
              </a:ext>
            </a:extLst>
          </p:cNvPr>
          <p:cNvCxnSpPr>
            <a:stCxn id="3" idx="0"/>
            <a:endCxn id="53" idx="2"/>
          </p:cNvCxnSpPr>
          <p:nvPr/>
        </p:nvCxnSpPr>
        <p:spPr bwMode="auto">
          <a:xfrm flipV="1">
            <a:off x="9144001" y="3650650"/>
            <a:ext cx="5355" cy="548363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3CC1937-819E-43EB-84DF-1D76A8BE901D}"/>
              </a:ext>
            </a:extLst>
          </p:cNvPr>
          <p:cNvCxnSpPr>
            <a:cxnSpLocks/>
          </p:cNvCxnSpPr>
          <p:nvPr/>
        </p:nvCxnSpPr>
        <p:spPr bwMode="auto">
          <a:xfrm>
            <a:off x="9144001" y="7065525"/>
            <a:ext cx="5355" cy="588571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D4EF8505-26AE-4320-9F26-CC7778B21C86}"/>
              </a:ext>
            </a:extLst>
          </p:cNvPr>
          <p:cNvCxnSpPr>
            <a:cxnSpLocks/>
            <a:stCxn id="3" idx="2"/>
            <a:endCxn id="69" idx="3"/>
          </p:cNvCxnSpPr>
          <p:nvPr/>
        </p:nvCxnSpPr>
        <p:spPr bwMode="auto">
          <a:xfrm flipH="1" flipV="1">
            <a:off x="4241259" y="5638093"/>
            <a:ext cx="3459758" cy="3904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F0F3456-88A9-4AF3-BA32-4141E2B05817}"/>
              </a:ext>
            </a:extLst>
          </p:cNvPr>
          <p:cNvGrpSpPr/>
          <p:nvPr/>
        </p:nvGrpSpPr>
        <p:grpSpPr>
          <a:xfrm>
            <a:off x="14046740" y="4648093"/>
            <a:ext cx="3571690" cy="1980000"/>
            <a:chOff x="14046740" y="4648093"/>
            <a:chExt cx="3571690" cy="1980000"/>
          </a:xfrm>
        </p:grpSpPr>
        <p:sp>
          <p:nvSpPr>
            <p:cNvPr id="77" name="Прямоугольник: скругленные углы 17">
              <a:extLst>
                <a:ext uri="{FF2B5EF4-FFF2-40B4-BE49-F238E27FC236}">
                  <a16:creationId xmlns:a16="http://schemas.microsoft.com/office/drawing/2014/main" id="{13CFF9B5-4363-435E-9A14-A65E576147B8}"/>
                </a:ext>
              </a:extLst>
            </p:cNvPr>
            <p:cNvSpPr/>
            <p:nvPr/>
          </p:nvSpPr>
          <p:spPr bwMode="auto">
            <a:xfrm>
              <a:off x="14046740" y="4648093"/>
              <a:ext cx="3571690" cy="1980000"/>
            </a:xfrm>
            <a:prstGeom prst="roundRect">
              <a:avLst>
                <a:gd name="adj" fmla="val 67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972000" rIns="216000" bIns="216000" rtlCol="0" anchor="t"/>
            <a:lstStyle/>
            <a:p>
              <a:pPr>
                <a:spcAft>
                  <a:spcPts val="900"/>
                </a:spcAft>
                <a:defRPr/>
              </a:pPr>
              <a:r>
                <a:rPr lang="ru-RU" sz="2000" b="1" dirty="0">
                  <a:solidFill>
                    <a:schemeClr val="bg2"/>
                  </a:solidFill>
                </a:rPr>
                <a:t>США</a:t>
              </a:r>
              <a:endParaRPr lang="ru-RU" sz="4800" dirty="0"/>
            </a:p>
            <a:p>
              <a:pPr>
                <a:spcAft>
                  <a:spcPts val="900"/>
                </a:spcAft>
                <a:defRPr/>
              </a:pPr>
              <a:r>
                <a:rPr lang="en-US" sz="2400" b="1" dirty="0" err="1">
                  <a:solidFill>
                    <a:schemeClr val="tx1"/>
                  </a:solidFill>
                </a:rPr>
                <a:t>PMBoK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055AA402-9251-4DAE-A2A0-9370636AE0A5}"/>
                </a:ext>
              </a:extLst>
            </p:cNvPr>
            <p:cNvGrpSpPr/>
            <p:nvPr/>
          </p:nvGrpSpPr>
          <p:grpSpPr>
            <a:xfrm>
              <a:off x="15800271" y="4730924"/>
              <a:ext cx="1736950" cy="1796726"/>
              <a:chOff x="15741906" y="4580280"/>
              <a:chExt cx="1736950" cy="1796726"/>
            </a:xfrm>
          </p:grpSpPr>
          <p:sp>
            <p:nvSpPr>
              <p:cNvPr id="49" name="object 10"/>
              <p:cNvSpPr/>
              <p:nvPr/>
            </p:nvSpPr>
            <p:spPr bwMode="auto">
              <a:xfrm>
                <a:off x="15741906" y="4580280"/>
                <a:ext cx="1037907" cy="1527662"/>
              </a:xfrm>
              <a:prstGeom prst="roundRect">
                <a:avLst>
                  <a:gd name="adj" fmla="val 5850"/>
                </a:avLst>
              </a:prstGeom>
              <a:blipFill>
                <a:blip r:embed="rId16"/>
                <a:stretch>
                  <a:fillRect l="-7292" r="-10888"/>
                </a:stretch>
              </a:blip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4050"/>
              </a:p>
            </p:txBody>
          </p:sp>
          <p:sp>
            <p:nvSpPr>
              <p:cNvPr id="50" name="object 11"/>
              <p:cNvSpPr/>
              <p:nvPr/>
            </p:nvSpPr>
            <p:spPr bwMode="auto">
              <a:xfrm>
                <a:off x="16382850" y="4849344"/>
                <a:ext cx="1096006" cy="1527662"/>
              </a:xfrm>
              <a:prstGeom prst="roundRect">
                <a:avLst>
                  <a:gd name="adj" fmla="val 7857"/>
                </a:avLst>
              </a:prstGeom>
              <a:blipFill>
                <a:blip r:embed="rId17"/>
                <a:stretch/>
              </a:blip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4050"/>
              </a:p>
            </p:txBody>
          </p:sp>
        </p:grp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DE55DD1-F236-4976-AD70-53DD6A114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71978" y="4875201"/>
              <a:ext cx="648000" cy="648000"/>
            </a:xfrm>
            <a:prstGeom prst="rect">
              <a:avLst/>
            </a:prstGeom>
          </p:spPr>
        </p:pic>
      </p:grp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7EBEAD4E-C980-42E0-B3F9-9FE9C6379B92}"/>
              </a:ext>
            </a:extLst>
          </p:cNvPr>
          <p:cNvCxnSpPr>
            <a:stCxn id="3" idx="6"/>
            <a:endCxn id="77" idx="1"/>
          </p:cNvCxnSpPr>
          <p:nvPr/>
        </p:nvCxnSpPr>
        <p:spPr bwMode="auto">
          <a:xfrm flipV="1">
            <a:off x="10586984" y="5638093"/>
            <a:ext cx="3459756" cy="3904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FD729FE2-E2C6-448F-9092-9880BE2FFE97}"/>
              </a:ext>
            </a:extLst>
          </p:cNvPr>
          <p:cNvCxnSpPr>
            <a:cxnSpLocks/>
            <a:stCxn id="3" idx="1"/>
          </p:cNvCxnSpPr>
          <p:nvPr/>
        </p:nvCxnSpPr>
        <p:spPr bwMode="auto">
          <a:xfrm flipH="1" flipV="1">
            <a:off x="6854214" y="4058925"/>
            <a:ext cx="1269443" cy="562728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B96EF60B-4B02-47E5-838C-81A9A6618161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 flipH="1">
            <a:off x="6854214" y="6662340"/>
            <a:ext cx="1269443" cy="649748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368CC874-533A-4175-8625-4D6E397E03C6}"/>
              </a:ext>
            </a:extLst>
          </p:cNvPr>
          <p:cNvCxnSpPr>
            <a:cxnSpLocks/>
            <a:stCxn id="3" idx="5"/>
          </p:cNvCxnSpPr>
          <p:nvPr/>
        </p:nvCxnSpPr>
        <p:spPr bwMode="auto">
          <a:xfrm>
            <a:off x="10164344" y="6662340"/>
            <a:ext cx="1620000" cy="746887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>
            <a:extLst>
              <a:ext uri="{FF2B5EF4-FFF2-40B4-BE49-F238E27FC236}">
                <a16:creationId xmlns:a16="http://schemas.microsoft.com/office/drawing/2014/main" id="{7CB867FB-1FF2-474B-9E7B-0969F3EDC9B8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64344" y="3745650"/>
            <a:ext cx="1521189" cy="902443"/>
          </a:xfrm>
          <a:prstGeom prst="straightConnector1">
            <a:avLst/>
          </a:prstGeom>
          <a:ln w="444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037"/>
            <a:ext cx="14409795" cy="1083374"/>
          </a:xfrm>
        </p:spPr>
        <p:txBody>
          <a:bodyPr/>
          <a:lstStyle/>
          <a:p>
            <a:pPr>
              <a:defRPr/>
            </a:pPr>
            <a:r>
              <a:rPr lang="ru-RU" sz="4400" dirty="0"/>
              <a:t>Назначение стандартов в области управления проектами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 bwMode="auto">
          <a:xfrm>
            <a:off x="611188" y="1527938"/>
            <a:ext cx="15520497" cy="551113"/>
          </a:xfrm>
          <a:prstGeom prst="rect">
            <a:avLst/>
          </a:prstGeom>
        </p:spPr>
        <p:txBody>
          <a:bodyPr vert="horz" wrap="square" lIns="0" tIns="58103" rIns="0" bIns="0" rtlCol="0">
            <a:spAutoFit/>
          </a:bodyPr>
          <a:lstStyle/>
          <a:p>
            <a:pPr marL="19050" algn="just">
              <a:spcBef>
                <a:spcPts val="458"/>
              </a:spcBef>
              <a:defRPr/>
            </a:pPr>
            <a:r>
              <a:rPr sz="3200" b="1" spc="-15" dirty="0" err="1">
                <a:solidFill>
                  <a:schemeClr val="bg2"/>
                </a:solidFill>
                <a:cs typeface="Times New Roman"/>
              </a:rPr>
              <a:t>Назначение</a:t>
            </a:r>
            <a:r>
              <a:rPr sz="3200" b="1" spc="-53" dirty="0">
                <a:solidFill>
                  <a:schemeClr val="bg2"/>
                </a:solidFill>
                <a:cs typeface="Times New Roman"/>
              </a:rPr>
              <a:t> </a:t>
            </a:r>
            <a:r>
              <a:rPr sz="3200" b="1" spc="-8" dirty="0" err="1">
                <a:solidFill>
                  <a:schemeClr val="bg2"/>
                </a:solidFill>
                <a:cs typeface="Times New Roman"/>
              </a:rPr>
              <a:t>стандартов</a:t>
            </a:r>
            <a:endParaRPr sz="3200" dirty="0">
              <a:solidFill>
                <a:schemeClr val="bg2"/>
              </a:solidFill>
              <a:cs typeface="Times New Roman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34D305B-6AC8-45C6-9620-2F53610A65EA}"/>
              </a:ext>
            </a:extLst>
          </p:cNvPr>
          <p:cNvSpPr/>
          <p:nvPr/>
        </p:nvSpPr>
        <p:spPr bwMode="auto">
          <a:xfrm>
            <a:off x="611188" y="7319130"/>
            <a:ext cx="17029112" cy="1736263"/>
          </a:xfrm>
          <a:prstGeom prst="roundRect">
            <a:avLst>
              <a:gd name="adj" fmla="val 86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PMBoK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— это обобщённый обзор, свод хороших практик. Возможность применения его положений к каждому проекту определяется индивидуально организацией или командой управления проектом.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F21B3A1-16C9-410F-AE5F-2C872ADB4EA8}"/>
              </a:ext>
            </a:extLst>
          </p:cNvPr>
          <p:cNvSpPr/>
          <p:nvPr/>
        </p:nvSpPr>
        <p:spPr bwMode="auto">
          <a:xfrm>
            <a:off x="611188" y="2366667"/>
            <a:ext cx="5472000" cy="4670947"/>
          </a:xfrm>
          <a:prstGeom prst="roundRect">
            <a:avLst>
              <a:gd name="adj" fmla="val 35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0" rIns="180000" bIns="18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chemeClr val="accent4"/>
                </a:solidFill>
              </a:rPr>
              <a:t>Определять: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практические методы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и инструменты управления проектами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ролевую структуру управления проектами</a:t>
            </a:r>
          </a:p>
          <a:p>
            <a:pPr marL="396000" indent="-396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общепрофессиональную терминологию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AEC369A-ACC3-4025-AABF-A1D2C32C34D2}"/>
              </a:ext>
            </a:extLst>
          </p:cNvPr>
          <p:cNvSpPr/>
          <p:nvPr/>
        </p:nvSpPr>
        <p:spPr bwMode="auto">
          <a:xfrm>
            <a:off x="6389744" y="2366667"/>
            <a:ext cx="5472000" cy="4670947"/>
          </a:xfrm>
          <a:prstGeom prst="roundRect">
            <a:avLst>
              <a:gd name="adj" fmla="val 316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0" rIns="180000" bIns="18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chemeClr val="accent4"/>
                </a:solidFill>
              </a:rPr>
              <a:t>Содействовать:</a:t>
            </a:r>
            <a:endParaRPr lang="ru-RU" sz="2400" b="1" dirty="0">
              <a:solidFill>
                <a:schemeClr val="accent4"/>
              </a:solidFill>
            </a:endParaRPr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в развитии и оценке методов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и инструментов управления проектами</a:t>
            </a:r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в подборе, оценке и пр.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98AE953-106D-4688-9F90-25BBC6C3909B}"/>
              </a:ext>
            </a:extLst>
          </p:cNvPr>
          <p:cNvSpPr/>
          <p:nvPr/>
        </p:nvSpPr>
        <p:spPr bwMode="auto">
          <a:xfrm>
            <a:off x="12168300" y="2366667"/>
            <a:ext cx="5472000" cy="4670947"/>
          </a:xfrm>
          <a:prstGeom prst="roundRect">
            <a:avLst>
              <a:gd name="adj" fmla="val 24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0" rIns="180000" bIns="18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chemeClr val="accent4"/>
                </a:solidFill>
              </a:rPr>
              <a:t>Являться базисом для:</a:t>
            </a:r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dirty="0">
                <a:solidFill>
                  <a:schemeClr val="accent4"/>
                </a:solidFill>
              </a:rPr>
              <a:t>разработки квалификационных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и сертифицированных требований к методам, средствам, инструментам,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а также профессионалам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в области управления проектами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0BD53E-CEE5-4CE1-A303-17A097826B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770" y="2557920"/>
            <a:ext cx="648000" cy="64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EF41AA-B2C2-4266-909A-20D6EFE7FD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6960" y="2557919"/>
            <a:ext cx="773109" cy="7731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81DDD2-8841-4E4E-BEA5-E6AA9D3A43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06596" y="2495365"/>
            <a:ext cx="773109" cy="7731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850D258B-D93C-477E-BD93-D357C39B4AA2}"/>
              </a:ext>
            </a:extLst>
          </p:cNvPr>
          <p:cNvSpPr/>
          <p:nvPr/>
        </p:nvSpPr>
        <p:spPr bwMode="auto">
          <a:xfrm rot="16200000">
            <a:off x="11348229" y="2857373"/>
            <a:ext cx="7740000" cy="6139543"/>
          </a:xfrm>
          <a:prstGeom prst="round2SameRect">
            <a:avLst>
              <a:gd name="adj1" fmla="val 3594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Ч</a:t>
            </a:r>
            <a:r>
              <a:rPr lang="ru-RU" dirty="0"/>
              <a:t>то такое </a:t>
            </a:r>
            <a:r>
              <a:rPr lang="en-US" dirty="0" err="1"/>
              <a:t>PMBoK</a:t>
            </a:r>
            <a:r>
              <a:rPr lang="en-US" dirty="0"/>
              <a:t>?</a:t>
            </a:r>
            <a:endParaRPr lang="ru-RU" dirty="0"/>
          </a:p>
        </p:txBody>
      </p:sp>
      <p:pic>
        <p:nvPicPr>
          <p:cNvPr id="3" name="Google Shape;88;p13"/>
          <p:cNvPicPr>
            <a:picLocks/>
          </p:cNvPicPr>
          <p:nvPr/>
        </p:nvPicPr>
        <p:blipFill rotWithShape="1">
          <a:blip r:embed="rId2">
            <a:alphaModFix/>
          </a:blip>
          <a:srcRect l="4136" t="1579" r="4097" b="1792"/>
          <a:stretch/>
        </p:blipFill>
        <p:spPr bwMode="auto">
          <a:xfrm>
            <a:off x="12318999" y="2220427"/>
            <a:ext cx="5256000" cy="7416000"/>
          </a:xfrm>
          <a:prstGeom prst="roundRect">
            <a:avLst>
              <a:gd name="adj" fmla="val 2599"/>
            </a:avLst>
          </a:prstGeom>
          <a:noFill/>
          <a:ln>
            <a:noFill/>
          </a:ln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0BE70C4-C501-4968-A43F-1BBA6C644DC5}"/>
              </a:ext>
            </a:extLst>
          </p:cNvPr>
          <p:cNvSpPr/>
          <p:nvPr/>
        </p:nvSpPr>
        <p:spPr bwMode="auto">
          <a:xfrm>
            <a:off x="611187" y="2057144"/>
            <a:ext cx="11194370" cy="1908000"/>
          </a:xfrm>
          <a:prstGeom prst="roundRect">
            <a:avLst>
              <a:gd name="adj" fmla="val 947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PMBoK</a:t>
            </a:r>
            <a:r>
              <a:rPr lang="en-US" sz="2800" b="1" dirty="0">
                <a:solidFill>
                  <a:schemeClr val="bg1"/>
                </a:solidFill>
              </a:rPr>
              <a:t> (Project Management Body of Knowledge) </a:t>
            </a:r>
            <a:r>
              <a:rPr lang="en-US" sz="2800" dirty="0">
                <a:solidFill>
                  <a:schemeClr val="bg1"/>
                </a:solidFill>
              </a:rPr>
              <a:t>— </a:t>
            </a:r>
            <a:r>
              <a:rPr lang="ru-RU" sz="2800" dirty="0">
                <a:solidFill>
                  <a:schemeClr val="bg1"/>
                </a:solidFill>
              </a:rPr>
              <a:t>это международный стандарт управления проектами, разработанный Институтом </a:t>
            </a:r>
            <a:r>
              <a:rPr lang="en-US" sz="2800" dirty="0">
                <a:solidFill>
                  <a:schemeClr val="bg1"/>
                </a:solidFill>
              </a:rPr>
              <a:t>PMI (Project Management Institute)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006A8B4-2E4F-4368-AA2E-AE4719A056F2}"/>
              </a:ext>
            </a:extLst>
          </p:cNvPr>
          <p:cNvSpPr/>
          <p:nvPr/>
        </p:nvSpPr>
        <p:spPr bwMode="auto">
          <a:xfrm>
            <a:off x="616270" y="4319143"/>
            <a:ext cx="5364000" cy="5478002"/>
          </a:xfrm>
          <a:prstGeom prst="roundRect">
            <a:avLst>
              <a:gd name="adj" fmla="val 3481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36000" bIns="180000" rtlCol="0" anchor="t">
            <a:noAutofit/>
          </a:bodyPr>
          <a:lstStyle/>
          <a:p>
            <a:r>
              <a:rPr lang="ru-RU" sz="2400" dirty="0">
                <a:solidFill>
                  <a:schemeClr val="accent4"/>
                </a:solidFill>
              </a:rPr>
              <a:t>«</a:t>
            </a:r>
            <a:r>
              <a:rPr lang="ru-RU" sz="2400" dirty="0" err="1">
                <a:solidFill>
                  <a:schemeClr val="tx1"/>
                </a:solidFill>
              </a:rPr>
              <a:t>PMBoK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accent4"/>
                </a:solidFill>
              </a:rPr>
              <a:t>— это не инструкция,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а свод лучших практик,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которые можно адаптировать </a:t>
            </a:r>
            <a:br>
              <a:rPr lang="ru-RU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под контекст проекта»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BE87D27-3537-486A-9E61-490CCAF57D54}"/>
              </a:ext>
            </a:extLst>
          </p:cNvPr>
          <p:cNvSpPr/>
          <p:nvPr/>
        </p:nvSpPr>
        <p:spPr bwMode="auto">
          <a:xfrm>
            <a:off x="6333557" y="4319143"/>
            <a:ext cx="5472000" cy="5478002"/>
          </a:xfrm>
          <a:prstGeom prst="roundRect">
            <a:avLst>
              <a:gd name="adj" fmla="val 29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>
            <a:noAutofit/>
          </a:bodyPr>
          <a:lstStyle/>
          <a:p>
            <a:pPr>
              <a:spcAft>
                <a:spcPts val="1200"/>
              </a:spcAft>
              <a:buClr>
                <a:schemeClr val="bg2"/>
              </a:buClr>
            </a:pPr>
            <a:r>
              <a:rPr lang="ru-RU" sz="2400" b="1" dirty="0">
                <a:solidFill>
                  <a:schemeClr val="bg2"/>
                </a:solidFill>
              </a:rPr>
              <a:t>В 6-м издании </a:t>
            </a:r>
            <a:r>
              <a:rPr lang="ru-RU" sz="2400" b="1" dirty="0" err="1">
                <a:solidFill>
                  <a:schemeClr val="bg2"/>
                </a:solidFill>
              </a:rPr>
              <a:t>PMBoK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br>
              <a:rPr lang="ru-RU" sz="2400" b="1" dirty="0">
                <a:solidFill>
                  <a:schemeClr val="bg2"/>
                </a:solidFill>
              </a:rPr>
            </a:br>
            <a:r>
              <a:rPr lang="ru-RU" sz="2400" b="1" dirty="0">
                <a:solidFill>
                  <a:schemeClr val="bg2"/>
                </a:solidFill>
              </a:rPr>
              <a:t>содержимое разбито на 3 части:</a:t>
            </a:r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accent4"/>
                </a:solidFill>
              </a:rPr>
              <a:t>Само Руководство </a:t>
            </a:r>
            <a:r>
              <a:rPr lang="ru-RU" sz="2400" dirty="0" err="1">
                <a:solidFill>
                  <a:schemeClr val="accent4"/>
                </a:solidFill>
              </a:rPr>
              <a:t>PMBoK</a:t>
            </a:r>
            <a:endParaRPr lang="ru-RU" sz="2400" dirty="0">
              <a:solidFill>
                <a:schemeClr val="accent4"/>
              </a:solidFill>
            </a:endParaRPr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accent4"/>
                </a:solidFill>
              </a:rPr>
              <a:t>Стандарт управления проектом</a:t>
            </a:r>
          </a:p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ru-RU" sz="2400" dirty="0">
                <a:solidFill>
                  <a:schemeClr val="accent4"/>
                </a:solidFill>
              </a:rPr>
              <a:t>Приложения, глоссарий, указатели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94CA60-C09A-4374-8DC6-7B97B27BAF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2178" y="8906812"/>
            <a:ext cx="684000" cy="684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027D50-A4CF-44A6-A7B1-E85D5AFD81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7333" y="8879480"/>
            <a:ext cx="756000" cy="75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4603DD0-263B-41A2-A11C-918ABAC3FC7E}"/>
              </a:ext>
            </a:extLst>
          </p:cNvPr>
          <p:cNvSpPr/>
          <p:nvPr/>
        </p:nvSpPr>
        <p:spPr bwMode="auto">
          <a:xfrm>
            <a:off x="611190" y="3652252"/>
            <a:ext cx="2997424" cy="1571130"/>
          </a:xfrm>
          <a:prstGeom prst="roundRect">
            <a:avLst>
              <a:gd name="adj" fmla="val 1128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80000" rIns="180000" bIns="180000" rtlCol="0" anchor="t">
            <a:noAutofit/>
          </a:bodyPr>
          <a:lstStyle/>
          <a:p>
            <a:pPr marL="36000">
              <a:spcAft>
                <a:spcPts val="600"/>
              </a:spcAft>
              <a:defRPr/>
            </a:pPr>
            <a:r>
              <a:rPr lang="ru-RU" sz="2400" b="1" spc="-30" dirty="0">
                <a:solidFill>
                  <a:schemeClr val="tx1"/>
                </a:solidFill>
                <a:cs typeface="Times New Roman"/>
              </a:rPr>
              <a:t>Определить </a:t>
            </a:r>
            <a:br>
              <a:rPr lang="ru-RU" sz="2400" b="1" spc="-30" dirty="0">
                <a:solidFill>
                  <a:schemeClr val="tx1"/>
                </a:solidFill>
                <a:cs typeface="Times New Roman"/>
              </a:rPr>
            </a:br>
            <a:r>
              <a:rPr lang="ru-RU" sz="2400" b="1" spc="-30" dirty="0">
                <a:solidFill>
                  <a:schemeClr val="tx1"/>
                </a:solidFill>
                <a:cs typeface="Times New Roman"/>
              </a:rPr>
              <a:t>требования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590931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Что такое управление проектами по </a:t>
            </a:r>
            <a:r>
              <a:rPr lang="en-GB" sz="4800" dirty="0" err="1"/>
              <a:t>PMBoK</a:t>
            </a:r>
            <a:r>
              <a:rPr lang="en-GB" sz="4800" dirty="0"/>
              <a:t>?</a:t>
            </a:r>
            <a:endParaRPr lang="ru-RU" sz="48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6E69F06-D1BE-445A-9FF5-563ADA22BAC9}"/>
              </a:ext>
            </a:extLst>
          </p:cNvPr>
          <p:cNvSpPr/>
          <p:nvPr/>
        </p:nvSpPr>
        <p:spPr bwMode="auto">
          <a:xfrm>
            <a:off x="611188" y="2037480"/>
            <a:ext cx="17029112" cy="1331940"/>
          </a:xfrm>
          <a:prstGeom prst="roundRect">
            <a:avLst>
              <a:gd name="adj" fmla="val 1427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>
            <a:spAutoFit/>
          </a:bodyPr>
          <a:lstStyle/>
          <a:p>
            <a:r>
              <a:rPr lang="ru-RU" sz="2800" b="1" spc="-38" dirty="0">
                <a:cs typeface="Times New Roman"/>
              </a:rPr>
              <a:t>Управление </a:t>
            </a:r>
            <a:r>
              <a:rPr lang="ru-RU" sz="2800" b="1" spc="-8" dirty="0">
                <a:cs typeface="Times New Roman"/>
              </a:rPr>
              <a:t>проектами </a:t>
            </a:r>
            <a:r>
              <a:rPr lang="ru-RU" sz="2800" b="1" dirty="0">
                <a:cs typeface="Times New Roman"/>
              </a:rPr>
              <a:t>— </a:t>
            </a:r>
            <a:r>
              <a:rPr lang="ru-RU" sz="2800" spc="-15" dirty="0">
                <a:cs typeface="Times New Roman"/>
              </a:rPr>
              <a:t>это приложение </a:t>
            </a:r>
            <a:r>
              <a:rPr lang="ru-RU" sz="2800" spc="-8" dirty="0">
                <a:cs typeface="Times New Roman"/>
              </a:rPr>
              <a:t>знаний, </a:t>
            </a:r>
            <a:r>
              <a:rPr lang="ru-RU" sz="2800" spc="-23" dirty="0">
                <a:cs typeface="Times New Roman"/>
              </a:rPr>
              <a:t>навыков, </a:t>
            </a:r>
            <a:r>
              <a:rPr lang="ru-RU" sz="2800" spc="-15" dirty="0">
                <a:cs typeface="Times New Roman"/>
              </a:rPr>
              <a:t>инструментов </a:t>
            </a:r>
            <a:r>
              <a:rPr lang="ru-RU" sz="2800" dirty="0">
                <a:cs typeface="Times New Roman"/>
              </a:rPr>
              <a:t>и </a:t>
            </a:r>
            <a:r>
              <a:rPr lang="ru-RU" sz="2800" spc="-15" dirty="0">
                <a:cs typeface="Times New Roman"/>
              </a:rPr>
              <a:t>методов </a:t>
            </a:r>
            <a:r>
              <a:rPr lang="ru-RU" sz="2800" dirty="0">
                <a:cs typeface="Times New Roman"/>
              </a:rPr>
              <a:t>к </a:t>
            </a:r>
            <a:r>
              <a:rPr lang="ru-RU" sz="2800" spc="-8" dirty="0">
                <a:cs typeface="Times New Roman"/>
              </a:rPr>
              <a:t>работам </a:t>
            </a:r>
            <a:r>
              <a:rPr lang="ru-RU" sz="2800" dirty="0">
                <a:cs typeface="Times New Roman"/>
              </a:rPr>
              <a:t>проекта для </a:t>
            </a:r>
            <a:r>
              <a:rPr lang="ru-RU" sz="2800" spc="-23" dirty="0">
                <a:cs typeface="Times New Roman"/>
              </a:rPr>
              <a:t>удовлетворения </a:t>
            </a:r>
            <a:r>
              <a:rPr lang="ru-RU" sz="2800" spc="-8" dirty="0">
                <a:cs typeface="Times New Roman"/>
              </a:rPr>
              <a:t>требований, </a:t>
            </a:r>
            <a:r>
              <a:rPr lang="ru-RU" sz="2800" spc="-15" dirty="0">
                <a:cs typeface="Times New Roman"/>
              </a:rPr>
              <a:t>предъявляемых </a:t>
            </a:r>
            <a:r>
              <a:rPr lang="ru-RU" sz="2800" dirty="0">
                <a:cs typeface="Times New Roman"/>
              </a:rPr>
              <a:t>к </a:t>
            </a:r>
            <a:r>
              <a:rPr lang="ru-RU" sz="2800" spc="-38" dirty="0">
                <a:cs typeface="Times New Roman"/>
              </a:rPr>
              <a:t>проекту.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F24085F-97DF-484E-816E-F68B9A5CE407}"/>
              </a:ext>
            </a:extLst>
          </p:cNvPr>
          <p:cNvSpPr/>
          <p:nvPr/>
        </p:nvSpPr>
        <p:spPr bwMode="auto">
          <a:xfrm>
            <a:off x="648929" y="5506214"/>
            <a:ext cx="10421842" cy="3852946"/>
          </a:xfrm>
          <a:prstGeom prst="roundRect">
            <a:avLst>
              <a:gd name="adj" fmla="val 417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80000" rIns="180000" bIns="180000" rtlCol="0" anchor="t">
            <a:spAutoFit/>
          </a:bodyPr>
          <a:lstStyle/>
          <a:p>
            <a:pPr marL="36000">
              <a:spcAft>
                <a:spcPts val="600"/>
              </a:spcAft>
              <a:defRPr/>
            </a:pPr>
            <a:r>
              <a:rPr lang="ru-RU" sz="2400" b="1" spc="-30" dirty="0">
                <a:solidFill>
                  <a:schemeClr val="tx1"/>
                </a:solidFill>
                <a:cs typeface="Times New Roman"/>
              </a:rPr>
              <a:t>Находить </a:t>
            </a:r>
            <a:r>
              <a:rPr lang="ru-RU" sz="2400" b="1" spc="-23" dirty="0">
                <a:solidFill>
                  <a:schemeClr val="tx1"/>
                </a:solidFill>
                <a:cs typeface="Times New Roman"/>
              </a:rPr>
              <a:t>разумный </a:t>
            </a:r>
            <a:r>
              <a:rPr lang="ru-RU" sz="2400" b="1" spc="-30" dirty="0">
                <a:solidFill>
                  <a:schemeClr val="tx1"/>
                </a:solidFill>
                <a:cs typeface="Times New Roman"/>
              </a:rPr>
              <a:t>компромисс </a:t>
            </a:r>
            <a:r>
              <a:rPr lang="ru-RU" sz="2400" b="1" spc="-8" dirty="0">
                <a:solidFill>
                  <a:schemeClr val="tx1"/>
                </a:solidFill>
                <a:cs typeface="Times New Roman"/>
              </a:rPr>
              <a:t>между 6 </a:t>
            </a:r>
            <a:r>
              <a:rPr lang="ru-RU" sz="2400" b="1" spc="-23" dirty="0">
                <a:solidFill>
                  <a:schemeClr val="tx1"/>
                </a:solidFill>
                <a:cs typeface="Times New Roman"/>
              </a:rPr>
              <a:t>конкурирующими</a:t>
            </a:r>
            <a:r>
              <a:rPr lang="ru-RU" sz="2400" b="1" spc="293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ru-RU" sz="2400" b="1" spc="-8" dirty="0">
                <a:solidFill>
                  <a:schemeClr val="tx1"/>
                </a:solidFill>
                <a:cs typeface="Times New Roman"/>
              </a:rPr>
              <a:t>ограничениями </a:t>
            </a:r>
            <a:r>
              <a:rPr lang="ru-RU" sz="2400" b="1" dirty="0">
                <a:solidFill>
                  <a:schemeClr val="tx1"/>
                </a:solidFill>
                <a:cs typeface="Times New Roman"/>
              </a:rPr>
              <a:t>проекта</a:t>
            </a:r>
            <a:r>
              <a:rPr lang="ru-RU" sz="2400" b="1" spc="-15" dirty="0">
                <a:solidFill>
                  <a:schemeClr val="tx1"/>
                </a:solidFill>
                <a:cs typeface="Times New Roman"/>
              </a:rPr>
              <a:t>:</a:t>
            </a:r>
            <a:endParaRPr lang="ru-RU" sz="2400" b="1" dirty="0">
              <a:solidFill>
                <a:schemeClr val="tx1"/>
              </a:solidFill>
              <a:cs typeface="Times New Roman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448628" algn="l"/>
                <a:tab pos="449580" algn="l"/>
              </a:tabLst>
              <a:defRPr/>
            </a:pP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по содержанию</a:t>
            </a:r>
            <a:endParaRPr lang="ru-RU" sz="2400" dirty="0">
              <a:solidFill>
                <a:schemeClr val="tx1"/>
              </a:solidFill>
              <a:cs typeface="Times New Roman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448628" algn="l"/>
                <a:tab pos="449580" algn="l"/>
              </a:tabLst>
              <a:defRPr/>
            </a:pP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по </a:t>
            </a:r>
            <a:r>
              <a:rPr lang="ru-RU" sz="2400" spc="-23" dirty="0">
                <a:solidFill>
                  <a:schemeClr val="tx1"/>
                </a:solidFill>
                <a:cs typeface="Times New Roman"/>
              </a:rPr>
              <a:t>качеству</a:t>
            </a:r>
            <a:endParaRPr lang="ru-RU" sz="2400" dirty="0">
              <a:solidFill>
                <a:schemeClr val="tx1"/>
              </a:solidFill>
              <a:cs typeface="Times New Roman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448628" algn="l"/>
                <a:tab pos="449580" algn="l"/>
              </a:tabLst>
              <a:defRPr/>
            </a:pP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по </a:t>
            </a:r>
            <a:r>
              <a:rPr lang="ru-RU" sz="2400" dirty="0">
                <a:solidFill>
                  <a:schemeClr val="tx1"/>
                </a:solidFill>
                <a:cs typeface="Times New Roman"/>
              </a:rPr>
              <a:t>расписанию</a:t>
            </a:r>
            <a:r>
              <a:rPr lang="ru-RU" sz="2400" spc="-38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(срокам)</a:t>
            </a:r>
            <a:endParaRPr lang="ru-RU" sz="2400" dirty="0">
              <a:solidFill>
                <a:schemeClr val="tx1"/>
              </a:solidFill>
              <a:cs typeface="Times New Roman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448628" algn="l"/>
                <a:tab pos="449580" algn="l"/>
              </a:tabLst>
              <a:defRPr/>
            </a:pP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по </a:t>
            </a:r>
            <a:r>
              <a:rPr lang="ru-RU" sz="2400" spc="-30" dirty="0">
                <a:solidFill>
                  <a:schemeClr val="tx1"/>
                </a:solidFill>
                <a:cs typeface="Times New Roman"/>
              </a:rPr>
              <a:t>бюджету </a:t>
            </a: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(затратам)</a:t>
            </a:r>
            <a:endParaRPr lang="ru-RU" sz="2400" dirty="0">
              <a:solidFill>
                <a:schemeClr val="tx1"/>
              </a:solidFill>
              <a:cs typeface="Times New Roman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448628" algn="l"/>
                <a:tab pos="449580" algn="l"/>
              </a:tabLst>
              <a:defRPr/>
            </a:pP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по ресурсам</a:t>
            </a:r>
            <a:endParaRPr lang="ru-RU" sz="2400" dirty="0">
              <a:solidFill>
                <a:schemeClr val="tx1"/>
              </a:solidFill>
              <a:cs typeface="Times New Roman"/>
            </a:endParaRPr>
          </a:p>
          <a:p>
            <a:pPr marL="360000" indent="-36000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448628" algn="l"/>
                <a:tab pos="449580" algn="l"/>
              </a:tabLst>
              <a:defRPr/>
            </a:pPr>
            <a:r>
              <a:rPr lang="ru-RU" sz="2400" spc="-8" dirty="0">
                <a:solidFill>
                  <a:schemeClr val="tx1"/>
                </a:solidFill>
                <a:cs typeface="Times New Roman"/>
              </a:rPr>
              <a:t>по рискам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D1C94B3-D8B0-4DBB-A94C-E25B366C4CF9}"/>
              </a:ext>
            </a:extLst>
          </p:cNvPr>
          <p:cNvSpPr/>
          <p:nvPr/>
        </p:nvSpPr>
        <p:spPr bwMode="auto">
          <a:xfrm>
            <a:off x="3838969" y="3652252"/>
            <a:ext cx="7187086" cy="1571130"/>
          </a:xfrm>
          <a:prstGeom prst="roundRect">
            <a:avLst>
              <a:gd name="adj" fmla="val 1143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80000" rIns="180000" bIns="180000" rtlCol="0" anchor="t">
            <a:spAutoFit/>
          </a:bodyPr>
          <a:lstStyle/>
          <a:p>
            <a:pPr marL="36000">
              <a:spcAft>
                <a:spcPts val="600"/>
              </a:spcAft>
              <a:defRPr/>
            </a:pPr>
            <a:r>
              <a:rPr lang="ru-RU" sz="2400" b="1" spc="-30" dirty="0">
                <a:solidFill>
                  <a:schemeClr val="tx1"/>
                </a:solidFill>
                <a:cs typeface="Times New Roman"/>
              </a:rPr>
              <a:t>Спланировать и выполнить проект, </a:t>
            </a:r>
            <a:br>
              <a:rPr lang="ru-RU" sz="2400" b="1" spc="-30" dirty="0">
                <a:solidFill>
                  <a:schemeClr val="tx1"/>
                </a:solidFill>
                <a:cs typeface="Times New Roman"/>
              </a:rPr>
            </a:br>
            <a:r>
              <a:rPr lang="ru-RU" sz="2400" b="1" spc="-30" dirty="0">
                <a:solidFill>
                  <a:schemeClr val="tx1"/>
                </a:solidFill>
                <a:cs typeface="Times New Roman"/>
              </a:rPr>
              <a:t>удовлетворяя различные потребности </a:t>
            </a:r>
            <a:br>
              <a:rPr lang="ru-RU" sz="2400" b="1" spc="-30" dirty="0">
                <a:solidFill>
                  <a:schemeClr val="tx1"/>
                </a:solidFill>
                <a:cs typeface="Times New Roman"/>
              </a:rPr>
            </a:br>
            <a:r>
              <a:rPr lang="ru-RU" sz="2400" b="1" spc="-30" dirty="0">
                <a:solidFill>
                  <a:schemeClr val="tx1"/>
                </a:solidFill>
                <a:cs typeface="Times New Roman"/>
              </a:rPr>
              <a:t>и ожидания заинтересованных сторон</a:t>
            </a:r>
          </a:p>
        </p:txBody>
      </p:sp>
      <p:sp>
        <p:nvSpPr>
          <p:cNvPr id="25" name="object 9"/>
          <p:cNvSpPr/>
          <p:nvPr/>
        </p:nvSpPr>
        <p:spPr bwMode="auto">
          <a:xfrm rot="2028533">
            <a:off x="14177445" y="4529242"/>
            <a:ext cx="3521181" cy="3310110"/>
          </a:xfrm>
          <a:custGeom>
            <a:avLst/>
            <a:gdLst>
              <a:gd name="connsiteX0" fmla="*/ 674370 w 1307285"/>
              <a:gd name="connsiteY0" fmla="*/ 0 h 1152105"/>
              <a:gd name="connsiteX1" fmla="*/ 0 w 1307285"/>
              <a:gd name="connsiteY1" fmla="*/ 1152105 h 1152105"/>
              <a:gd name="connsiteX2" fmla="*/ 1307285 w 1307285"/>
              <a:gd name="connsiteY2" fmla="*/ 962946 h 1152105"/>
              <a:gd name="connsiteX3" fmla="*/ 674370 w 1307285"/>
              <a:gd name="connsiteY3" fmla="*/ 0 h 1152105"/>
              <a:gd name="connsiteX0" fmla="*/ 533445 w 1307285"/>
              <a:gd name="connsiteY0" fmla="*/ 0 h 1096467"/>
              <a:gd name="connsiteX1" fmla="*/ 0 w 1307285"/>
              <a:gd name="connsiteY1" fmla="*/ 1096467 h 1096467"/>
              <a:gd name="connsiteX2" fmla="*/ 1307285 w 1307285"/>
              <a:gd name="connsiteY2" fmla="*/ 907308 h 1096467"/>
              <a:gd name="connsiteX3" fmla="*/ 533445 w 1307285"/>
              <a:gd name="connsiteY3" fmla="*/ 0 h 1096467"/>
              <a:gd name="connsiteX0" fmla="*/ 592279 w 1307285"/>
              <a:gd name="connsiteY0" fmla="*/ 0 h 1135866"/>
              <a:gd name="connsiteX1" fmla="*/ 0 w 1307285"/>
              <a:gd name="connsiteY1" fmla="*/ 1135866 h 1135866"/>
              <a:gd name="connsiteX2" fmla="*/ 1307285 w 1307285"/>
              <a:gd name="connsiteY2" fmla="*/ 946707 h 1135866"/>
              <a:gd name="connsiteX3" fmla="*/ 592279 w 1307285"/>
              <a:gd name="connsiteY3" fmla="*/ 0 h 1135866"/>
              <a:gd name="connsiteX0" fmla="*/ 592279 w 1214545"/>
              <a:gd name="connsiteY0" fmla="*/ 0 h 1135866"/>
              <a:gd name="connsiteX1" fmla="*/ 0 w 1214545"/>
              <a:gd name="connsiteY1" fmla="*/ 1135866 h 1135866"/>
              <a:gd name="connsiteX2" fmla="*/ 1214545 w 1214545"/>
              <a:gd name="connsiteY2" fmla="*/ 993318 h 1135866"/>
              <a:gd name="connsiteX3" fmla="*/ 592279 w 1214545"/>
              <a:gd name="connsiteY3" fmla="*/ 0 h 1135866"/>
              <a:gd name="connsiteX0" fmla="*/ 528038 w 1214545"/>
              <a:gd name="connsiteY0" fmla="*/ 0 h 1412288"/>
              <a:gd name="connsiteX1" fmla="*/ 0 w 1214545"/>
              <a:gd name="connsiteY1" fmla="*/ 1412288 h 1412288"/>
              <a:gd name="connsiteX2" fmla="*/ 1214545 w 1214545"/>
              <a:gd name="connsiteY2" fmla="*/ 1269740 h 1412288"/>
              <a:gd name="connsiteX3" fmla="*/ 528038 w 1214545"/>
              <a:gd name="connsiteY3" fmla="*/ 0 h 1412288"/>
              <a:gd name="connsiteX0" fmla="*/ 528038 w 1592618"/>
              <a:gd name="connsiteY0" fmla="*/ 0 h 1412288"/>
              <a:gd name="connsiteX1" fmla="*/ 0 w 1592618"/>
              <a:gd name="connsiteY1" fmla="*/ 1412288 h 1412288"/>
              <a:gd name="connsiteX2" fmla="*/ 1592618 w 1592618"/>
              <a:gd name="connsiteY2" fmla="*/ 1292831 h 1412288"/>
              <a:gd name="connsiteX3" fmla="*/ 528038 w 1592618"/>
              <a:gd name="connsiteY3" fmla="*/ 0 h 1412288"/>
              <a:gd name="connsiteX0" fmla="*/ 603556 w 1592618"/>
              <a:gd name="connsiteY0" fmla="*/ 0 h 1454226"/>
              <a:gd name="connsiteX1" fmla="*/ 0 w 1592618"/>
              <a:gd name="connsiteY1" fmla="*/ 1454226 h 1454226"/>
              <a:gd name="connsiteX2" fmla="*/ 1592618 w 1592618"/>
              <a:gd name="connsiteY2" fmla="*/ 1334769 h 1454226"/>
              <a:gd name="connsiteX3" fmla="*/ 603556 w 1592618"/>
              <a:gd name="connsiteY3" fmla="*/ 0 h 1454226"/>
              <a:gd name="connsiteX0" fmla="*/ 603556 w 1546957"/>
              <a:gd name="connsiteY0" fmla="*/ 0 h 1454226"/>
              <a:gd name="connsiteX1" fmla="*/ 0 w 1546957"/>
              <a:gd name="connsiteY1" fmla="*/ 1454226 h 1454226"/>
              <a:gd name="connsiteX2" fmla="*/ 1546957 w 1546957"/>
              <a:gd name="connsiteY2" fmla="*/ 1382614 h 1454226"/>
              <a:gd name="connsiteX3" fmla="*/ 603556 w 1546957"/>
              <a:gd name="connsiteY3" fmla="*/ 0 h 145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957" h="1454226" extrusionOk="0">
                <a:moveTo>
                  <a:pt x="603556" y="0"/>
                </a:moveTo>
                <a:lnTo>
                  <a:pt x="0" y="1454226"/>
                </a:lnTo>
                <a:lnTo>
                  <a:pt x="1546957" y="1382614"/>
                </a:lnTo>
                <a:lnTo>
                  <a:pt x="603556" y="0"/>
                </a:lnTo>
                <a:close/>
              </a:path>
            </a:pathLst>
          </a:custGeom>
          <a:noFill/>
          <a:ln w="603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86836EF-191B-4528-AE80-5DE84DCA6878}"/>
              </a:ext>
            </a:extLst>
          </p:cNvPr>
          <p:cNvGrpSpPr/>
          <p:nvPr/>
        </p:nvGrpSpPr>
        <p:grpSpPr>
          <a:xfrm>
            <a:off x="11310709" y="3652252"/>
            <a:ext cx="6329591" cy="5712369"/>
            <a:chOff x="11310709" y="3652252"/>
            <a:chExt cx="6329591" cy="5712369"/>
          </a:xfrm>
        </p:grpSpPr>
        <p:sp>
          <p:nvSpPr>
            <p:cNvPr id="27" name="object 13"/>
            <p:cNvSpPr txBox="1"/>
            <p:nvPr/>
          </p:nvSpPr>
          <p:spPr bwMode="auto">
            <a:xfrm>
              <a:off x="15052537" y="3652252"/>
              <a:ext cx="2587763" cy="947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wrap="square" lIns="180000" tIns="180000" rIns="180000" bIns="180000" rtlCol="0">
              <a:spAutoFit/>
            </a:bodyPr>
            <a:lstStyle/>
            <a:p>
              <a:pPr marL="19050" algn="ctr">
                <a:spcBef>
                  <a:spcPts val="150"/>
                </a:spcBef>
                <a:defRPr/>
              </a:pPr>
              <a:r>
                <a:rPr sz="3200" b="1" spc="-8" dirty="0">
                  <a:solidFill>
                    <a:schemeClr val="tx2"/>
                  </a:solidFill>
                  <a:cs typeface="Times New Roman"/>
                </a:rPr>
                <a:t>Scope</a:t>
              </a:r>
              <a:endParaRPr sz="3200" b="1" dirty="0">
                <a:solidFill>
                  <a:schemeClr val="tx2"/>
                </a:solidFill>
                <a:cs typeface="Times New Roman"/>
              </a:endParaRPr>
            </a:p>
          </p:txBody>
        </p:sp>
        <p:sp>
          <p:nvSpPr>
            <p:cNvPr id="29" name="object 16"/>
            <p:cNvSpPr txBox="1"/>
            <p:nvPr/>
          </p:nvSpPr>
          <p:spPr bwMode="auto">
            <a:xfrm>
              <a:off x="11310709" y="6092992"/>
              <a:ext cx="2243541" cy="947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wrap="square" lIns="180000" tIns="180000" rIns="180000" bIns="180000" rtlCol="0">
              <a:spAutoFit/>
            </a:bodyPr>
            <a:lstStyle/>
            <a:p>
              <a:pPr marL="19050" algn="ctr">
                <a:spcBef>
                  <a:spcPts val="150"/>
                </a:spcBef>
                <a:defRPr/>
              </a:pPr>
              <a:r>
                <a:rPr sz="3200" b="1" spc="-90" dirty="0">
                  <a:solidFill>
                    <a:schemeClr val="tx2"/>
                  </a:solidFill>
                  <a:cs typeface="Times New Roman"/>
                </a:rPr>
                <a:t>T</a:t>
              </a:r>
              <a:r>
                <a:rPr sz="3200" b="1" dirty="0">
                  <a:solidFill>
                    <a:schemeClr val="tx2"/>
                  </a:solidFill>
                  <a:cs typeface="Times New Roman"/>
                </a:rPr>
                <a:t>ime</a:t>
              </a:r>
            </a:p>
          </p:txBody>
        </p:sp>
        <p:sp>
          <p:nvSpPr>
            <p:cNvPr id="31" name="object 19"/>
            <p:cNvSpPr txBox="1"/>
            <p:nvPr/>
          </p:nvSpPr>
          <p:spPr bwMode="auto">
            <a:xfrm>
              <a:off x="15051308" y="8417603"/>
              <a:ext cx="2587763" cy="947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wrap="square" lIns="180000" tIns="180000" rIns="180000" bIns="180000" rtlCol="0">
              <a:spAutoFit/>
            </a:bodyPr>
            <a:lstStyle/>
            <a:p>
              <a:pPr marL="19050" algn="ctr">
                <a:spcBef>
                  <a:spcPts val="150"/>
                </a:spcBef>
                <a:defRPr/>
              </a:pPr>
              <a:r>
                <a:rPr sz="3200" b="1" spc="-8" dirty="0">
                  <a:solidFill>
                    <a:schemeClr val="tx2"/>
                  </a:solidFill>
                  <a:cs typeface="Times New Roman"/>
                </a:rPr>
                <a:t>Cost</a:t>
              </a:r>
              <a:endParaRPr sz="3200" b="1" dirty="0">
                <a:solidFill>
                  <a:schemeClr val="tx2"/>
                </a:solidFill>
                <a:cs typeface="Times New Roman"/>
              </a:endParaRPr>
            </a:p>
          </p:txBody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738708-7737-4D4E-A9BD-F12B360ADA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377791" y="6423334"/>
              <a:ext cx="252000" cy="25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F3B29E7-6FD0-4E2D-9D72-A93E8B12F6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420943" y="8313402"/>
              <a:ext cx="252000" cy="25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595A942-BD61-4A94-AB18-EE9BBDFB1C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394176" y="4441177"/>
              <a:ext cx="252000" cy="25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6" name="Овал 5">
            <a:extLst>
              <a:ext uri="{FF2B5EF4-FFF2-40B4-BE49-F238E27FC236}">
                <a16:creationId xmlns:a16="http://schemas.microsoft.com/office/drawing/2014/main" id="{83CC17B2-DA5C-4BFD-891E-08FB4214D962}"/>
              </a:ext>
            </a:extLst>
          </p:cNvPr>
          <p:cNvSpPr/>
          <p:nvPr/>
        </p:nvSpPr>
        <p:spPr bwMode="auto">
          <a:xfrm>
            <a:off x="767779" y="3869871"/>
            <a:ext cx="434472" cy="434472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5CBBB1B-4CD6-421C-8FDA-B97A865C4466}"/>
              </a:ext>
            </a:extLst>
          </p:cNvPr>
          <p:cNvSpPr/>
          <p:nvPr/>
        </p:nvSpPr>
        <p:spPr bwMode="auto">
          <a:xfrm>
            <a:off x="4008379" y="3869871"/>
            <a:ext cx="434472" cy="434472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9C8A08E-948B-4992-8BC0-B992302AEFA2}"/>
              </a:ext>
            </a:extLst>
          </p:cNvPr>
          <p:cNvSpPr/>
          <p:nvPr/>
        </p:nvSpPr>
        <p:spPr bwMode="auto">
          <a:xfrm>
            <a:off x="826719" y="5812971"/>
            <a:ext cx="434472" cy="434472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E2AF9-2969-4012-AF84-A527AAE87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41" b="21162"/>
          <a:stretch/>
        </p:blipFill>
        <p:spPr>
          <a:xfrm>
            <a:off x="6977292" y="5747677"/>
            <a:ext cx="4093479" cy="36114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1F50ED5-26A2-46E9-BE99-450510DBE770}"/>
              </a:ext>
            </a:extLst>
          </p:cNvPr>
          <p:cNvSpPr/>
          <p:nvPr/>
        </p:nvSpPr>
        <p:spPr bwMode="auto">
          <a:xfrm>
            <a:off x="611188" y="2695576"/>
            <a:ext cx="17029112" cy="1032986"/>
          </a:xfrm>
          <a:prstGeom prst="roundRect">
            <a:avLst>
              <a:gd name="adj" fmla="val 13705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tx1"/>
                </a:solidFill>
              </a:rPr>
              <a:t>Всего </a:t>
            </a:r>
            <a:r>
              <a:rPr lang="ru-RU" sz="2400" b="1" dirty="0" err="1">
                <a:solidFill>
                  <a:schemeClr val="tx1"/>
                </a:solidFill>
              </a:rPr>
              <a:t>PMBoK</a:t>
            </a:r>
            <a:r>
              <a:rPr lang="ru-RU" sz="2400" b="1" dirty="0">
                <a:solidFill>
                  <a:schemeClr val="tx1"/>
                </a:solidFill>
              </a:rPr>
              <a:t> указывает на 3 основных документа. Каждый из них выполняет свою конкретную функцию.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35732"/>
            <a:ext cx="14409795" cy="738664"/>
          </a:xfrm>
        </p:spPr>
        <p:txBody>
          <a:bodyPr/>
          <a:lstStyle/>
          <a:p>
            <a:pPr>
              <a:defRPr/>
            </a:pPr>
            <a:r>
              <a:rPr lang="ru-RU" dirty="0"/>
              <a:t>Главные проектные документы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96EEDF8-1F6E-463F-8A0C-B25B97F90F1E}"/>
              </a:ext>
            </a:extLst>
          </p:cNvPr>
          <p:cNvSpPr/>
          <p:nvPr/>
        </p:nvSpPr>
        <p:spPr bwMode="auto">
          <a:xfrm>
            <a:off x="627610" y="3994672"/>
            <a:ext cx="5472000" cy="5084014"/>
          </a:xfrm>
          <a:prstGeom prst="roundRect">
            <a:avLst>
              <a:gd name="adj" fmla="val 374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b="1" dirty="0">
                <a:solidFill>
                  <a:schemeClr val="tx1"/>
                </a:solidFill>
              </a:rPr>
              <a:t>Устав проекта </a:t>
            </a:r>
            <a:r>
              <a:rPr lang="ru-RU" sz="2400" dirty="0">
                <a:solidFill>
                  <a:schemeClr val="tx1"/>
                </a:solidFill>
              </a:rPr>
              <a:t>— документ, официально авторизующий проект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16D8DA6-2EA8-427F-BBC7-0A2BB7895546}"/>
              </a:ext>
            </a:extLst>
          </p:cNvPr>
          <p:cNvSpPr/>
          <p:nvPr/>
        </p:nvSpPr>
        <p:spPr bwMode="auto">
          <a:xfrm>
            <a:off x="6397955" y="3994672"/>
            <a:ext cx="5472000" cy="5084014"/>
          </a:xfrm>
          <a:prstGeom prst="roundRect">
            <a:avLst>
              <a:gd name="adj" fmla="val 374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b="1" dirty="0">
                <a:solidFill>
                  <a:schemeClr val="tx1"/>
                </a:solidFill>
              </a:rPr>
              <a:t>Описание содержания проекта </a:t>
            </a:r>
            <a:r>
              <a:rPr lang="ru-RU" sz="2400" dirty="0">
                <a:solidFill>
                  <a:schemeClr val="tx1"/>
                </a:solidFill>
              </a:rPr>
              <a:t>— документ,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 который включены описания всех планируемых работ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и результаты поставки, необходимые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 выполнению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7FA6EBF-3099-46F0-B5CC-C85D72907B79}"/>
              </a:ext>
            </a:extLst>
          </p:cNvPr>
          <p:cNvSpPr/>
          <p:nvPr/>
        </p:nvSpPr>
        <p:spPr bwMode="auto">
          <a:xfrm>
            <a:off x="12168300" y="3994672"/>
            <a:ext cx="5472000" cy="5084014"/>
          </a:xfrm>
          <a:prstGeom prst="roundRect">
            <a:avLst>
              <a:gd name="adj" fmla="val 374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360000" indent="-360000">
              <a:spcAft>
                <a:spcPts val="1200"/>
              </a:spcAft>
              <a:buClr>
                <a:schemeClr val="bg2"/>
              </a:buClr>
              <a:buFont typeface="Arial Black" panose="020B0A04020102020204" pitchFamily="34" charset="0"/>
              <a:buChar char="+"/>
            </a:pPr>
            <a:r>
              <a:rPr lang="ru-RU" sz="2400" b="1" dirty="0">
                <a:solidFill>
                  <a:schemeClr val="tx1"/>
                </a:solidFill>
              </a:rPr>
              <a:t>План управления проектом </a:t>
            </a:r>
            <a:r>
              <a:rPr lang="ru-RU" sz="2400" dirty="0">
                <a:solidFill>
                  <a:schemeClr val="tx1"/>
                </a:solidFill>
              </a:rPr>
              <a:t>— документ, описывающий ход выполнения проектных работ</a:t>
            </a:r>
          </a:p>
          <a:p>
            <a:pPr marL="360000" indent="-360000">
              <a:spcAft>
                <a:spcPts val="1200"/>
              </a:spcAft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00E5AF-A5E7-4212-B725-003DF0F55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610" y="7602686"/>
            <a:ext cx="1476000" cy="1476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F2BD27-7B33-466A-9232-92DA68C26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955" y="7602686"/>
            <a:ext cx="1476000" cy="147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DC2036-070C-4ACA-943C-EC42B0FC2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0600" y="7529836"/>
            <a:ext cx="1548850" cy="1548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сновной шаблон Т1">
  <a:themeElements>
    <a:clrScheme name="Т1 Гайдлайн">
      <a:dk1>
        <a:srgbClr val="03182B"/>
      </a:dk1>
      <a:lt1>
        <a:srgbClr val="FFFFFF"/>
      </a:lt1>
      <a:dk2>
        <a:srgbClr val="00ADEB"/>
      </a:dk2>
      <a:lt2>
        <a:srgbClr val="00ADEB"/>
      </a:lt2>
      <a:accent1>
        <a:srgbClr val="017FAD"/>
      </a:accent1>
      <a:accent2>
        <a:srgbClr val="0059AA"/>
      </a:accent2>
      <a:accent3>
        <a:srgbClr val="C3C3C3"/>
      </a:accent3>
      <a:accent4>
        <a:srgbClr val="151515"/>
      </a:accent4>
      <a:accent5>
        <a:srgbClr val="ECF2F9"/>
      </a:accent5>
      <a:accent6>
        <a:srgbClr val="C7F1FF"/>
      </a:accent6>
      <a:hlink>
        <a:srgbClr val="00ADEB"/>
      </a:hlink>
      <a:folHlink>
        <a:srgbClr val="005AAA"/>
      </a:folHlink>
    </a:clrScheme>
    <a:fontScheme name="Другая 4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2">
            <a:lumMod val="20000"/>
            <a:lumOff val="80000"/>
            <a:alpha val="70000"/>
          </a:schemeClr>
        </a:solidFill>
        <a:ln>
          <a:noFill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5875">
          <a:solidFill>
            <a:schemeClr val="bg2"/>
          </a:solidFill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Основной шаблон Т1">
  <a:themeElements>
    <a:clrScheme name="Т1 Гайдлайн">
      <a:dk1>
        <a:srgbClr val="03182B"/>
      </a:dk1>
      <a:lt1>
        <a:srgbClr val="FFFFFF"/>
      </a:lt1>
      <a:dk2>
        <a:srgbClr val="00ADEB"/>
      </a:dk2>
      <a:lt2>
        <a:srgbClr val="00ADEB"/>
      </a:lt2>
      <a:accent1>
        <a:srgbClr val="017FAD"/>
      </a:accent1>
      <a:accent2>
        <a:srgbClr val="0059AA"/>
      </a:accent2>
      <a:accent3>
        <a:srgbClr val="C3C3C3"/>
      </a:accent3>
      <a:accent4>
        <a:srgbClr val="151515"/>
      </a:accent4>
      <a:accent5>
        <a:srgbClr val="ECF2F9"/>
      </a:accent5>
      <a:accent6>
        <a:srgbClr val="C7F1FF"/>
      </a:accent6>
      <a:hlink>
        <a:srgbClr val="00ADEB"/>
      </a:hlink>
      <a:folHlink>
        <a:srgbClr val="005AAA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2">
            <a:lumMod val="20000"/>
            <a:lumOff val="80000"/>
            <a:alpha val="70000"/>
          </a:schemeClr>
        </a:solidFill>
        <a:ln>
          <a:noFill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5875">
          <a:solidFill>
            <a:schemeClr val="bg2"/>
          </a:solidFill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1770</TotalTime>
  <Words>2154</Words>
  <Application>Microsoft Office PowerPoint</Application>
  <DocSecurity>0</DocSecurity>
  <PresentationFormat>Произвольный</PresentationFormat>
  <Paragraphs>422</Paragraphs>
  <Slides>22</Slides>
  <Notes>12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Abyssinica SIL</vt:lpstr>
      <vt:lpstr>ALS Hauss</vt:lpstr>
      <vt:lpstr>ALS Hauss Medium</vt:lpstr>
      <vt:lpstr>Arial</vt:lpstr>
      <vt:lpstr>Arial Black</vt:lpstr>
      <vt:lpstr>Gotham Pro Light</vt:lpstr>
      <vt:lpstr>Proxima Nova</vt:lpstr>
      <vt:lpstr>quote-cjk-patch</vt:lpstr>
      <vt:lpstr>Roboto</vt:lpstr>
      <vt:lpstr>Times New Roman</vt:lpstr>
      <vt:lpstr>Verdana</vt:lpstr>
      <vt:lpstr>Wingdings</vt:lpstr>
      <vt:lpstr>Основной шаблон Т1</vt:lpstr>
      <vt:lpstr>Основы управления проектами</vt:lpstr>
      <vt:lpstr>Цели занятия</vt:lpstr>
      <vt:lpstr>Вопрос </vt:lpstr>
      <vt:lpstr>История появления PMBoK</vt:lpstr>
      <vt:lpstr>Стандарты по управлению проектами</vt:lpstr>
      <vt:lpstr>Назначение стандартов в области управления проектами</vt:lpstr>
      <vt:lpstr>Что такое PMBoK?</vt:lpstr>
      <vt:lpstr>Что такое управление проектами по PMBoK?</vt:lpstr>
      <vt:lpstr>Главные проектные документы</vt:lpstr>
      <vt:lpstr>Участники проекта</vt:lpstr>
      <vt:lpstr>Инструменты и методы PMBoK</vt:lpstr>
      <vt:lpstr>10 областей знаний </vt:lpstr>
      <vt:lpstr>Презентация PowerPoint</vt:lpstr>
      <vt:lpstr>Структура PMBoK 7-го издания </vt:lpstr>
      <vt:lpstr>12 принципов PMBoK </vt:lpstr>
      <vt:lpstr>8 Performance Domains (областей)</vt:lpstr>
      <vt:lpstr>Сравнение PMBoK 6 и PMBoK 7</vt:lpstr>
      <vt:lpstr>Сравнение PMBoK 6 и PMBoK 7</vt:lpstr>
      <vt:lpstr>Инструменты и методы PMBoK </vt:lpstr>
      <vt:lpstr>Итоги занятия</vt:lpstr>
      <vt:lpstr>Рефлексия 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Таблица</dc:title>
  <dc:subject/>
  <dc:creator>Приходько Антон</dc:creator>
  <cp:keywords/>
  <dc:description/>
  <cp:lastModifiedBy>Шаповалова Анна Дмитриевна</cp:lastModifiedBy>
  <cp:revision>227</cp:revision>
  <dcterms:created xsi:type="dcterms:W3CDTF">2023-02-20T15:32:58Z</dcterms:created>
  <dcterms:modified xsi:type="dcterms:W3CDTF">2025-09-17T08:49:39Z</dcterms:modified>
  <cp:category/>
  <dc:identifier/>
  <cp:contentStatus/>
  <dc:language/>
  <cp:version/>
</cp:coreProperties>
</file>