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35"/>
  </p:notesMasterIdLst>
  <p:handoutMasterIdLst>
    <p:handoutMasterId r:id="rId36"/>
  </p:handoutMasterIdLst>
  <p:sldIdLst>
    <p:sldId id="256" r:id="rId5"/>
    <p:sldId id="257" r:id="rId6"/>
    <p:sldId id="258" r:id="rId7"/>
    <p:sldId id="284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86" r:id="rId17"/>
    <p:sldId id="269" r:id="rId18"/>
    <p:sldId id="285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7" r:id="rId33"/>
    <p:sldId id="283" r:id="rId34"/>
  </p:sldIdLst>
  <p:sldSz cx="9144000" cy="6858000" type="screen4x3"/>
  <p:notesSz cx="6815138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DejaVu Sans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60335" y="0"/>
            <a:ext cx="2953226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1CDA3-EA53-4BC2-9F79-C2E8225ABE70}" type="datetimeFigureOut">
              <a:rPr lang="ru-RU" smtClean="0"/>
              <a:pPr/>
              <a:t>22.11.2023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53226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60335" y="9448185"/>
            <a:ext cx="2953226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4F2B8-5296-4AC3-8EC5-47B2A8E5A9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7734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849313" y="884238"/>
            <a:ext cx="5813425" cy="4360862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lvl="0"/>
            <a:r>
              <a:rPr lang="ru-RU" noProof="0"/>
              <a:t>                                       </a:t>
            </a:r>
          </a:p>
        </p:txBody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750928" y="5524537"/>
            <a:ext cx="6010573" cy="523440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ru-RU" smtClean="0"/>
              <a:t>Для правки формата примечаний щёлкните мышью</a:t>
            </a:r>
          </a:p>
        </p:txBody>
      </p:sp>
      <p:sp>
        <p:nvSpPr>
          <p:cNvPr id="22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60855" cy="5819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r>
              <a:rPr lang="ru-RU"/>
              <a:t>&lt;верхний колонтитул&gt;</a:t>
            </a:r>
          </a:p>
        </p:txBody>
      </p:sp>
      <p:sp>
        <p:nvSpPr>
          <p:cNvPr id="222" name="PlaceHolder 4"/>
          <p:cNvSpPr>
            <a:spLocks noGrp="1"/>
          </p:cNvSpPr>
          <p:nvPr>
            <p:ph type="dt"/>
          </p:nvPr>
        </p:nvSpPr>
        <p:spPr>
          <a:xfrm>
            <a:off x="4251574" y="0"/>
            <a:ext cx="3260854" cy="5819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r>
              <a:rPr lang="ru-RU"/>
              <a:t>&lt;дата/время&gt;</a:t>
            </a:r>
          </a:p>
        </p:txBody>
      </p:sp>
      <p:sp>
        <p:nvSpPr>
          <p:cNvPr id="223" name="PlaceHolder 5"/>
          <p:cNvSpPr>
            <a:spLocks noGrp="1"/>
          </p:cNvSpPr>
          <p:nvPr>
            <p:ph type="ftr"/>
          </p:nvPr>
        </p:nvSpPr>
        <p:spPr>
          <a:xfrm>
            <a:off x="0" y="11049074"/>
            <a:ext cx="3260855" cy="58198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r>
              <a:rPr lang="ru-RU"/>
              <a:t>&lt;нижний колонтитул&gt;</a:t>
            </a:r>
          </a:p>
        </p:txBody>
      </p:sp>
      <p:sp>
        <p:nvSpPr>
          <p:cNvPr id="224" name="PlaceHolder 6"/>
          <p:cNvSpPr>
            <a:spLocks noGrp="1"/>
          </p:cNvSpPr>
          <p:nvPr>
            <p:ph type="sldNum"/>
          </p:nvPr>
        </p:nvSpPr>
        <p:spPr>
          <a:xfrm>
            <a:off x="4251574" y="11049074"/>
            <a:ext cx="3260854" cy="581985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fld id="{AC86AE31-DA9E-45A3-BFFE-04045E8AD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4648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50900" y="884238"/>
            <a:ext cx="5811838" cy="4360862"/>
          </a:xfrm>
          <a:noFill/>
        </p:spPr>
      </p:sp>
      <p:sp>
        <p:nvSpPr>
          <p:cNvPr id="870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E5F8A7FE-E928-4068-ACDC-97571A0BD45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2338" y="746125"/>
            <a:ext cx="4972050" cy="3730625"/>
          </a:xfrm>
          <a:noFill/>
        </p:spPr>
      </p:sp>
      <p:sp>
        <p:nvSpPr>
          <p:cNvPr id="442" name="PlaceHolder 2"/>
          <p:cNvSpPr>
            <a:spLocks noGrp="1"/>
          </p:cNvSpPr>
          <p:nvPr>
            <p:ph type="body"/>
          </p:nvPr>
        </p:nvSpPr>
        <p:spPr>
          <a:xfrm>
            <a:off x="681514" y="4724956"/>
            <a:ext cx="5452110" cy="4476274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spc="-1"/>
          </a:p>
        </p:txBody>
      </p:sp>
      <p:sp>
        <p:nvSpPr>
          <p:cNvPr id="443" name="TextShape 3"/>
          <p:cNvSpPr txBox="1"/>
          <p:nvPr/>
        </p:nvSpPr>
        <p:spPr>
          <a:xfrm>
            <a:off x="3860335" y="9448185"/>
            <a:ext cx="2953226" cy="497364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A6CB5DE-5CAA-4526-95E4-11FA32546EC4}" type="slidenum">
              <a:rPr lang="ru-RU" sz="1200" spc="-1">
                <a:latin typeface="Times New Roman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ru-RU" sz="1200" spc="-1">
              <a:latin typeface="Times New Roman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822924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4010760"/>
            <a:ext cx="822924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401580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981080"/>
            <a:ext cx="401580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57200" y="4010760"/>
            <a:ext cx="401580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4674240" y="4010760"/>
            <a:ext cx="401580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2649600" cy="1853280"/>
          </a:xfrm>
          <a:prstGeom prst="rect">
            <a:avLst/>
          </a:prstGeom>
        </p:spPr>
        <p:txBody>
          <a:bodyPr>
            <a:normAutofit fontScale="73000"/>
          </a:bodyPr>
          <a:lstStyle/>
          <a:p>
            <a:endParaRPr lang="ru-RU"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3239640" y="1981080"/>
            <a:ext cx="2649600" cy="1853280"/>
          </a:xfrm>
          <a:prstGeom prst="rect">
            <a:avLst/>
          </a:prstGeom>
        </p:spPr>
        <p:txBody>
          <a:bodyPr>
            <a:normAutofit fontScale="73000"/>
          </a:bodyPr>
          <a:lstStyle/>
          <a:p>
            <a:endParaRPr lang="ru-RU"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022080" y="1981080"/>
            <a:ext cx="2649600" cy="1853280"/>
          </a:xfrm>
          <a:prstGeom prst="rect">
            <a:avLst/>
          </a:prstGeom>
        </p:spPr>
        <p:txBody>
          <a:bodyPr>
            <a:normAutofit fontScale="73000"/>
          </a:bodyPr>
          <a:lstStyle/>
          <a:p>
            <a:endParaRPr lang="ru-RU"/>
          </a:p>
        </p:txBody>
      </p:sp>
      <p:sp>
        <p:nvSpPr>
          <p:cNvPr id="62" name="PlaceHolder 5"/>
          <p:cNvSpPr>
            <a:spLocks noGrp="1"/>
          </p:cNvSpPr>
          <p:nvPr>
            <p:ph type="body"/>
          </p:nvPr>
        </p:nvSpPr>
        <p:spPr>
          <a:xfrm>
            <a:off x="457200" y="4010760"/>
            <a:ext cx="2649600" cy="1853280"/>
          </a:xfrm>
          <a:prstGeom prst="rect">
            <a:avLst/>
          </a:prstGeom>
        </p:spPr>
        <p:txBody>
          <a:bodyPr>
            <a:normAutofit fontScale="73000"/>
          </a:bodyPr>
          <a:lstStyle/>
          <a:p>
            <a:endParaRPr lang="ru-RU"/>
          </a:p>
        </p:txBody>
      </p:sp>
      <p:sp>
        <p:nvSpPr>
          <p:cNvPr id="63" name="PlaceHolder 6"/>
          <p:cNvSpPr>
            <a:spLocks noGrp="1"/>
          </p:cNvSpPr>
          <p:nvPr>
            <p:ph type="body"/>
          </p:nvPr>
        </p:nvSpPr>
        <p:spPr>
          <a:xfrm>
            <a:off x="3239640" y="4010760"/>
            <a:ext cx="2649600" cy="1853280"/>
          </a:xfrm>
          <a:prstGeom prst="rect">
            <a:avLst/>
          </a:prstGeom>
        </p:spPr>
        <p:txBody>
          <a:bodyPr>
            <a:normAutofit fontScale="73000"/>
          </a:bodyPr>
          <a:lstStyle/>
          <a:p>
            <a:endParaRPr lang="ru-RU"/>
          </a:p>
        </p:txBody>
      </p:sp>
      <p:sp>
        <p:nvSpPr>
          <p:cNvPr id="64" name="PlaceHolder 7"/>
          <p:cNvSpPr>
            <a:spLocks noGrp="1"/>
          </p:cNvSpPr>
          <p:nvPr>
            <p:ph type="body"/>
          </p:nvPr>
        </p:nvSpPr>
        <p:spPr>
          <a:xfrm>
            <a:off x="6022080" y="4010760"/>
            <a:ext cx="2649600" cy="1853280"/>
          </a:xfrm>
          <a:prstGeom prst="rect">
            <a:avLst/>
          </a:prstGeom>
        </p:spPr>
        <p:txBody>
          <a:bodyPr>
            <a:normAutofit fontScale="73000"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457200" y="1981080"/>
            <a:ext cx="8229240" cy="3885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8229240" cy="388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4015800" cy="388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74240" y="1981080"/>
            <a:ext cx="4015800" cy="388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457200" y="457200"/>
            <a:ext cx="8229240" cy="6357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401580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4240" y="1981080"/>
            <a:ext cx="4015800" cy="388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57200" y="4010760"/>
            <a:ext cx="401580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" name="PlaceHolder 2"/>
          <p:cNvSpPr>
            <a:spLocks noGrp="1"/>
          </p:cNvSpPr>
          <p:nvPr>
            <p:ph type="subTitle"/>
          </p:nvPr>
        </p:nvSpPr>
        <p:spPr>
          <a:xfrm>
            <a:off x="457200" y="1981080"/>
            <a:ext cx="8229240" cy="38858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4015800" cy="388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981080"/>
            <a:ext cx="401580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674240" y="4010760"/>
            <a:ext cx="401580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401580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4240" y="1981080"/>
            <a:ext cx="401580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57200" y="4010760"/>
            <a:ext cx="822924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822924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57200" y="4010760"/>
            <a:ext cx="822924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401580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4240" y="1981080"/>
            <a:ext cx="401580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57200" y="4010760"/>
            <a:ext cx="401580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4674240" y="4010760"/>
            <a:ext cx="401580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2649600" cy="185328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239640" y="1981080"/>
            <a:ext cx="2649600" cy="185328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/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022080" y="1981080"/>
            <a:ext cx="2649600" cy="185328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/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457200" y="4010760"/>
            <a:ext cx="2649600" cy="185328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/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3239640" y="4010760"/>
            <a:ext cx="2649600" cy="185328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/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6022080" y="4010760"/>
            <a:ext cx="2649600" cy="185328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800" spc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l">
              <a:defRPr sz="1800" spc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53118425-CE61-49BA-B8BD-F7D9DEA99B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 sz="1800" spc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457200" y="1981080"/>
            <a:ext cx="8229240" cy="3885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8229240" cy="388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4015800" cy="388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674240" y="1981080"/>
            <a:ext cx="4015800" cy="388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8229240" cy="3885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457200" y="457200"/>
            <a:ext cx="8229240" cy="6357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401580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74240" y="1981080"/>
            <a:ext cx="4015800" cy="388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57200" y="4010760"/>
            <a:ext cx="401580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4015800" cy="3885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4240" y="1981080"/>
            <a:ext cx="401580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674240" y="4010760"/>
            <a:ext cx="401580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401580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4240" y="1981080"/>
            <a:ext cx="401580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57200" y="4010760"/>
            <a:ext cx="822924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822924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57200" y="4010760"/>
            <a:ext cx="822924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401580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674240" y="1981080"/>
            <a:ext cx="401580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457200" y="4010760"/>
            <a:ext cx="401580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4674240" y="4010760"/>
            <a:ext cx="4015800" cy="1853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2649600" cy="185328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/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3239640" y="1981080"/>
            <a:ext cx="2649600" cy="185328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/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6022080" y="1981080"/>
            <a:ext cx="2649600" cy="185328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/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457200" y="4010760"/>
            <a:ext cx="2649600" cy="185328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/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3239640" y="4010760"/>
            <a:ext cx="2649600" cy="185328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/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6022080" y="4010760"/>
            <a:ext cx="2649600" cy="185328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84" name="PlaceHolder 2"/>
          <p:cNvSpPr>
            <a:spLocks noGrp="1"/>
          </p:cNvSpPr>
          <p:nvPr>
            <p:ph type="subTitle"/>
          </p:nvPr>
        </p:nvSpPr>
        <p:spPr>
          <a:xfrm>
            <a:off x="457200" y="1981080"/>
            <a:ext cx="8229240" cy="38858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4015800" cy="3885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981080"/>
            <a:ext cx="4015800" cy="3885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8229240" cy="3885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4015800" cy="3885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4674240" y="1981080"/>
            <a:ext cx="4015800" cy="3885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subTitle"/>
          </p:nvPr>
        </p:nvSpPr>
        <p:spPr>
          <a:xfrm>
            <a:off x="457200" y="457200"/>
            <a:ext cx="8229240" cy="63576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401580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4674240" y="1981080"/>
            <a:ext cx="4015800" cy="3885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457200" y="4010760"/>
            <a:ext cx="401580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4015800" cy="3885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4674240" y="1981080"/>
            <a:ext cx="401580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99" name="PlaceHolder 4"/>
          <p:cNvSpPr>
            <a:spLocks noGrp="1"/>
          </p:cNvSpPr>
          <p:nvPr>
            <p:ph type="body"/>
          </p:nvPr>
        </p:nvSpPr>
        <p:spPr>
          <a:xfrm>
            <a:off x="4674240" y="4010760"/>
            <a:ext cx="401580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401580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4674240" y="1981080"/>
            <a:ext cx="401580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457200" y="4010760"/>
            <a:ext cx="822924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822924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457200" y="4010760"/>
            <a:ext cx="822924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401580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09" name="PlaceHolder 3"/>
          <p:cNvSpPr>
            <a:spLocks noGrp="1"/>
          </p:cNvSpPr>
          <p:nvPr>
            <p:ph type="body"/>
          </p:nvPr>
        </p:nvSpPr>
        <p:spPr>
          <a:xfrm>
            <a:off x="4674240" y="1981080"/>
            <a:ext cx="401580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10" name="PlaceHolder 4"/>
          <p:cNvSpPr>
            <a:spLocks noGrp="1"/>
          </p:cNvSpPr>
          <p:nvPr>
            <p:ph type="body"/>
          </p:nvPr>
        </p:nvSpPr>
        <p:spPr>
          <a:xfrm>
            <a:off x="457200" y="4010760"/>
            <a:ext cx="401580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11" name="PlaceHolder 5"/>
          <p:cNvSpPr>
            <a:spLocks noGrp="1"/>
          </p:cNvSpPr>
          <p:nvPr>
            <p:ph type="body"/>
          </p:nvPr>
        </p:nvSpPr>
        <p:spPr>
          <a:xfrm>
            <a:off x="4674240" y="4010760"/>
            <a:ext cx="401580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2649600" cy="1853280"/>
          </a:xfrm>
          <a:prstGeom prst="rect">
            <a:avLst/>
          </a:prstGeom>
        </p:spPr>
        <p:txBody>
          <a:bodyPr>
            <a:normAutofit fontScale="73000"/>
          </a:bodyPr>
          <a:lstStyle/>
          <a:p>
            <a:endParaRPr lang="ru-RU"/>
          </a:p>
        </p:txBody>
      </p:sp>
      <p:sp>
        <p:nvSpPr>
          <p:cNvPr id="214" name="PlaceHolder 3"/>
          <p:cNvSpPr>
            <a:spLocks noGrp="1"/>
          </p:cNvSpPr>
          <p:nvPr>
            <p:ph type="body"/>
          </p:nvPr>
        </p:nvSpPr>
        <p:spPr>
          <a:xfrm>
            <a:off x="3239640" y="1981080"/>
            <a:ext cx="2649600" cy="1853280"/>
          </a:xfrm>
          <a:prstGeom prst="rect">
            <a:avLst/>
          </a:prstGeom>
        </p:spPr>
        <p:txBody>
          <a:bodyPr>
            <a:normAutofit fontScale="73000"/>
          </a:bodyPr>
          <a:lstStyle/>
          <a:p>
            <a:endParaRPr lang="ru-RU"/>
          </a:p>
        </p:txBody>
      </p:sp>
      <p:sp>
        <p:nvSpPr>
          <p:cNvPr id="215" name="PlaceHolder 4"/>
          <p:cNvSpPr>
            <a:spLocks noGrp="1"/>
          </p:cNvSpPr>
          <p:nvPr>
            <p:ph type="body"/>
          </p:nvPr>
        </p:nvSpPr>
        <p:spPr>
          <a:xfrm>
            <a:off x="6022080" y="1981080"/>
            <a:ext cx="2649600" cy="1853280"/>
          </a:xfrm>
          <a:prstGeom prst="rect">
            <a:avLst/>
          </a:prstGeom>
        </p:spPr>
        <p:txBody>
          <a:bodyPr>
            <a:normAutofit fontScale="73000"/>
          </a:bodyPr>
          <a:lstStyle/>
          <a:p>
            <a:endParaRPr lang="ru-RU"/>
          </a:p>
        </p:txBody>
      </p:sp>
      <p:sp>
        <p:nvSpPr>
          <p:cNvPr id="216" name="PlaceHolder 5"/>
          <p:cNvSpPr>
            <a:spLocks noGrp="1"/>
          </p:cNvSpPr>
          <p:nvPr>
            <p:ph type="body"/>
          </p:nvPr>
        </p:nvSpPr>
        <p:spPr>
          <a:xfrm>
            <a:off x="457200" y="4010760"/>
            <a:ext cx="2649600" cy="1853280"/>
          </a:xfrm>
          <a:prstGeom prst="rect">
            <a:avLst/>
          </a:prstGeom>
        </p:spPr>
        <p:txBody>
          <a:bodyPr>
            <a:normAutofit fontScale="73000"/>
          </a:bodyPr>
          <a:lstStyle/>
          <a:p>
            <a:endParaRPr lang="ru-RU"/>
          </a:p>
        </p:txBody>
      </p:sp>
      <p:sp>
        <p:nvSpPr>
          <p:cNvPr id="217" name="PlaceHolder 6"/>
          <p:cNvSpPr>
            <a:spLocks noGrp="1"/>
          </p:cNvSpPr>
          <p:nvPr>
            <p:ph type="body"/>
          </p:nvPr>
        </p:nvSpPr>
        <p:spPr>
          <a:xfrm>
            <a:off x="3239640" y="4010760"/>
            <a:ext cx="2649600" cy="1853280"/>
          </a:xfrm>
          <a:prstGeom prst="rect">
            <a:avLst/>
          </a:prstGeom>
        </p:spPr>
        <p:txBody>
          <a:bodyPr>
            <a:normAutofit fontScale="73000"/>
          </a:bodyPr>
          <a:lstStyle/>
          <a:p>
            <a:endParaRPr lang="ru-RU"/>
          </a:p>
        </p:txBody>
      </p:sp>
      <p:sp>
        <p:nvSpPr>
          <p:cNvPr id="218" name="PlaceHolder 7"/>
          <p:cNvSpPr>
            <a:spLocks noGrp="1"/>
          </p:cNvSpPr>
          <p:nvPr>
            <p:ph type="body"/>
          </p:nvPr>
        </p:nvSpPr>
        <p:spPr>
          <a:xfrm>
            <a:off x="6022080" y="4010760"/>
            <a:ext cx="2649600" cy="1853280"/>
          </a:xfrm>
          <a:prstGeom prst="rect">
            <a:avLst/>
          </a:prstGeom>
        </p:spPr>
        <p:txBody>
          <a:bodyPr>
            <a:normAutofit fontScale="73000"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subTitle"/>
          </p:nvPr>
        </p:nvSpPr>
        <p:spPr>
          <a:xfrm>
            <a:off x="457200" y="457200"/>
            <a:ext cx="8229240" cy="63576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401580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981080"/>
            <a:ext cx="4015800" cy="3885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57200" y="4010760"/>
            <a:ext cx="401580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4015800" cy="388584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981080"/>
            <a:ext cx="401580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4674240" y="4010760"/>
            <a:ext cx="401580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13712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981080"/>
            <a:ext cx="401580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981080"/>
            <a:ext cx="401580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457200" y="4010760"/>
            <a:ext cx="8229240" cy="185328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9143640" cy="545760"/>
          </a:xfrm>
        </p:grpSpPr>
        <p:sp>
          <p:nvSpPr>
            <p:cNvPr id="30" name="CustomShape 2"/>
            <p:cNvSpPr/>
            <p:nvPr/>
          </p:nvSpPr>
          <p:spPr>
            <a:xfrm>
              <a:off x="0" y="0"/>
              <a:ext cx="285739" cy="533068"/>
            </a:xfrm>
            <a:prstGeom prst="rect">
              <a:avLst/>
            </a:prstGeom>
            <a:gradFill rotWithShape="0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/>
            </a:gra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412734" y="134854"/>
              <a:ext cx="8730906" cy="274466"/>
            </a:xfrm>
            <a:prstGeom prst="rect">
              <a:avLst/>
            </a:prstGeom>
            <a:gradFill rotWithShape="0">
              <a:gsLst>
                <a:gs pos="0">
                  <a:srgbClr val="00007D"/>
                </a:gs>
                <a:gs pos="100000">
                  <a:srgbClr val="FFFFFF"/>
                </a:gs>
              </a:gsLst>
              <a:lin ang="0"/>
            </a:gra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409559" y="134854"/>
              <a:ext cx="138108" cy="141199"/>
            </a:xfrm>
            <a:prstGeom prst="rect">
              <a:avLst/>
            </a:prstGeom>
            <a:solidFill>
              <a:schemeClr val="folHlink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547666" y="0"/>
              <a:ext cx="139695" cy="138027"/>
            </a:xfrm>
            <a:prstGeom prst="rect">
              <a:avLst/>
            </a:prstGeom>
            <a:solidFill>
              <a:schemeClr val="folHlink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547666" y="134854"/>
              <a:ext cx="139695" cy="141199"/>
            </a:xfrm>
            <a:prstGeom prst="rect">
              <a:avLst/>
            </a:prstGeom>
            <a:solidFill>
              <a:schemeClr val="accent2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274627" y="274467"/>
              <a:ext cx="136520" cy="138026"/>
            </a:xfrm>
            <a:prstGeom prst="rect">
              <a:avLst/>
            </a:prstGeom>
            <a:solidFill>
              <a:schemeClr val="folHlink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131758" y="136440"/>
              <a:ext cx="141281" cy="138027"/>
            </a:xfrm>
            <a:prstGeom prst="rect">
              <a:avLst/>
            </a:prstGeom>
            <a:solidFill>
              <a:schemeClr val="bg2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409559" y="271294"/>
              <a:ext cx="138108" cy="138026"/>
            </a:xfrm>
            <a:prstGeom prst="rect">
              <a:avLst/>
            </a:prstGeom>
            <a:solidFill>
              <a:schemeClr val="accent2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274627" y="409320"/>
              <a:ext cx="136520" cy="136440"/>
            </a:xfrm>
            <a:prstGeom prst="rect">
              <a:avLst/>
            </a:prstGeom>
            <a:solidFill>
              <a:schemeClr val="accent2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051" name="Group 11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3640" cy="6857640"/>
          </a:xfrm>
        </p:grpSpPr>
        <p:sp>
          <p:nvSpPr>
            <p:cNvPr id="11" name="CustomShape 12"/>
            <p:cNvSpPr/>
            <p:nvPr/>
          </p:nvSpPr>
          <p:spPr>
            <a:xfrm>
              <a:off x="0" y="0"/>
              <a:ext cx="3505062" cy="6857640"/>
            </a:xfrm>
            <a:prstGeom prst="rect">
              <a:avLst/>
            </a:prstGeom>
            <a:gradFill rotWithShape="0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/>
            </a:gra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CustomShape 13"/>
            <p:cNvSpPr/>
            <p:nvPr/>
          </p:nvSpPr>
          <p:spPr>
            <a:xfrm>
              <a:off x="1716020" y="1690599"/>
              <a:ext cx="7427620" cy="2533517"/>
            </a:xfrm>
            <a:prstGeom prst="rect">
              <a:avLst/>
            </a:prstGeom>
            <a:solidFill>
              <a:schemeClr val="bg2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2059" name="Group 14"/>
            <p:cNvGrpSpPr>
              <a:grpSpLocks/>
            </p:cNvGrpSpPr>
            <p:nvPr/>
          </p:nvGrpSpPr>
          <p:grpSpPr bwMode="auto">
            <a:xfrm>
              <a:off x="0" y="1066680"/>
              <a:ext cx="2866680" cy="3157560"/>
              <a:chOff x="0" y="1066680"/>
              <a:chExt cx="2866680" cy="3157560"/>
            </a:xfrm>
          </p:grpSpPr>
          <p:sp>
            <p:nvSpPr>
              <p:cNvPr id="14" name="CustomShape 15"/>
              <p:cNvSpPr/>
              <p:nvPr/>
            </p:nvSpPr>
            <p:spPr>
              <a:xfrm>
                <a:off x="573065" y="3582800"/>
                <a:ext cx="576239" cy="641316"/>
              </a:xfrm>
              <a:prstGeom prst="rect">
                <a:avLst/>
              </a:prstGeom>
              <a:solidFill>
                <a:schemeClr val="accent2"/>
              </a:solidFill>
              <a:ln w="93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" name="CustomShape 16"/>
              <p:cNvSpPr/>
              <p:nvPr/>
            </p:nvSpPr>
            <p:spPr>
              <a:xfrm>
                <a:off x="1716020" y="1690599"/>
                <a:ext cx="574652" cy="642903"/>
              </a:xfrm>
              <a:prstGeom prst="rect">
                <a:avLst/>
              </a:prstGeom>
              <a:solidFill>
                <a:schemeClr val="folHlink"/>
              </a:solidFill>
              <a:ln w="93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" name="CustomShape 17"/>
              <p:cNvSpPr/>
              <p:nvPr/>
            </p:nvSpPr>
            <p:spPr>
              <a:xfrm>
                <a:off x="2281148" y="1066744"/>
                <a:ext cx="585764" cy="634967"/>
              </a:xfrm>
              <a:prstGeom prst="rect">
                <a:avLst/>
              </a:prstGeom>
              <a:solidFill>
                <a:schemeClr val="folHlink"/>
              </a:solidFill>
              <a:ln w="93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" name="CustomShape 18"/>
              <p:cNvSpPr/>
              <p:nvPr/>
            </p:nvSpPr>
            <p:spPr>
              <a:xfrm>
                <a:off x="1141368" y="3582800"/>
                <a:ext cx="584177" cy="641316"/>
              </a:xfrm>
              <a:prstGeom prst="rect">
                <a:avLst/>
              </a:prstGeom>
              <a:solidFill>
                <a:schemeClr val="bg2"/>
              </a:solidFill>
              <a:ln w="93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" name="CustomShape 19"/>
              <p:cNvSpPr/>
              <p:nvPr/>
            </p:nvSpPr>
            <p:spPr>
              <a:xfrm>
                <a:off x="2281148" y="1690599"/>
                <a:ext cx="585764" cy="642903"/>
              </a:xfrm>
              <a:prstGeom prst="rect">
                <a:avLst/>
              </a:prstGeom>
              <a:solidFill>
                <a:schemeClr val="accent2"/>
              </a:solidFill>
              <a:ln w="93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9" name="CustomShape 20"/>
              <p:cNvSpPr/>
              <p:nvPr/>
            </p:nvSpPr>
            <p:spPr>
              <a:xfrm>
                <a:off x="1141368" y="2323978"/>
                <a:ext cx="584177" cy="633380"/>
              </a:xfrm>
              <a:prstGeom prst="rect">
                <a:avLst/>
              </a:prstGeom>
              <a:solidFill>
                <a:schemeClr val="folHlink"/>
              </a:solidFill>
              <a:ln w="93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" name="CustomShape 21"/>
              <p:cNvSpPr/>
              <p:nvPr/>
            </p:nvSpPr>
            <p:spPr>
              <a:xfrm>
                <a:off x="0" y="2323978"/>
                <a:ext cx="582590" cy="633380"/>
              </a:xfrm>
              <a:prstGeom prst="rect">
                <a:avLst/>
              </a:prstGeom>
              <a:solidFill>
                <a:schemeClr val="bg2"/>
              </a:solidFill>
              <a:ln w="93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1" name="CustomShape 22"/>
              <p:cNvSpPr/>
              <p:nvPr/>
            </p:nvSpPr>
            <p:spPr>
              <a:xfrm>
                <a:off x="1716020" y="2323978"/>
                <a:ext cx="574652" cy="633380"/>
              </a:xfrm>
              <a:prstGeom prst="rect">
                <a:avLst/>
              </a:prstGeom>
              <a:solidFill>
                <a:schemeClr val="accent2"/>
              </a:solidFill>
              <a:ln w="93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" name="CustomShape 23"/>
              <p:cNvSpPr/>
              <p:nvPr/>
            </p:nvSpPr>
            <p:spPr>
              <a:xfrm>
                <a:off x="573065" y="2947833"/>
                <a:ext cx="576239" cy="644491"/>
              </a:xfrm>
              <a:prstGeom prst="rect">
                <a:avLst/>
              </a:prstGeom>
              <a:solidFill>
                <a:schemeClr val="folHlink"/>
              </a:solidFill>
              <a:ln w="93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3" name="CustomShape 24"/>
              <p:cNvSpPr/>
              <p:nvPr/>
            </p:nvSpPr>
            <p:spPr>
              <a:xfrm>
                <a:off x="1141368" y="2947833"/>
                <a:ext cx="584177" cy="644491"/>
              </a:xfrm>
              <a:prstGeom prst="rect">
                <a:avLst/>
              </a:prstGeom>
              <a:solidFill>
                <a:schemeClr val="accent2"/>
              </a:solidFill>
              <a:ln w="93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sp>
        <p:nvSpPr>
          <p:cNvPr id="2052" name="PlaceHolder 25"/>
          <p:cNvSpPr>
            <a:spLocks noGrp="1"/>
          </p:cNvSpPr>
          <p:nvPr>
            <p:ph type="title"/>
          </p:nvPr>
        </p:nvSpPr>
        <p:spPr bwMode="auto">
          <a:xfrm>
            <a:off x="2971800" y="1828800"/>
            <a:ext cx="601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5" name="PlaceHolder 26"/>
          <p:cNvSpPr>
            <a:spLocks noGrp="1"/>
          </p:cNvSpPr>
          <p:nvPr>
            <p:ph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400"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" name="PlaceHolder 27"/>
          <p:cNvSpPr>
            <a:spLocks noGrp="1"/>
          </p:cNvSpPr>
          <p:nvPr>
            <p:ph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400"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PlaceHolder 28"/>
          <p:cNvSpPr>
            <a:spLocks noGrp="1"/>
          </p:cNvSpPr>
          <p:nvPr>
            <p:ph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000000"/>
                </a:solidFill>
                <a:latin typeface="Arial Black"/>
                <a:cs typeface="+mn-cs"/>
              </a:defRPr>
            </a:lvl1pPr>
          </a:lstStyle>
          <a:p>
            <a:pPr>
              <a:defRPr/>
            </a:pPr>
            <a:fld id="{D86D75C0-759D-4E4D-9FD6-26B42AACAA57}" type="slidenum">
              <a:rPr lang="ru-RU"/>
              <a:pPr>
                <a:defRPr/>
              </a:pPr>
              <a:t>‹#›</a:t>
            </a:fld>
            <a:endParaRPr lang="ru-RU">
              <a:latin typeface="Times New Roman"/>
            </a:endParaRPr>
          </a:p>
        </p:txBody>
      </p:sp>
      <p:sp>
        <p:nvSpPr>
          <p:cNvPr id="28" name="PlaceHolder 29"/>
          <p:cNvSpPr>
            <a:spLocks noGrp="1"/>
          </p:cNvSpPr>
          <p:nvPr>
            <p:ph type="body"/>
          </p:nvPr>
        </p:nvSpPr>
        <p:spPr>
          <a:xfrm>
            <a:off x="457200" y="1604963"/>
            <a:ext cx="8229600" cy="397668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ru-RU"/>
              <a:t>Для правки структуры щёлкните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9143640" cy="545760"/>
          </a:xfrm>
        </p:grpSpPr>
        <p:sp>
          <p:nvSpPr>
            <p:cNvPr id="66" name="CustomShape 2"/>
            <p:cNvSpPr/>
            <p:nvPr/>
          </p:nvSpPr>
          <p:spPr>
            <a:xfrm>
              <a:off x="0" y="0"/>
              <a:ext cx="285739" cy="533068"/>
            </a:xfrm>
            <a:prstGeom prst="rect">
              <a:avLst/>
            </a:prstGeom>
            <a:gradFill rotWithShape="0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/>
            </a:gra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" name="CustomShape 3"/>
            <p:cNvSpPr/>
            <p:nvPr/>
          </p:nvSpPr>
          <p:spPr>
            <a:xfrm>
              <a:off x="412734" y="134854"/>
              <a:ext cx="8730906" cy="274466"/>
            </a:xfrm>
            <a:prstGeom prst="rect">
              <a:avLst/>
            </a:prstGeom>
            <a:gradFill rotWithShape="0">
              <a:gsLst>
                <a:gs pos="0">
                  <a:srgbClr val="00007D"/>
                </a:gs>
                <a:gs pos="100000">
                  <a:srgbClr val="FFFFFF"/>
                </a:gs>
              </a:gsLst>
              <a:lin ang="0"/>
            </a:gra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" name="CustomShape 4"/>
            <p:cNvSpPr/>
            <p:nvPr/>
          </p:nvSpPr>
          <p:spPr>
            <a:xfrm>
              <a:off x="409559" y="134854"/>
              <a:ext cx="138108" cy="141199"/>
            </a:xfrm>
            <a:prstGeom prst="rect">
              <a:avLst/>
            </a:prstGeom>
            <a:solidFill>
              <a:schemeClr val="folHlink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" name="CustomShape 5"/>
            <p:cNvSpPr/>
            <p:nvPr/>
          </p:nvSpPr>
          <p:spPr>
            <a:xfrm>
              <a:off x="547666" y="0"/>
              <a:ext cx="139695" cy="138027"/>
            </a:xfrm>
            <a:prstGeom prst="rect">
              <a:avLst/>
            </a:prstGeom>
            <a:solidFill>
              <a:schemeClr val="folHlink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" name="CustomShape 6"/>
            <p:cNvSpPr/>
            <p:nvPr/>
          </p:nvSpPr>
          <p:spPr>
            <a:xfrm>
              <a:off x="547666" y="134854"/>
              <a:ext cx="139695" cy="141199"/>
            </a:xfrm>
            <a:prstGeom prst="rect">
              <a:avLst/>
            </a:prstGeom>
            <a:solidFill>
              <a:schemeClr val="accent2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" name="CustomShape 7"/>
            <p:cNvSpPr/>
            <p:nvPr/>
          </p:nvSpPr>
          <p:spPr>
            <a:xfrm>
              <a:off x="274627" y="274467"/>
              <a:ext cx="136520" cy="138026"/>
            </a:xfrm>
            <a:prstGeom prst="rect">
              <a:avLst/>
            </a:prstGeom>
            <a:solidFill>
              <a:schemeClr val="folHlink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2" name="CustomShape 8"/>
            <p:cNvSpPr/>
            <p:nvPr/>
          </p:nvSpPr>
          <p:spPr>
            <a:xfrm>
              <a:off x="131758" y="136440"/>
              <a:ext cx="141281" cy="138027"/>
            </a:xfrm>
            <a:prstGeom prst="rect">
              <a:avLst/>
            </a:prstGeom>
            <a:solidFill>
              <a:schemeClr val="bg2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3" name="CustomShape 9"/>
            <p:cNvSpPr/>
            <p:nvPr/>
          </p:nvSpPr>
          <p:spPr>
            <a:xfrm>
              <a:off x="409559" y="271294"/>
              <a:ext cx="138108" cy="138026"/>
            </a:xfrm>
            <a:prstGeom prst="rect">
              <a:avLst/>
            </a:prstGeom>
            <a:solidFill>
              <a:schemeClr val="accent2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4" name="CustomShape 10"/>
            <p:cNvSpPr/>
            <p:nvPr/>
          </p:nvSpPr>
          <p:spPr>
            <a:xfrm>
              <a:off x="274627" y="409320"/>
              <a:ext cx="136520" cy="136440"/>
            </a:xfrm>
            <a:prstGeom prst="rect">
              <a:avLst/>
            </a:prstGeom>
            <a:solidFill>
              <a:schemeClr val="accent2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075" name="PlaceHolder 1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6" name="PlaceHolder 12"/>
          <p:cNvSpPr>
            <a:spLocks noGrp="1"/>
          </p:cNvSpPr>
          <p:nvPr>
            <p:ph type="body"/>
          </p:nvPr>
        </p:nvSpPr>
        <p:spPr bwMode="auto">
          <a:xfrm>
            <a:off x="457200" y="1981200"/>
            <a:ext cx="4038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7" name="PlaceHolder 13"/>
          <p:cNvSpPr>
            <a:spLocks noGrp="1"/>
          </p:cNvSpPr>
          <p:nvPr>
            <p:ph type="body"/>
          </p:nvPr>
        </p:nvSpPr>
        <p:spPr bwMode="auto">
          <a:xfrm>
            <a:off x="4648200" y="1981200"/>
            <a:ext cx="4038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8" name="PlaceHolder 14"/>
          <p:cNvSpPr>
            <a:spLocks noGrp="1"/>
          </p:cNvSpPr>
          <p:nvPr>
            <p:ph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400"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" name="PlaceHolder 15"/>
          <p:cNvSpPr>
            <a:spLocks noGrp="1"/>
          </p:cNvSpPr>
          <p:nvPr>
            <p:ph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000000"/>
                </a:solidFill>
                <a:latin typeface="Arial Black"/>
                <a:cs typeface="+mn-cs"/>
              </a:defRPr>
            </a:lvl1pPr>
          </a:lstStyle>
          <a:p>
            <a:pPr>
              <a:defRPr/>
            </a:pPr>
            <a:fld id="{315C6DB3-462D-4EAB-94C8-C76CE83BBD6C}" type="slidenum">
              <a:rPr lang="ru-RU"/>
              <a:pPr>
                <a:defRPr/>
              </a:pPr>
              <a:t>‹#›</a:t>
            </a:fld>
            <a:endParaRPr lang="ru-RU">
              <a:latin typeface="Times New Roman"/>
            </a:endParaRPr>
          </a:p>
        </p:txBody>
      </p:sp>
      <p:sp>
        <p:nvSpPr>
          <p:cNvPr id="80" name="PlaceHolder 16"/>
          <p:cNvSpPr>
            <a:spLocks noGrp="1"/>
          </p:cNvSpPr>
          <p:nvPr>
            <p:ph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400"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9143640" cy="545760"/>
          </a:xfrm>
        </p:grpSpPr>
        <p:sp>
          <p:nvSpPr>
            <p:cNvPr id="118" name="CustomShape 2"/>
            <p:cNvSpPr/>
            <p:nvPr/>
          </p:nvSpPr>
          <p:spPr>
            <a:xfrm>
              <a:off x="0" y="0"/>
              <a:ext cx="285739" cy="533068"/>
            </a:xfrm>
            <a:prstGeom prst="rect">
              <a:avLst/>
            </a:prstGeom>
            <a:gradFill rotWithShape="0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/>
            </a:gra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9" name="CustomShape 3"/>
            <p:cNvSpPr/>
            <p:nvPr/>
          </p:nvSpPr>
          <p:spPr>
            <a:xfrm>
              <a:off x="412734" y="134854"/>
              <a:ext cx="8730906" cy="274466"/>
            </a:xfrm>
            <a:prstGeom prst="rect">
              <a:avLst/>
            </a:prstGeom>
            <a:gradFill rotWithShape="0">
              <a:gsLst>
                <a:gs pos="0">
                  <a:srgbClr val="00007D"/>
                </a:gs>
                <a:gs pos="100000">
                  <a:srgbClr val="FFFFFF"/>
                </a:gs>
              </a:gsLst>
              <a:lin ang="0"/>
            </a:gra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0" name="CustomShape 4"/>
            <p:cNvSpPr/>
            <p:nvPr/>
          </p:nvSpPr>
          <p:spPr>
            <a:xfrm>
              <a:off x="409559" y="134854"/>
              <a:ext cx="138108" cy="141199"/>
            </a:xfrm>
            <a:prstGeom prst="rect">
              <a:avLst/>
            </a:prstGeom>
            <a:solidFill>
              <a:schemeClr val="folHlink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1" name="CustomShape 5"/>
            <p:cNvSpPr/>
            <p:nvPr/>
          </p:nvSpPr>
          <p:spPr>
            <a:xfrm>
              <a:off x="547666" y="0"/>
              <a:ext cx="139695" cy="138027"/>
            </a:xfrm>
            <a:prstGeom prst="rect">
              <a:avLst/>
            </a:prstGeom>
            <a:solidFill>
              <a:schemeClr val="folHlink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2" name="CustomShape 6"/>
            <p:cNvSpPr/>
            <p:nvPr/>
          </p:nvSpPr>
          <p:spPr>
            <a:xfrm>
              <a:off x="547666" y="134854"/>
              <a:ext cx="139695" cy="141199"/>
            </a:xfrm>
            <a:prstGeom prst="rect">
              <a:avLst/>
            </a:prstGeom>
            <a:solidFill>
              <a:schemeClr val="accent2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3" name="CustomShape 7"/>
            <p:cNvSpPr/>
            <p:nvPr/>
          </p:nvSpPr>
          <p:spPr>
            <a:xfrm>
              <a:off x="274627" y="274467"/>
              <a:ext cx="136520" cy="138026"/>
            </a:xfrm>
            <a:prstGeom prst="rect">
              <a:avLst/>
            </a:prstGeom>
            <a:solidFill>
              <a:schemeClr val="folHlink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4" name="CustomShape 8"/>
            <p:cNvSpPr/>
            <p:nvPr/>
          </p:nvSpPr>
          <p:spPr>
            <a:xfrm>
              <a:off x="131758" y="136440"/>
              <a:ext cx="141281" cy="138027"/>
            </a:xfrm>
            <a:prstGeom prst="rect">
              <a:avLst/>
            </a:prstGeom>
            <a:solidFill>
              <a:schemeClr val="bg2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5" name="CustomShape 9"/>
            <p:cNvSpPr/>
            <p:nvPr/>
          </p:nvSpPr>
          <p:spPr>
            <a:xfrm>
              <a:off x="409559" y="271294"/>
              <a:ext cx="138108" cy="138026"/>
            </a:xfrm>
            <a:prstGeom prst="rect">
              <a:avLst/>
            </a:prstGeom>
            <a:solidFill>
              <a:schemeClr val="accent2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6" name="CustomShape 10"/>
            <p:cNvSpPr/>
            <p:nvPr/>
          </p:nvSpPr>
          <p:spPr>
            <a:xfrm>
              <a:off x="274627" y="409320"/>
              <a:ext cx="136520" cy="136440"/>
            </a:xfrm>
            <a:prstGeom prst="rect">
              <a:avLst/>
            </a:prstGeom>
            <a:solidFill>
              <a:schemeClr val="accent2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099" name="PlaceHolder 1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0" name="PlaceHolder 12"/>
          <p:cNvSpPr>
            <a:spLocks noGrp="1"/>
          </p:cNvSpPr>
          <p:nvPr>
            <p:ph type="body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9" name="PlaceHolder 13"/>
          <p:cNvSpPr>
            <a:spLocks noGrp="1"/>
          </p:cNvSpPr>
          <p:nvPr>
            <p:ph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400"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0" name="PlaceHolder 14"/>
          <p:cNvSpPr>
            <a:spLocks noGrp="1"/>
          </p:cNvSpPr>
          <p:nvPr>
            <p:ph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000000"/>
                </a:solidFill>
                <a:latin typeface="Arial Black"/>
                <a:cs typeface="+mn-cs"/>
              </a:defRPr>
            </a:lvl1pPr>
          </a:lstStyle>
          <a:p>
            <a:pPr>
              <a:defRPr/>
            </a:pPr>
            <a:fld id="{59AFC8F8-E3F5-4D32-8451-10D7368EB499}" type="slidenum">
              <a:rPr lang="ru-RU"/>
              <a:pPr>
                <a:defRPr/>
              </a:pPr>
              <a:t>‹#›</a:t>
            </a:fld>
            <a:endParaRPr lang="ru-RU">
              <a:latin typeface="Times New Roman"/>
            </a:endParaRPr>
          </a:p>
        </p:txBody>
      </p:sp>
      <p:sp>
        <p:nvSpPr>
          <p:cNvPr id="131" name="PlaceHolder 15"/>
          <p:cNvSpPr>
            <a:spLocks noGrp="1"/>
          </p:cNvSpPr>
          <p:nvPr>
            <p:ph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400"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9143640" cy="545760"/>
          </a:xfrm>
        </p:grpSpPr>
        <p:sp>
          <p:nvSpPr>
            <p:cNvPr id="169" name="CustomShape 2"/>
            <p:cNvSpPr/>
            <p:nvPr/>
          </p:nvSpPr>
          <p:spPr>
            <a:xfrm>
              <a:off x="0" y="0"/>
              <a:ext cx="285739" cy="533068"/>
            </a:xfrm>
            <a:prstGeom prst="rect">
              <a:avLst/>
            </a:prstGeom>
            <a:gradFill rotWithShape="0">
              <a:gsLst>
                <a:gs pos="0">
                  <a:srgbClr val="CCCCE6"/>
                </a:gs>
                <a:gs pos="100000">
                  <a:srgbClr val="FFFFFF"/>
                </a:gs>
              </a:gsLst>
              <a:lin ang="0"/>
            </a:gra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0" name="CustomShape 3"/>
            <p:cNvSpPr/>
            <p:nvPr/>
          </p:nvSpPr>
          <p:spPr>
            <a:xfrm>
              <a:off x="412734" y="134854"/>
              <a:ext cx="8730906" cy="274466"/>
            </a:xfrm>
            <a:prstGeom prst="rect">
              <a:avLst/>
            </a:prstGeom>
            <a:gradFill rotWithShape="0">
              <a:gsLst>
                <a:gs pos="0">
                  <a:srgbClr val="00007D"/>
                </a:gs>
                <a:gs pos="100000">
                  <a:srgbClr val="FFFFFF"/>
                </a:gs>
              </a:gsLst>
              <a:lin ang="0"/>
            </a:gra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1" name="CustomShape 4"/>
            <p:cNvSpPr/>
            <p:nvPr/>
          </p:nvSpPr>
          <p:spPr>
            <a:xfrm>
              <a:off x="409559" y="134854"/>
              <a:ext cx="138108" cy="141199"/>
            </a:xfrm>
            <a:prstGeom prst="rect">
              <a:avLst/>
            </a:prstGeom>
            <a:solidFill>
              <a:schemeClr val="folHlink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CustomShape 5"/>
            <p:cNvSpPr/>
            <p:nvPr/>
          </p:nvSpPr>
          <p:spPr>
            <a:xfrm>
              <a:off x="547666" y="0"/>
              <a:ext cx="139695" cy="138027"/>
            </a:xfrm>
            <a:prstGeom prst="rect">
              <a:avLst/>
            </a:prstGeom>
            <a:solidFill>
              <a:schemeClr val="folHlink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3" name="CustomShape 6"/>
            <p:cNvSpPr/>
            <p:nvPr/>
          </p:nvSpPr>
          <p:spPr>
            <a:xfrm>
              <a:off x="547666" y="134854"/>
              <a:ext cx="139695" cy="141199"/>
            </a:xfrm>
            <a:prstGeom prst="rect">
              <a:avLst/>
            </a:prstGeom>
            <a:solidFill>
              <a:schemeClr val="accent2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4" name="CustomShape 7"/>
            <p:cNvSpPr/>
            <p:nvPr/>
          </p:nvSpPr>
          <p:spPr>
            <a:xfrm>
              <a:off x="274627" y="274467"/>
              <a:ext cx="136520" cy="138026"/>
            </a:xfrm>
            <a:prstGeom prst="rect">
              <a:avLst/>
            </a:prstGeom>
            <a:solidFill>
              <a:schemeClr val="folHlink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8"/>
            <p:cNvSpPr/>
            <p:nvPr/>
          </p:nvSpPr>
          <p:spPr>
            <a:xfrm>
              <a:off x="131758" y="136440"/>
              <a:ext cx="141281" cy="138027"/>
            </a:xfrm>
            <a:prstGeom prst="rect">
              <a:avLst/>
            </a:prstGeom>
            <a:solidFill>
              <a:schemeClr val="bg2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" name="CustomShape 9"/>
            <p:cNvSpPr/>
            <p:nvPr/>
          </p:nvSpPr>
          <p:spPr>
            <a:xfrm>
              <a:off x="409559" y="271294"/>
              <a:ext cx="138108" cy="138026"/>
            </a:xfrm>
            <a:prstGeom prst="rect">
              <a:avLst/>
            </a:prstGeom>
            <a:solidFill>
              <a:schemeClr val="accent2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" name="CustomShape 10"/>
            <p:cNvSpPr/>
            <p:nvPr/>
          </p:nvSpPr>
          <p:spPr>
            <a:xfrm>
              <a:off x="274627" y="409320"/>
              <a:ext cx="136520" cy="136440"/>
            </a:xfrm>
            <a:prstGeom prst="rect">
              <a:avLst/>
            </a:prstGeom>
            <a:solidFill>
              <a:schemeClr val="accent2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123" name="PlaceHolder 1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9" name="PlaceHolder 12"/>
          <p:cNvSpPr>
            <a:spLocks noGrp="1"/>
          </p:cNvSpPr>
          <p:nvPr>
            <p:ph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400"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0" name="PlaceHolder 13"/>
          <p:cNvSpPr>
            <a:spLocks noGrp="1"/>
          </p:cNvSpPr>
          <p:nvPr>
            <p:ph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pc="-1">
                <a:solidFill>
                  <a:srgbClr val="000000"/>
                </a:solidFill>
                <a:latin typeface="Arial Black"/>
                <a:cs typeface="+mn-cs"/>
              </a:defRPr>
            </a:lvl1pPr>
          </a:lstStyle>
          <a:p>
            <a:pPr>
              <a:defRPr/>
            </a:pPr>
            <a:fld id="{B81C0AB7-F02C-4A38-81A9-B2709AC9993A}" type="slidenum">
              <a:rPr lang="ru-RU"/>
              <a:pPr>
                <a:defRPr/>
              </a:pPr>
              <a:t>‹#›</a:t>
            </a:fld>
            <a:endParaRPr lang="ru-RU">
              <a:latin typeface="Times New Roman"/>
            </a:endParaRPr>
          </a:p>
        </p:txBody>
      </p:sp>
      <p:sp>
        <p:nvSpPr>
          <p:cNvPr id="181" name="PlaceHolder 14"/>
          <p:cNvSpPr>
            <a:spLocks noGrp="1"/>
          </p:cNvSpPr>
          <p:nvPr>
            <p:ph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400" spc="-1">
                <a:latin typeface="Times New Roman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2" name="PlaceHolder 15"/>
          <p:cNvSpPr>
            <a:spLocks noGrp="1"/>
          </p:cNvSpPr>
          <p:nvPr>
            <p:ph type="body"/>
          </p:nvPr>
        </p:nvSpPr>
        <p:spPr>
          <a:xfrm>
            <a:off x="457200" y="1604963"/>
            <a:ext cx="8229600" cy="397668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r>
              <a:rPr lang="ru-RU"/>
              <a:t>Для правки структуры щёлкните мышью</a:t>
            </a:r>
          </a:p>
          <a:p>
            <a:pPr lvl="1"/>
            <a:r>
              <a:rPr lang="ru-RU"/>
              <a:t>Второй уровень структуры</a:t>
            </a:r>
          </a:p>
          <a:p>
            <a:pPr lvl="2"/>
            <a:r>
              <a:rPr lang="ru-RU"/>
              <a:t>Третий уровень структуры</a:t>
            </a:r>
          </a:p>
          <a:p>
            <a:pPr lvl="3"/>
            <a:r>
              <a:rPr lang="ru-RU"/>
              <a:t>Четвёртый уровень структуры</a:t>
            </a:r>
          </a:p>
          <a:p>
            <a:pPr lvl="4"/>
            <a:r>
              <a:rPr lang="ru-RU"/>
              <a:t>Пятый уровень структуры</a:t>
            </a:r>
          </a:p>
          <a:p>
            <a:pPr lvl="5"/>
            <a:r>
              <a:rPr lang="ru-RU"/>
              <a:t>Шестой уровень структуры</a:t>
            </a:r>
          </a:p>
          <a:p>
            <a:pPr lvl="6"/>
            <a:r>
              <a:rPr lang="ru-RU"/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D1D5D68-D8E6-40D3-9A89-3170C7DDFE4F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56323" name="TextShape 2"/>
          <p:cNvSpPr txBox="1">
            <a:spLocks noChangeArrowheads="1"/>
          </p:cNvSpPr>
          <p:nvPr/>
        </p:nvSpPr>
        <p:spPr bwMode="auto">
          <a:xfrm>
            <a:off x="2971800" y="1828800"/>
            <a:ext cx="6019800" cy="22098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800" b="1" dirty="0">
                <a:solidFill>
                  <a:schemeClr val="bg1"/>
                </a:solidFill>
              </a:rPr>
              <a:t>Глава 6 Работа с файлами</a:t>
            </a:r>
            <a:endParaRPr lang="ru-RU" sz="3800" dirty="0">
              <a:solidFill>
                <a:schemeClr val="bg1"/>
              </a:solidFill>
            </a:endParaRPr>
          </a:p>
        </p:txBody>
      </p:sp>
      <p:sp>
        <p:nvSpPr>
          <p:cNvPr id="56324" name="TextShape 3"/>
          <p:cNvSpPr txBox="1">
            <a:spLocks noChangeArrowheads="1"/>
          </p:cNvSpPr>
          <p:nvPr/>
        </p:nvSpPr>
        <p:spPr bwMode="auto">
          <a:xfrm>
            <a:off x="2971800" y="4267200"/>
            <a:ext cx="6019800" cy="21859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ts val="475"/>
              </a:spcBef>
              <a:tabLst>
                <a:tab pos="0" algn="l"/>
              </a:tabLst>
            </a:pPr>
            <a:r>
              <a:rPr lang="ru-RU" sz="2400">
                <a:solidFill>
                  <a:srgbClr val="000000"/>
                </a:solidFill>
              </a:rPr>
              <a:t>МГТУ им. Н.Э. Баумана</a:t>
            </a:r>
            <a:endParaRPr lang="ru-RU" sz="2400"/>
          </a:p>
          <a:p>
            <a:pPr>
              <a:lnSpc>
                <a:spcPct val="80000"/>
              </a:lnSpc>
              <a:spcBef>
                <a:spcPts val="475"/>
              </a:spcBef>
              <a:tabLst>
                <a:tab pos="0" algn="l"/>
              </a:tabLst>
            </a:pPr>
            <a:r>
              <a:rPr lang="ru-RU" sz="2400">
                <a:solidFill>
                  <a:srgbClr val="000000"/>
                </a:solidFill>
              </a:rPr>
              <a:t>Факультет Информатика и системы управления</a:t>
            </a:r>
            <a:endParaRPr lang="ru-RU" sz="2400"/>
          </a:p>
          <a:p>
            <a:pPr>
              <a:lnSpc>
                <a:spcPct val="80000"/>
              </a:lnSpc>
              <a:spcBef>
                <a:spcPts val="475"/>
              </a:spcBef>
              <a:tabLst>
                <a:tab pos="0" algn="l"/>
              </a:tabLst>
            </a:pPr>
            <a:r>
              <a:rPr lang="ru-RU" sz="2400">
                <a:solidFill>
                  <a:srgbClr val="000000"/>
                </a:solidFill>
              </a:rPr>
              <a:t>Кафедра Компьютерные системы и сети</a:t>
            </a:r>
            <a:endParaRPr lang="ru-RU" sz="2400"/>
          </a:p>
          <a:p>
            <a:pPr>
              <a:lnSpc>
                <a:spcPct val="80000"/>
              </a:lnSpc>
              <a:spcBef>
                <a:spcPts val="475"/>
              </a:spcBef>
              <a:tabLst>
                <a:tab pos="0" algn="l"/>
              </a:tabLst>
            </a:pPr>
            <a:r>
              <a:rPr lang="ru-RU" sz="2400">
                <a:solidFill>
                  <a:srgbClr val="000000"/>
                </a:solidFill>
              </a:rPr>
              <a:t>Лектор: д.т.н., проф. </a:t>
            </a:r>
            <a:endParaRPr lang="ru-RU" sz="2400"/>
          </a:p>
          <a:p>
            <a:pPr>
              <a:lnSpc>
                <a:spcPct val="80000"/>
              </a:lnSpc>
              <a:spcBef>
                <a:spcPts val="475"/>
              </a:spcBef>
              <a:tabLst>
                <a:tab pos="0" algn="l"/>
              </a:tabLst>
            </a:pPr>
            <a:r>
              <a:rPr lang="ru-RU" sz="2400">
                <a:solidFill>
                  <a:srgbClr val="000000"/>
                </a:solidFill>
              </a:rPr>
              <a:t>	    Иванова Галина Сергеевна</a:t>
            </a:r>
            <a:endParaRPr lang="ru-RU" sz="2400"/>
          </a:p>
        </p:txBody>
      </p:sp>
      <p:sp>
        <p:nvSpPr>
          <p:cNvPr id="228" name="CustomShape 4"/>
          <p:cNvSpPr/>
          <p:nvPr/>
        </p:nvSpPr>
        <p:spPr>
          <a:xfrm>
            <a:off x="3348038" y="404813"/>
            <a:ext cx="2016125" cy="36512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 fontAlgn="auto">
              <a:spcBef>
                <a:spcPts val="601"/>
              </a:spcBef>
              <a:spcAft>
                <a:spcPts val="0"/>
              </a:spcAft>
              <a:defRPr/>
            </a:pPr>
            <a:r>
              <a:rPr lang="ru-RU" spc="-1" dirty="0">
                <a:solidFill>
                  <a:srgbClr val="000000"/>
                </a:solidFill>
              </a:rPr>
              <a:t>20</a:t>
            </a:r>
            <a:r>
              <a:rPr lang="en-US" spc="-1" dirty="0">
                <a:solidFill>
                  <a:srgbClr val="000000"/>
                </a:solidFill>
              </a:rPr>
              <a:t>23</a:t>
            </a:r>
            <a:endParaRPr lang="ru-RU" spc="-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TextShape 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C391FD6-F830-4865-A17A-7C51945D4061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64515" name="TextShape 2"/>
          <p:cNvSpPr txBox="1">
            <a:spLocks noChangeArrowheads="1"/>
          </p:cNvSpPr>
          <p:nvPr/>
        </p:nvSpPr>
        <p:spPr bwMode="auto">
          <a:xfrm>
            <a:off x="468313" y="476250"/>
            <a:ext cx="8229600" cy="5016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>
                <a:solidFill>
                  <a:srgbClr val="000000"/>
                </a:solidFill>
              </a:rPr>
              <a:t>Обработка компонентов файла</a:t>
            </a:r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317" name="TextShape 3"/>
          <p:cNvSpPr txBox="1">
            <a:spLocks noChangeArrowheads="1"/>
          </p:cNvSpPr>
          <p:nvPr/>
        </p:nvSpPr>
        <p:spPr bwMode="auto">
          <a:xfrm>
            <a:off x="179388" y="1341438"/>
            <a:ext cx="8785225" cy="5832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342900" indent="-341313">
              <a:lnSpc>
                <a:spcPct val="90000"/>
              </a:lnSpc>
              <a:spcBef>
                <a:spcPts val="475"/>
              </a:spcBef>
              <a:tabLst>
                <a:tab pos="0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Основные операции над компонентами – операции записи и чтения. На базе этих операций выполняют более сложные операции:</a:t>
            </a:r>
          </a:p>
          <a:p>
            <a:pPr marL="342900" indent="-341313">
              <a:lnSpc>
                <a:spcPct val="90000"/>
              </a:lnSpc>
              <a:spcBef>
                <a:spcPts val="475"/>
              </a:spcBef>
              <a:tabLst>
                <a:tab pos="0" algn="l"/>
              </a:tabLst>
            </a:pPr>
            <a:endParaRPr lang="ru-RU" sz="2400" dirty="0">
              <a:solidFill>
                <a:srgbClr val="000000"/>
              </a:solidFill>
            </a:endParaRPr>
          </a:p>
          <a:p>
            <a:pPr marL="342900" indent="-341313" algn="just">
              <a:lnSpc>
                <a:spcPct val="90000"/>
              </a:lnSpc>
              <a:spcBef>
                <a:spcPts val="475"/>
              </a:spcBef>
              <a:buClr>
                <a:srgbClr val="00007D"/>
              </a:buClr>
              <a:buSzPct val="75000"/>
              <a:buFont typeface="Wingdings" pitchFamily="2" charset="2"/>
              <a:buChar char=""/>
              <a:tabLst>
                <a:tab pos="0" algn="l"/>
              </a:tabLst>
            </a:pPr>
            <a:r>
              <a:rPr lang="ru-RU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создание файла</a:t>
            </a:r>
            <a:r>
              <a:rPr lang="ru-RU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– занесение в файл требуемых записей;</a:t>
            </a:r>
          </a:p>
          <a:p>
            <a:pPr marL="342900" indent="-341313" algn="just">
              <a:lnSpc>
                <a:spcPct val="90000"/>
              </a:lnSpc>
              <a:spcBef>
                <a:spcPts val="475"/>
              </a:spcBef>
              <a:tabLst>
                <a:tab pos="0" algn="l"/>
              </a:tabLst>
            </a:pPr>
            <a:endParaRPr lang="ru-RU" sz="2400" dirty="0">
              <a:solidFill>
                <a:srgbClr val="000000"/>
              </a:solidFill>
            </a:endParaRPr>
          </a:p>
          <a:p>
            <a:pPr marL="342900" indent="-341313" algn="just">
              <a:lnSpc>
                <a:spcPct val="90000"/>
              </a:lnSpc>
              <a:spcBef>
                <a:spcPts val="475"/>
              </a:spcBef>
              <a:buClr>
                <a:srgbClr val="00007D"/>
              </a:buClr>
              <a:buSzPct val="75000"/>
              <a:buFont typeface="Wingdings" pitchFamily="2" charset="2"/>
              <a:buChar char=""/>
              <a:tabLst>
                <a:tab pos="0" algn="l"/>
              </a:tabLst>
            </a:pPr>
            <a:r>
              <a:rPr lang="ru-RU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модификация файла</a:t>
            </a:r>
            <a:r>
              <a:rPr lang="ru-RU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– изменение всех или нескольких записей, добавление и удаление записей;</a:t>
            </a:r>
          </a:p>
          <a:p>
            <a:pPr marL="342900" indent="-341313" algn="just">
              <a:lnSpc>
                <a:spcPct val="90000"/>
              </a:lnSpc>
              <a:spcBef>
                <a:spcPts val="475"/>
              </a:spcBef>
              <a:tabLst>
                <a:tab pos="0" algn="l"/>
              </a:tabLst>
            </a:pPr>
            <a:endParaRPr lang="ru-RU" sz="2400" dirty="0">
              <a:solidFill>
                <a:srgbClr val="000000"/>
              </a:solidFill>
            </a:endParaRPr>
          </a:p>
          <a:p>
            <a:pPr marL="342900" indent="-341313" algn="just">
              <a:lnSpc>
                <a:spcPct val="90000"/>
              </a:lnSpc>
              <a:spcBef>
                <a:spcPts val="475"/>
              </a:spcBef>
              <a:buClr>
                <a:srgbClr val="00007D"/>
              </a:buClr>
              <a:buSzPct val="75000"/>
              <a:buFont typeface="Wingdings" pitchFamily="2" charset="2"/>
              <a:buChar char=""/>
              <a:tabLst>
                <a:tab pos="0" algn="l"/>
              </a:tabLst>
            </a:pPr>
            <a:r>
              <a:rPr lang="ru-RU" sz="2400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поиск</a:t>
            </a:r>
            <a:r>
              <a:rPr lang="ru-RU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нужной информации в файле</a:t>
            </a:r>
            <a:r>
              <a:rPr lang="ru-RU" sz="2400" dirty="0">
                <a:solidFill>
                  <a:srgbClr val="000000"/>
                </a:solidFill>
              </a:rPr>
              <a:t>.</a:t>
            </a:r>
          </a:p>
          <a:p>
            <a:pPr marL="342900" indent="-341313" algn="just">
              <a:lnSpc>
                <a:spcPct val="90000"/>
              </a:lnSpc>
              <a:spcBef>
                <a:spcPts val="475"/>
              </a:spcBef>
              <a:tabLst>
                <a:tab pos="0" algn="l"/>
              </a:tabLst>
            </a:pPr>
            <a:endParaRPr lang="ru-RU" sz="2400" dirty="0">
              <a:solidFill>
                <a:srgbClr val="000000"/>
              </a:solidFill>
            </a:endParaRPr>
          </a:p>
          <a:p>
            <a:pPr marL="342900" indent="-341313" algn="just">
              <a:lnSpc>
                <a:spcPct val="90000"/>
              </a:lnSpc>
              <a:spcBef>
                <a:spcPts val="475"/>
              </a:spcBef>
              <a:tabLst>
                <a:tab pos="0" algn="l"/>
              </a:tabLst>
            </a:pPr>
            <a:r>
              <a:rPr lang="ru-RU" sz="2400" dirty="0">
                <a:solidFill>
                  <a:srgbClr val="000000"/>
                </a:solidFill>
              </a:rPr>
              <a:t>Операции записи и чтения для каждого типа файла осуществляется по-своему.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TextShape 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97030FC-4712-4E8E-BE64-47AE049A4220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65539" name="TextShape 2"/>
          <p:cNvSpPr txBox="1">
            <a:spLocks noChangeArrowheads="1"/>
          </p:cNvSpPr>
          <p:nvPr/>
        </p:nvSpPr>
        <p:spPr bwMode="auto">
          <a:xfrm>
            <a:off x="457200" y="404813"/>
            <a:ext cx="8229600" cy="36036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rgbClr val="000000"/>
                </a:solidFill>
              </a:rPr>
              <a:t>6.4 Текстовые файлы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320" name="TextShape 3"/>
          <p:cNvSpPr txBox="1">
            <a:spLocks noChangeArrowheads="1"/>
          </p:cNvSpPr>
          <p:nvPr/>
        </p:nvSpPr>
        <p:spPr bwMode="auto">
          <a:xfrm>
            <a:off x="179388" y="908050"/>
            <a:ext cx="8713787" cy="56165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342900" indent="-341313" algn="just">
              <a:spcBef>
                <a:spcPts val="400"/>
              </a:spcBef>
              <a:tabLst>
                <a:tab pos="0" algn="l"/>
              </a:tabLst>
            </a:pPr>
            <a:r>
              <a:rPr lang="ru-RU" sz="2000" b="1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Текстовый</a:t>
            </a:r>
            <a:r>
              <a:rPr lang="ru-RU" sz="20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b="1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файл</a:t>
            </a:r>
            <a:r>
              <a:rPr lang="ru-RU" sz="2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–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файл, компонентами которого являются символьные строки переменной длины, заканчивающиеся специальным маркером</a:t>
            </a:r>
            <a:r>
              <a:rPr lang="ru-RU" sz="2000" dirty="0">
                <a:solidFill>
                  <a:srgbClr val="FF0066"/>
                </a:solidFill>
              </a:rPr>
              <a:t> – </a:t>
            </a:r>
            <a:r>
              <a:rPr lang="ru-RU" sz="2000" dirty="0" err="1">
                <a:solidFill>
                  <a:srgbClr val="FF0066"/>
                </a:solidFill>
              </a:rPr>
              <a:t>маркером</a:t>
            </a:r>
            <a:r>
              <a:rPr lang="ru-RU" sz="2000" dirty="0">
                <a:solidFill>
                  <a:srgbClr val="FF0066"/>
                </a:solidFill>
              </a:rPr>
              <a:t> «Конец строки».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</a:p>
          <a:p>
            <a:pPr marL="342900" indent="-341313" algn="just">
              <a:spcBef>
                <a:spcPts val="400"/>
              </a:spcBef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342900" indent="-341313" algn="just">
              <a:spcBef>
                <a:spcPts val="400"/>
              </a:spcBef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342900" indent="-341313" algn="just">
              <a:spcBef>
                <a:spcPts val="400"/>
              </a:spcBef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342900" indent="-341313" algn="just">
              <a:spcBef>
                <a:spcPts val="400"/>
              </a:spcBef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342900" indent="-341313" algn="just">
              <a:spcBef>
                <a:spcPts val="400"/>
              </a:spcBef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342900" indent="-341313" algn="just">
              <a:spcBef>
                <a:spcPts val="400"/>
              </a:spcBef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342900" indent="-341313" algn="just">
              <a:spcBef>
                <a:spcPts val="400"/>
              </a:spcBef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342900" indent="-341313" algn="just">
              <a:spcBef>
                <a:spcPts val="400"/>
              </a:spcBef>
              <a:tabLst>
                <a:tab pos="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Текстовые файлы используют для хранения и обработки символов, строк, символьных массивов. </a:t>
            </a:r>
            <a:r>
              <a:rPr lang="ru-RU" sz="2000" i="1" dirty="0">
                <a:solidFill>
                  <a:srgbClr val="1818FF"/>
                </a:solidFill>
              </a:rPr>
              <a:t>Числовые и логические данные при записи в текстовые файлы должны преобразовываться в символьные строки</a:t>
            </a:r>
            <a:r>
              <a:rPr lang="ru-RU" sz="2000" dirty="0">
                <a:solidFill>
                  <a:srgbClr val="000000"/>
                </a:solidFill>
              </a:rPr>
              <a:t>.</a:t>
            </a:r>
          </a:p>
          <a:p>
            <a:pPr marL="342900" indent="-341313" algn="just">
              <a:spcBef>
                <a:spcPts val="400"/>
              </a:spcBef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321" name="CustomShape 4"/>
          <p:cNvSpPr/>
          <p:nvPr/>
        </p:nvSpPr>
        <p:spPr>
          <a:xfrm>
            <a:off x="900113" y="2132013"/>
            <a:ext cx="576262" cy="21590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2" name="CustomShape 5"/>
          <p:cNvSpPr/>
          <p:nvPr/>
        </p:nvSpPr>
        <p:spPr>
          <a:xfrm>
            <a:off x="827088" y="2851150"/>
            <a:ext cx="1081087" cy="360363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3" name="CustomShape 6"/>
          <p:cNvSpPr/>
          <p:nvPr/>
        </p:nvSpPr>
        <p:spPr>
          <a:xfrm>
            <a:off x="1979613" y="2851150"/>
            <a:ext cx="144462" cy="360363"/>
          </a:xfrm>
          <a:prstGeom prst="rect">
            <a:avLst/>
          </a:prstGeom>
          <a:solidFill>
            <a:srgbClr val="CC000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4" name="CustomShape 7"/>
          <p:cNvSpPr/>
          <p:nvPr/>
        </p:nvSpPr>
        <p:spPr>
          <a:xfrm>
            <a:off x="2195513" y="2851150"/>
            <a:ext cx="1223962" cy="360363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5" name="CustomShape 8"/>
          <p:cNvSpPr/>
          <p:nvPr/>
        </p:nvSpPr>
        <p:spPr>
          <a:xfrm>
            <a:off x="3492500" y="2852738"/>
            <a:ext cx="144463" cy="360362"/>
          </a:xfrm>
          <a:prstGeom prst="rect">
            <a:avLst/>
          </a:prstGeom>
          <a:solidFill>
            <a:srgbClr val="CC000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6" name="CustomShape 9"/>
          <p:cNvSpPr/>
          <p:nvPr/>
        </p:nvSpPr>
        <p:spPr>
          <a:xfrm>
            <a:off x="3708400" y="2851150"/>
            <a:ext cx="1727200" cy="360363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7" name="CustomShape 10"/>
          <p:cNvSpPr/>
          <p:nvPr/>
        </p:nvSpPr>
        <p:spPr>
          <a:xfrm>
            <a:off x="5580063" y="2852738"/>
            <a:ext cx="144462" cy="360362"/>
          </a:xfrm>
          <a:prstGeom prst="rect">
            <a:avLst/>
          </a:prstGeom>
          <a:solidFill>
            <a:srgbClr val="CC000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8" name="CustomShape 11"/>
          <p:cNvSpPr/>
          <p:nvPr/>
        </p:nvSpPr>
        <p:spPr>
          <a:xfrm>
            <a:off x="5795963" y="2851150"/>
            <a:ext cx="1009650" cy="360363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29" name="CustomShape 12"/>
          <p:cNvSpPr/>
          <p:nvPr/>
        </p:nvSpPr>
        <p:spPr>
          <a:xfrm>
            <a:off x="6877050" y="2851150"/>
            <a:ext cx="142875" cy="360363"/>
          </a:xfrm>
          <a:prstGeom prst="rect">
            <a:avLst/>
          </a:prstGeom>
          <a:solidFill>
            <a:srgbClr val="CC000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0" name="CustomShape 13"/>
          <p:cNvSpPr/>
          <p:nvPr/>
        </p:nvSpPr>
        <p:spPr>
          <a:xfrm>
            <a:off x="7092950" y="2851150"/>
            <a:ext cx="144463" cy="360363"/>
          </a:xfrm>
          <a:prstGeom prst="rect">
            <a:avLst/>
          </a:prstGeom>
          <a:solidFill>
            <a:srgbClr val="80008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1" name="CustomShape 14"/>
          <p:cNvSpPr/>
          <p:nvPr/>
        </p:nvSpPr>
        <p:spPr>
          <a:xfrm>
            <a:off x="1619250" y="2058988"/>
            <a:ext cx="2592388" cy="36512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600"/>
              </a:spcBef>
            </a:pPr>
            <a:r>
              <a:rPr lang="ru-RU" b="1">
                <a:solidFill>
                  <a:srgbClr val="000000"/>
                </a:solidFill>
              </a:rPr>
              <a:t>Указатель файла</a:t>
            </a:r>
            <a:endParaRPr lang="ru-RU"/>
          </a:p>
        </p:txBody>
      </p:sp>
      <p:sp>
        <p:nvSpPr>
          <p:cNvPr id="332" name="Line 15"/>
          <p:cNvSpPr/>
          <p:nvPr/>
        </p:nvSpPr>
        <p:spPr>
          <a:xfrm flipH="1">
            <a:off x="827088" y="2347913"/>
            <a:ext cx="360362" cy="503237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3" name="CustomShape 16"/>
          <p:cNvSpPr/>
          <p:nvPr/>
        </p:nvSpPr>
        <p:spPr>
          <a:xfrm>
            <a:off x="4572000" y="1916113"/>
            <a:ext cx="3240088" cy="36512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600"/>
              </a:spcBef>
            </a:pPr>
            <a:r>
              <a:rPr lang="ru-RU" b="1">
                <a:solidFill>
                  <a:srgbClr val="000000"/>
                </a:solidFill>
              </a:rPr>
              <a:t>Маркер конца файла</a:t>
            </a:r>
            <a:r>
              <a:rPr lang="en-US" b="1">
                <a:solidFill>
                  <a:srgbClr val="000000"/>
                </a:solidFill>
              </a:rPr>
              <a:t> (#26)</a:t>
            </a:r>
            <a:endParaRPr lang="ru-RU"/>
          </a:p>
        </p:txBody>
      </p:sp>
      <p:sp>
        <p:nvSpPr>
          <p:cNvPr id="334" name="Line 17"/>
          <p:cNvSpPr/>
          <p:nvPr/>
        </p:nvSpPr>
        <p:spPr>
          <a:xfrm>
            <a:off x="5724525" y="2274888"/>
            <a:ext cx="1439863" cy="576262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35" name="CustomShape 18"/>
          <p:cNvSpPr/>
          <p:nvPr/>
        </p:nvSpPr>
        <p:spPr>
          <a:xfrm>
            <a:off x="2411413" y="3643313"/>
            <a:ext cx="6408737" cy="709612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800"/>
              </a:spcBef>
            </a:pPr>
            <a:r>
              <a:rPr lang="ru-RU" b="1">
                <a:solidFill>
                  <a:srgbClr val="000000"/>
                </a:solidFill>
              </a:rPr>
              <a:t>Маркер «Конец строки»   (</a:t>
            </a:r>
            <a:r>
              <a:rPr lang="en-US" b="1">
                <a:solidFill>
                  <a:srgbClr val="000000"/>
                </a:solidFill>
              </a:rPr>
              <a:t>Windows: </a:t>
            </a:r>
            <a:r>
              <a:rPr lang="ru-RU" sz="1600" b="1">
                <a:solidFill>
                  <a:srgbClr val="000000"/>
                </a:solidFill>
              </a:rPr>
              <a:t>«#13,  #10»,</a:t>
            </a:r>
            <a:endParaRPr lang="ru-RU" sz="1600"/>
          </a:p>
          <a:p>
            <a:pPr>
              <a:spcBef>
                <a:spcPts val="800"/>
              </a:spcBef>
            </a:pPr>
            <a:r>
              <a:rPr lang="ru-RU" sz="1600" b="1">
                <a:solidFill>
                  <a:srgbClr val="000000"/>
                </a:solidFill>
              </a:rPr>
              <a:t>                                                    </a:t>
            </a:r>
            <a:r>
              <a:rPr lang="en-US" sz="1600" b="1">
                <a:solidFill>
                  <a:srgbClr val="000000"/>
                </a:solidFill>
              </a:rPr>
              <a:t>Linux: #10</a:t>
            </a:r>
            <a:r>
              <a:rPr lang="ru-RU" sz="1600" b="1">
                <a:solidFill>
                  <a:srgbClr val="000000"/>
                </a:solidFill>
              </a:rPr>
              <a:t>)</a:t>
            </a:r>
            <a:r>
              <a:rPr lang="ru-RU" sz="1600">
                <a:solidFill>
                  <a:srgbClr val="000000"/>
                </a:solidFill>
              </a:rPr>
              <a:t> </a:t>
            </a:r>
            <a:endParaRPr lang="ru-RU" sz="1600"/>
          </a:p>
        </p:txBody>
      </p:sp>
      <p:sp>
        <p:nvSpPr>
          <p:cNvPr id="336" name="CustomShape 19"/>
          <p:cNvSpPr/>
          <p:nvPr/>
        </p:nvSpPr>
        <p:spPr>
          <a:xfrm>
            <a:off x="827088" y="2851150"/>
            <a:ext cx="1152525" cy="36512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600"/>
              </a:spcBef>
            </a:pPr>
            <a:r>
              <a:rPr lang="ru-RU" b="1">
                <a:solidFill>
                  <a:srgbClr val="000000"/>
                </a:solidFill>
              </a:rPr>
              <a:t>Строка1</a:t>
            </a:r>
            <a:endParaRPr lang="ru-RU"/>
          </a:p>
        </p:txBody>
      </p:sp>
      <p:sp>
        <p:nvSpPr>
          <p:cNvPr id="337" name="CustomShape 20"/>
          <p:cNvSpPr/>
          <p:nvPr/>
        </p:nvSpPr>
        <p:spPr>
          <a:xfrm>
            <a:off x="2195513" y="2851150"/>
            <a:ext cx="1368425" cy="36512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600"/>
              </a:spcBef>
            </a:pPr>
            <a:r>
              <a:rPr lang="ru-RU" b="1">
                <a:solidFill>
                  <a:srgbClr val="000000"/>
                </a:solidFill>
              </a:rPr>
              <a:t>Строка 2</a:t>
            </a:r>
            <a:endParaRPr lang="ru-RU"/>
          </a:p>
        </p:txBody>
      </p:sp>
      <p:sp>
        <p:nvSpPr>
          <p:cNvPr id="338" name="CustomShape 21"/>
          <p:cNvSpPr/>
          <p:nvPr/>
        </p:nvSpPr>
        <p:spPr>
          <a:xfrm>
            <a:off x="4067175" y="2851150"/>
            <a:ext cx="1441450" cy="36512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600"/>
              </a:spcBef>
            </a:pPr>
            <a:r>
              <a:rPr lang="ru-RU" b="1">
                <a:solidFill>
                  <a:srgbClr val="000000"/>
                </a:solidFill>
              </a:rPr>
              <a:t>Строка 3</a:t>
            </a:r>
            <a:endParaRPr lang="ru-RU"/>
          </a:p>
        </p:txBody>
      </p:sp>
      <p:sp>
        <p:nvSpPr>
          <p:cNvPr id="339" name="CustomShape 22"/>
          <p:cNvSpPr/>
          <p:nvPr/>
        </p:nvSpPr>
        <p:spPr>
          <a:xfrm>
            <a:off x="5795963" y="2851150"/>
            <a:ext cx="1081087" cy="639763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600"/>
              </a:spcBef>
            </a:pPr>
            <a:r>
              <a:rPr lang="ru-RU" b="1">
                <a:solidFill>
                  <a:srgbClr val="000000"/>
                </a:solidFill>
              </a:rPr>
              <a:t>Строка 4</a:t>
            </a:r>
            <a:endParaRPr lang="ru-RU"/>
          </a:p>
        </p:txBody>
      </p:sp>
      <p:sp>
        <p:nvSpPr>
          <p:cNvPr id="340" name="Line 23"/>
          <p:cNvSpPr/>
          <p:nvPr/>
        </p:nvSpPr>
        <p:spPr>
          <a:xfrm>
            <a:off x="2051050" y="3140075"/>
            <a:ext cx="720725" cy="576263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1" name="Line 24"/>
          <p:cNvSpPr/>
          <p:nvPr/>
        </p:nvSpPr>
        <p:spPr>
          <a:xfrm flipH="1">
            <a:off x="3348038" y="3068638"/>
            <a:ext cx="215900" cy="6477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2" name="Line 25"/>
          <p:cNvSpPr/>
          <p:nvPr/>
        </p:nvSpPr>
        <p:spPr>
          <a:xfrm flipH="1">
            <a:off x="4140200" y="3068638"/>
            <a:ext cx="1511300" cy="6477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43" name="Line 26"/>
          <p:cNvSpPr/>
          <p:nvPr/>
        </p:nvSpPr>
        <p:spPr>
          <a:xfrm flipH="1">
            <a:off x="4787900" y="3140075"/>
            <a:ext cx="2160588" cy="576263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Effect">
                      <p:stCondLst>
                        <p:cond delay="indefinite"/>
                      </p:stCondLst>
                      <p:childTnLst>
                        <p:par>
                          <p:cTn id="5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Effect">
                      <p:stCondLst>
                        <p:cond delay="indefinite"/>
                      </p:stCondLst>
                      <p:childTnLst>
                        <p:par>
                          <p:cTn id="6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Shape 1"/>
          <p:cNvSpPr txBox="1">
            <a:spLocks noChangeArrowheads="1"/>
          </p:cNvSpPr>
          <p:nvPr/>
        </p:nvSpPr>
        <p:spPr bwMode="auto">
          <a:xfrm>
            <a:off x="468313" y="457200"/>
            <a:ext cx="8218487" cy="5953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b="1">
                <a:solidFill>
                  <a:srgbClr val="000000"/>
                </a:solidFill>
              </a:rPr>
              <a:t>Текстовый файл</a:t>
            </a:r>
            <a:r>
              <a:rPr lang="en-US" sz="3200" b="1">
                <a:solidFill>
                  <a:srgbClr val="000000"/>
                </a:solidFill>
              </a:rPr>
              <a:t> </a:t>
            </a:r>
            <a:r>
              <a:rPr lang="ru-RU" sz="3200" b="1">
                <a:solidFill>
                  <a:srgbClr val="000000"/>
                </a:solidFill>
              </a:rPr>
              <a:t>в </a:t>
            </a:r>
            <a:r>
              <a:rPr lang="en-US" sz="3200" b="1">
                <a:solidFill>
                  <a:srgbClr val="000000"/>
                </a:solidFill>
              </a:rPr>
              <a:t>Windows</a:t>
            </a:r>
          </a:p>
        </p:txBody>
      </p:sp>
      <p:sp>
        <p:nvSpPr>
          <p:cNvPr id="345" name="TextShape 2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7823A01-8B52-4B34-B6AC-0997123AF5BF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ru-RU" sz="1200" spc="-1">
              <a:latin typeface="Times New Roman"/>
              <a:cs typeface="+mn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628775"/>
            <a:ext cx="66484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87450" y="1196975"/>
            <a:ext cx="72723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В символьном представлении :</a:t>
            </a:r>
          </a:p>
          <a:p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47813" y="3933825"/>
            <a:ext cx="64087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В шестнадцатеричном представлении:</a:t>
            </a:r>
          </a:p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4365625"/>
            <a:ext cx="885825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Shape 1"/>
          <p:cNvSpPr txBox="1">
            <a:spLocks noChangeArrowheads="1"/>
          </p:cNvSpPr>
          <p:nvPr/>
        </p:nvSpPr>
        <p:spPr bwMode="auto">
          <a:xfrm>
            <a:off x="468313" y="457200"/>
            <a:ext cx="8218487" cy="5953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rgbClr val="000000"/>
                </a:solidFill>
              </a:rPr>
              <a:t>Текстовый файл в </a:t>
            </a:r>
            <a:r>
              <a:rPr lang="en-US" sz="2800" b="1">
                <a:solidFill>
                  <a:srgbClr val="000000"/>
                </a:solidFill>
              </a:rPr>
              <a:t>Linux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348" name="TextShape 2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1E52BAB-2AAB-491D-B904-5219407796C2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11413" y="4149725"/>
            <a:ext cx="50403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Шестнадцатеричное представление</a:t>
            </a: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68538" y="1125538"/>
            <a:ext cx="5040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Символьное </a:t>
            </a:r>
            <a:r>
              <a:rPr lang="ru-RU" sz="2000">
                <a:solidFill>
                  <a:srgbClr val="000000"/>
                </a:solidFill>
              </a:rPr>
              <a:t>представление</a:t>
            </a:r>
            <a:endParaRPr lang="ru-RU" sz="200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1700213"/>
            <a:ext cx="4967288" cy="217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2692" y="4725144"/>
            <a:ext cx="9216692" cy="131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5763" y="6248400"/>
            <a:ext cx="6489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31 39 37 38 </a:t>
            </a:r>
            <a:r>
              <a:rPr lang="en-US" baseline="-25000"/>
              <a:t>16 ANSI </a:t>
            </a:r>
            <a:r>
              <a:rPr lang="en-US"/>
              <a:t>-&gt; 1978</a:t>
            </a:r>
            <a:r>
              <a:rPr lang="en-US" baseline="-25000"/>
              <a:t>10</a:t>
            </a:r>
            <a:endParaRPr lang="ru-RU" baseline="-250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Shape 1"/>
          <p:cNvSpPr txBox="1">
            <a:spLocks noChangeArrowheads="1"/>
          </p:cNvSpPr>
          <p:nvPr/>
        </p:nvSpPr>
        <p:spPr bwMode="auto">
          <a:xfrm>
            <a:off x="468313" y="457200"/>
            <a:ext cx="8218487" cy="5953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b="1">
                <a:solidFill>
                  <a:srgbClr val="000000"/>
                </a:solidFill>
              </a:rPr>
              <a:t>Двоичный файл</a:t>
            </a:r>
            <a:endParaRPr lang="ru-RU" sz="3200">
              <a:solidFill>
                <a:srgbClr val="000000"/>
              </a:solidFill>
            </a:endParaRPr>
          </a:p>
        </p:txBody>
      </p:sp>
      <p:sp>
        <p:nvSpPr>
          <p:cNvPr id="351" name="TextShape 2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1D4531D-B045-48A6-A38E-BD4F722CC5DB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ru-RU" sz="1200" spc="-1">
              <a:latin typeface="Times New Roman"/>
              <a:cs typeface="+mn-cs"/>
            </a:endParaRPr>
          </a:p>
        </p:txBody>
      </p:sp>
      <p:pic>
        <p:nvPicPr>
          <p:cNvPr id="352" name="Picture 2" descr="D:\Desktop\Текстовое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775" y="1844675"/>
            <a:ext cx="8785225" cy="12128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  <p:sp>
        <p:nvSpPr>
          <p:cNvPr id="354" name="CustomShape 3"/>
          <p:cNvSpPr/>
          <p:nvPr/>
        </p:nvSpPr>
        <p:spPr>
          <a:xfrm>
            <a:off x="611188" y="1341438"/>
            <a:ext cx="4752975" cy="36512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Символьное представление</a:t>
            </a:r>
            <a:endParaRPr lang="ru-RU"/>
          </a:p>
        </p:txBody>
      </p:sp>
      <p:sp>
        <p:nvSpPr>
          <p:cNvPr id="355" name="CustomShape 4"/>
          <p:cNvSpPr/>
          <p:nvPr/>
        </p:nvSpPr>
        <p:spPr>
          <a:xfrm>
            <a:off x="482600" y="3624263"/>
            <a:ext cx="4752975" cy="36512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Шестнадцатеричное представление</a:t>
            </a:r>
            <a:endParaRPr lang="ru-RU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5738" y="6021388"/>
            <a:ext cx="2298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BA 07 -&gt; 07 BA</a:t>
            </a:r>
            <a:r>
              <a:rPr lang="en-US" baseline="-25000"/>
              <a:t>16 </a:t>
            </a:r>
            <a:r>
              <a:rPr lang="en-US"/>
              <a:t>= ?</a:t>
            </a:r>
            <a:endParaRPr lang="ru-RU" baseline="-2500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800" y="4116388"/>
            <a:ext cx="87820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ustomShape 31"/>
          <p:cNvSpPr/>
          <p:nvPr/>
        </p:nvSpPr>
        <p:spPr>
          <a:xfrm>
            <a:off x="6935788" y="550863"/>
            <a:ext cx="2016125" cy="1223962"/>
          </a:xfrm>
          <a:prstGeom prst="wedgeRoundRectCallout">
            <a:avLst>
              <a:gd name="adj1" fmla="val -206937"/>
              <a:gd name="adj2" fmla="val 86793"/>
              <a:gd name="adj3" fmla="val 16667"/>
            </a:avLst>
          </a:prstGeom>
          <a:solidFill>
            <a:srgbClr val="FFFF0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ru-RU">
                <a:solidFill>
                  <a:srgbClr val="000000"/>
                </a:solidFill>
              </a:rPr>
              <a:t>Текстовый редактор прочитал файл некорректно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" grpId="0"/>
      <p:bldP spid="355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Shape 1"/>
          <p:cNvSpPr txBox="1">
            <a:spLocks noChangeArrowheads="1"/>
          </p:cNvSpPr>
          <p:nvPr/>
        </p:nvSpPr>
        <p:spPr bwMode="auto">
          <a:xfrm>
            <a:off x="468313" y="457200"/>
            <a:ext cx="8218487" cy="5953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3200" b="1">
                <a:solidFill>
                  <a:srgbClr val="000000"/>
                </a:solidFill>
              </a:rPr>
              <a:t>Двоичный файл</a:t>
            </a:r>
            <a:endParaRPr lang="ru-RU" sz="3200">
              <a:solidFill>
                <a:srgbClr val="000000"/>
              </a:solidFill>
            </a:endParaRPr>
          </a:p>
        </p:txBody>
      </p:sp>
      <p:sp>
        <p:nvSpPr>
          <p:cNvPr id="351" name="TextShape 2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3594510-CE83-4C25-9CF3-D706DBD61A31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354" name="CustomShape 3"/>
          <p:cNvSpPr/>
          <p:nvPr/>
        </p:nvSpPr>
        <p:spPr>
          <a:xfrm>
            <a:off x="611188" y="1268413"/>
            <a:ext cx="4752975" cy="36512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Символьное представление</a:t>
            </a:r>
            <a:endParaRPr lang="ru-RU"/>
          </a:p>
        </p:txBody>
      </p:sp>
      <p:sp>
        <p:nvSpPr>
          <p:cNvPr id="355" name="CustomShape 4"/>
          <p:cNvSpPr/>
          <p:nvPr/>
        </p:nvSpPr>
        <p:spPr>
          <a:xfrm>
            <a:off x="611188" y="3860800"/>
            <a:ext cx="4752975" cy="36512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Шестнадцатеричное представление</a:t>
            </a:r>
            <a:endParaRPr lang="ru-RU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4437063"/>
            <a:ext cx="83439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3613" y="1700213"/>
            <a:ext cx="461803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ustomShape 31"/>
          <p:cNvSpPr/>
          <p:nvPr/>
        </p:nvSpPr>
        <p:spPr>
          <a:xfrm>
            <a:off x="6516688" y="1628775"/>
            <a:ext cx="2014537" cy="1223963"/>
          </a:xfrm>
          <a:prstGeom prst="wedgeRoundRectCallout">
            <a:avLst>
              <a:gd name="adj1" fmla="val -158738"/>
              <a:gd name="adj2" fmla="val 78623"/>
              <a:gd name="adj3" fmla="val 16667"/>
            </a:avLst>
          </a:prstGeom>
          <a:solidFill>
            <a:srgbClr val="FFFF0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ru-RU">
                <a:solidFill>
                  <a:srgbClr val="000000"/>
                </a:solidFill>
              </a:rPr>
              <a:t>Текстовый редактор прочитал файл некорректно</a:t>
            </a:r>
            <a:endParaRPr lang="ru-RU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3850" y="6021388"/>
            <a:ext cx="6192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2C 01 00 00 -&gt; 00 00 01 2C</a:t>
            </a:r>
            <a:r>
              <a:rPr lang="en-US" baseline="-25000"/>
              <a:t>16 </a:t>
            </a:r>
            <a:r>
              <a:rPr lang="en-US"/>
              <a:t>= ?</a:t>
            </a:r>
            <a:endParaRPr lang="ru-RU" baseline="-250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" grpId="0"/>
      <p:bldP spid="355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TextShape 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41026DE-B17B-4707-8F5B-5C40CEA16216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70659" name="TextShape 2"/>
          <p:cNvSpPr txBox="1">
            <a:spLocks noChangeArrowheads="1"/>
          </p:cNvSpPr>
          <p:nvPr/>
        </p:nvSpPr>
        <p:spPr bwMode="auto">
          <a:xfrm>
            <a:off x="457200" y="404813"/>
            <a:ext cx="8229600" cy="36036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rgbClr val="000000"/>
                </a:solidFill>
              </a:rPr>
              <a:t>1-2. Ввод</a:t>
            </a:r>
            <a:r>
              <a:rPr lang="en-US" sz="2800" b="1">
                <a:solidFill>
                  <a:srgbClr val="000000"/>
                </a:solidFill>
              </a:rPr>
              <a:t>/</a:t>
            </a:r>
            <a:r>
              <a:rPr lang="ru-RU" sz="2800" b="1">
                <a:solidFill>
                  <a:srgbClr val="000000"/>
                </a:solidFill>
              </a:rPr>
              <a:t>вывод символов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358" name="TextShape 3"/>
          <p:cNvSpPr txBox="1">
            <a:spLocks noChangeArrowheads="1"/>
          </p:cNvSpPr>
          <p:nvPr/>
        </p:nvSpPr>
        <p:spPr bwMode="auto">
          <a:xfrm>
            <a:off x="457200" y="908050"/>
            <a:ext cx="8229600" cy="626586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int getc(FILE *stream);</a:t>
            </a:r>
            <a:r>
              <a:rPr lang="ru-RU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>
                <a:solidFill>
                  <a:srgbClr val="000000"/>
                </a:solidFill>
                <a:latin typeface="Courier New" pitchFamily="49" charset="0"/>
              </a:rPr>
              <a:t>//</a:t>
            </a:r>
            <a:r>
              <a:rPr lang="ru-RU" sz="2000">
                <a:solidFill>
                  <a:srgbClr val="000000"/>
                </a:solidFill>
              </a:rPr>
              <a:t>возвращает символ или</a:t>
            </a:r>
            <a:r>
              <a:rPr lang="en-US" sz="2000">
                <a:solidFill>
                  <a:srgbClr val="000000"/>
                </a:solidFill>
              </a:rPr>
              <a:t> EOF(-1)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int putc(int c,FILE *stream);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163"/>
              </a:spcBef>
              <a:tabLst>
                <a:tab pos="0" algn="l"/>
              </a:tabLst>
            </a:pPr>
            <a:endParaRPr lang="ru-RU" sz="8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</a:rPr>
              <a:t>Пример</a:t>
            </a: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. </a:t>
            </a:r>
            <a:r>
              <a:rPr lang="ru-RU" sz="2000">
                <a:solidFill>
                  <a:srgbClr val="000000"/>
                </a:solidFill>
              </a:rPr>
              <a:t>Вывод на экран содержимого файла, </a:t>
            </a:r>
            <a:r>
              <a:rPr lang="ru-RU" sz="2000">
                <a:solidFill>
                  <a:srgbClr val="FF0000"/>
                </a:solidFill>
              </a:rPr>
              <a:t>полное</a:t>
            </a:r>
            <a:r>
              <a:rPr lang="ru-RU" sz="2000">
                <a:solidFill>
                  <a:srgbClr val="000000"/>
                </a:solidFill>
              </a:rPr>
              <a:t> имя которого указывается в командной строке, например:</a:t>
            </a: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1818FF"/>
                </a:solidFill>
                <a:latin typeface="Courier New" pitchFamily="49" charset="0"/>
              </a:rPr>
              <a:t>/home/user/projects/Ex06_01/test.txt</a:t>
            </a:r>
            <a:endParaRPr lang="ru-RU" sz="2000">
              <a:solidFill>
                <a:srgbClr val="1818FF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endParaRPr lang="en-US" sz="2000" b="1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1313">
              <a:spcBef>
                <a:spcPts val="2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#include &lt;stdio.h&gt;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2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int main(</a:t>
            </a:r>
            <a:r>
              <a:rPr lang="en-US" sz="2000" b="1">
                <a:solidFill>
                  <a:srgbClr val="1818FF"/>
                </a:solidFill>
                <a:latin typeface="Courier New" pitchFamily="49" charset="0"/>
              </a:rPr>
              <a:t>int argc,char *argv[]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) {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200"/>
              </a:spcBef>
              <a:tabLst>
                <a:tab pos="0" algn="l"/>
              </a:tabLst>
            </a:pP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FILE *in;    int ch;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2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if (</a:t>
            </a:r>
            <a:r>
              <a:rPr lang="en-US" sz="2000" b="1">
                <a:solidFill>
                  <a:srgbClr val="1818FF"/>
                </a:solidFill>
                <a:latin typeface="Courier New" pitchFamily="49" charset="0"/>
              </a:rPr>
              <a:t>argc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&lt;2)puts("</a:t>
            </a:r>
            <a:r>
              <a:rPr lang="en-US" sz="2000" b="1">
                <a:solidFill>
                  <a:srgbClr val="1818FF"/>
                </a:solidFill>
                <a:latin typeface="Courier New" pitchFamily="49" charset="0"/>
              </a:rPr>
              <a:t>Enter file name."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2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else  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2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  if ((in=fopen(</a:t>
            </a:r>
            <a:r>
              <a:rPr lang="en-US" sz="2000" b="1">
                <a:solidFill>
                  <a:srgbClr val="1818FF"/>
                </a:solidFill>
                <a:latin typeface="Courier New" pitchFamily="49" charset="0"/>
              </a:rPr>
              <a:t>argv[1],"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r"))!=nullptr) {         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200"/>
              </a:spcBef>
              <a:tabLst>
                <a:tab pos="0" algn="l"/>
              </a:tabLst>
            </a:pP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while ((ch=getc(in))!=EOF) putchar(ch);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2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      fclose(in);     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200"/>
              </a:spcBef>
              <a:tabLst>
                <a:tab pos="0" algn="l"/>
              </a:tabLst>
            </a:pP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2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  else puts("</a:t>
            </a:r>
            <a:r>
              <a:rPr lang="en-US" sz="2000" b="1">
                <a:solidFill>
                  <a:srgbClr val="1818FF"/>
                </a:solidFill>
                <a:latin typeface="Courier New" pitchFamily="49" charset="0"/>
              </a:rPr>
              <a:t>No open file.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");</a:t>
            </a:r>
          </a:p>
          <a:p>
            <a:pPr marL="342900" indent="-341313">
              <a:spcBef>
                <a:spcPts val="2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 return 0; }	 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endParaRPr lang="ru-RU" sz="20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TextShape 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3DD7F99-0427-45D0-B709-2CB3257C777E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71683" name="TextShape 2"/>
          <p:cNvSpPr txBox="1">
            <a:spLocks noChangeArrowheads="1"/>
          </p:cNvSpPr>
          <p:nvPr/>
        </p:nvSpPr>
        <p:spPr bwMode="auto">
          <a:xfrm>
            <a:off x="468313" y="333375"/>
            <a:ext cx="8229600" cy="57626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rgbClr val="000000"/>
                </a:solidFill>
              </a:rPr>
              <a:t>Стандартные текстовые файлы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361" name="TextShape 3"/>
          <p:cNvSpPr txBox="1">
            <a:spLocks noChangeArrowheads="1"/>
          </p:cNvSpPr>
          <p:nvPr/>
        </p:nvSpPr>
        <p:spPr bwMode="auto">
          <a:xfrm>
            <a:off x="239713" y="908050"/>
            <a:ext cx="8732837" cy="56896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stdin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stdout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stderr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getchar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 )  =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getc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stdin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putchar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ch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= =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putc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ch,stdout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endParaRPr lang="ru-RU" sz="8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Пример. </a:t>
            </a:r>
            <a:r>
              <a:rPr lang="ru-RU" sz="2000" dirty="0">
                <a:solidFill>
                  <a:srgbClr val="000000"/>
                </a:solidFill>
              </a:rPr>
              <a:t>Чтение с начала и с конца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1818FF"/>
                </a:solidFill>
              </a:rPr>
              <a:t>Ex06_02</a:t>
            </a:r>
            <a:endParaRPr lang="ru-RU" sz="2000" dirty="0">
              <a:solidFill>
                <a:srgbClr val="1818FF"/>
              </a:solidFill>
            </a:endParaRPr>
          </a:p>
          <a:p>
            <a:pPr marL="342900" indent="-341313">
              <a:spcBef>
                <a:spcPts val="163"/>
              </a:spcBef>
              <a:tabLst>
                <a:tab pos="0" algn="l"/>
              </a:tabLst>
            </a:pPr>
            <a:endParaRPr lang="ru-RU" sz="8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#include &lt;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stdio.h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main()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{ FILE *f;  long offset=0L;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ch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f=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fopen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("//home//user//Ex06_02//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test.txt.dat","r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");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while ((!</a:t>
            </a:r>
            <a:r>
              <a:rPr lang="en-US" sz="2000" b="1" dirty="0" err="1">
                <a:solidFill>
                  <a:srgbClr val="1818FF"/>
                </a:solidFill>
                <a:latin typeface="Courier New" pitchFamily="49" charset="0"/>
              </a:rPr>
              <a:t>fseek</a:t>
            </a:r>
            <a:r>
              <a:rPr lang="en-US" sz="2000" b="1" dirty="0">
                <a:solidFill>
                  <a:srgbClr val="1818FF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1818FF"/>
                </a:solidFill>
                <a:latin typeface="Courier New" pitchFamily="49" charset="0"/>
              </a:rPr>
              <a:t>f,offset</a:t>
            </a:r>
            <a:r>
              <a:rPr lang="en-US" sz="2000" b="1" dirty="0">
                <a:solidFill>
                  <a:srgbClr val="1818FF"/>
                </a:solidFill>
                <a:latin typeface="Courier New" pitchFamily="49" charset="0"/>
              </a:rPr>
              <a:t>++,0)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&amp;&amp; ((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ch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000" b="1" dirty="0" err="1">
                <a:solidFill>
                  <a:srgbClr val="1818FF"/>
                </a:solidFill>
                <a:latin typeface="Courier New" pitchFamily="49" charset="0"/>
              </a:rPr>
              <a:t>getc</a:t>
            </a:r>
            <a:r>
              <a:rPr lang="en-US" sz="2000" b="1" dirty="0">
                <a:solidFill>
                  <a:srgbClr val="1818FF"/>
                </a:solidFill>
                <a:latin typeface="Courier New" pitchFamily="49" charset="0"/>
              </a:rPr>
              <a:t>(f)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)!=EOF))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{ </a:t>
            </a:r>
            <a:r>
              <a:rPr lang="en-US" sz="2000" b="1" dirty="0" err="1">
                <a:latin typeface="Courier New" pitchFamily="49" charset="0"/>
              </a:rPr>
              <a:t>putc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ch,stdout</a:t>
            </a:r>
            <a:r>
              <a:rPr lang="en-US" sz="2000" b="1" dirty="0">
                <a:latin typeface="Courier New" pitchFamily="49" charset="0"/>
              </a:rPr>
              <a:t>)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  if (!</a:t>
            </a:r>
            <a:r>
              <a:rPr lang="en-US" sz="2000" b="1" dirty="0" err="1">
                <a:solidFill>
                  <a:srgbClr val="1818FF"/>
                </a:solidFill>
                <a:latin typeface="Courier New" pitchFamily="49" charset="0"/>
              </a:rPr>
              <a:t>fseek</a:t>
            </a:r>
            <a:r>
              <a:rPr lang="en-US" sz="2000" b="1" dirty="0">
                <a:solidFill>
                  <a:srgbClr val="1818FF"/>
                </a:solidFill>
                <a:latin typeface="Courier New" pitchFamily="49" charset="0"/>
              </a:rPr>
              <a:t>(f,-(offset+1),2)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</a:rPr>
              <a:t>putc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1818FF"/>
                </a:solidFill>
                <a:latin typeface="Courier New" pitchFamily="49" charset="0"/>
              </a:rPr>
              <a:t>getc</a:t>
            </a:r>
            <a:r>
              <a:rPr lang="en-US" sz="2000" b="1" dirty="0">
                <a:solidFill>
                  <a:srgbClr val="1818FF"/>
                </a:solidFill>
                <a:latin typeface="Courier New" pitchFamily="49" charset="0"/>
              </a:rPr>
              <a:t>(f</a:t>
            </a:r>
            <a:r>
              <a:rPr lang="en-US" sz="2000" b="1" dirty="0">
                <a:latin typeface="Courier New" pitchFamily="49" charset="0"/>
              </a:rPr>
              <a:t>),</a:t>
            </a:r>
            <a:r>
              <a:rPr lang="en-US" sz="2000" b="1" dirty="0" err="1">
                <a:latin typeface="Courier New" pitchFamily="49" charset="0"/>
              </a:rPr>
              <a:t>stdout</a:t>
            </a:r>
            <a:r>
              <a:rPr lang="en-US" sz="2000" b="1" dirty="0">
                <a:latin typeface="Courier New" pitchFamily="49" charset="0"/>
              </a:rPr>
              <a:t>)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         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}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fclose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f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	 return 0;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362" name="CustomShape 4"/>
          <p:cNvSpPr/>
          <p:nvPr/>
        </p:nvSpPr>
        <p:spPr>
          <a:xfrm>
            <a:off x="6553200" y="1743075"/>
            <a:ext cx="2232025" cy="122396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spc="-1" dirty="0">
                <a:solidFill>
                  <a:srgbClr val="000000"/>
                </a:solidFill>
              </a:rPr>
              <a:t>ABCD</a:t>
            </a:r>
            <a:endParaRPr lang="ru-RU" sz="2400" spc="-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spc="-1" dirty="0">
                <a:solidFill>
                  <a:srgbClr val="000000"/>
                </a:solidFill>
                <a:latin typeface="Symbol"/>
              </a:rPr>
              <a:t></a:t>
            </a:r>
            <a:endParaRPr lang="ru-RU" sz="2400" spc="-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spc="-1" dirty="0">
                <a:solidFill>
                  <a:srgbClr val="000000"/>
                </a:solidFill>
              </a:rPr>
              <a:t>ADBCCBDA</a:t>
            </a:r>
            <a:endParaRPr lang="ru-RU" sz="2400" spc="-1" dirty="0"/>
          </a:p>
        </p:txBody>
      </p:sp>
      <p:pic>
        <p:nvPicPr>
          <p:cNvPr id="7170" name="Picture 2" descr="D:\Desktop\р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6750" y="5264150"/>
            <a:ext cx="248285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TextShape 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087A1AB-53B0-4617-A591-722B2FFDCECE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18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72707" name="TextShape 2"/>
          <p:cNvSpPr txBox="1">
            <a:spLocks noChangeArrowheads="1"/>
          </p:cNvSpPr>
          <p:nvPr/>
        </p:nvSpPr>
        <p:spPr bwMode="auto">
          <a:xfrm>
            <a:off x="457200" y="260350"/>
            <a:ext cx="8229600" cy="57626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rgbClr val="000000"/>
                </a:solidFill>
              </a:rPr>
              <a:t>Буферированные</a:t>
            </a:r>
            <a:r>
              <a:rPr lang="en-US" sz="2800" b="1">
                <a:solidFill>
                  <a:srgbClr val="000000"/>
                </a:solidFill>
              </a:rPr>
              <a:t> </a:t>
            </a:r>
            <a:r>
              <a:rPr lang="ru-RU" sz="2800" b="1">
                <a:solidFill>
                  <a:srgbClr val="000000"/>
                </a:solidFill>
              </a:rPr>
              <a:t>и «прямые» операции  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365" name="TextShape 3"/>
          <p:cNvSpPr txBox="1">
            <a:spLocks noChangeArrowheads="1"/>
          </p:cNvSpPr>
          <p:nvPr/>
        </p:nvSpPr>
        <p:spPr bwMode="auto">
          <a:xfrm>
            <a:off x="250825" y="908050"/>
            <a:ext cx="8893175" cy="56896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stdio.h</a:t>
            </a: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: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getchar(), putchar()</a:t>
            </a:r>
            <a:r>
              <a:rPr lang="en-US" sz="2000">
                <a:solidFill>
                  <a:srgbClr val="000000"/>
                </a:solidFill>
              </a:rPr>
              <a:t> – </a:t>
            </a:r>
            <a:r>
              <a:rPr lang="ru-RU" sz="2000">
                <a:solidFill>
                  <a:srgbClr val="000000"/>
                </a:solidFill>
              </a:rPr>
              <a:t>буферированные операции;</a:t>
            </a: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conio.h: getch() </a:t>
            </a: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–</a:t>
            </a: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sz="2000">
                <a:solidFill>
                  <a:srgbClr val="000000"/>
                </a:solidFill>
              </a:rPr>
              <a:t>прямой ввод без копирования на экран,</a:t>
            </a: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       getche()</a:t>
            </a: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 – </a:t>
            </a:r>
            <a:r>
              <a:rPr lang="ru-RU" sz="2000">
                <a:solidFill>
                  <a:srgbClr val="000000"/>
                </a:solidFill>
              </a:rPr>
              <a:t>тоже, но копирует на экран вводимый символ,</a:t>
            </a: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        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putch()</a:t>
            </a:r>
            <a:r>
              <a:rPr lang="en-US" sz="2000">
                <a:solidFill>
                  <a:srgbClr val="000000"/>
                </a:solidFill>
              </a:rPr>
              <a:t> </a:t>
            </a:r>
            <a:r>
              <a:rPr lang="ru-RU" sz="2000">
                <a:solidFill>
                  <a:srgbClr val="000000"/>
                </a:solidFill>
              </a:rPr>
              <a:t>    </a:t>
            </a:r>
            <a:r>
              <a:rPr lang="en-US" sz="2000">
                <a:solidFill>
                  <a:srgbClr val="000000"/>
                </a:solidFill>
              </a:rPr>
              <a:t>– </a:t>
            </a:r>
            <a:r>
              <a:rPr lang="ru-RU" sz="2000">
                <a:solidFill>
                  <a:srgbClr val="000000"/>
                </a:solidFill>
              </a:rPr>
              <a:t> прямой вывод символа на экран.</a:t>
            </a:r>
          </a:p>
          <a:p>
            <a:pPr marL="342900" indent="-341313">
              <a:spcBef>
                <a:spcPts val="163"/>
              </a:spcBef>
              <a:tabLst>
                <a:tab pos="0" algn="l"/>
              </a:tabLst>
            </a:pPr>
            <a:endParaRPr lang="ru-RU" sz="8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>
                <a:solidFill>
                  <a:srgbClr val="000000"/>
                </a:solidFill>
              </a:rPr>
              <a:t>Примеры: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75"/>
              </a:spcBef>
              <a:tabLst>
                <a:tab pos="0" algn="l"/>
              </a:tabLst>
            </a:pPr>
            <a:r>
              <a:rPr lang="ru-RU" sz="2400">
                <a:solidFill>
                  <a:srgbClr val="000000"/>
                </a:solidFill>
              </a:rPr>
              <a:t>а)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while((n=getchar())!=</a:t>
            </a: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E</a:t>
            </a: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){putchar(</a:t>
            </a: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\n</a:t>
            </a: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'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); putchar(n);}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75"/>
              </a:spcBef>
              <a:tabLst>
                <a:tab pos="0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75"/>
              </a:spcBef>
              <a:tabLst>
                <a:tab pos="0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75"/>
              </a:spcBef>
              <a:tabLst>
                <a:tab pos="0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563"/>
              </a:spcBef>
              <a:tabLst>
                <a:tab pos="0" algn="l"/>
              </a:tabLst>
            </a:pPr>
            <a:endParaRPr lang="ru-RU" sz="800">
              <a:solidFill>
                <a:srgbClr val="000000"/>
              </a:solidFill>
            </a:endParaRPr>
          </a:p>
          <a:p>
            <a:pPr marL="342900" indent="-341313">
              <a:spcBef>
                <a:spcPts val="563"/>
              </a:spcBef>
              <a:tabLst>
                <a:tab pos="0" algn="l"/>
              </a:tabLst>
            </a:pPr>
            <a:r>
              <a:rPr lang="ru-RU" sz="2400">
                <a:solidFill>
                  <a:srgbClr val="000000"/>
                </a:solidFill>
              </a:rPr>
              <a:t>б)</a:t>
            </a:r>
            <a:r>
              <a:rPr lang="ru-RU" sz="2800">
                <a:solidFill>
                  <a:srgbClr val="000000"/>
                </a:solidFill>
              </a:rPr>
              <a:t> </a:t>
            </a: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while ((n=getch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e</a:t>
            </a: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())!='E') {putch('\n'); putch(n);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endParaRPr lang="ru-RU" sz="2000">
              <a:solidFill>
                <a:srgbClr val="000000"/>
              </a:solidFill>
            </a:endParaRPr>
          </a:p>
        </p:txBody>
      </p:sp>
      <p:sp>
        <p:nvSpPr>
          <p:cNvPr id="366" name="CustomShape 4"/>
          <p:cNvSpPr/>
          <p:nvPr/>
        </p:nvSpPr>
        <p:spPr>
          <a:xfrm>
            <a:off x="3132138" y="5229225"/>
            <a:ext cx="1655762" cy="13684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-1">
                <a:solidFill>
                  <a:srgbClr val="000000"/>
                </a:solidFill>
              </a:rPr>
              <a:t>A</a:t>
            </a:r>
            <a:r>
              <a:rPr lang="en-US" spc="-1">
                <a:solidFill>
                  <a:srgbClr val="000000"/>
                </a:solidFill>
                <a:latin typeface="Symbol"/>
              </a:rPr>
              <a:t></a:t>
            </a:r>
            <a:endParaRPr lang="ru-RU" spc="-1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-1">
                <a:solidFill>
                  <a:srgbClr val="000000"/>
                </a:solidFill>
              </a:rPr>
              <a:t>AB</a:t>
            </a:r>
            <a:r>
              <a:rPr lang="en-US" spc="-1">
                <a:solidFill>
                  <a:srgbClr val="000000"/>
                </a:solidFill>
                <a:latin typeface="Symbol"/>
              </a:rPr>
              <a:t></a:t>
            </a:r>
            <a:endParaRPr lang="ru-RU" spc="-1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-1">
                <a:solidFill>
                  <a:srgbClr val="000000"/>
                </a:solidFill>
              </a:rPr>
              <a:t>BC</a:t>
            </a:r>
            <a:r>
              <a:rPr lang="en-US" spc="-1">
                <a:solidFill>
                  <a:srgbClr val="000000"/>
                </a:solidFill>
                <a:latin typeface="Symbol"/>
              </a:rPr>
              <a:t></a:t>
            </a:r>
            <a:endParaRPr lang="ru-RU" spc="-1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-1">
                <a:solidFill>
                  <a:srgbClr val="000000"/>
                </a:solidFill>
              </a:rPr>
              <a:t>CE</a:t>
            </a:r>
            <a:endParaRPr lang="ru-RU" spc="-1"/>
          </a:p>
        </p:txBody>
      </p:sp>
      <p:sp>
        <p:nvSpPr>
          <p:cNvPr id="367" name="CustomShape 5"/>
          <p:cNvSpPr/>
          <p:nvPr/>
        </p:nvSpPr>
        <p:spPr>
          <a:xfrm>
            <a:off x="3132138" y="3357563"/>
            <a:ext cx="1655762" cy="13684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pc="-1">
                <a:solidFill>
                  <a:srgbClr val="000000"/>
                </a:solidFill>
              </a:rPr>
              <a:t>ABCE</a:t>
            </a:r>
            <a:endParaRPr lang="ru-RU" spc="-1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pc="-1">
                <a:solidFill>
                  <a:srgbClr val="000000"/>
                </a:solidFill>
                <a:latin typeface="Symbol"/>
              </a:rPr>
              <a:t></a:t>
            </a:r>
            <a:endParaRPr lang="ru-RU" spc="-1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pc="-1">
                <a:solidFill>
                  <a:srgbClr val="000000"/>
                </a:solidFill>
              </a:rPr>
              <a:t>A</a:t>
            </a:r>
            <a:r>
              <a:rPr lang="en-US" b="1" spc="-1">
                <a:solidFill>
                  <a:srgbClr val="000000"/>
                </a:solidFill>
                <a:latin typeface="Symbol"/>
              </a:rPr>
              <a:t></a:t>
            </a:r>
            <a:endParaRPr lang="ru-RU" spc="-1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pc="-1">
                <a:solidFill>
                  <a:srgbClr val="000000"/>
                </a:solidFill>
              </a:rPr>
              <a:t>B</a:t>
            </a:r>
            <a:r>
              <a:rPr lang="en-US" b="1" spc="-1">
                <a:solidFill>
                  <a:srgbClr val="000000"/>
                </a:solidFill>
                <a:latin typeface="Symbol"/>
              </a:rPr>
              <a:t></a:t>
            </a:r>
            <a:endParaRPr lang="ru-RU" spc="-1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pc="-1">
                <a:solidFill>
                  <a:srgbClr val="000000"/>
                </a:solidFill>
              </a:rPr>
              <a:t>C</a:t>
            </a:r>
            <a:endParaRPr lang="ru-RU" spc="-1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TextShape 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1CD92FA-81F0-4FA0-8DCD-F59AF1119FD0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19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73731" name="TextShape 2"/>
          <p:cNvSpPr txBox="1">
            <a:spLocks noChangeArrowheads="1"/>
          </p:cNvSpPr>
          <p:nvPr/>
        </p:nvSpPr>
        <p:spPr bwMode="auto">
          <a:xfrm>
            <a:off x="457200" y="457200"/>
            <a:ext cx="8229600" cy="2349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rgbClr val="000000"/>
                </a:solidFill>
              </a:rPr>
              <a:t>3. Вывод строк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370" name="TextShape 3"/>
          <p:cNvSpPr txBox="1">
            <a:spLocks noChangeArrowheads="1"/>
          </p:cNvSpPr>
          <p:nvPr/>
        </p:nvSpPr>
        <p:spPr bwMode="auto">
          <a:xfrm>
            <a:off x="179388" y="908050"/>
            <a:ext cx="8732837" cy="56896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fputs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const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char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*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s,FILE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*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stream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); </a:t>
            </a:r>
            <a:r>
              <a:rPr lang="en-US" sz="2000" dirty="0">
                <a:solidFill>
                  <a:srgbClr val="FF0000"/>
                </a:solidFill>
              </a:rPr>
              <a:t>// </a:t>
            </a:r>
            <a:r>
              <a:rPr lang="ru-RU" sz="2000" dirty="0">
                <a:solidFill>
                  <a:srgbClr val="FF0000"/>
                </a:solidFill>
              </a:rPr>
              <a:t>не пишет </a:t>
            </a:r>
            <a:r>
              <a:rPr lang="en-US" sz="2000" dirty="0">
                <a:solidFill>
                  <a:srgbClr val="FF0000"/>
                </a:solidFill>
              </a:rPr>
              <a:t>\0!!!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</a:rPr>
              <a:t>Пример.</a:t>
            </a:r>
            <a:r>
              <a:rPr lang="ru-RU" sz="2000" dirty="0">
                <a:solidFill>
                  <a:srgbClr val="000000"/>
                </a:solidFill>
              </a:rPr>
              <a:t> Создание файла из 6 строк (</a:t>
            </a:r>
            <a:r>
              <a:rPr lang="en-US" sz="2000" dirty="0">
                <a:solidFill>
                  <a:srgbClr val="1818FF"/>
                </a:solidFill>
              </a:rPr>
              <a:t>Ex06_03</a:t>
            </a:r>
            <a:r>
              <a:rPr lang="ru-RU" sz="2000" dirty="0">
                <a:solidFill>
                  <a:srgbClr val="000000"/>
                </a:solidFill>
              </a:rPr>
              <a:t>).</a:t>
            </a: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#include &lt;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stdio.h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main()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{	  FILE *f;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n;    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const char *s="ABCD";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f=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fopen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("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test.txt","w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");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for (n=0;n&lt;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6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;n++)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  {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fputs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s,f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fputs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("\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n",f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r>
              <a:rPr lang="en-US" sz="2000" dirty="0">
                <a:solidFill>
                  <a:srgbClr val="6565FF"/>
                </a:solidFill>
              </a:rPr>
              <a:t> </a:t>
            </a:r>
            <a:r>
              <a:rPr lang="en-US" sz="2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// </a:t>
            </a:r>
            <a:r>
              <a:rPr lang="ru-RU" sz="2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разделитель</a:t>
            </a: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fclose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(f);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return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0;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 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371" name="CustomShape 4"/>
          <p:cNvSpPr/>
          <p:nvPr/>
        </p:nvSpPr>
        <p:spPr>
          <a:xfrm>
            <a:off x="7019925" y="3573463"/>
            <a:ext cx="1511300" cy="18716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pc="-1" dirty="0">
                <a:solidFill>
                  <a:srgbClr val="000000"/>
                </a:solidFill>
              </a:rPr>
              <a:t>ABCD</a:t>
            </a:r>
            <a:r>
              <a:rPr lang="en-US" b="1" spc="-1" dirty="0">
                <a:solidFill>
                  <a:srgbClr val="FF3300"/>
                </a:solidFill>
                <a:latin typeface="Symbol"/>
              </a:rPr>
              <a:t></a:t>
            </a:r>
            <a:endParaRPr lang="ru-RU" b="1" spc="-1" dirty="0">
              <a:solidFill>
                <a:srgbClr val="FF3300"/>
              </a:solidFill>
              <a:latin typeface="Symbo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pc="-1" dirty="0">
                <a:solidFill>
                  <a:srgbClr val="000000"/>
                </a:solidFill>
              </a:rPr>
              <a:t>ABCD</a:t>
            </a:r>
            <a:r>
              <a:rPr lang="en-US" b="1" spc="-1" dirty="0">
                <a:solidFill>
                  <a:srgbClr val="FF3300"/>
                </a:solidFill>
                <a:latin typeface="Symbol"/>
              </a:rPr>
              <a:t></a:t>
            </a:r>
            <a:endParaRPr lang="ru-RU" b="1" spc="-1" dirty="0">
              <a:solidFill>
                <a:srgbClr val="FF3300"/>
              </a:solidFill>
              <a:latin typeface="Symbo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pc="-1" dirty="0">
                <a:solidFill>
                  <a:srgbClr val="000000"/>
                </a:solidFill>
              </a:rPr>
              <a:t>ABCD</a:t>
            </a:r>
            <a:r>
              <a:rPr lang="en-US" b="1" spc="-1" dirty="0">
                <a:solidFill>
                  <a:srgbClr val="FF3300"/>
                </a:solidFill>
                <a:latin typeface="Symbol"/>
              </a:rPr>
              <a:t></a:t>
            </a:r>
            <a:endParaRPr lang="ru-RU" b="1" spc="-1" dirty="0">
              <a:solidFill>
                <a:srgbClr val="FF3300"/>
              </a:solidFill>
              <a:latin typeface="Symbo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pc="-1" dirty="0">
                <a:solidFill>
                  <a:srgbClr val="000000"/>
                </a:solidFill>
              </a:rPr>
              <a:t>ABCD</a:t>
            </a:r>
            <a:r>
              <a:rPr lang="en-US" b="1" spc="-1" dirty="0">
                <a:solidFill>
                  <a:srgbClr val="FF3300"/>
                </a:solidFill>
                <a:latin typeface="Symbol"/>
              </a:rPr>
              <a:t></a:t>
            </a:r>
            <a:endParaRPr lang="ru-RU" b="1" spc="-1" dirty="0">
              <a:solidFill>
                <a:srgbClr val="FF3300"/>
              </a:solidFill>
              <a:latin typeface="Symbo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pc="-1" dirty="0">
                <a:solidFill>
                  <a:srgbClr val="000000"/>
                </a:solidFill>
              </a:rPr>
              <a:t>ABCD</a:t>
            </a:r>
            <a:r>
              <a:rPr lang="en-US" b="1" spc="-1" dirty="0">
                <a:solidFill>
                  <a:srgbClr val="FF3300"/>
                </a:solidFill>
                <a:latin typeface="Symbol"/>
              </a:rPr>
              <a:t></a:t>
            </a:r>
            <a:endParaRPr lang="ru-RU" b="1" spc="-1" dirty="0">
              <a:solidFill>
                <a:srgbClr val="FF3300"/>
              </a:solidFill>
              <a:latin typeface="Symbol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pc="-1" dirty="0">
                <a:solidFill>
                  <a:srgbClr val="000000"/>
                </a:solidFill>
              </a:rPr>
              <a:t>ABCD</a:t>
            </a:r>
            <a:r>
              <a:rPr lang="en-US" b="1" spc="-1" dirty="0">
                <a:solidFill>
                  <a:srgbClr val="FF3300"/>
                </a:solidFill>
                <a:latin typeface="Symbol"/>
              </a:rPr>
              <a:t></a:t>
            </a:r>
            <a:endParaRPr lang="ru-RU" spc="-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5791200"/>
            <a:ext cx="83343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TextShape 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2B487E8-C45C-4C2A-A61D-8D3D6CC941CA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57347" name="TextShape 2"/>
          <p:cNvSpPr txBox="1">
            <a:spLocks noChangeArrowheads="1"/>
          </p:cNvSpPr>
          <p:nvPr/>
        </p:nvSpPr>
        <p:spPr bwMode="auto">
          <a:xfrm>
            <a:off x="611188" y="476250"/>
            <a:ext cx="8281987" cy="36036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rgbClr val="000000"/>
                </a:solidFill>
              </a:rPr>
              <a:t>6.1 Файловая система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231" name="TextShape 3"/>
          <p:cNvSpPr txBox="1">
            <a:spLocks noChangeArrowheads="1"/>
          </p:cNvSpPr>
          <p:nvPr/>
        </p:nvSpPr>
        <p:spPr bwMode="auto">
          <a:xfrm>
            <a:off x="250825" y="908050"/>
            <a:ext cx="8893175" cy="56880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342900" indent="-341313">
              <a:lnSpc>
                <a:spcPct val="95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ru-RU" sz="2000" b="1" i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Файл</a:t>
            </a:r>
            <a:r>
              <a:rPr lang="ru-RU" sz="2000" dirty="0">
                <a:solidFill>
                  <a:srgbClr val="000000"/>
                </a:solidFill>
              </a:rPr>
              <a:t> – поименованная  последовательность элементов данных (компонентов файла), хранящихся, как правило, во внешней памяти. </a:t>
            </a:r>
          </a:p>
          <a:p>
            <a:pPr marL="342900" indent="-341313">
              <a:lnSpc>
                <a:spcPct val="95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Как исключение данные файла могут не храниться, а вводиться с внешних устройств (ВУ), например клавиатуры или выводиться на ВУ, например экран</a:t>
            </a:r>
            <a:r>
              <a:rPr lang="ru-RU" sz="2000" dirty="0" smtClean="0">
                <a:solidFill>
                  <a:srgbClr val="000000"/>
                </a:solidFill>
              </a:rPr>
              <a:t>.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342900" indent="-341313">
              <a:lnSpc>
                <a:spcPct val="95000"/>
              </a:lnSpc>
              <a:spcBef>
                <a:spcPts val="400"/>
              </a:spcBef>
              <a:tabLst>
                <a:tab pos="0" algn="l"/>
              </a:tabLst>
            </a:pPr>
            <a:endParaRPr lang="ru-RU" sz="800" dirty="0">
              <a:solidFill>
                <a:srgbClr val="000000"/>
              </a:solidFill>
            </a:endParaRPr>
          </a:p>
          <a:p>
            <a:pPr marL="342900" indent="-341313">
              <a:lnSpc>
                <a:spcPct val="95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Windows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 smtClean="0">
                <a:solidFill>
                  <a:srgbClr val="000000"/>
                </a:solidFill>
              </a:rPr>
              <a:t>Синтаксис имени файла: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lnSpc>
                <a:spcPct val="95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 smtClean="0">
                <a:solidFill>
                  <a:srgbClr val="FF0000"/>
                </a:solidFill>
              </a:rPr>
              <a:t>[</a:t>
            </a:r>
            <a:r>
              <a:rPr lang="ru-RU" sz="2000" b="1" dirty="0" smtClean="0">
                <a:solidFill>
                  <a:srgbClr val="000000"/>
                </a:solidFill>
              </a:rPr>
              <a:t>Имя</a:t>
            </a:r>
            <a:r>
              <a:rPr lang="en-US" sz="2000" b="1" dirty="0" smtClean="0">
                <a:solidFill>
                  <a:srgbClr val="000000"/>
                </a:solidFill>
              </a:rPr>
              <a:t>_</a:t>
            </a:r>
            <a:r>
              <a:rPr lang="ru-RU" sz="2000" b="1" dirty="0" smtClean="0">
                <a:solidFill>
                  <a:srgbClr val="000000"/>
                </a:solidFill>
              </a:rPr>
              <a:t>диска</a:t>
            </a:r>
            <a:r>
              <a:rPr lang="en-US" sz="2000" b="1" dirty="0" smtClean="0">
                <a:solidFill>
                  <a:srgbClr val="000000"/>
                </a:solidFill>
              </a:rPr>
              <a:t>:</a:t>
            </a:r>
            <a:r>
              <a:rPr lang="en-US" sz="2000" b="1" dirty="0" smtClean="0">
                <a:solidFill>
                  <a:srgbClr val="FF0000"/>
                </a:solidFill>
              </a:rPr>
              <a:t>[</a:t>
            </a:r>
            <a:r>
              <a:rPr lang="ru-RU" sz="2000" b="1" dirty="0" smtClean="0">
                <a:solidFill>
                  <a:srgbClr val="000000"/>
                </a:solidFill>
              </a:rPr>
              <a:t>Список</a:t>
            </a:r>
            <a:r>
              <a:rPr lang="en-US" sz="2000" b="1" dirty="0" smtClean="0">
                <a:solidFill>
                  <a:srgbClr val="000000"/>
                </a:solidFill>
              </a:rPr>
              <a:t>_</a:t>
            </a:r>
            <a:r>
              <a:rPr lang="ru-RU" sz="2000" b="1" dirty="0" smtClean="0">
                <a:solidFill>
                  <a:srgbClr val="000000"/>
                </a:solidFill>
              </a:rPr>
              <a:t>имен</a:t>
            </a:r>
            <a:r>
              <a:rPr lang="en-US" sz="2000" b="1" dirty="0" smtClean="0">
                <a:solidFill>
                  <a:srgbClr val="000000"/>
                </a:solidFill>
              </a:rPr>
              <a:t>_</a:t>
            </a:r>
            <a:r>
              <a:rPr lang="ru-RU" sz="2000" b="1" dirty="0" smtClean="0">
                <a:solidFill>
                  <a:srgbClr val="000000"/>
                </a:solidFill>
              </a:rPr>
              <a:t>каталогов</a:t>
            </a:r>
            <a:r>
              <a:rPr lang="en-US" sz="2000" b="1" dirty="0" smtClean="0">
                <a:solidFill>
                  <a:srgbClr val="000000"/>
                </a:solidFill>
              </a:rPr>
              <a:t>\</a:t>
            </a:r>
            <a:r>
              <a:rPr lang="en-US" sz="2000" b="1" dirty="0" smtClean="0">
                <a:solidFill>
                  <a:srgbClr val="FF0000"/>
                </a:solidFill>
              </a:rPr>
              <a:t>] ] </a:t>
            </a:r>
            <a:r>
              <a:rPr lang="ru-RU" sz="2000" b="1" dirty="0" smtClean="0">
                <a:solidFill>
                  <a:srgbClr val="000000"/>
                </a:solidFill>
              </a:rPr>
              <a:t>Имя</a:t>
            </a:r>
            <a:r>
              <a:rPr lang="en-US" sz="2000" b="1" dirty="0" smtClean="0">
                <a:solidFill>
                  <a:srgbClr val="000000"/>
                </a:solidFill>
              </a:rPr>
              <a:t>_</a:t>
            </a:r>
            <a:r>
              <a:rPr lang="ru-RU" sz="2000" b="1" dirty="0" smtClean="0">
                <a:solidFill>
                  <a:srgbClr val="000000"/>
                </a:solidFill>
              </a:rPr>
              <a:t>файла</a:t>
            </a:r>
            <a:r>
              <a:rPr lang="en-US" sz="2000" b="1" dirty="0" smtClean="0">
                <a:solidFill>
                  <a:srgbClr val="000000"/>
                </a:solidFill>
              </a:rPr>
              <a:t>.</a:t>
            </a:r>
            <a:r>
              <a:rPr lang="ru-RU" sz="2000" b="1" dirty="0" smtClean="0">
                <a:solidFill>
                  <a:srgbClr val="000000"/>
                </a:solidFill>
              </a:rPr>
              <a:t>Расширение</a:t>
            </a:r>
            <a:endParaRPr lang="ru-RU" sz="2000" b="1" dirty="0">
              <a:solidFill>
                <a:srgbClr val="000000"/>
              </a:solidFill>
            </a:endParaRPr>
          </a:p>
          <a:p>
            <a:pPr marL="342900" indent="-341313" algn="just">
              <a:lnSpc>
                <a:spcPct val="95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ru-RU" sz="2000" dirty="0" smtClean="0">
                <a:solidFill>
                  <a:srgbClr val="000000"/>
                </a:solidFill>
              </a:rPr>
              <a:t>Имя </a:t>
            </a:r>
            <a:r>
              <a:rPr lang="ru-RU" sz="2000" dirty="0">
                <a:solidFill>
                  <a:srgbClr val="000000"/>
                </a:solidFill>
              </a:rPr>
              <a:t>файла в </a:t>
            </a:r>
            <a:r>
              <a:rPr lang="en-US" sz="2000" dirty="0">
                <a:solidFill>
                  <a:srgbClr val="000000"/>
                </a:solidFill>
              </a:rPr>
              <a:t>Windows </a:t>
            </a:r>
            <a:r>
              <a:rPr lang="ru-RU" sz="2000" dirty="0">
                <a:solidFill>
                  <a:srgbClr val="000000"/>
                </a:solidFill>
              </a:rPr>
              <a:t>составляют из строчных и прописных букв латинского и русского алфавитов, арабских цифр и некоторых специальных символов, например, символов подчеркивания «_» или доллара «$»</a:t>
            </a:r>
          </a:p>
          <a:p>
            <a:pPr marL="342900" indent="-341313" algn="just">
              <a:lnSpc>
                <a:spcPct val="95000"/>
              </a:lnSpc>
              <a:spcBef>
                <a:spcPts val="163"/>
              </a:spcBef>
              <a:tabLst>
                <a:tab pos="0" algn="l"/>
              </a:tabLst>
            </a:pPr>
            <a:endParaRPr lang="ru-RU" sz="800" dirty="0">
              <a:solidFill>
                <a:srgbClr val="000000"/>
              </a:solidFill>
            </a:endParaRPr>
          </a:p>
          <a:p>
            <a:pPr marL="342900" indent="-341313">
              <a:lnSpc>
                <a:spcPct val="95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Расширение определяет тип хранящихся данных, например:</a:t>
            </a:r>
          </a:p>
          <a:p>
            <a:pPr marL="342900" indent="-341313">
              <a:lnSpc>
                <a:spcPct val="95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</a:rPr>
              <a:t>	COM</a:t>
            </a:r>
            <a:r>
              <a:rPr lang="ru-RU" sz="2000" b="1" dirty="0">
                <a:solidFill>
                  <a:srgbClr val="000000"/>
                </a:solidFill>
              </a:rPr>
              <a:t>, </a:t>
            </a:r>
            <a:r>
              <a:rPr lang="en-US" sz="2000" b="1" dirty="0">
                <a:solidFill>
                  <a:srgbClr val="000000"/>
                </a:solidFill>
              </a:rPr>
              <a:t>EXE</a:t>
            </a:r>
            <a:r>
              <a:rPr lang="ru-RU" sz="2000" dirty="0">
                <a:solidFill>
                  <a:srgbClr val="000000"/>
                </a:solidFill>
              </a:rPr>
              <a:t> – исполняемые файлы (программы);</a:t>
            </a:r>
          </a:p>
          <a:p>
            <a:pPr marL="342900" indent="-341313">
              <a:lnSpc>
                <a:spcPct val="95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</a:rPr>
              <a:t>	PAS</a:t>
            </a:r>
            <a:r>
              <a:rPr lang="ru-RU" sz="2000" b="1" dirty="0">
                <a:solidFill>
                  <a:srgbClr val="000000"/>
                </a:solidFill>
              </a:rPr>
              <a:t>, </a:t>
            </a:r>
            <a:r>
              <a:rPr lang="en-US" sz="2000" b="1" dirty="0">
                <a:solidFill>
                  <a:srgbClr val="000000"/>
                </a:solidFill>
              </a:rPr>
              <a:t>BAS</a:t>
            </a:r>
            <a:r>
              <a:rPr lang="ru-RU" sz="2000" b="1" dirty="0">
                <a:solidFill>
                  <a:srgbClr val="000000"/>
                </a:solidFill>
              </a:rPr>
              <a:t>, </a:t>
            </a:r>
            <a:r>
              <a:rPr lang="en-US" sz="2000" b="1" dirty="0">
                <a:solidFill>
                  <a:srgbClr val="000000"/>
                </a:solidFill>
              </a:rPr>
              <a:t>CPP</a:t>
            </a:r>
            <a:r>
              <a:rPr lang="ru-RU" sz="2000" dirty="0">
                <a:solidFill>
                  <a:srgbClr val="000000"/>
                </a:solidFill>
              </a:rPr>
              <a:t> – исходные тексты программ на алгоритмических языках  ПАСКАЛЬ, БЭЙСИК и С++;</a:t>
            </a:r>
          </a:p>
          <a:p>
            <a:pPr marL="342900" indent="-341313">
              <a:lnSpc>
                <a:spcPct val="95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</a:rPr>
              <a:t>	BMP,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>
                <a:solidFill>
                  <a:srgbClr val="000000"/>
                </a:solidFill>
              </a:rPr>
              <a:t>JPG,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en-US" sz="2000" b="1" dirty="0">
                <a:solidFill>
                  <a:srgbClr val="000000"/>
                </a:solidFill>
              </a:rPr>
              <a:t>PIC </a:t>
            </a:r>
            <a:r>
              <a:rPr lang="en-US" sz="2000" dirty="0">
                <a:solidFill>
                  <a:srgbClr val="000000"/>
                </a:solidFill>
              </a:rPr>
              <a:t>– </a:t>
            </a:r>
            <a:r>
              <a:rPr lang="ru-RU" sz="2000" dirty="0">
                <a:solidFill>
                  <a:srgbClr val="000000"/>
                </a:solidFill>
              </a:rPr>
              <a:t>графические файлы (рисунки, фотографии);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lnSpc>
                <a:spcPct val="95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</a:rPr>
              <a:t>	WAV,MP3,WMA </a:t>
            </a:r>
            <a:r>
              <a:rPr lang="en-US" sz="2000" dirty="0" smtClean="0">
                <a:solidFill>
                  <a:srgbClr val="000000"/>
                </a:solidFill>
              </a:rPr>
              <a:t>– </a:t>
            </a:r>
            <a:r>
              <a:rPr lang="ru-RU" sz="2000" dirty="0" err="1" smtClean="0">
                <a:solidFill>
                  <a:srgbClr val="000000"/>
                </a:solidFill>
              </a:rPr>
              <a:t>аудиофайлы</a:t>
            </a:r>
            <a:r>
              <a:rPr lang="ru-RU" sz="2000" dirty="0" smtClean="0">
                <a:solidFill>
                  <a:srgbClr val="000000"/>
                </a:solidFill>
              </a:rPr>
              <a:t>.</a:t>
            </a:r>
            <a:endParaRPr lang="ru-RU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Effect">
                      <p:stCondLst>
                        <p:cond delay="indefinite"/>
                      </p:stCondLst>
                      <p:childTnLst>
                        <p:par>
                          <p:cTn id="2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Effect">
                      <p:stCondLst>
                        <p:cond delay="indefinite"/>
                      </p:stCondLst>
                      <p:childTnLst>
                        <p:par>
                          <p:cTn id="2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Effect">
                      <p:stCondLst>
                        <p:cond delay="indefinite"/>
                      </p:stCondLst>
                      <p:childTnLst>
                        <p:par>
                          <p:cTn id="2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Effect">
                      <p:stCondLst>
                        <p:cond delay="indefinite"/>
                      </p:stCondLst>
                      <p:childTnLst>
                        <p:par>
                          <p:cTn id="3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Effect">
                      <p:stCondLst>
                        <p:cond delay="indefinite"/>
                      </p:stCondLst>
                      <p:childTnLst>
                        <p:par>
                          <p:cTn id="3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Effect">
                      <p:stCondLst>
                        <p:cond delay="indefinite"/>
                      </p:stCondLst>
                      <p:childTnLst>
                        <p:par>
                          <p:cTn id="40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TextShape 1"/>
          <p:cNvSpPr txBox="1"/>
          <p:nvPr/>
        </p:nvSpPr>
        <p:spPr>
          <a:xfrm>
            <a:off x="6553200" y="6211888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3BA7E5C-E691-421D-828D-5B6671E1661D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20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74755" name="TextShape 2"/>
          <p:cNvSpPr txBox="1">
            <a:spLocks noChangeArrowheads="1"/>
          </p:cNvSpPr>
          <p:nvPr/>
        </p:nvSpPr>
        <p:spPr bwMode="auto">
          <a:xfrm>
            <a:off x="457200" y="476250"/>
            <a:ext cx="8229600" cy="36036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rgbClr val="000000"/>
                </a:solidFill>
              </a:rPr>
              <a:t>4. Ввод строк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374" name="TextShape 3"/>
          <p:cNvSpPr txBox="1">
            <a:spLocks noChangeArrowheads="1"/>
          </p:cNvSpPr>
          <p:nvPr/>
        </p:nvSpPr>
        <p:spPr bwMode="auto">
          <a:xfrm>
            <a:off x="0" y="981075"/>
            <a:ext cx="8742363" cy="54721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342900" indent="-341313">
              <a:lnSpc>
                <a:spcPct val="15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char *fgets(char *s, int n, FILE *stream);</a:t>
            </a:r>
            <a:r>
              <a:rPr lang="ru-RU" sz="200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// </a:t>
            </a:r>
            <a:r>
              <a:rPr lang="ru-RU" sz="2000">
                <a:solidFill>
                  <a:srgbClr val="000000"/>
                </a:solidFill>
              </a:rPr>
              <a:t>возвращает адрес строки или</a:t>
            </a:r>
            <a:r>
              <a:rPr lang="en-US" sz="2000">
                <a:solidFill>
                  <a:srgbClr val="000000"/>
                </a:solidFill>
              </a:rPr>
              <a:t> NULL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400"/>
              </a:spcBef>
              <a:tabLst>
                <a:tab pos="0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ru-RU" sz="2000" b="1">
                <a:solidFill>
                  <a:srgbClr val="000000"/>
                </a:solidFill>
              </a:rPr>
              <a:t>Пример.</a:t>
            </a:r>
            <a:r>
              <a:rPr lang="ru-RU" sz="2000">
                <a:solidFill>
                  <a:srgbClr val="000000"/>
                </a:solidFill>
              </a:rPr>
              <a:t> Чтение файла по строкам</a:t>
            </a:r>
            <a:r>
              <a:rPr lang="en-US" sz="2000">
                <a:solidFill>
                  <a:srgbClr val="000000"/>
                </a:solidFill>
              </a:rPr>
              <a:t> (</a:t>
            </a:r>
            <a:r>
              <a:rPr lang="en-US" sz="2000">
                <a:solidFill>
                  <a:srgbClr val="1818FF"/>
                </a:solidFill>
              </a:rPr>
              <a:t>Ex06_04)</a:t>
            </a:r>
            <a:r>
              <a:rPr lang="ru-RU" sz="2000">
                <a:solidFill>
                  <a:srgbClr val="000000"/>
                </a:solidFill>
              </a:rPr>
              <a:t>.</a:t>
            </a: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#include &lt;stdio.h&gt;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int main()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{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FILE *f1;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char string[80];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f1 = fopen("test.dat", "r");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while (fgets(string, 80, f1) != nullptr)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	puts(string);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	return 0;</a:t>
            </a: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endParaRPr lang="ru-RU" sz="2000">
              <a:solidFill>
                <a:srgbClr val="000000"/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1700213"/>
            <a:ext cx="20859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738" y="5373688"/>
            <a:ext cx="48799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TextShape 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31513D4-4666-4E14-8696-BC86093BDC74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21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75779" name="TextShape 2"/>
          <p:cNvSpPr txBox="1">
            <a:spLocks noChangeArrowheads="1"/>
          </p:cNvSpPr>
          <p:nvPr/>
        </p:nvSpPr>
        <p:spPr bwMode="auto">
          <a:xfrm>
            <a:off x="395288" y="260350"/>
            <a:ext cx="8229600" cy="57626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rgbClr val="000000"/>
                </a:solidFill>
              </a:rPr>
              <a:t>5-6. Форматный ввод</a:t>
            </a:r>
            <a:r>
              <a:rPr lang="en-US" sz="2800" b="1">
                <a:solidFill>
                  <a:srgbClr val="000000"/>
                </a:solidFill>
              </a:rPr>
              <a:t>/</a:t>
            </a:r>
            <a:r>
              <a:rPr lang="ru-RU" sz="2800" b="1">
                <a:solidFill>
                  <a:srgbClr val="000000"/>
                </a:solidFill>
              </a:rPr>
              <a:t>вывод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386" name="TextShape 3"/>
          <p:cNvSpPr txBox="1">
            <a:spLocks noChangeArrowheads="1"/>
          </p:cNvSpPr>
          <p:nvPr/>
        </p:nvSpPr>
        <p:spPr bwMode="auto">
          <a:xfrm>
            <a:off x="52388" y="784225"/>
            <a:ext cx="9047162" cy="581342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int fscanf(FILE *stream,const char *format[,adress,...]);</a:t>
            </a:r>
            <a:r>
              <a:rPr lang="ru-RU" sz="2000">
                <a:solidFill>
                  <a:srgbClr val="000000"/>
                </a:solidFill>
                <a:latin typeface="Courier New" pitchFamily="49" charset="0"/>
              </a:rPr>
              <a:t>  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int fprintf(FILE *stream,const char *format[,argument,.]);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>
                <a:solidFill>
                  <a:srgbClr val="000000"/>
                </a:solidFill>
              </a:rPr>
              <a:t>Пример. </a:t>
            </a:r>
            <a:r>
              <a:rPr lang="ru-RU" sz="2000">
                <a:solidFill>
                  <a:srgbClr val="000000"/>
                </a:solidFill>
              </a:rPr>
              <a:t>Создание и распечатка  файла чисел</a:t>
            </a:r>
            <a:r>
              <a:rPr lang="en-US" sz="2000">
                <a:solidFill>
                  <a:srgbClr val="000000"/>
                </a:solidFill>
              </a:rPr>
              <a:t> (</a:t>
            </a:r>
            <a:r>
              <a:rPr lang="en-US" sz="2000">
                <a:solidFill>
                  <a:srgbClr val="1818FF"/>
                </a:solidFill>
              </a:rPr>
              <a:t>Ex06_05</a:t>
            </a:r>
            <a:r>
              <a:rPr lang="en-US" sz="2000">
                <a:solidFill>
                  <a:srgbClr val="000000"/>
                </a:solidFill>
              </a:rPr>
              <a:t>)</a:t>
            </a:r>
            <a:r>
              <a:rPr lang="ru-RU" sz="2000">
                <a:solidFill>
                  <a:srgbClr val="000000"/>
                </a:solidFill>
              </a:rPr>
              <a:t>.</a:t>
            </a: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#include &lt;stdio.h&gt;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#include &lt;stdlib.h&gt;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#include &lt;time.h&gt;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int main()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{</a:t>
            </a: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int i,r; FILE *f; </a:t>
            </a: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 srand(static_cast&lt;unsigned int&gt;(time(nullptr)));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 f=fopen("rand1.txt","w+");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 for (i=0;i&lt;7;i++){r=rand();</a:t>
            </a: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en-US" sz="2000" b="1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    fprintf(f,"%d ",r);}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 rewind(f);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  while (fscanf(f,"%d",&amp;r)!=EOF)printf("%</a:t>
            </a: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6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d ",r);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fclose(f);	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return 0;</a:t>
            </a: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endParaRPr lang="ru-RU" sz="2000">
              <a:solidFill>
                <a:srgbClr val="00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1916113"/>
            <a:ext cx="578167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TextShape 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B2238D2-99CD-4194-8995-CBD40BCA2FD1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22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76803" name="TextShape 2"/>
          <p:cNvSpPr txBox="1">
            <a:spLocks noChangeArrowheads="1"/>
          </p:cNvSpPr>
          <p:nvPr/>
        </p:nvSpPr>
        <p:spPr bwMode="auto">
          <a:xfrm>
            <a:off x="457200" y="260350"/>
            <a:ext cx="8229600" cy="57626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rgbClr val="000000"/>
                </a:solidFill>
              </a:rPr>
              <a:t>Очистка буфера ввода (</a:t>
            </a:r>
            <a:r>
              <a:rPr lang="en-US" sz="2800">
                <a:solidFill>
                  <a:srgbClr val="1818FF"/>
                </a:solidFill>
              </a:rPr>
              <a:t>Ex06_06</a:t>
            </a:r>
            <a:r>
              <a:rPr lang="ru-RU" sz="2800" b="1">
                <a:solidFill>
                  <a:srgbClr val="000000"/>
                </a:solidFill>
              </a:rPr>
              <a:t>)  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390" name="TextShape 3"/>
          <p:cNvSpPr txBox="1">
            <a:spLocks noChangeArrowheads="1"/>
          </p:cNvSpPr>
          <p:nvPr/>
        </p:nvSpPr>
        <p:spPr bwMode="auto">
          <a:xfrm>
            <a:off x="250825" y="908050"/>
            <a:ext cx="8642350" cy="56896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>
                <a:solidFill>
                  <a:srgbClr val="000000"/>
                </a:solidFill>
              </a:rPr>
              <a:t>Пример: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#include &lt;stdio.h&gt; </a:t>
            </a:r>
            <a:endParaRPr lang="ru-RU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endParaRPr lang="ru-RU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int main() { </a:t>
            </a:r>
            <a:endParaRPr lang="ru-RU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ru-RU" b="1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int i; </a:t>
            </a:r>
            <a:endParaRPr lang="ru-RU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ru-RU" b="1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char string[81]; </a:t>
            </a:r>
            <a:endParaRPr lang="ru-RU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ru-RU" b="1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printf("Enter with scanf: "); </a:t>
            </a:r>
            <a:endParaRPr lang="ru-RU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   for(i= 0;i&lt;3;i++){ </a:t>
            </a:r>
            <a:endParaRPr lang="ru-RU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ru-RU">
                <a:solidFill>
                  <a:srgbClr val="0070C0"/>
                </a:solidFill>
                <a:latin typeface="Courier New" pitchFamily="49" charset="0"/>
              </a:rPr>
              <a:t>      </a:t>
            </a:r>
            <a:r>
              <a:rPr lang="en-US" b="1">
                <a:solidFill>
                  <a:srgbClr val="1818FF"/>
                </a:solidFill>
                <a:latin typeface="Courier New" pitchFamily="49" charset="0"/>
              </a:rPr>
              <a:t>scanf("%s",string)</a:t>
            </a:r>
            <a:r>
              <a:rPr lang="en-US" b="1">
                <a:solidFill>
                  <a:srgbClr val="0070C0"/>
                </a:solidFill>
                <a:latin typeface="Courier New" pitchFamily="49" charset="0"/>
              </a:rPr>
              <a:t>;</a:t>
            </a:r>
            <a:r>
              <a:rPr lang="en-US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>
                <a:solidFill>
                  <a:srgbClr val="6565FF"/>
                </a:solidFill>
              </a:rPr>
              <a:t>// </a:t>
            </a:r>
            <a:r>
              <a:rPr lang="ru-RU">
                <a:solidFill>
                  <a:srgbClr val="6565FF"/>
                </a:solidFill>
              </a:rPr>
              <a:t>не вводит </a:t>
            </a:r>
            <a:r>
              <a:rPr lang="en-US">
                <a:solidFill>
                  <a:srgbClr val="6565FF"/>
                </a:solidFill>
              </a:rPr>
              <a:t>Enter!</a:t>
            </a:r>
            <a:endParaRPr lang="ru-RU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    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printf("%s\n",string); </a:t>
            </a:r>
            <a:endParaRPr lang="ru-RU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} </a:t>
            </a:r>
            <a:endParaRPr lang="ru-RU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ru-RU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>
                <a:solidFill>
                  <a:srgbClr val="6565FF"/>
                </a:solidFill>
              </a:rPr>
              <a:t>// </a:t>
            </a:r>
            <a:r>
              <a:rPr lang="ru-RU">
                <a:solidFill>
                  <a:srgbClr val="6565FF"/>
                </a:solidFill>
              </a:rPr>
              <a:t>Необходимо освободить буфер, содержащий код </a:t>
            </a:r>
            <a:r>
              <a:rPr lang="en-US">
                <a:solidFill>
                  <a:srgbClr val="6565FF"/>
                </a:solidFill>
              </a:rPr>
              <a:t>Enter !!!</a:t>
            </a:r>
            <a:endParaRPr lang="ru-RU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ru-RU" b="1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b="1">
                <a:solidFill>
                  <a:srgbClr val="FF0000"/>
                </a:solidFill>
                <a:latin typeface="Courier New" pitchFamily="49" charset="0"/>
              </a:rPr>
              <a:t>while (getchar() != '\n');</a:t>
            </a:r>
            <a:endParaRPr lang="ru-RU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ru-RU" b="1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printf("Enter gets: " ); </a:t>
            </a:r>
            <a:endParaRPr lang="ru-RU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ru-RU" b="1">
                <a:solidFill>
                  <a:srgbClr val="0070C0"/>
                </a:solidFill>
                <a:latin typeface="Courier New" pitchFamily="49" charset="0"/>
              </a:rPr>
              <a:t>   </a:t>
            </a:r>
            <a:r>
              <a:rPr lang="en-US" b="1">
                <a:solidFill>
                  <a:srgbClr val="1818FF"/>
                </a:solidFill>
                <a:latin typeface="Courier New" pitchFamily="49" charset="0"/>
              </a:rPr>
              <a:t>fgets(string,80,stdin);  </a:t>
            </a:r>
            <a:r>
              <a:rPr lang="en-US" b="1">
                <a:solidFill>
                  <a:srgbClr val="6565FF"/>
                </a:solidFill>
                <a:latin typeface="Courier New" pitchFamily="49" charset="0"/>
              </a:rPr>
              <a:t>// gets – </a:t>
            </a:r>
            <a:r>
              <a:rPr lang="ru-RU" b="1">
                <a:solidFill>
                  <a:srgbClr val="6565FF"/>
                </a:solidFill>
                <a:latin typeface="Courier New" pitchFamily="49" charset="0"/>
              </a:rPr>
              <a:t>исключена из стандарта</a:t>
            </a:r>
            <a:endParaRPr lang="ru-RU">
              <a:solidFill>
                <a:srgbClr val="6565FF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ru-RU" b="1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b="1">
                <a:solidFill>
                  <a:srgbClr val="000000"/>
                </a:solidFill>
                <a:latin typeface="Courier New" pitchFamily="49" charset="0"/>
              </a:rPr>
              <a:t>printf("%s\n", string ); </a:t>
            </a:r>
            <a:endParaRPr lang="ru-RU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en-US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ru-RU">
              <a:solidFill>
                <a:srgbClr val="00000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908050"/>
            <a:ext cx="49530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TextShape 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D8595FC-7358-4976-9195-D315D5EF6D75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23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77827" name="TextShape 2"/>
          <p:cNvSpPr txBox="1">
            <a:spLocks noChangeArrowheads="1"/>
          </p:cNvSpPr>
          <p:nvPr/>
        </p:nvSpPr>
        <p:spPr bwMode="auto">
          <a:xfrm>
            <a:off x="457200" y="404813"/>
            <a:ext cx="8229600" cy="4318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rgbClr val="000000"/>
                </a:solidFill>
              </a:rPr>
              <a:t>4.5 Двоичные файлы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394" name="TextShape 3"/>
          <p:cNvSpPr txBox="1">
            <a:spLocks noChangeArrowheads="1"/>
          </p:cNvSpPr>
          <p:nvPr/>
        </p:nvSpPr>
        <p:spPr bwMode="auto">
          <a:xfrm>
            <a:off x="179388" y="836613"/>
            <a:ext cx="8785225" cy="602138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342900" indent="-341313" algn="just">
              <a:spcBef>
                <a:spcPts val="400"/>
              </a:spcBef>
              <a:tabLst>
                <a:tab pos="0" algn="l"/>
              </a:tabLst>
            </a:pPr>
            <a:r>
              <a:rPr lang="ru-RU" sz="2000">
                <a:solidFill>
                  <a:srgbClr val="000000"/>
                </a:solidFill>
              </a:rPr>
              <a:t>Двоичные файлы хранятся на диске во внутреннем представлении и могут состоять из компонентов одного или различных типов (журналы). В первом случае все компоненты одного размера:</a:t>
            </a:r>
          </a:p>
          <a:p>
            <a:pPr marL="342900" indent="-341313" algn="just">
              <a:spcBef>
                <a:spcPts val="400"/>
              </a:spcBef>
              <a:tabLst>
                <a:tab pos="0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41313" algn="just">
              <a:spcBef>
                <a:spcPts val="400"/>
              </a:spcBef>
              <a:tabLst>
                <a:tab pos="0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41313" algn="just">
              <a:spcBef>
                <a:spcPts val="400"/>
              </a:spcBef>
              <a:tabLst>
                <a:tab pos="0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41313" algn="just">
              <a:spcBef>
                <a:spcPts val="400"/>
              </a:spcBef>
              <a:tabLst>
                <a:tab pos="0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41313" algn="just">
              <a:spcBef>
                <a:spcPts val="400"/>
              </a:spcBef>
              <a:tabLst>
                <a:tab pos="0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41313" algn="just">
              <a:spcBef>
                <a:spcPts val="400"/>
              </a:spcBef>
              <a:tabLst>
                <a:tab pos="0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41313" algn="just">
              <a:spcBef>
                <a:spcPts val="400"/>
              </a:spcBef>
              <a:tabLst>
                <a:tab pos="0" algn="l"/>
              </a:tabLst>
            </a:pPr>
            <a:r>
              <a:rPr lang="ru-RU" sz="2000">
                <a:solidFill>
                  <a:srgbClr val="000000"/>
                </a:solidFill>
              </a:rPr>
              <a:t>Типизированный файл можно открыть для записи и чтения. Файл, открытый для записи, может использоваться для чтения. В файл, открытый для чтения, можно писать.  </a:t>
            </a:r>
          </a:p>
          <a:p>
            <a:pPr marL="342900" indent="-341313" algn="just">
              <a:spcBef>
                <a:spcPts val="400"/>
              </a:spcBef>
              <a:tabLst>
                <a:tab pos="0" algn="l"/>
              </a:tabLst>
            </a:pPr>
            <a:endParaRPr lang="ru-RU" sz="2000">
              <a:solidFill>
                <a:srgbClr val="000000"/>
              </a:solidFill>
            </a:endParaRPr>
          </a:p>
        </p:txBody>
      </p:sp>
      <p:sp>
        <p:nvSpPr>
          <p:cNvPr id="395" name="CustomShape 4"/>
          <p:cNvSpPr/>
          <p:nvPr/>
        </p:nvSpPr>
        <p:spPr>
          <a:xfrm>
            <a:off x="1547813" y="2133600"/>
            <a:ext cx="792162" cy="214313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6" name="CustomShape 5"/>
          <p:cNvSpPr/>
          <p:nvPr/>
        </p:nvSpPr>
        <p:spPr>
          <a:xfrm>
            <a:off x="1042988" y="3068638"/>
            <a:ext cx="1655762" cy="430212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7" name="CustomShape 6"/>
          <p:cNvSpPr/>
          <p:nvPr/>
        </p:nvSpPr>
        <p:spPr>
          <a:xfrm>
            <a:off x="1042988" y="3068638"/>
            <a:ext cx="1657350" cy="363537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600"/>
              </a:spcBef>
            </a:pPr>
            <a:r>
              <a:rPr lang="ru-RU" b="1">
                <a:solidFill>
                  <a:srgbClr val="000000"/>
                </a:solidFill>
              </a:rPr>
              <a:t>Компонент 0</a:t>
            </a:r>
            <a:endParaRPr lang="ru-RU"/>
          </a:p>
        </p:txBody>
      </p:sp>
      <p:sp>
        <p:nvSpPr>
          <p:cNvPr id="398" name="CustomShape 7"/>
          <p:cNvSpPr/>
          <p:nvPr/>
        </p:nvSpPr>
        <p:spPr>
          <a:xfrm>
            <a:off x="2771775" y="3068638"/>
            <a:ext cx="1727200" cy="43180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99" name="CustomShape 8"/>
          <p:cNvSpPr/>
          <p:nvPr/>
        </p:nvSpPr>
        <p:spPr>
          <a:xfrm>
            <a:off x="2771775" y="3068638"/>
            <a:ext cx="1800225" cy="363537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600"/>
              </a:spcBef>
            </a:pPr>
            <a:r>
              <a:rPr lang="ru-RU" b="1">
                <a:solidFill>
                  <a:srgbClr val="000000"/>
                </a:solidFill>
              </a:rPr>
              <a:t>Компонент 1</a:t>
            </a:r>
            <a:endParaRPr lang="ru-RU"/>
          </a:p>
        </p:txBody>
      </p:sp>
      <p:sp>
        <p:nvSpPr>
          <p:cNvPr id="400" name="CustomShape 9"/>
          <p:cNvSpPr/>
          <p:nvPr/>
        </p:nvSpPr>
        <p:spPr>
          <a:xfrm>
            <a:off x="4572000" y="3068638"/>
            <a:ext cx="1657350" cy="43180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1" name="CustomShape 10"/>
          <p:cNvSpPr/>
          <p:nvPr/>
        </p:nvSpPr>
        <p:spPr>
          <a:xfrm>
            <a:off x="4572000" y="3068638"/>
            <a:ext cx="1800225" cy="363537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600"/>
              </a:spcBef>
            </a:pPr>
            <a:r>
              <a:rPr lang="ru-RU" b="1">
                <a:solidFill>
                  <a:srgbClr val="000000"/>
                </a:solidFill>
              </a:rPr>
              <a:t>Компонент 2</a:t>
            </a:r>
            <a:endParaRPr lang="ru-RU"/>
          </a:p>
        </p:txBody>
      </p:sp>
      <p:sp>
        <p:nvSpPr>
          <p:cNvPr id="402" name="CustomShape 11"/>
          <p:cNvSpPr/>
          <p:nvPr/>
        </p:nvSpPr>
        <p:spPr>
          <a:xfrm>
            <a:off x="6299200" y="3068638"/>
            <a:ext cx="1728788" cy="43180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3" name="CustomShape 12"/>
          <p:cNvSpPr/>
          <p:nvPr/>
        </p:nvSpPr>
        <p:spPr>
          <a:xfrm>
            <a:off x="6299200" y="3068638"/>
            <a:ext cx="1800225" cy="363537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600"/>
              </a:spcBef>
            </a:pPr>
            <a:r>
              <a:rPr lang="ru-RU" b="1">
                <a:solidFill>
                  <a:srgbClr val="000000"/>
                </a:solidFill>
              </a:rPr>
              <a:t>Компонент 3</a:t>
            </a:r>
            <a:endParaRPr lang="ru-RU"/>
          </a:p>
        </p:txBody>
      </p:sp>
      <p:sp>
        <p:nvSpPr>
          <p:cNvPr id="404" name="CustomShape 13"/>
          <p:cNvSpPr/>
          <p:nvPr/>
        </p:nvSpPr>
        <p:spPr>
          <a:xfrm>
            <a:off x="8172450" y="3068638"/>
            <a:ext cx="144463" cy="431800"/>
          </a:xfrm>
          <a:prstGeom prst="rect">
            <a:avLst/>
          </a:prstGeom>
          <a:solidFill>
            <a:srgbClr val="80008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5" name="Line 14"/>
          <p:cNvSpPr/>
          <p:nvPr/>
        </p:nvSpPr>
        <p:spPr>
          <a:xfrm flipH="1">
            <a:off x="1042988" y="2347913"/>
            <a:ext cx="863600" cy="719137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6" name="CustomShape 15"/>
          <p:cNvSpPr/>
          <p:nvPr/>
        </p:nvSpPr>
        <p:spPr>
          <a:xfrm>
            <a:off x="2482850" y="2060575"/>
            <a:ext cx="2376488" cy="36353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600"/>
              </a:spcBef>
            </a:pPr>
            <a:r>
              <a:rPr lang="ru-RU" b="1">
                <a:solidFill>
                  <a:srgbClr val="000000"/>
                </a:solidFill>
              </a:rPr>
              <a:t>Указатель файла</a:t>
            </a:r>
            <a:endParaRPr lang="ru-RU"/>
          </a:p>
        </p:txBody>
      </p:sp>
      <p:sp>
        <p:nvSpPr>
          <p:cNvPr id="407" name="CustomShape 16"/>
          <p:cNvSpPr/>
          <p:nvPr/>
        </p:nvSpPr>
        <p:spPr>
          <a:xfrm>
            <a:off x="5075238" y="1917700"/>
            <a:ext cx="3311525" cy="36353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600"/>
              </a:spcBef>
            </a:pPr>
            <a:r>
              <a:rPr lang="ru-RU" b="1">
                <a:solidFill>
                  <a:srgbClr val="000000"/>
                </a:solidFill>
              </a:rPr>
              <a:t>Маркер конца файла</a:t>
            </a:r>
            <a:endParaRPr lang="ru-RU"/>
          </a:p>
        </p:txBody>
      </p:sp>
      <p:sp>
        <p:nvSpPr>
          <p:cNvPr id="408" name="Line 17"/>
          <p:cNvSpPr/>
          <p:nvPr/>
        </p:nvSpPr>
        <p:spPr>
          <a:xfrm>
            <a:off x="6443663" y="2347913"/>
            <a:ext cx="1800225" cy="719137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9" name="CustomShape 18"/>
          <p:cNvSpPr/>
          <p:nvPr/>
        </p:nvSpPr>
        <p:spPr>
          <a:xfrm>
            <a:off x="2482850" y="3500438"/>
            <a:ext cx="3852863" cy="36512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Все компоненты одного размера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TextShape 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B6DDF2C-E67F-4C6E-A9DC-4B4389A31260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24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78851" name="TextShape 2"/>
          <p:cNvSpPr txBox="1">
            <a:spLocks noChangeArrowheads="1"/>
          </p:cNvSpPr>
          <p:nvPr/>
        </p:nvSpPr>
        <p:spPr bwMode="auto">
          <a:xfrm>
            <a:off x="468313" y="333375"/>
            <a:ext cx="8229600" cy="50323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rgbClr val="000000"/>
                </a:solidFill>
              </a:rPr>
              <a:t>Функции чтения-записи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412" name="TextShape 3"/>
          <p:cNvSpPr txBox="1">
            <a:spLocks noChangeArrowheads="1"/>
          </p:cNvSpPr>
          <p:nvPr/>
        </p:nvSpPr>
        <p:spPr bwMode="auto">
          <a:xfrm>
            <a:off x="250825" y="908050"/>
            <a:ext cx="8743950" cy="57261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Ввод</a:t>
            </a:r>
            <a:r>
              <a:rPr lang="en-US" sz="2000" dirty="0">
                <a:solidFill>
                  <a:srgbClr val="000000"/>
                </a:solidFill>
              </a:rPr>
              <a:t>/</a:t>
            </a:r>
            <a:r>
              <a:rPr lang="ru-RU" sz="2000" dirty="0">
                <a:solidFill>
                  <a:srgbClr val="000000"/>
                </a:solidFill>
              </a:rPr>
              <a:t>вывод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size_t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fread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void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*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ptr,size_t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size,size_t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n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,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                                        FILE *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stream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r>
              <a:rPr lang="ru-RU" sz="2000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size_t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fwrite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void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*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ptr,size_t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size,size_t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n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,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                                        FILE *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stream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Используются в двух вариантах:</a:t>
            </a: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а)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при работе со структурами</a:t>
            </a: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fread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(&amp;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myrec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sizeof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myrec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),1,f1);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fwrite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(&amp;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myrec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sizeof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myrec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),1,f1);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где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myrec</a:t>
            </a:r>
            <a:r>
              <a:rPr lang="ru-RU" sz="2000" dirty="0">
                <a:solidFill>
                  <a:srgbClr val="000000"/>
                </a:solidFill>
              </a:rPr>
              <a:t> - переменная типа «структура»;</a:t>
            </a:r>
          </a:p>
          <a:p>
            <a:pPr marL="342900" indent="-341313">
              <a:spcBef>
                <a:spcPts val="200"/>
              </a:spcBef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б) при работе с </a:t>
            </a:r>
            <a:r>
              <a:rPr lang="ru-RU" sz="2000" dirty="0" smtClean="0">
                <a:solidFill>
                  <a:srgbClr val="000000"/>
                </a:solidFill>
              </a:rPr>
              <a:t>разнотипной </a:t>
            </a:r>
            <a:r>
              <a:rPr lang="ru-RU" sz="2000" dirty="0">
                <a:solidFill>
                  <a:srgbClr val="000000"/>
                </a:solidFill>
              </a:rPr>
              <a:t>информацией</a:t>
            </a: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</a:rPr>
              <a:t>   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fread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(&amp;buffer,1,sizeof(buffer),f2);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fwrite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(&amp;buffer,1,sizeof(buffer),f2);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 где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buffer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ru-RU" sz="2000" dirty="0" smtClean="0">
                <a:solidFill>
                  <a:srgbClr val="000000"/>
                </a:solidFill>
              </a:rPr>
              <a:t>– область памяти, отводимая для хранения и первичной обработки считанных данных, часто это </a:t>
            </a:r>
            <a:r>
              <a:rPr lang="ru-RU" sz="2000" dirty="0" smtClean="0">
                <a:solidFill>
                  <a:srgbClr val="000000"/>
                </a:solidFill>
              </a:rPr>
              <a:t>"массив байтов".</a:t>
            </a:r>
            <a:endParaRPr lang="ru-RU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TextShape 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33E0F18-FB6A-4D80-899E-34EB54C83CB9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25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79875" name="TextShape 2"/>
          <p:cNvSpPr txBox="1">
            <a:spLocks noChangeArrowheads="1"/>
          </p:cNvSpPr>
          <p:nvPr/>
        </p:nvSpPr>
        <p:spPr bwMode="auto">
          <a:xfrm>
            <a:off x="457200" y="260350"/>
            <a:ext cx="8686800" cy="57626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>
                <a:solidFill>
                  <a:srgbClr val="000000"/>
                </a:solidFill>
              </a:rPr>
              <a:t>Пример работы с двоичным файлом</a:t>
            </a:r>
            <a:r>
              <a:rPr lang="en-US" sz="2800" b="1" dirty="0">
                <a:solidFill>
                  <a:srgbClr val="000000"/>
                </a:solidFill>
              </a:rPr>
              <a:t> (</a:t>
            </a:r>
            <a:r>
              <a:rPr lang="en-US" sz="2800" dirty="0">
                <a:solidFill>
                  <a:srgbClr val="1818FF"/>
                </a:solidFill>
              </a:rPr>
              <a:t>Ex06_07)</a:t>
            </a:r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415" name="TextShape 3"/>
          <p:cNvSpPr txBox="1">
            <a:spLocks noChangeArrowheads="1"/>
          </p:cNvSpPr>
          <p:nvPr/>
        </p:nvSpPr>
        <p:spPr bwMode="auto">
          <a:xfrm>
            <a:off x="457200" y="836613"/>
            <a:ext cx="8229600" cy="576103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Создание файла записей "Название игрушки, стоимость"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endParaRPr lang="ru-RU" sz="8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#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include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&lt;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stdio.h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#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include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&lt;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string.h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 err="1">
                <a:solidFill>
                  <a:srgbClr val="0000FF"/>
                </a:solidFill>
                <a:latin typeface="Courier New" pitchFamily="49" charset="0"/>
              </a:rPr>
              <a:t>struct</a:t>
            </a:r>
            <a:r>
              <a:rPr lang="ru-RU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ourier New" pitchFamily="49" charset="0"/>
              </a:rPr>
              <a:t>toys</a:t>
            </a:r>
            <a:r>
              <a:rPr lang="ru-RU" sz="2000" b="1" dirty="0">
                <a:solidFill>
                  <a:srgbClr val="0000FF"/>
                </a:solidFill>
                <a:latin typeface="Courier New" pitchFamily="49" charset="0"/>
              </a:rPr>
              <a:t>{ </a:t>
            </a:r>
            <a:r>
              <a:rPr lang="ru-RU" sz="2000" b="1" dirty="0" err="1">
                <a:solidFill>
                  <a:srgbClr val="0000FF"/>
                </a:solidFill>
                <a:latin typeface="Courier New" pitchFamily="49" charset="0"/>
              </a:rPr>
              <a:t>char</a:t>
            </a:r>
            <a:r>
              <a:rPr lang="ru-RU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ourier New" pitchFamily="49" charset="0"/>
              </a:rPr>
              <a:t>name</a:t>
            </a:r>
            <a:r>
              <a:rPr lang="ru-RU" sz="2000" b="1" dirty="0">
                <a:solidFill>
                  <a:srgbClr val="0000FF"/>
                </a:solidFill>
                <a:latin typeface="Courier New" pitchFamily="49" charset="0"/>
              </a:rPr>
              <a:t>[20];</a:t>
            </a:r>
            <a:r>
              <a:rPr lang="ru-RU" sz="2000" b="1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ru-RU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ourier New" pitchFamily="49" charset="0"/>
              </a:rPr>
              <a:t>cost</a:t>
            </a:r>
            <a:r>
              <a:rPr lang="ru-RU" sz="2000" b="1" dirty="0">
                <a:solidFill>
                  <a:srgbClr val="0000FF"/>
                </a:solidFill>
                <a:latin typeface="Courier New" pitchFamily="49" charset="0"/>
              </a:rPr>
              <a:t>;};</a:t>
            </a:r>
            <a:endParaRPr lang="ru-RU" sz="2000" dirty="0">
              <a:solidFill>
                <a:srgbClr val="0000FF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main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() {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	FILE *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f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toys toy;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f=fopen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("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test.dat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","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w+b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");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	while(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scanf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("\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n%s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",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toy.name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),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strcmp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toy.name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,"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end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")!=0) {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	 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scanf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("%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d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",&amp;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toy.cost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sz="2000" b="1" dirty="0" err="1">
                <a:solidFill>
                  <a:srgbClr val="1818FF"/>
                </a:solidFill>
                <a:latin typeface="Courier New" pitchFamily="49" charset="0"/>
              </a:rPr>
              <a:t>fwrite</a:t>
            </a:r>
            <a:r>
              <a:rPr lang="ru-RU" sz="2000" b="1" dirty="0">
                <a:solidFill>
                  <a:srgbClr val="1818FF"/>
                </a:solidFill>
                <a:latin typeface="Courier New" pitchFamily="49" charset="0"/>
              </a:rPr>
              <a:t>(&amp;</a:t>
            </a:r>
            <a:r>
              <a:rPr lang="ru-RU" sz="2000" b="1" dirty="0" err="1">
                <a:solidFill>
                  <a:srgbClr val="1818FF"/>
                </a:solidFill>
                <a:latin typeface="Courier New" pitchFamily="49" charset="0"/>
              </a:rPr>
              <a:t>toy,sizeof</a:t>
            </a:r>
            <a:r>
              <a:rPr lang="ru-RU" sz="2000" b="1" dirty="0">
                <a:solidFill>
                  <a:srgbClr val="1818FF"/>
                </a:solidFill>
                <a:latin typeface="Courier New" pitchFamily="49" charset="0"/>
              </a:rPr>
              <a:t>(</a:t>
            </a:r>
            <a:r>
              <a:rPr lang="ru-RU" sz="2000" b="1" dirty="0" err="1">
                <a:solidFill>
                  <a:srgbClr val="1818FF"/>
                </a:solidFill>
                <a:latin typeface="Courier New" pitchFamily="49" charset="0"/>
              </a:rPr>
              <a:t>toy</a:t>
            </a:r>
            <a:r>
              <a:rPr lang="ru-RU" sz="2000" b="1" dirty="0">
                <a:solidFill>
                  <a:srgbClr val="1818FF"/>
                </a:solidFill>
                <a:latin typeface="Courier New" pitchFamily="49" charset="0"/>
              </a:rPr>
              <a:t>),1,f)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	 }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fclose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f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1557338"/>
            <a:ext cx="20955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0" y="5648325"/>
            <a:ext cx="83439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TextShape 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740F7E6-A8D5-40C5-AE18-E5B20BE3F575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26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80899" name="TextShape 2"/>
          <p:cNvSpPr txBox="1">
            <a:spLocks noChangeArrowheads="1"/>
          </p:cNvSpPr>
          <p:nvPr/>
        </p:nvSpPr>
        <p:spPr bwMode="auto">
          <a:xfrm>
            <a:off x="457200" y="457200"/>
            <a:ext cx="8686800" cy="3079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rgbClr val="000000"/>
                </a:solidFill>
              </a:rPr>
              <a:t>Пример работы с двоичным файлом (</a:t>
            </a:r>
            <a:r>
              <a:rPr lang="en-US" sz="2800">
                <a:solidFill>
                  <a:srgbClr val="1818FF"/>
                </a:solidFill>
              </a:rPr>
              <a:t>Ex06_08</a:t>
            </a:r>
            <a:r>
              <a:rPr lang="ru-RU" sz="2800" b="1">
                <a:solidFill>
                  <a:srgbClr val="000000"/>
                </a:solidFill>
              </a:rPr>
              <a:t>)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418" name="TextShape 3"/>
          <p:cNvSpPr txBox="1">
            <a:spLocks noChangeArrowheads="1"/>
          </p:cNvSpPr>
          <p:nvPr/>
        </p:nvSpPr>
        <p:spPr bwMode="auto">
          <a:xfrm>
            <a:off x="173038" y="1052513"/>
            <a:ext cx="8970962" cy="554513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Чтение и вывод на экран файла записей "Название игрушки, стоимость"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#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include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&lt;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stdio.h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 err="1">
                <a:solidFill>
                  <a:srgbClr val="0000FF"/>
                </a:solidFill>
                <a:latin typeface="Courier New" pitchFamily="49" charset="0"/>
              </a:rPr>
              <a:t>struct</a:t>
            </a:r>
            <a:r>
              <a:rPr lang="ru-RU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ourier New" pitchFamily="49" charset="0"/>
              </a:rPr>
              <a:t>toys</a:t>
            </a:r>
            <a:r>
              <a:rPr lang="ru-RU" sz="2000" b="1" dirty="0">
                <a:solidFill>
                  <a:srgbClr val="0000FF"/>
                </a:solidFill>
                <a:latin typeface="Courier New" pitchFamily="49" charset="0"/>
              </a:rPr>
              <a:t>{ </a:t>
            </a:r>
            <a:r>
              <a:rPr lang="ru-RU" sz="2000" b="1" dirty="0" err="1">
                <a:solidFill>
                  <a:srgbClr val="0000FF"/>
                </a:solidFill>
                <a:latin typeface="Courier New" pitchFamily="49" charset="0"/>
              </a:rPr>
              <a:t>char</a:t>
            </a:r>
            <a:r>
              <a:rPr lang="ru-RU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ourier New" pitchFamily="49" charset="0"/>
              </a:rPr>
              <a:t>name</a:t>
            </a:r>
            <a:r>
              <a:rPr lang="ru-RU" sz="2000" b="1" dirty="0">
                <a:solidFill>
                  <a:srgbClr val="0000FF"/>
                </a:solidFill>
                <a:latin typeface="Courier New" pitchFamily="49" charset="0"/>
              </a:rPr>
              <a:t>[20]; </a:t>
            </a:r>
            <a:r>
              <a:rPr lang="ru-RU" sz="2000" b="1" dirty="0" err="1">
                <a:solidFill>
                  <a:srgbClr val="0000FF"/>
                </a:solidFill>
                <a:latin typeface="Courier New" pitchFamily="49" charset="0"/>
              </a:rPr>
              <a:t>int</a:t>
            </a:r>
            <a:r>
              <a:rPr lang="ru-RU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ru-RU" sz="2000" b="1" dirty="0" err="1">
                <a:solidFill>
                  <a:srgbClr val="0000FF"/>
                </a:solidFill>
                <a:latin typeface="Courier New" pitchFamily="49" charset="0"/>
              </a:rPr>
              <a:t>cost</a:t>
            </a:r>
            <a:r>
              <a:rPr lang="ru-RU" sz="2000" b="1" dirty="0">
                <a:solidFill>
                  <a:srgbClr val="0000FF"/>
                </a:solidFill>
                <a:latin typeface="Courier New" pitchFamily="49" charset="0"/>
              </a:rPr>
              <a:t>;};</a:t>
            </a:r>
            <a:endParaRPr lang="ru-RU" sz="2000" dirty="0">
              <a:solidFill>
                <a:srgbClr val="0000FF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main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()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{ 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FILE *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f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toys toy;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f=fopen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("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test.dat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","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r+b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");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while(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fread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(&amp;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toy,sizeof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toy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),1,f)&gt;0)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printf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("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Toy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name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%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-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cost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- %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d\n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",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toy.name,toy.cost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fclose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f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return 0;</a:t>
            </a: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5084763"/>
            <a:ext cx="47434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TextShape 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EDF7B4E-A331-4493-8B0C-245A253BA560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27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81923" name="TextShape 2"/>
          <p:cNvSpPr txBox="1">
            <a:spLocks noChangeArrowheads="1"/>
          </p:cNvSpPr>
          <p:nvPr/>
        </p:nvSpPr>
        <p:spPr bwMode="auto">
          <a:xfrm>
            <a:off x="457200" y="260350"/>
            <a:ext cx="8229600" cy="6477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rgbClr val="000000"/>
                </a:solidFill>
              </a:rPr>
              <a:t>Чтение текстового файла как двоичного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421" name="TextShape 3"/>
          <p:cNvSpPr txBox="1">
            <a:spLocks noChangeArrowheads="1"/>
          </p:cNvSpPr>
          <p:nvPr/>
        </p:nvSpPr>
        <p:spPr bwMode="auto">
          <a:xfrm>
            <a:off x="457200" y="981075"/>
            <a:ext cx="8686800" cy="554355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Создание текстового файла и чтение его как файла символов</a:t>
            </a:r>
            <a:r>
              <a:rPr lang="en-US" sz="2000" dirty="0">
                <a:solidFill>
                  <a:srgbClr val="000000"/>
                </a:solidFill>
              </a:rPr>
              <a:t> (</a:t>
            </a:r>
            <a:r>
              <a:rPr lang="en-US" sz="2000" dirty="0">
                <a:solidFill>
                  <a:srgbClr val="1818FF"/>
                </a:solidFill>
              </a:rPr>
              <a:t>Ex06_09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#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include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&lt;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stdio.h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main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()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{	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char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c;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FILE *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f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f=fopen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("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ddd.dat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","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w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");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fputs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("ABCDEF",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f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fclose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f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f=fopen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("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ddd.dat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","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rb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");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while (</a:t>
            </a:r>
            <a:r>
              <a:rPr lang="ru-RU" sz="2000" b="1" dirty="0" err="1">
                <a:solidFill>
                  <a:srgbClr val="0000FF"/>
                </a:solidFill>
                <a:latin typeface="Courier New" pitchFamily="49" charset="0"/>
              </a:rPr>
              <a:t>fread</a:t>
            </a:r>
            <a:r>
              <a:rPr lang="ru-RU" sz="2000" b="1" dirty="0">
                <a:solidFill>
                  <a:srgbClr val="0000FF"/>
                </a:solidFill>
                <a:latin typeface="Courier New" pitchFamily="49" charset="0"/>
              </a:rPr>
              <a:t>(&amp;c,1,1,f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)!=0) 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printf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("%c ",c);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fclose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f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return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0;</a:t>
            </a:r>
            <a:endParaRPr lang="en-US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43475" y="2060575"/>
            <a:ext cx="42005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TextShape 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7619955-052F-4ED9-8CB5-1885BD0967A4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28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82947" name="TextShape 2"/>
          <p:cNvSpPr txBox="1">
            <a:spLocks noChangeArrowheads="1"/>
          </p:cNvSpPr>
          <p:nvPr/>
        </p:nvSpPr>
        <p:spPr bwMode="auto">
          <a:xfrm>
            <a:off x="468313" y="404813"/>
            <a:ext cx="8675687" cy="41751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rgbClr val="000000"/>
                </a:solidFill>
              </a:rPr>
              <a:t>Работа с файлами переменной структуры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425" name="TextShape 3"/>
          <p:cNvSpPr txBox="1">
            <a:spLocks noChangeArrowheads="1"/>
          </p:cNvSpPr>
          <p:nvPr/>
        </p:nvSpPr>
        <p:spPr bwMode="auto">
          <a:xfrm>
            <a:off x="250825" y="981075"/>
            <a:ext cx="8642350" cy="56149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>
                <a:solidFill>
                  <a:srgbClr val="000000"/>
                </a:solidFill>
              </a:rPr>
              <a:t>Чаще всего приходится работать с "журнальными" файлами, размер записи и тип сохраняемой информации в этом случае может быть различен.</a:t>
            </a: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>
                <a:solidFill>
                  <a:srgbClr val="000000"/>
                </a:solidFill>
              </a:rPr>
              <a:t>Пример</a:t>
            </a:r>
            <a:r>
              <a:rPr lang="ru-RU" sz="2000">
                <a:solidFill>
                  <a:srgbClr val="000000"/>
                </a:solidFill>
              </a:rPr>
              <a:t>:</a:t>
            </a: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>
                <a:solidFill>
                  <a:srgbClr val="000000"/>
                </a:solidFill>
              </a:rPr>
              <a:t>В этом случае сначала читаются два первых поля, а потом – непосредственно данные…  </a:t>
            </a:r>
          </a:p>
        </p:txBody>
      </p:sp>
      <p:sp>
        <p:nvSpPr>
          <p:cNvPr id="426" name="CustomShape 4"/>
          <p:cNvSpPr/>
          <p:nvPr/>
        </p:nvSpPr>
        <p:spPr>
          <a:xfrm>
            <a:off x="755650" y="2565400"/>
            <a:ext cx="576263" cy="215900"/>
          </a:xfrm>
          <a:prstGeom prst="rect">
            <a:avLst/>
          </a:prstGeom>
          <a:solidFill>
            <a:srgbClr val="FF0066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7" name="CustomShape 5"/>
          <p:cNvSpPr/>
          <p:nvPr/>
        </p:nvSpPr>
        <p:spPr>
          <a:xfrm>
            <a:off x="250825" y="2565400"/>
            <a:ext cx="504825" cy="215900"/>
          </a:xfrm>
          <a:prstGeom prst="rect">
            <a:avLst/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8" name="CustomShape 6"/>
          <p:cNvSpPr/>
          <p:nvPr/>
        </p:nvSpPr>
        <p:spPr>
          <a:xfrm>
            <a:off x="1331913" y="2565400"/>
            <a:ext cx="2376487" cy="21590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9" name="CustomShape 7"/>
          <p:cNvSpPr/>
          <p:nvPr/>
        </p:nvSpPr>
        <p:spPr>
          <a:xfrm>
            <a:off x="4211638" y="2565400"/>
            <a:ext cx="504825" cy="215900"/>
          </a:xfrm>
          <a:prstGeom prst="rect">
            <a:avLst/>
          </a:prstGeom>
          <a:solidFill>
            <a:srgbClr val="FF0066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0" name="CustomShape 8"/>
          <p:cNvSpPr/>
          <p:nvPr/>
        </p:nvSpPr>
        <p:spPr>
          <a:xfrm>
            <a:off x="3708400" y="2565400"/>
            <a:ext cx="503238" cy="215900"/>
          </a:xfrm>
          <a:prstGeom prst="rect">
            <a:avLst/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1" name="CustomShape 9"/>
          <p:cNvSpPr/>
          <p:nvPr/>
        </p:nvSpPr>
        <p:spPr>
          <a:xfrm>
            <a:off x="4716463" y="2565400"/>
            <a:ext cx="3887787" cy="215900"/>
          </a:xfrm>
          <a:prstGeom prst="rect">
            <a:avLst/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2" name="CustomShape 10"/>
          <p:cNvSpPr/>
          <p:nvPr/>
        </p:nvSpPr>
        <p:spPr>
          <a:xfrm>
            <a:off x="250825" y="3573463"/>
            <a:ext cx="1008063" cy="576262"/>
          </a:xfrm>
          <a:prstGeom prst="wedgeRoundRectCallout">
            <a:avLst>
              <a:gd name="adj1" fmla="val -35721"/>
              <a:gd name="adj2" fmla="val -204459"/>
              <a:gd name="adj3" fmla="val 16667"/>
            </a:avLst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Время записи</a:t>
            </a:r>
            <a:endParaRPr lang="ru-RU"/>
          </a:p>
        </p:txBody>
      </p:sp>
      <p:sp>
        <p:nvSpPr>
          <p:cNvPr id="433" name="CustomShape 11"/>
          <p:cNvSpPr/>
          <p:nvPr/>
        </p:nvSpPr>
        <p:spPr>
          <a:xfrm>
            <a:off x="1331913" y="3573463"/>
            <a:ext cx="1008062" cy="576262"/>
          </a:xfrm>
          <a:prstGeom prst="wedgeRoundRectCallout">
            <a:avLst>
              <a:gd name="adj1" fmla="val -92412"/>
              <a:gd name="adj2" fmla="val -200852"/>
              <a:gd name="adj3" fmla="val 16667"/>
            </a:avLst>
          </a:prstGeom>
          <a:solidFill>
            <a:srgbClr val="FF0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Тип записи</a:t>
            </a:r>
            <a:endParaRPr lang="ru-RU"/>
          </a:p>
        </p:txBody>
      </p:sp>
      <p:sp>
        <p:nvSpPr>
          <p:cNvPr id="434" name="CustomShape 12"/>
          <p:cNvSpPr/>
          <p:nvPr/>
        </p:nvSpPr>
        <p:spPr>
          <a:xfrm>
            <a:off x="2411413" y="3573463"/>
            <a:ext cx="1081087" cy="576262"/>
          </a:xfrm>
          <a:prstGeom prst="wedgeRoundRectCallout">
            <a:avLst>
              <a:gd name="adj1" fmla="val -69736"/>
              <a:gd name="adj2" fmla="val -208067"/>
              <a:gd name="adj3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Данные</a:t>
            </a:r>
            <a:endParaRPr lang="ru-RU"/>
          </a:p>
          <a:p>
            <a:pPr algn="ctr"/>
            <a:r>
              <a:rPr lang="ru-RU">
                <a:solidFill>
                  <a:srgbClr val="000000"/>
                </a:solidFill>
              </a:rPr>
              <a:t>записи</a:t>
            </a:r>
            <a:endParaRPr lang="ru-RU"/>
          </a:p>
        </p:txBody>
      </p:sp>
      <p:sp>
        <p:nvSpPr>
          <p:cNvPr id="435" name="CustomShape 13"/>
          <p:cNvSpPr/>
          <p:nvPr/>
        </p:nvSpPr>
        <p:spPr>
          <a:xfrm>
            <a:off x="3779838" y="3573463"/>
            <a:ext cx="1008062" cy="576262"/>
          </a:xfrm>
          <a:prstGeom prst="wedgeRoundRectCallout">
            <a:avLst>
              <a:gd name="adj1" fmla="val -35721"/>
              <a:gd name="adj2" fmla="val -204459"/>
              <a:gd name="adj3" fmla="val 16667"/>
            </a:avLst>
          </a:prstGeom>
          <a:solidFill>
            <a:srgbClr val="FFFF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Время записи</a:t>
            </a:r>
            <a:endParaRPr lang="ru-RU"/>
          </a:p>
        </p:txBody>
      </p:sp>
      <p:sp>
        <p:nvSpPr>
          <p:cNvPr id="436" name="CustomShape 14"/>
          <p:cNvSpPr/>
          <p:nvPr/>
        </p:nvSpPr>
        <p:spPr>
          <a:xfrm>
            <a:off x="4859338" y="3573463"/>
            <a:ext cx="1008062" cy="576262"/>
          </a:xfrm>
          <a:prstGeom prst="wedgeRoundRectCallout">
            <a:avLst>
              <a:gd name="adj1" fmla="val -92412"/>
              <a:gd name="adj2" fmla="val -200852"/>
              <a:gd name="adj3" fmla="val 16667"/>
            </a:avLst>
          </a:prstGeom>
          <a:solidFill>
            <a:srgbClr val="FF000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Тип записи</a:t>
            </a:r>
            <a:endParaRPr lang="ru-RU"/>
          </a:p>
        </p:txBody>
      </p:sp>
      <p:sp>
        <p:nvSpPr>
          <p:cNvPr id="437" name="CustomShape 15"/>
          <p:cNvSpPr/>
          <p:nvPr/>
        </p:nvSpPr>
        <p:spPr>
          <a:xfrm>
            <a:off x="5940425" y="3573463"/>
            <a:ext cx="1079500" cy="576262"/>
          </a:xfrm>
          <a:prstGeom prst="wedgeRoundRectCallout">
            <a:avLst>
              <a:gd name="adj1" fmla="val -69736"/>
              <a:gd name="adj2" fmla="val -208067"/>
              <a:gd name="adj3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Данные</a:t>
            </a:r>
            <a:endParaRPr lang="ru-RU"/>
          </a:p>
          <a:p>
            <a:pPr algn="ctr"/>
            <a:r>
              <a:rPr lang="ru-RU">
                <a:solidFill>
                  <a:srgbClr val="000000"/>
                </a:solidFill>
              </a:rPr>
              <a:t>записи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TextShape 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2AE1795-A5FA-4DBC-81B3-DF48A134AC48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29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83971" name="TextShape 2"/>
          <p:cNvSpPr txBox="1">
            <a:spLocks noChangeArrowheads="1"/>
          </p:cNvSpPr>
          <p:nvPr/>
        </p:nvSpPr>
        <p:spPr bwMode="auto">
          <a:xfrm>
            <a:off x="457200" y="333375"/>
            <a:ext cx="8229600" cy="50323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rgbClr val="000000"/>
                </a:solidFill>
              </a:rPr>
              <a:t>6</a:t>
            </a:r>
            <a:r>
              <a:rPr lang="ru-RU" sz="2800" b="1">
                <a:solidFill>
                  <a:srgbClr val="000000"/>
                </a:solidFill>
              </a:rPr>
              <a:t>.6 Переименование и удаление файлов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440" name="TextShape 3"/>
          <p:cNvSpPr txBox="1"/>
          <p:nvPr/>
        </p:nvSpPr>
        <p:spPr>
          <a:xfrm>
            <a:off x="323850" y="836613"/>
            <a:ext cx="8686800" cy="568960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endParaRPr lang="ru-RU" altLang="ru-RU" b="1">
              <a:solidFill>
                <a:srgbClr val="1818FF"/>
              </a:solidFill>
            </a:endParaRPr>
          </a:p>
          <a:p>
            <a:r>
              <a:rPr lang="ru-RU" altLang="ru-RU" b="1">
                <a:solidFill>
                  <a:srgbClr val="1818FF"/>
                </a:solidFill>
              </a:rPr>
              <a:t>Удаление файлов:</a:t>
            </a:r>
          </a:p>
          <a:p>
            <a:endParaRPr lang="en-US" altLang="ru-RU" b="1">
              <a:solidFill>
                <a:srgbClr val="1818FF"/>
              </a:solidFill>
            </a:endParaRPr>
          </a:p>
          <a:p>
            <a:r>
              <a:rPr lang="en-US" altLang="ru-RU" b="1">
                <a:latin typeface="Courier New" pitchFamily="49" charset="0"/>
                <a:cs typeface="Courier New" pitchFamily="49" charset="0"/>
              </a:rPr>
              <a:t>int unlink(const char *filename); </a:t>
            </a:r>
            <a:r>
              <a:rPr lang="ru-RU">
                <a:latin typeface="Courier New" pitchFamily="49" charset="0"/>
                <a:cs typeface="Courier New" pitchFamily="49" charset="0"/>
              </a:rPr>
              <a:t> </a:t>
            </a:r>
            <a:r>
              <a:rPr lang="en-US">
                <a:solidFill>
                  <a:srgbClr val="6565FF"/>
                </a:solidFill>
              </a:rPr>
              <a:t>// </a:t>
            </a:r>
            <a:r>
              <a:rPr lang="ru-RU">
                <a:solidFill>
                  <a:srgbClr val="6565FF"/>
                </a:solidFill>
              </a:rPr>
              <a:t>возвращает 0, а при неудаче -1</a:t>
            </a:r>
            <a:endParaRPr lang="en-US">
              <a:solidFill>
                <a:srgbClr val="6565FF"/>
              </a:solidFill>
            </a:endParaRPr>
          </a:p>
          <a:p>
            <a:r>
              <a:rPr lang="ru-RU"/>
              <a:t> </a:t>
            </a:r>
            <a:endParaRPr lang="ru-RU" altLang="ru-RU"/>
          </a:p>
          <a:p>
            <a:r>
              <a:rPr lang="en-US" altLang="ru-RU" b="1">
                <a:latin typeface="Courier New" pitchFamily="49" charset="0"/>
                <a:cs typeface="Courier New" pitchFamily="49" charset="0"/>
              </a:rPr>
              <a:t>int remove(const char *filename); </a:t>
            </a:r>
            <a:r>
              <a:rPr lang="en-US" altLang="ru-RU">
                <a:solidFill>
                  <a:srgbClr val="6565FF"/>
                </a:solidFill>
              </a:rPr>
              <a:t>// </a:t>
            </a:r>
            <a:r>
              <a:rPr lang="ru-RU">
                <a:solidFill>
                  <a:srgbClr val="6565FF"/>
                </a:solidFill>
              </a:rPr>
              <a:t>возвращает 0, а при неудаче - не ноль.</a:t>
            </a:r>
          </a:p>
          <a:p>
            <a:endParaRPr lang="ru-RU"/>
          </a:p>
          <a:p>
            <a:r>
              <a:rPr lang="ru-RU" altLang="ru-RU" b="1">
                <a:solidFill>
                  <a:srgbClr val="1818FF"/>
                </a:solidFill>
              </a:rPr>
              <a:t>Переименование файлов:</a:t>
            </a:r>
          </a:p>
          <a:p>
            <a:endParaRPr lang="ru-RU" altLang="ru-RU"/>
          </a:p>
          <a:p>
            <a:r>
              <a:rPr lang="en-US" altLang="ru-RU" b="1">
                <a:latin typeface="Courier New" pitchFamily="49" charset="0"/>
                <a:cs typeface="Courier New" pitchFamily="49" charset="0"/>
              </a:rPr>
              <a:t>int rename(const char *oldname, const char *newname);</a:t>
            </a:r>
            <a:endParaRPr lang="ru-RU" altLang="ru-RU" b="1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363"/>
              </a:spcBef>
            </a:pP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459F717-0F27-4C2B-BEE2-7DD2CC95E797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58371" name="TextShape 2"/>
          <p:cNvSpPr txBox="1">
            <a:spLocks noChangeArrowheads="1"/>
          </p:cNvSpPr>
          <p:nvPr/>
        </p:nvSpPr>
        <p:spPr bwMode="auto">
          <a:xfrm>
            <a:off x="611188" y="404813"/>
            <a:ext cx="8532812" cy="4318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>
                <a:solidFill>
                  <a:srgbClr val="000000"/>
                </a:solidFill>
              </a:rPr>
              <a:t>Организация файлов на внешнем носителе</a:t>
            </a:r>
            <a:r>
              <a:rPr lang="en-US" sz="2400" b="1">
                <a:solidFill>
                  <a:srgbClr val="000000"/>
                </a:solidFill>
              </a:rPr>
              <a:t> </a:t>
            </a:r>
            <a:r>
              <a:rPr lang="ru-RU" sz="2400" b="1">
                <a:solidFill>
                  <a:srgbClr val="000000"/>
                </a:solidFill>
              </a:rPr>
              <a:t>в </a:t>
            </a:r>
            <a:r>
              <a:rPr lang="en-US" sz="2400" b="1">
                <a:solidFill>
                  <a:srgbClr val="000000"/>
                </a:solidFill>
              </a:rPr>
              <a:t>Windows</a:t>
            </a: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234" name="TextShape 3"/>
          <p:cNvSpPr txBox="1">
            <a:spLocks noChangeArrowheads="1"/>
          </p:cNvSpPr>
          <p:nvPr/>
        </p:nvSpPr>
        <p:spPr bwMode="auto">
          <a:xfrm>
            <a:off x="250825" y="5589588"/>
            <a:ext cx="8642350" cy="100806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>
                <a:solidFill>
                  <a:srgbClr val="000000"/>
                </a:solidFill>
              </a:rPr>
              <a:t>Пример полного имени файла: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lnSpc>
                <a:spcPct val="14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D:\Dir</a:t>
            </a: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1\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Dir2</a:t>
            </a: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\</a:t>
            </a:r>
            <a:r>
              <a:rPr lang="en-US" sz="2000" b="1">
                <a:solidFill>
                  <a:srgbClr val="000000"/>
                </a:solidFill>
                <a:latin typeface="Courier New" pitchFamily="49" charset="0"/>
              </a:rPr>
              <a:t>File</a:t>
            </a: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9.</a:t>
            </a:r>
            <a:endParaRPr lang="ru-RU" sz="2000">
              <a:solidFill>
                <a:srgbClr val="000000"/>
              </a:solidFill>
            </a:endParaRPr>
          </a:p>
        </p:txBody>
      </p:sp>
      <p:sp>
        <p:nvSpPr>
          <p:cNvPr id="235" name="CustomShape 4"/>
          <p:cNvSpPr/>
          <p:nvPr/>
        </p:nvSpPr>
        <p:spPr>
          <a:xfrm>
            <a:off x="3924300" y="1125538"/>
            <a:ext cx="1728788" cy="503237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pc="-1">
                <a:solidFill>
                  <a:srgbClr val="000000"/>
                </a:solidFill>
              </a:rPr>
              <a:t>\</a:t>
            </a:r>
            <a:endParaRPr lang="ru-RU" spc="-1"/>
          </a:p>
        </p:txBody>
      </p:sp>
      <p:sp>
        <p:nvSpPr>
          <p:cNvPr id="236" name="CustomShape 5"/>
          <p:cNvSpPr/>
          <p:nvPr/>
        </p:nvSpPr>
        <p:spPr>
          <a:xfrm>
            <a:off x="1835150" y="2276475"/>
            <a:ext cx="1295400" cy="503238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 fontAlgn="auto">
              <a:spcBef>
                <a:spcPts val="601"/>
              </a:spcBef>
              <a:spcAft>
                <a:spcPts val="0"/>
              </a:spcAft>
              <a:defRPr/>
            </a:pPr>
            <a:r>
              <a:rPr lang="en-US" b="1" spc="-1">
                <a:solidFill>
                  <a:srgbClr val="000000"/>
                </a:solidFill>
              </a:rPr>
              <a:t>Dir</a:t>
            </a:r>
            <a:r>
              <a:rPr lang="ru-RU" b="1" spc="-1">
                <a:solidFill>
                  <a:srgbClr val="000000"/>
                </a:solidFill>
              </a:rPr>
              <a:t>1</a:t>
            </a:r>
            <a:endParaRPr lang="ru-RU" spc="-1"/>
          </a:p>
        </p:txBody>
      </p:sp>
      <p:sp>
        <p:nvSpPr>
          <p:cNvPr id="237" name="CustomShape 6"/>
          <p:cNvSpPr/>
          <p:nvPr/>
        </p:nvSpPr>
        <p:spPr>
          <a:xfrm>
            <a:off x="3635375" y="2276475"/>
            <a:ext cx="1368425" cy="504825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 fontAlgn="auto">
              <a:spcBef>
                <a:spcPts val="601"/>
              </a:spcBef>
              <a:spcAft>
                <a:spcPts val="0"/>
              </a:spcAft>
              <a:defRPr/>
            </a:pPr>
            <a:r>
              <a:rPr lang="en-US" b="1" spc="-1">
                <a:solidFill>
                  <a:srgbClr val="000000"/>
                </a:solidFill>
              </a:rPr>
              <a:t>Dir</a:t>
            </a:r>
            <a:r>
              <a:rPr lang="ru-RU" b="1" spc="-1">
                <a:solidFill>
                  <a:srgbClr val="000000"/>
                </a:solidFill>
              </a:rPr>
              <a:t>3</a:t>
            </a:r>
            <a:endParaRPr lang="ru-RU" spc="-1"/>
          </a:p>
        </p:txBody>
      </p:sp>
      <p:sp>
        <p:nvSpPr>
          <p:cNvPr id="238" name="CustomShape 7"/>
          <p:cNvSpPr/>
          <p:nvPr/>
        </p:nvSpPr>
        <p:spPr>
          <a:xfrm>
            <a:off x="5435600" y="2205038"/>
            <a:ext cx="1008063" cy="792162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 fontAlgn="auto">
              <a:spcBef>
                <a:spcPts val="601"/>
              </a:spcBef>
              <a:spcAft>
                <a:spcPts val="0"/>
              </a:spcAft>
              <a:defRPr/>
            </a:pPr>
            <a:r>
              <a:rPr lang="en-US" b="1" spc="-1">
                <a:solidFill>
                  <a:srgbClr val="000000"/>
                </a:solidFill>
              </a:rPr>
              <a:t>File</a:t>
            </a:r>
            <a:r>
              <a:rPr lang="ru-RU" b="1" spc="-1">
                <a:solidFill>
                  <a:srgbClr val="000000"/>
                </a:solidFill>
              </a:rPr>
              <a:t>1</a:t>
            </a:r>
            <a:endParaRPr lang="ru-RU" spc="-1"/>
          </a:p>
        </p:txBody>
      </p:sp>
      <p:sp>
        <p:nvSpPr>
          <p:cNvPr id="239" name="CustomShape 8"/>
          <p:cNvSpPr/>
          <p:nvPr/>
        </p:nvSpPr>
        <p:spPr>
          <a:xfrm>
            <a:off x="6732588" y="2205038"/>
            <a:ext cx="863600" cy="792162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 fontAlgn="auto">
              <a:spcBef>
                <a:spcPts val="601"/>
              </a:spcBef>
              <a:spcAft>
                <a:spcPts val="0"/>
              </a:spcAft>
              <a:defRPr/>
            </a:pPr>
            <a:r>
              <a:rPr lang="en-US" b="1" spc="-1">
                <a:solidFill>
                  <a:srgbClr val="000000"/>
                </a:solidFill>
              </a:rPr>
              <a:t>File</a:t>
            </a:r>
            <a:r>
              <a:rPr lang="ru-RU" b="1" spc="-1">
                <a:solidFill>
                  <a:srgbClr val="000000"/>
                </a:solidFill>
              </a:rPr>
              <a:t>2</a:t>
            </a:r>
            <a:endParaRPr lang="ru-RU" spc="-1"/>
          </a:p>
        </p:txBody>
      </p:sp>
      <p:sp>
        <p:nvSpPr>
          <p:cNvPr id="240" name="CustomShape 9"/>
          <p:cNvSpPr/>
          <p:nvPr/>
        </p:nvSpPr>
        <p:spPr>
          <a:xfrm>
            <a:off x="682625" y="3500438"/>
            <a:ext cx="1295400" cy="503237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 fontAlgn="auto">
              <a:spcBef>
                <a:spcPts val="601"/>
              </a:spcBef>
              <a:spcAft>
                <a:spcPts val="0"/>
              </a:spcAft>
              <a:defRPr/>
            </a:pPr>
            <a:r>
              <a:rPr lang="en-US" b="1" spc="-1">
                <a:solidFill>
                  <a:srgbClr val="000000"/>
                </a:solidFill>
              </a:rPr>
              <a:t>Dir2</a:t>
            </a:r>
            <a:endParaRPr lang="ru-RU" spc="-1"/>
          </a:p>
        </p:txBody>
      </p:sp>
      <p:sp>
        <p:nvSpPr>
          <p:cNvPr id="241" name="CustomShape 10"/>
          <p:cNvSpPr/>
          <p:nvPr/>
        </p:nvSpPr>
        <p:spPr>
          <a:xfrm>
            <a:off x="2339975" y="3573463"/>
            <a:ext cx="935038" cy="719137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 fontAlgn="auto">
              <a:spcBef>
                <a:spcPts val="601"/>
              </a:spcBef>
              <a:spcAft>
                <a:spcPts val="0"/>
              </a:spcAft>
              <a:defRPr/>
            </a:pPr>
            <a:r>
              <a:rPr lang="en-US" b="1" spc="-1">
                <a:solidFill>
                  <a:srgbClr val="000000"/>
                </a:solidFill>
              </a:rPr>
              <a:t>File</a:t>
            </a:r>
            <a:r>
              <a:rPr lang="ru-RU" b="1" spc="-1">
                <a:solidFill>
                  <a:srgbClr val="000000"/>
                </a:solidFill>
              </a:rPr>
              <a:t>4</a:t>
            </a:r>
            <a:endParaRPr lang="ru-RU" spc="-1"/>
          </a:p>
        </p:txBody>
      </p:sp>
      <p:sp>
        <p:nvSpPr>
          <p:cNvPr id="242" name="CustomShape 11"/>
          <p:cNvSpPr/>
          <p:nvPr/>
        </p:nvSpPr>
        <p:spPr>
          <a:xfrm>
            <a:off x="3490913" y="3573463"/>
            <a:ext cx="865187" cy="720725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 fontAlgn="auto">
              <a:spcBef>
                <a:spcPts val="601"/>
              </a:spcBef>
              <a:spcAft>
                <a:spcPts val="0"/>
              </a:spcAft>
              <a:defRPr/>
            </a:pPr>
            <a:r>
              <a:rPr lang="en-US" b="1" spc="-1">
                <a:solidFill>
                  <a:srgbClr val="000000"/>
                </a:solidFill>
              </a:rPr>
              <a:t>File</a:t>
            </a:r>
            <a:r>
              <a:rPr lang="ru-RU" b="1" spc="-1">
                <a:solidFill>
                  <a:srgbClr val="000000"/>
                </a:solidFill>
              </a:rPr>
              <a:t>5</a:t>
            </a:r>
            <a:endParaRPr lang="ru-RU" spc="-1"/>
          </a:p>
        </p:txBody>
      </p:sp>
      <p:sp>
        <p:nvSpPr>
          <p:cNvPr id="243" name="CustomShape 12"/>
          <p:cNvSpPr/>
          <p:nvPr/>
        </p:nvSpPr>
        <p:spPr>
          <a:xfrm>
            <a:off x="4716463" y="3573463"/>
            <a:ext cx="863600" cy="720725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 fontAlgn="auto">
              <a:spcBef>
                <a:spcPts val="601"/>
              </a:spcBef>
              <a:spcAft>
                <a:spcPts val="0"/>
              </a:spcAft>
              <a:defRPr/>
            </a:pPr>
            <a:r>
              <a:rPr lang="en-US" b="1" spc="-1">
                <a:solidFill>
                  <a:srgbClr val="000000"/>
                </a:solidFill>
              </a:rPr>
              <a:t>File</a:t>
            </a:r>
            <a:r>
              <a:rPr lang="ru-RU" b="1" spc="-1">
                <a:solidFill>
                  <a:srgbClr val="000000"/>
                </a:solidFill>
              </a:rPr>
              <a:t>7</a:t>
            </a:r>
            <a:endParaRPr lang="ru-RU" spc="-1"/>
          </a:p>
        </p:txBody>
      </p:sp>
      <p:sp>
        <p:nvSpPr>
          <p:cNvPr id="244" name="CustomShape 13"/>
          <p:cNvSpPr/>
          <p:nvPr/>
        </p:nvSpPr>
        <p:spPr>
          <a:xfrm>
            <a:off x="611188" y="4652963"/>
            <a:ext cx="936625" cy="720725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 fontAlgn="auto">
              <a:spcBef>
                <a:spcPts val="601"/>
              </a:spcBef>
              <a:spcAft>
                <a:spcPts val="0"/>
              </a:spcAft>
              <a:defRPr/>
            </a:pPr>
            <a:r>
              <a:rPr lang="en-US" b="1" spc="-1">
                <a:solidFill>
                  <a:srgbClr val="000000"/>
                </a:solidFill>
              </a:rPr>
              <a:t>File6</a:t>
            </a:r>
            <a:endParaRPr lang="ru-RU" spc="-1"/>
          </a:p>
        </p:txBody>
      </p:sp>
      <p:sp>
        <p:nvSpPr>
          <p:cNvPr id="245" name="CustomShape 14"/>
          <p:cNvSpPr/>
          <p:nvPr/>
        </p:nvSpPr>
        <p:spPr>
          <a:xfrm>
            <a:off x="1763713" y="4652963"/>
            <a:ext cx="936625" cy="720725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pc="-1">
                <a:solidFill>
                  <a:srgbClr val="000000"/>
                </a:solidFill>
              </a:rPr>
              <a:t>File</a:t>
            </a:r>
            <a:r>
              <a:rPr lang="ru-RU" b="1" spc="-1">
                <a:solidFill>
                  <a:srgbClr val="000000"/>
                </a:solidFill>
              </a:rPr>
              <a:t>9</a:t>
            </a:r>
            <a:endParaRPr lang="ru-RU" spc="-1"/>
          </a:p>
        </p:txBody>
      </p:sp>
      <p:sp>
        <p:nvSpPr>
          <p:cNvPr id="246" name="CustomShape 15"/>
          <p:cNvSpPr/>
          <p:nvPr/>
        </p:nvSpPr>
        <p:spPr>
          <a:xfrm>
            <a:off x="7883525" y="2205038"/>
            <a:ext cx="936625" cy="792162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 fontAlgn="auto">
              <a:spcBef>
                <a:spcPts val="601"/>
              </a:spcBef>
              <a:spcAft>
                <a:spcPts val="0"/>
              </a:spcAft>
              <a:defRPr/>
            </a:pPr>
            <a:r>
              <a:rPr lang="en-US" b="1" spc="-1">
                <a:solidFill>
                  <a:srgbClr val="000000"/>
                </a:solidFill>
              </a:rPr>
              <a:t>File</a:t>
            </a:r>
            <a:r>
              <a:rPr lang="ru-RU" b="1" spc="-1">
                <a:solidFill>
                  <a:srgbClr val="000000"/>
                </a:solidFill>
              </a:rPr>
              <a:t>3</a:t>
            </a:r>
            <a:endParaRPr lang="ru-RU" spc="-1"/>
          </a:p>
        </p:txBody>
      </p:sp>
      <p:sp>
        <p:nvSpPr>
          <p:cNvPr id="247" name="Line 16"/>
          <p:cNvSpPr/>
          <p:nvPr/>
        </p:nvSpPr>
        <p:spPr>
          <a:xfrm>
            <a:off x="5508625" y="1628775"/>
            <a:ext cx="2735263" cy="576263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8" name="Line 17"/>
          <p:cNvSpPr/>
          <p:nvPr/>
        </p:nvSpPr>
        <p:spPr>
          <a:xfrm>
            <a:off x="5219700" y="1628775"/>
            <a:ext cx="1800225" cy="576263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9" name="Line 18"/>
          <p:cNvSpPr/>
          <p:nvPr/>
        </p:nvSpPr>
        <p:spPr>
          <a:xfrm>
            <a:off x="4859338" y="1628775"/>
            <a:ext cx="936625" cy="576263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0" name="Line 19"/>
          <p:cNvSpPr/>
          <p:nvPr/>
        </p:nvSpPr>
        <p:spPr>
          <a:xfrm flipH="1">
            <a:off x="4283075" y="1628775"/>
            <a:ext cx="360363" cy="6477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1" name="Line 20"/>
          <p:cNvSpPr/>
          <p:nvPr/>
        </p:nvSpPr>
        <p:spPr>
          <a:xfrm flipH="1">
            <a:off x="2411413" y="1628775"/>
            <a:ext cx="1728787" cy="6477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2" name="Line 21"/>
          <p:cNvSpPr/>
          <p:nvPr/>
        </p:nvSpPr>
        <p:spPr>
          <a:xfrm flipH="1">
            <a:off x="3779838" y="2781300"/>
            <a:ext cx="360362" cy="792163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3" name="Line 22"/>
          <p:cNvSpPr/>
          <p:nvPr/>
        </p:nvSpPr>
        <p:spPr>
          <a:xfrm>
            <a:off x="4643438" y="2781300"/>
            <a:ext cx="576262" cy="792163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4" name="Line 23"/>
          <p:cNvSpPr/>
          <p:nvPr/>
        </p:nvSpPr>
        <p:spPr>
          <a:xfrm flipH="1">
            <a:off x="1187450" y="2781300"/>
            <a:ext cx="936625" cy="719138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5" name="Line 24"/>
          <p:cNvSpPr/>
          <p:nvPr/>
        </p:nvSpPr>
        <p:spPr>
          <a:xfrm>
            <a:off x="2627313" y="2781300"/>
            <a:ext cx="215900" cy="792163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6" name="Line 25"/>
          <p:cNvSpPr/>
          <p:nvPr/>
        </p:nvSpPr>
        <p:spPr>
          <a:xfrm flipH="1">
            <a:off x="900113" y="4005263"/>
            <a:ext cx="215900" cy="6477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7" name="Line 26"/>
          <p:cNvSpPr/>
          <p:nvPr/>
        </p:nvSpPr>
        <p:spPr>
          <a:xfrm>
            <a:off x="1619250" y="4005263"/>
            <a:ext cx="504825" cy="6477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8" name="CustomShape 27"/>
          <p:cNvSpPr/>
          <p:nvPr/>
        </p:nvSpPr>
        <p:spPr>
          <a:xfrm>
            <a:off x="684213" y="908050"/>
            <a:ext cx="2232025" cy="433388"/>
          </a:xfrm>
          <a:prstGeom prst="wedgeRoundRectCallout">
            <a:avLst>
              <a:gd name="adj1" fmla="val 94380"/>
              <a:gd name="adj2" fmla="val 39375"/>
              <a:gd name="adj3" fmla="val 16667"/>
            </a:avLst>
          </a:prstGeom>
          <a:solidFill>
            <a:srgbClr val="FFFF0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ru-RU">
                <a:solidFill>
                  <a:srgbClr val="000000"/>
                </a:solidFill>
              </a:rPr>
              <a:t>Корневой каталог</a:t>
            </a:r>
            <a:endParaRPr lang="ru-RU"/>
          </a:p>
        </p:txBody>
      </p:sp>
      <p:sp>
        <p:nvSpPr>
          <p:cNvPr id="259" name="CustomShape 28"/>
          <p:cNvSpPr/>
          <p:nvPr/>
        </p:nvSpPr>
        <p:spPr>
          <a:xfrm>
            <a:off x="755650" y="1700213"/>
            <a:ext cx="1439863" cy="433387"/>
          </a:xfrm>
          <a:prstGeom prst="wedgeRoundRectCallout">
            <a:avLst>
              <a:gd name="adj1" fmla="val 36218"/>
              <a:gd name="adj2" fmla="val 74907"/>
              <a:gd name="adj3" fmla="val 16667"/>
            </a:avLst>
          </a:prstGeom>
          <a:solidFill>
            <a:srgbClr val="FFFF0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ru-RU">
                <a:solidFill>
                  <a:srgbClr val="000000"/>
                </a:solidFill>
              </a:rPr>
              <a:t>Каталоги</a:t>
            </a:r>
            <a:endParaRPr lang="ru-RU"/>
          </a:p>
        </p:txBody>
      </p:sp>
      <p:sp>
        <p:nvSpPr>
          <p:cNvPr id="260" name="CustomShape 29"/>
          <p:cNvSpPr/>
          <p:nvPr/>
        </p:nvSpPr>
        <p:spPr>
          <a:xfrm>
            <a:off x="755650" y="1700213"/>
            <a:ext cx="1439863" cy="433387"/>
          </a:xfrm>
          <a:prstGeom prst="wedgeRoundRectCallout">
            <a:avLst>
              <a:gd name="adj1" fmla="val 150991"/>
              <a:gd name="adj2" fmla="val 77838"/>
              <a:gd name="adj3" fmla="val 16667"/>
            </a:avLst>
          </a:prstGeom>
          <a:solidFill>
            <a:srgbClr val="FFFF0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ru-RU">
                <a:solidFill>
                  <a:srgbClr val="000000"/>
                </a:solidFill>
              </a:rPr>
              <a:t>Каталоги</a:t>
            </a:r>
            <a:endParaRPr lang="ru-RU"/>
          </a:p>
        </p:txBody>
      </p:sp>
      <p:sp>
        <p:nvSpPr>
          <p:cNvPr id="261" name="CustomShape 30"/>
          <p:cNvSpPr/>
          <p:nvPr/>
        </p:nvSpPr>
        <p:spPr>
          <a:xfrm>
            <a:off x="755650" y="1700213"/>
            <a:ext cx="1439863" cy="433387"/>
          </a:xfrm>
          <a:prstGeom prst="wedgeRoundRectCallout">
            <a:avLst>
              <a:gd name="adj1" fmla="val -38977"/>
              <a:gd name="adj2" fmla="val 359889"/>
              <a:gd name="adj3" fmla="val 16667"/>
            </a:avLst>
          </a:prstGeom>
          <a:solidFill>
            <a:srgbClr val="FFFF0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ru-RU">
                <a:solidFill>
                  <a:srgbClr val="000000"/>
                </a:solidFill>
              </a:rPr>
              <a:t>Каталоги</a:t>
            </a:r>
            <a:endParaRPr lang="ru-RU"/>
          </a:p>
        </p:txBody>
      </p:sp>
      <p:sp>
        <p:nvSpPr>
          <p:cNvPr id="262" name="CustomShape 31"/>
          <p:cNvSpPr/>
          <p:nvPr/>
        </p:nvSpPr>
        <p:spPr>
          <a:xfrm>
            <a:off x="7092950" y="1125538"/>
            <a:ext cx="1439863" cy="433387"/>
          </a:xfrm>
          <a:prstGeom prst="wedgeRoundRectCallout">
            <a:avLst>
              <a:gd name="adj1" fmla="val -51542"/>
              <a:gd name="adj2" fmla="val 196519"/>
              <a:gd name="adj3" fmla="val 16667"/>
            </a:avLst>
          </a:prstGeom>
          <a:solidFill>
            <a:srgbClr val="FFFF0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ru-RU">
                <a:solidFill>
                  <a:srgbClr val="000000"/>
                </a:solidFill>
              </a:rPr>
              <a:t>Файлы</a:t>
            </a: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Effect">
                      <p:stCondLst>
                        <p:cond delay="indefinite"/>
                      </p:stCondLst>
                      <p:childTnLst>
                        <p:par>
                          <p:cTn id="5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Effect">
                      <p:stCondLst>
                        <p:cond delay="indefinite"/>
                      </p:stCondLst>
                      <p:childTnLst>
                        <p:par>
                          <p:cTn id="5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Effect">
                      <p:stCondLst>
                        <p:cond delay="indefinite"/>
                      </p:stCondLst>
                      <p:childTnLst>
                        <p:par>
                          <p:cTn id="6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Effect">
                      <p:stCondLst>
                        <p:cond delay="indefinite"/>
                      </p:stCondLst>
                      <p:childTnLst>
                        <p:par>
                          <p:cTn id="6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Effect">
                      <p:stCondLst>
                        <p:cond delay="indefinite"/>
                      </p:stCondLst>
                      <p:childTnLst>
                        <p:par>
                          <p:cTn id="7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TextShape 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745243C-7216-426B-9558-F99C9B423C7C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30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84995" name="TextShape 2"/>
          <p:cNvSpPr txBox="1">
            <a:spLocks noChangeArrowheads="1"/>
          </p:cNvSpPr>
          <p:nvPr/>
        </p:nvSpPr>
        <p:spPr bwMode="auto">
          <a:xfrm>
            <a:off x="457200" y="333375"/>
            <a:ext cx="8229600" cy="50323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rgbClr val="000000"/>
                </a:solidFill>
              </a:rPr>
              <a:t>6</a:t>
            </a:r>
            <a:r>
              <a:rPr lang="ru-RU" sz="2800" b="1">
                <a:solidFill>
                  <a:srgbClr val="000000"/>
                </a:solidFill>
              </a:rPr>
              <a:t>.6 Переименование и удаление файлов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440" name="TextShape 3"/>
          <p:cNvSpPr txBox="1">
            <a:spLocks noChangeArrowheads="1"/>
          </p:cNvSpPr>
          <p:nvPr/>
        </p:nvSpPr>
        <p:spPr bwMode="auto">
          <a:xfrm>
            <a:off x="457200" y="908050"/>
            <a:ext cx="8686800" cy="56896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ru-RU" b="1" dirty="0">
                <a:solidFill>
                  <a:srgbClr val="000000"/>
                </a:solidFill>
              </a:rPr>
              <a:t>Пример. </a:t>
            </a:r>
            <a:r>
              <a:rPr lang="ru-RU" dirty="0">
                <a:solidFill>
                  <a:srgbClr val="000000"/>
                </a:solidFill>
              </a:rPr>
              <a:t>Вставка 10 чисел после первых 10 чисел файла</a:t>
            </a:r>
            <a:r>
              <a:rPr lang="en-US" dirty="0">
                <a:solidFill>
                  <a:srgbClr val="000000"/>
                </a:solidFill>
              </a:rPr>
              <a:t> (</a:t>
            </a:r>
            <a:r>
              <a:rPr lang="en-US" dirty="0">
                <a:solidFill>
                  <a:srgbClr val="1818FF"/>
                </a:solidFill>
              </a:rPr>
              <a:t>Ex06_10</a:t>
            </a:r>
            <a:r>
              <a:rPr lang="en-US" dirty="0">
                <a:solidFill>
                  <a:srgbClr val="000000"/>
                </a:solidFill>
              </a:rPr>
              <a:t>)</a:t>
            </a:r>
            <a:endParaRPr lang="ru-RU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endParaRPr lang="ru-RU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#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include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 &lt;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stdio.h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  <a:endParaRPr lang="ru-RU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main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()</a:t>
            </a:r>
            <a:endParaRPr lang="ru-RU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{	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n,m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ru-RU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	FILE *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f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,*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ru-RU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f=fopen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("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rand.dat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","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r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");</a:t>
            </a:r>
            <a:endParaRPr lang="ru-RU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g=fopen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("$$$$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xxx.tmp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","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w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");</a:t>
            </a:r>
            <a:endParaRPr lang="ru-RU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for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 (n=0;n&lt;10;n</a:t>
            </a:r>
            <a:r>
              <a:rPr lang="ru-RU" b="1" dirty="0" smtClean="0">
                <a:solidFill>
                  <a:srgbClr val="000000"/>
                </a:solidFill>
                <a:latin typeface="Courier New" pitchFamily="49" charset="0"/>
              </a:rPr>
              <a:t>++)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ru-RU" b="1" dirty="0" smtClean="0">
                <a:solidFill>
                  <a:srgbClr val="000000"/>
                </a:solidFill>
                <a:latin typeface="Courier New" pitchFamily="49" charset="0"/>
              </a:rPr>
              <a:t>     </a:t>
            </a:r>
            <a:r>
              <a:rPr lang="en-US" dirty="0" smtClean="0">
                <a:solidFill>
                  <a:srgbClr val="6565FF"/>
                </a:solidFill>
              </a:rPr>
              <a:t>// </a:t>
            </a:r>
            <a:r>
              <a:rPr lang="ru-RU" dirty="0" smtClean="0">
                <a:solidFill>
                  <a:srgbClr val="6565FF"/>
                </a:solidFill>
              </a:rPr>
              <a:t>переписывание первых 10 чисел</a:t>
            </a:r>
            <a:endParaRPr lang="ru-RU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		{  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fscanf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f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,"%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d\n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",&amp;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m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); 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fprintf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,"%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d\n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",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m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);}</a:t>
            </a:r>
            <a:endParaRPr lang="ru-RU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for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 (n=0;n&lt;10;n++) 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fprintf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g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,"%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d\n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",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n</a:t>
            </a:r>
            <a:r>
              <a:rPr lang="ru-RU" b="1" dirty="0" smtClean="0">
                <a:solidFill>
                  <a:srgbClr val="000000"/>
                </a:solidFill>
                <a:latin typeface="Courier New" pitchFamily="49" charset="0"/>
              </a:rPr>
              <a:t>); </a:t>
            </a:r>
            <a:r>
              <a:rPr lang="en-US" dirty="0" smtClean="0">
                <a:solidFill>
                  <a:srgbClr val="6565FF"/>
                </a:solidFill>
              </a:rPr>
              <a:t>// </a:t>
            </a:r>
            <a:r>
              <a:rPr lang="ru-RU" dirty="0" smtClean="0">
                <a:solidFill>
                  <a:srgbClr val="6565FF"/>
                </a:solidFill>
              </a:rPr>
              <a:t>вставка 10 </a:t>
            </a:r>
            <a:r>
              <a:rPr lang="ru-RU" dirty="0" err="1" smtClean="0">
                <a:solidFill>
                  <a:srgbClr val="6565FF"/>
                </a:solidFill>
              </a:rPr>
              <a:t>чмсел</a:t>
            </a:r>
            <a:endParaRPr lang="ru-RU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n=fgetc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f</a:t>
            </a:r>
            <a:r>
              <a:rPr lang="ru-RU" b="1" dirty="0" smtClean="0">
                <a:solidFill>
                  <a:srgbClr val="000000"/>
                </a:solidFill>
                <a:latin typeface="Courier New" pitchFamily="49" charset="0"/>
              </a:rPr>
              <a:t>);                  </a:t>
            </a:r>
            <a:r>
              <a:rPr lang="en-US" dirty="0" smtClean="0">
                <a:solidFill>
                  <a:srgbClr val="6565FF"/>
                </a:solidFill>
              </a:rPr>
              <a:t>//</a:t>
            </a:r>
            <a:r>
              <a:rPr lang="ru-RU" dirty="0" smtClean="0">
                <a:solidFill>
                  <a:srgbClr val="6565FF"/>
                </a:solidFill>
              </a:rPr>
              <a:t> фрагмент </a:t>
            </a:r>
            <a:r>
              <a:rPr lang="ru-RU" smtClean="0">
                <a:solidFill>
                  <a:srgbClr val="6565FF"/>
                </a:solidFill>
              </a:rPr>
              <a:t>дописывание остальных</a:t>
            </a:r>
            <a:r>
              <a:rPr lang="en-US" smtClean="0">
                <a:solidFill>
                  <a:srgbClr val="6565FF"/>
                </a:solidFill>
              </a:rPr>
              <a:t> </a:t>
            </a:r>
            <a:endParaRPr lang="ru-RU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	while(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n!=EOF</a:t>
            </a:r>
            <a:r>
              <a:rPr lang="ru-RU" b="1" dirty="0" smtClean="0">
                <a:solidFill>
                  <a:srgbClr val="000000"/>
                </a:solidFill>
                <a:latin typeface="Courier New" pitchFamily="49" charset="0"/>
              </a:rPr>
              <a:t>) { </a:t>
            </a:r>
            <a:r>
              <a:rPr lang="ru-RU" b="1" dirty="0" err="1" smtClean="0">
                <a:solidFill>
                  <a:srgbClr val="000000"/>
                </a:solidFill>
                <a:latin typeface="Courier New" pitchFamily="49" charset="0"/>
              </a:rPr>
              <a:t>fputc</a:t>
            </a:r>
            <a:r>
              <a:rPr lang="ru-RU" b="1" dirty="0" smtClean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ru-RU" b="1" dirty="0" err="1" smtClean="0">
                <a:solidFill>
                  <a:srgbClr val="000000"/>
                </a:solidFill>
                <a:latin typeface="Courier New" pitchFamily="49" charset="0"/>
              </a:rPr>
              <a:t>n,g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);  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n=fgetc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f</a:t>
            </a:r>
            <a:r>
              <a:rPr lang="ru-RU" b="1" dirty="0" smtClean="0">
                <a:solidFill>
                  <a:srgbClr val="000000"/>
                </a:solidFill>
                <a:latin typeface="Courier New" pitchFamily="49" charset="0"/>
              </a:rPr>
              <a:t>); }</a:t>
            </a:r>
            <a:endParaRPr lang="ru-RU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fclose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f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);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</a:rPr>
              <a:t>fclose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(q);</a:t>
            </a:r>
            <a:endParaRPr lang="ru-RU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b="1" dirty="0">
                <a:solidFill>
                  <a:srgbClr val="1818FF"/>
                </a:solidFill>
                <a:latin typeface="Courier New" pitchFamily="49" charset="0"/>
              </a:rPr>
              <a:t>remove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("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rand.dat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");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              </a:t>
            </a:r>
            <a:r>
              <a:rPr lang="en-US" dirty="0">
                <a:solidFill>
                  <a:srgbClr val="6565FF"/>
                </a:solidFill>
              </a:rPr>
              <a:t>// </a:t>
            </a:r>
            <a:r>
              <a:rPr lang="ru-RU" dirty="0">
                <a:solidFill>
                  <a:srgbClr val="6565FF"/>
                </a:solidFill>
              </a:rPr>
              <a:t>удаление файла</a:t>
            </a: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ru-RU" b="1" dirty="0" err="1">
                <a:solidFill>
                  <a:srgbClr val="1818FF"/>
                </a:solidFill>
                <a:latin typeface="Courier New" pitchFamily="49" charset="0"/>
              </a:rPr>
              <a:t>rename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("$$$$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xxx.tmp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","</a:t>
            </a:r>
            <a:r>
              <a:rPr lang="ru-RU" b="1" dirty="0" err="1">
                <a:solidFill>
                  <a:srgbClr val="000000"/>
                </a:solidFill>
                <a:latin typeface="Courier New" pitchFamily="49" charset="0"/>
              </a:rPr>
              <a:t>rand.dat</a:t>
            </a:r>
            <a:r>
              <a:rPr lang="ru-RU" b="1" dirty="0">
                <a:solidFill>
                  <a:srgbClr val="000000"/>
                </a:solidFill>
                <a:latin typeface="Courier New" pitchFamily="49" charset="0"/>
              </a:rPr>
              <a:t>");  </a:t>
            </a:r>
            <a:r>
              <a:rPr lang="en-US" dirty="0">
                <a:solidFill>
                  <a:srgbClr val="6565FF"/>
                </a:solidFill>
              </a:rPr>
              <a:t>// </a:t>
            </a:r>
            <a:r>
              <a:rPr lang="ru-RU" dirty="0">
                <a:solidFill>
                  <a:srgbClr val="6565FF"/>
                </a:solidFill>
              </a:rPr>
              <a:t>переименование файла</a:t>
            </a:r>
            <a:endParaRPr lang="en-US" dirty="0">
              <a:solidFill>
                <a:srgbClr val="6565FF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ru-RU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363"/>
              </a:spcBef>
              <a:tabLst>
                <a:tab pos="0" algn="l"/>
              </a:tabLst>
            </a:pP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Номер слайда 5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1CCF2C-7523-4D33-BD90-B38718393953}" type="slidenum">
              <a:rPr lang="ru-RU" alt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altLang="ru-RU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04813"/>
            <a:ext cx="8532812" cy="431800"/>
          </a:xfrm>
        </p:spPr>
        <p:txBody>
          <a:bodyPr/>
          <a:lstStyle/>
          <a:p>
            <a:pPr eaLnBrk="1" hangingPunct="1"/>
            <a:r>
              <a:rPr lang="ru-RU" altLang="ru-RU" sz="2400" b="1" smtClean="0">
                <a:solidFill>
                  <a:srgbClr val="000000"/>
                </a:solidFill>
              </a:rPr>
              <a:t>Организация файлов на внешнем носителе</a:t>
            </a:r>
            <a:r>
              <a:rPr lang="en-US" altLang="ru-RU" sz="2400" b="1" smtClean="0">
                <a:solidFill>
                  <a:srgbClr val="000000"/>
                </a:solidFill>
              </a:rPr>
              <a:t> </a:t>
            </a:r>
            <a:r>
              <a:rPr lang="ru-RU" altLang="ru-RU" sz="2400" b="1" smtClean="0">
                <a:solidFill>
                  <a:srgbClr val="000000"/>
                </a:solidFill>
              </a:rPr>
              <a:t>в ОС </a:t>
            </a:r>
            <a:r>
              <a:rPr lang="en-US" altLang="ru-RU" sz="2400" b="1" smtClean="0">
                <a:solidFill>
                  <a:srgbClr val="000000"/>
                </a:solidFill>
              </a:rPr>
              <a:t>Linux</a:t>
            </a:r>
            <a:endParaRPr lang="ru-RU" altLang="ru-RU" sz="2400" b="1" smtClean="0">
              <a:solidFill>
                <a:srgbClr val="000000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3284984"/>
            <a:ext cx="8964488" cy="3429000"/>
          </a:xfrm>
        </p:spPr>
        <p:txBody>
          <a:bodyPr/>
          <a:lstStyle/>
          <a:p>
            <a:pPr marL="539750" indent="-53975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ru-RU" sz="2000" dirty="0" smtClean="0">
                <a:solidFill>
                  <a:srgbClr val="000000"/>
                </a:solidFill>
              </a:rPr>
              <a:t>Абсолютное имя файла:   </a:t>
            </a:r>
            <a:r>
              <a:rPr lang="ru-RU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home</a:t>
            </a:r>
            <a:r>
              <a:rPr lang="ru-RU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user</a:t>
            </a:r>
            <a:r>
              <a:rPr lang="ru-RU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ru-RU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txt</a:t>
            </a:r>
            <a:r>
              <a:rPr lang="ru-RU" sz="2000" dirty="0" smtClean="0">
                <a:solidFill>
                  <a:srgbClr val="000000"/>
                </a:solidFill>
              </a:rPr>
              <a:t>.</a:t>
            </a:r>
          </a:p>
          <a:p>
            <a:pPr marL="539750" indent="-53975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0000"/>
                </a:solidFill>
              </a:rPr>
              <a:t>Примеры:</a:t>
            </a:r>
          </a:p>
          <a:p>
            <a:pPr marL="539750" indent="-53975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 </a:t>
            </a:r>
            <a:r>
              <a:rPr lang="ru-RU" sz="2000" b="1" dirty="0" smtClean="0">
                <a:solidFill>
                  <a:srgbClr val="000000"/>
                </a:solidFill>
              </a:rPr>
              <a:t>–</a:t>
            </a:r>
            <a:r>
              <a:rPr lang="ru-RU" sz="2000" dirty="0" smtClean="0">
                <a:solidFill>
                  <a:srgbClr val="000000"/>
                </a:solidFill>
              </a:rPr>
              <a:t> корневой каталог </a:t>
            </a:r>
            <a:r>
              <a:rPr lang="en-US" sz="2000" i="1" dirty="0" smtClean="0">
                <a:solidFill>
                  <a:srgbClr val="000000"/>
                </a:solidFill>
              </a:rPr>
              <a:t>Linux</a:t>
            </a:r>
            <a:r>
              <a:rPr lang="ru-RU" sz="2000" dirty="0" smtClean="0">
                <a:solidFill>
                  <a:srgbClr val="000000"/>
                </a:solidFill>
              </a:rPr>
              <a:t>;</a:t>
            </a:r>
          </a:p>
          <a:p>
            <a:pPr marL="539750" indent="-53975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~/</a:t>
            </a:r>
            <a:r>
              <a:rPr lang="ru-RU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</a:rPr>
              <a:t>–</a:t>
            </a:r>
            <a:r>
              <a:rPr lang="ru-RU" sz="2000" dirty="0" smtClean="0">
                <a:solidFill>
                  <a:srgbClr val="000000"/>
                </a:solidFill>
              </a:rPr>
              <a:t> домашний каталог </a:t>
            </a:r>
            <a:r>
              <a:rPr lang="ru-RU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home</a:t>
            </a:r>
            <a:r>
              <a:rPr lang="ru-RU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user</a:t>
            </a:r>
            <a:r>
              <a:rPr lang="ru-RU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</a:rPr>
              <a:t>пользователя </a:t>
            </a:r>
            <a:r>
              <a:rPr lang="en-US" sz="2000" i="1" dirty="0" smtClean="0">
                <a:solidFill>
                  <a:srgbClr val="000000"/>
                </a:solidFill>
              </a:rPr>
              <a:t>user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i="1" dirty="0" smtClean="0">
                <a:solidFill>
                  <a:srgbClr val="000000"/>
                </a:solidFill>
              </a:rPr>
              <a:t>Linux</a:t>
            </a:r>
            <a:r>
              <a:rPr lang="ru-RU" sz="2000" dirty="0" smtClean="0">
                <a:solidFill>
                  <a:srgbClr val="000000"/>
                </a:solidFill>
                <a:latin typeface="+mn-lt"/>
                <a:cs typeface="Courier New" pitchFamily="49" charset="0"/>
              </a:rPr>
              <a:t>;</a:t>
            </a:r>
          </a:p>
          <a:p>
            <a:pPr marL="539750" indent="-53975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../</a:t>
            </a:r>
            <a:r>
              <a:rPr lang="ru-RU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</a:rPr>
              <a:t>–</a:t>
            </a:r>
            <a:r>
              <a:rPr lang="ru-RU" sz="2000" dirty="0" smtClean="0">
                <a:solidFill>
                  <a:srgbClr val="000000"/>
                </a:solidFill>
              </a:rPr>
              <a:t> родительский каталог для текущего каталога;</a:t>
            </a:r>
            <a:endParaRPr lang="ru-RU" sz="2000" dirty="0" smtClean="0">
              <a:solidFill>
                <a:srgbClr val="000000"/>
              </a:solidFill>
              <a:latin typeface="+mn-lt"/>
              <a:cs typeface="Courier New" pitchFamily="49" charset="0"/>
            </a:endParaRPr>
          </a:p>
          <a:p>
            <a:pPr marL="539750" indent="-53975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~/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progs</a:t>
            </a:r>
            <a:r>
              <a:rPr lang="ru-RU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ru-RU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txt </a:t>
            </a:r>
            <a:r>
              <a:rPr lang="ru-RU" sz="2000" b="1" dirty="0" smtClean="0">
                <a:solidFill>
                  <a:srgbClr val="000000"/>
                </a:solidFill>
              </a:rPr>
              <a:t>– </a:t>
            </a:r>
            <a:r>
              <a:rPr lang="ru-RU" sz="2000" dirty="0" smtClean="0">
                <a:solidFill>
                  <a:srgbClr val="000000"/>
                </a:solidFill>
              </a:rPr>
              <a:t>файл в подкаталоге </a:t>
            </a:r>
            <a:r>
              <a:rPr lang="en-US" sz="2000" dirty="0" err="1" smtClean="0">
                <a:solidFill>
                  <a:srgbClr val="000000"/>
                </a:solidFill>
              </a:rPr>
              <a:t>progs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 smtClean="0">
                <a:solidFill>
                  <a:srgbClr val="000000"/>
                </a:solidFill>
              </a:rPr>
              <a:t>домашнего каталога ;</a:t>
            </a:r>
          </a:p>
          <a:p>
            <a:pPr marL="539750" indent="-53975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../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ru-RU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txt </a:t>
            </a:r>
            <a:r>
              <a:rPr lang="ru-RU" sz="2000" b="1" dirty="0" smtClean="0">
                <a:solidFill>
                  <a:srgbClr val="000000"/>
                </a:solidFill>
              </a:rPr>
              <a:t>–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ru-RU" sz="2000" dirty="0" smtClean="0">
                <a:solidFill>
                  <a:srgbClr val="000000"/>
                </a:solidFill>
              </a:rPr>
              <a:t>файл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 smtClean="0">
                <a:solidFill>
                  <a:srgbClr val="000000"/>
                </a:solidFill>
              </a:rPr>
              <a:t>в родительском каталоге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marL="539750" indent="-53975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data.txt </a:t>
            </a:r>
            <a:r>
              <a:rPr lang="ru-RU" sz="2000" dirty="0" smtClean="0">
                <a:solidFill>
                  <a:srgbClr val="000000"/>
                </a:solidFill>
              </a:rPr>
              <a:t>– файл в текущим каталоге;</a:t>
            </a:r>
          </a:p>
          <a:p>
            <a:pPr marL="539750" indent="-539750" eaLnBrk="1" hangingPunct="1">
              <a:spcBef>
                <a:spcPts val="600"/>
              </a:spcBef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prog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</a:rPr>
              <a:t>–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ru-RU" sz="2000" dirty="0" smtClean="0">
                <a:solidFill>
                  <a:srgbClr val="000000"/>
                </a:solidFill>
              </a:rPr>
              <a:t>вызов программы из текущего каталога.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</a:p>
          <a:p>
            <a:pPr marL="539750" indent="-539750" eaLnBrk="1" hangingPunct="1">
              <a:spcBef>
                <a:spcPct val="0"/>
              </a:spcBef>
              <a:buFont typeface="Wingdings" pitchFamily="2" charset="2"/>
              <a:buNone/>
            </a:pPr>
            <a:endParaRPr lang="ru-RU" sz="2000" dirty="0" smtClean="0">
              <a:solidFill>
                <a:srgbClr val="000000"/>
              </a:solidFill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4513" name="Object 1"/>
          <p:cNvGraphicFramePr>
            <a:graphicFrameLocks noChangeAspect="1"/>
          </p:cNvGraphicFramePr>
          <p:nvPr/>
        </p:nvGraphicFramePr>
        <p:xfrm>
          <a:off x="251520" y="836712"/>
          <a:ext cx="8604250" cy="2336800"/>
        </p:xfrm>
        <a:graphic>
          <a:graphicData uri="http://schemas.openxmlformats.org/presentationml/2006/ole">
            <p:oleObj spid="_x0000_s1028" name="Visio" r:id="rId3" imgW="5194848" imgH="140504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TextShape 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4EA04A3-BBC5-4CE4-A616-5E4D1C856DE1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59395" name="TextShape 2"/>
          <p:cNvSpPr txBox="1">
            <a:spLocks noChangeArrowheads="1"/>
          </p:cNvSpPr>
          <p:nvPr/>
        </p:nvSpPr>
        <p:spPr bwMode="auto">
          <a:xfrm>
            <a:off x="501650" y="404813"/>
            <a:ext cx="8642350" cy="4318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rgbClr val="000000"/>
                </a:solidFill>
              </a:rPr>
              <a:t>Файлы в С++</a:t>
            </a:r>
            <a:r>
              <a:rPr lang="en-US" sz="2800" b="1">
                <a:solidFill>
                  <a:srgbClr val="000000"/>
                </a:solidFill>
              </a:rPr>
              <a:t> 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271" name="TextShape 3"/>
          <p:cNvSpPr txBox="1">
            <a:spLocks noChangeArrowheads="1"/>
          </p:cNvSpPr>
          <p:nvPr/>
        </p:nvSpPr>
        <p:spPr bwMode="auto">
          <a:xfrm>
            <a:off x="179388" y="836613"/>
            <a:ext cx="8964612" cy="5832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342900" indent="-341313" algn="just">
              <a:tabLst>
                <a:tab pos="0" algn="l"/>
              </a:tabLst>
            </a:pPr>
            <a:r>
              <a:rPr lang="ru-RU" sz="2000" b="1" i="1" dirty="0">
                <a:solidFill>
                  <a:srgbClr val="1818FF"/>
                </a:solidFill>
              </a:rPr>
              <a:t>Файл</a:t>
            </a:r>
            <a:r>
              <a:rPr lang="en-US" sz="2000" b="1" i="1" dirty="0">
                <a:solidFill>
                  <a:srgbClr val="000000"/>
                </a:solidFill>
              </a:rPr>
              <a:t> </a:t>
            </a:r>
            <a:r>
              <a:rPr lang="en-US" sz="2000" i="1" dirty="0">
                <a:solidFill>
                  <a:srgbClr val="000000"/>
                </a:solidFill>
              </a:rPr>
              <a:t>c </a:t>
            </a:r>
            <a:r>
              <a:rPr lang="ru-RU" sz="2000" i="1" dirty="0">
                <a:solidFill>
                  <a:srgbClr val="000000"/>
                </a:solidFill>
              </a:rPr>
              <a:t>точки зрения языка </a:t>
            </a:r>
            <a:r>
              <a:rPr lang="en-US" sz="2000" i="1" dirty="0">
                <a:solidFill>
                  <a:srgbClr val="000000"/>
                </a:solidFill>
              </a:rPr>
              <a:t>C++</a:t>
            </a:r>
            <a:r>
              <a:rPr lang="ru-RU" sz="2000" dirty="0">
                <a:solidFill>
                  <a:srgbClr val="000000"/>
                </a:solidFill>
              </a:rPr>
              <a:t> –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последовательность однотипных компонентов: файл записей</a:t>
            </a:r>
            <a:r>
              <a:rPr lang="en-US" sz="2000" dirty="0">
                <a:solidFill>
                  <a:srgbClr val="000000"/>
                </a:solidFill>
              </a:rPr>
              <a:t> (</a:t>
            </a:r>
            <a:r>
              <a:rPr lang="ru-RU" sz="2000" dirty="0">
                <a:solidFill>
                  <a:srgbClr val="000000"/>
                </a:solidFill>
              </a:rPr>
              <a:t>структур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  <a:r>
              <a:rPr lang="ru-RU" sz="2000" dirty="0">
                <a:solidFill>
                  <a:srgbClr val="000000"/>
                </a:solidFill>
              </a:rPr>
              <a:t>, файл целых чисел, файл строк. В зависимости от типа компонентов различают два типа файлов: </a:t>
            </a:r>
            <a:r>
              <a:rPr lang="ru-RU" sz="2000" i="1" dirty="0" smtClean="0">
                <a:solidFill>
                  <a:srgbClr val="1818FF"/>
                </a:solidFill>
              </a:rPr>
              <a:t>текстовые</a:t>
            </a:r>
            <a:r>
              <a:rPr lang="en-US" sz="2000" i="1" dirty="0" smtClean="0">
                <a:solidFill>
                  <a:srgbClr val="00007D"/>
                </a:solidFill>
              </a:rPr>
              <a:t> </a:t>
            </a:r>
            <a:r>
              <a:rPr lang="ru-RU" sz="2000" i="1" dirty="0" smtClean="0">
                <a:solidFill>
                  <a:srgbClr val="00007D"/>
                </a:solidFill>
              </a:rPr>
              <a:t>и </a:t>
            </a:r>
            <a:r>
              <a:rPr lang="ru-RU" sz="2000" i="1" dirty="0">
                <a:solidFill>
                  <a:srgbClr val="1818FF"/>
                </a:solidFill>
              </a:rPr>
              <a:t>двоичные</a:t>
            </a:r>
            <a:r>
              <a:rPr lang="ru-RU" sz="2000" dirty="0">
                <a:solidFill>
                  <a:srgbClr val="000000"/>
                </a:solidFill>
              </a:rPr>
              <a:t>.</a:t>
            </a:r>
          </a:p>
          <a:p>
            <a:pPr marL="342900" indent="-341313" algn="just">
              <a:tabLst>
                <a:tab pos="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Количество компонентов файла при объявлении файловой переменной не указывается. Максимальный размер файла определяется свободным пространством на устройстве, например, диске.</a:t>
            </a:r>
          </a:p>
          <a:p>
            <a:pPr marL="342900" indent="-341313">
              <a:tabLst>
                <a:tab pos="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Физически операции ввода-вывода с файлами выполняются с использованием буфера.</a:t>
            </a:r>
          </a:p>
          <a:p>
            <a:pPr marL="342900" indent="-341313"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tabLst>
                <a:tab pos="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 Для файлов принципиально возможен не только последовательный, но и</a:t>
            </a:r>
            <a:r>
              <a:rPr lang="ru-RU" sz="2000" dirty="0">
                <a:solidFill>
                  <a:srgbClr val="FF0066"/>
                </a:solidFill>
              </a:rPr>
              <a:t> произвольный доступ</a:t>
            </a:r>
            <a:r>
              <a:rPr lang="ru-RU" sz="2000" dirty="0">
                <a:solidFill>
                  <a:srgbClr val="000000"/>
                </a:solidFill>
              </a:rPr>
              <a:t>,</a:t>
            </a:r>
            <a:r>
              <a:rPr lang="ru-RU" sz="2000" dirty="0">
                <a:solidFill>
                  <a:srgbClr val="FF0066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при котором чтение информации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dirty="0" err="1">
                <a:solidFill>
                  <a:srgbClr val="000000"/>
                </a:solidFill>
              </a:rPr>
              <a:t>осуществля-ется</a:t>
            </a:r>
            <a:r>
              <a:rPr lang="ru-RU" sz="2000" dirty="0">
                <a:solidFill>
                  <a:srgbClr val="000000"/>
                </a:solidFill>
              </a:rPr>
              <a:t> </a:t>
            </a:r>
            <a:r>
              <a:rPr lang="ru-RU" sz="2000" dirty="0" smtClean="0">
                <a:solidFill>
                  <a:srgbClr val="000000"/>
                </a:solidFill>
              </a:rPr>
              <a:t> по рассчитанному по номеру компонента и его длине смещению.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272" name="CustomShape 4"/>
          <p:cNvSpPr/>
          <p:nvPr/>
        </p:nvSpPr>
        <p:spPr>
          <a:xfrm>
            <a:off x="395288" y="4003675"/>
            <a:ext cx="863600" cy="1008063"/>
          </a:xfrm>
          <a:prstGeom prst="can">
            <a:avLst>
              <a:gd name="adj" fmla="val 29182"/>
            </a:avLst>
          </a:prstGeom>
          <a:solidFill>
            <a:schemeClr val="accent1"/>
          </a:solidFill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3" name="CustomShape 5"/>
          <p:cNvSpPr/>
          <p:nvPr/>
        </p:nvSpPr>
        <p:spPr>
          <a:xfrm>
            <a:off x="2482850" y="4005263"/>
            <a:ext cx="1728788" cy="936625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4" name="CustomShape 6"/>
          <p:cNvSpPr/>
          <p:nvPr/>
        </p:nvSpPr>
        <p:spPr>
          <a:xfrm>
            <a:off x="5578475" y="3932238"/>
            <a:ext cx="1584325" cy="1079500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5" name="CustomShape 7"/>
          <p:cNvSpPr/>
          <p:nvPr/>
        </p:nvSpPr>
        <p:spPr>
          <a:xfrm>
            <a:off x="2627313" y="4292600"/>
            <a:ext cx="1223962" cy="39528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1000"/>
              </a:spcBef>
            </a:pPr>
            <a:r>
              <a:rPr lang="ru-RU">
                <a:solidFill>
                  <a:srgbClr val="000000"/>
                </a:solidFill>
              </a:rPr>
              <a:t> </a:t>
            </a:r>
            <a:r>
              <a:rPr lang="ru-RU" sz="2000">
                <a:solidFill>
                  <a:srgbClr val="000000"/>
                </a:solidFill>
              </a:rPr>
              <a:t>  Буфер</a:t>
            </a:r>
            <a:endParaRPr lang="ru-RU" sz="2000"/>
          </a:p>
        </p:txBody>
      </p:sp>
      <p:sp>
        <p:nvSpPr>
          <p:cNvPr id="276" name="CustomShape 8"/>
          <p:cNvSpPr/>
          <p:nvPr/>
        </p:nvSpPr>
        <p:spPr>
          <a:xfrm>
            <a:off x="395288" y="4364038"/>
            <a:ext cx="936625" cy="395287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1000"/>
              </a:spcBef>
            </a:pPr>
            <a:r>
              <a:rPr lang="ru-RU" sz="2000">
                <a:solidFill>
                  <a:srgbClr val="000000"/>
                </a:solidFill>
              </a:rPr>
              <a:t>Файл</a:t>
            </a:r>
            <a:endParaRPr lang="ru-RU" sz="2000"/>
          </a:p>
        </p:txBody>
      </p:sp>
      <p:sp>
        <p:nvSpPr>
          <p:cNvPr id="277" name="CustomShape 9"/>
          <p:cNvSpPr/>
          <p:nvPr/>
        </p:nvSpPr>
        <p:spPr>
          <a:xfrm rot="5400000">
            <a:off x="1624012" y="3857626"/>
            <a:ext cx="485775" cy="1212850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8" name="Line 10"/>
          <p:cNvSpPr/>
          <p:nvPr/>
        </p:nvSpPr>
        <p:spPr>
          <a:xfrm flipH="1">
            <a:off x="4283075" y="3500438"/>
            <a:ext cx="165735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9" name="Line 11"/>
          <p:cNvSpPr/>
          <p:nvPr/>
        </p:nvSpPr>
        <p:spPr>
          <a:xfrm flipH="1">
            <a:off x="3635375" y="3500438"/>
            <a:ext cx="647700" cy="503237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0" name="CustomShape 12"/>
          <p:cNvSpPr/>
          <p:nvPr/>
        </p:nvSpPr>
        <p:spPr>
          <a:xfrm>
            <a:off x="5578475" y="4219575"/>
            <a:ext cx="1514475" cy="39528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spcBef>
                <a:spcPts val="1000"/>
              </a:spcBef>
            </a:pPr>
            <a:r>
              <a:rPr lang="ru-RU" sz="2000">
                <a:solidFill>
                  <a:srgbClr val="000000"/>
                </a:solidFill>
              </a:rPr>
              <a:t>Программа</a:t>
            </a:r>
            <a:endParaRPr lang="ru-RU" sz="2000"/>
          </a:p>
        </p:txBody>
      </p:sp>
      <p:sp>
        <p:nvSpPr>
          <p:cNvPr id="281" name="Line 13"/>
          <p:cNvSpPr/>
          <p:nvPr/>
        </p:nvSpPr>
        <p:spPr>
          <a:xfrm>
            <a:off x="5938838" y="3500438"/>
            <a:ext cx="576262" cy="4318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2" name="Line 14"/>
          <p:cNvSpPr/>
          <p:nvPr/>
        </p:nvSpPr>
        <p:spPr>
          <a:xfrm>
            <a:off x="3419475" y="4940300"/>
            <a:ext cx="576263" cy="503238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3" name="Line 15"/>
          <p:cNvSpPr/>
          <p:nvPr/>
        </p:nvSpPr>
        <p:spPr>
          <a:xfrm>
            <a:off x="3995738" y="5443538"/>
            <a:ext cx="172720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4" name="Line 16"/>
          <p:cNvSpPr/>
          <p:nvPr/>
        </p:nvSpPr>
        <p:spPr>
          <a:xfrm flipV="1">
            <a:off x="5722938" y="5011738"/>
            <a:ext cx="504825" cy="431800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5" name="CustomShape 17"/>
          <p:cNvSpPr/>
          <p:nvPr/>
        </p:nvSpPr>
        <p:spPr>
          <a:xfrm>
            <a:off x="754063" y="5083175"/>
            <a:ext cx="3097212" cy="39528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1000"/>
              </a:spcBef>
            </a:pPr>
            <a:r>
              <a:rPr lang="ru-RU" sz="2000">
                <a:solidFill>
                  <a:srgbClr val="00007D"/>
                </a:solidFill>
              </a:rPr>
              <a:t>Ввод данных из файла</a:t>
            </a:r>
            <a:endParaRPr lang="ru-RU" sz="2000"/>
          </a:p>
        </p:txBody>
      </p:sp>
      <p:sp>
        <p:nvSpPr>
          <p:cNvPr id="286" name="CustomShape 18"/>
          <p:cNvSpPr/>
          <p:nvPr/>
        </p:nvSpPr>
        <p:spPr>
          <a:xfrm>
            <a:off x="6084888" y="3429000"/>
            <a:ext cx="2879725" cy="395288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1000"/>
              </a:spcBef>
            </a:pPr>
            <a:r>
              <a:rPr lang="ru-RU" sz="2000">
                <a:solidFill>
                  <a:srgbClr val="00007D"/>
                </a:solidFill>
              </a:rPr>
              <a:t>Вывод данных в файл</a:t>
            </a:r>
            <a:endParaRPr lang="ru-RU" sz="20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Effect">
                      <p:stCondLst>
                        <p:cond delay="indefinite"/>
                      </p:stCondLst>
                      <p:childTnLst>
                        <p:par>
                          <p:cTn id="16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Effect">
                      <p:stCondLst>
                        <p:cond delay="indefinite"/>
                      </p:stCondLst>
                      <p:childTnLst>
                        <p:par>
                          <p:cTn id="4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TextShape 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6F3336E-18B9-4F85-B37D-4B5C277FB65C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60419" name="TextShape 2"/>
          <p:cNvSpPr txBox="1">
            <a:spLocks noChangeArrowheads="1"/>
          </p:cNvSpPr>
          <p:nvPr/>
        </p:nvSpPr>
        <p:spPr bwMode="auto">
          <a:xfrm>
            <a:off x="611188" y="404813"/>
            <a:ext cx="8532812" cy="36036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rgbClr val="000000"/>
                </a:solidFill>
              </a:rPr>
              <a:t>Файловый указатель и файловая переменная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289" name="TextShape 3"/>
          <p:cNvSpPr txBox="1">
            <a:spLocks noChangeArrowheads="1"/>
          </p:cNvSpPr>
          <p:nvPr/>
        </p:nvSpPr>
        <p:spPr bwMode="auto">
          <a:xfrm>
            <a:off x="250825" y="836613"/>
            <a:ext cx="8893175" cy="5832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Доступ к компонентам файла осуществляется через </a:t>
            </a:r>
            <a:r>
              <a:rPr lang="ru-RU" sz="2000" b="1" i="1" dirty="0">
                <a:solidFill>
                  <a:srgbClr val="1818FF"/>
                </a:solidFill>
              </a:rPr>
              <a:t>файловый указатель (или указатель файла)</a:t>
            </a:r>
            <a:r>
              <a:rPr lang="ru-RU" sz="2000" dirty="0">
                <a:solidFill>
                  <a:srgbClr val="000000"/>
                </a:solidFill>
              </a:rPr>
              <a:t>.</a:t>
            </a:r>
          </a:p>
          <a:p>
            <a:pPr marL="342900" indent="-341313" algn="just">
              <a:spcBef>
                <a:spcPts val="400"/>
              </a:spcBef>
              <a:tabLst>
                <a:tab pos="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При выполнении операции чтения или записи указатель </a:t>
            </a:r>
            <a:r>
              <a:rPr lang="ru-RU" sz="2000" dirty="0">
                <a:solidFill>
                  <a:srgbClr val="1818FF"/>
                </a:solidFill>
              </a:rPr>
              <a:t>автоматически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перемещается  на следующий компонент.</a:t>
            </a:r>
          </a:p>
          <a:p>
            <a:pPr marL="342900" indent="-341313" algn="just">
              <a:spcBef>
                <a:spcPts val="400"/>
              </a:spcBef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563"/>
              </a:spcBef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563"/>
              </a:spcBef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563"/>
              </a:spcBef>
              <a:tabLst>
                <a:tab pos="0" algn="l"/>
              </a:tabLst>
            </a:pPr>
            <a:endParaRPr lang="ru-RU" sz="2000" dirty="0">
              <a:solidFill>
                <a:srgbClr val="000000"/>
              </a:solidFill>
            </a:endParaRPr>
          </a:p>
          <a:p>
            <a:pPr marL="342900" indent="-341313" algn="just">
              <a:lnSpc>
                <a:spcPct val="110000"/>
              </a:lnSpc>
              <a:spcBef>
                <a:spcPts val="400"/>
              </a:spcBef>
              <a:tabLst>
                <a:tab pos="0" algn="l"/>
              </a:tabLst>
            </a:pPr>
            <a:endParaRPr lang="en-US" sz="1000" dirty="0">
              <a:solidFill>
                <a:srgbClr val="000000"/>
              </a:solidFill>
            </a:endParaRPr>
          </a:p>
          <a:p>
            <a:pPr marL="342900" indent="-341313" algn="just">
              <a:lnSpc>
                <a:spcPct val="11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После вывода последнего компонента файла система пишет специальную запись – </a:t>
            </a:r>
            <a:r>
              <a:rPr lang="ru-RU" sz="2000" dirty="0">
                <a:solidFill>
                  <a:srgbClr val="1818FF"/>
                </a:solidFill>
              </a:rPr>
              <a:t>маркер «Конец файла» (байт </a:t>
            </a:r>
            <a:r>
              <a:rPr lang="en-US" sz="2000" dirty="0">
                <a:solidFill>
                  <a:srgbClr val="1818FF"/>
                </a:solidFill>
              </a:rPr>
              <a:t>#</a:t>
            </a:r>
            <a:r>
              <a:rPr lang="ru-RU" sz="2000" dirty="0">
                <a:solidFill>
                  <a:srgbClr val="1818FF"/>
                </a:solidFill>
              </a:rPr>
              <a:t>26)</a:t>
            </a:r>
            <a:r>
              <a:rPr lang="ru-RU" sz="2000" dirty="0">
                <a:solidFill>
                  <a:srgbClr val="000000"/>
                </a:solidFill>
              </a:rPr>
              <a:t>.</a:t>
            </a:r>
          </a:p>
          <a:p>
            <a:pPr marL="342900" indent="-341313" algn="just">
              <a:lnSpc>
                <a:spcPct val="11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При обнаружении во время операции чтения  маркера конца файла – операция завершается. Попытка читать маркер вызывает прерывание по ошибке чтения.</a:t>
            </a:r>
          </a:p>
          <a:p>
            <a:pPr marL="342900" indent="-341313" algn="just">
              <a:lnSpc>
                <a:spcPct val="11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Для работы с файлами используются </a:t>
            </a:r>
            <a:r>
              <a:rPr lang="ru-RU" sz="2000" b="1" i="1" dirty="0">
                <a:solidFill>
                  <a:srgbClr val="1818FF"/>
                </a:solidFill>
              </a:rPr>
              <a:t>файловые переменные – </a:t>
            </a:r>
            <a:r>
              <a:rPr lang="ru-RU" sz="2000" dirty="0" smtClean="0">
                <a:solidFill>
                  <a:srgbClr val="000000"/>
                </a:solidFill>
              </a:rPr>
              <a:t>указатели типа </a:t>
            </a:r>
            <a:r>
              <a:rPr lang="en-US" sz="2000" dirty="0" smtClean="0">
                <a:solidFill>
                  <a:srgbClr val="000000"/>
                </a:solidFill>
              </a:rPr>
              <a:t>FILE</a:t>
            </a:r>
            <a:r>
              <a:rPr lang="ru-RU" sz="2000" dirty="0" smtClean="0">
                <a:solidFill>
                  <a:srgbClr val="000000"/>
                </a:solidFill>
              </a:rPr>
              <a:t>. Структура </a:t>
            </a:r>
            <a:r>
              <a:rPr lang="en-US" sz="2000" dirty="0" smtClean="0">
                <a:solidFill>
                  <a:srgbClr val="000000"/>
                </a:solidFill>
              </a:rPr>
              <a:t>FILE - </a:t>
            </a:r>
            <a:r>
              <a:rPr lang="ru-RU" sz="2000" dirty="0" smtClean="0">
                <a:solidFill>
                  <a:srgbClr val="000000"/>
                </a:solidFill>
              </a:rPr>
              <a:t>управляющая таблица для организации доступа к файлу. 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290" name="CustomShape 4"/>
          <p:cNvSpPr/>
          <p:nvPr/>
        </p:nvSpPr>
        <p:spPr>
          <a:xfrm>
            <a:off x="2195513" y="2636838"/>
            <a:ext cx="649287" cy="287337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1" name="CustomShape 5"/>
          <p:cNvSpPr/>
          <p:nvPr/>
        </p:nvSpPr>
        <p:spPr>
          <a:xfrm>
            <a:off x="1042988" y="3429000"/>
            <a:ext cx="1439862" cy="360363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2" name="CustomShape 6"/>
          <p:cNvSpPr/>
          <p:nvPr/>
        </p:nvSpPr>
        <p:spPr>
          <a:xfrm>
            <a:off x="2627313" y="3429000"/>
            <a:ext cx="1441450" cy="360363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3" name="CustomShape 7"/>
          <p:cNvSpPr/>
          <p:nvPr/>
        </p:nvSpPr>
        <p:spPr>
          <a:xfrm>
            <a:off x="4211638" y="3429000"/>
            <a:ext cx="1512887" cy="360363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4" name="CustomShape 8"/>
          <p:cNvSpPr/>
          <p:nvPr/>
        </p:nvSpPr>
        <p:spPr>
          <a:xfrm>
            <a:off x="5867400" y="3429000"/>
            <a:ext cx="1511300" cy="360363"/>
          </a:xfrm>
          <a:prstGeom prst="rect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5" name="CustomShape 9"/>
          <p:cNvSpPr/>
          <p:nvPr/>
        </p:nvSpPr>
        <p:spPr>
          <a:xfrm>
            <a:off x="7451725" y="3429000"/>
            <a:ext cx="144463" cy="360363"/>
          </a:xfrm>
          <a:prstGeom prst="rect">
            <a:avLst/>
          </a:prstGeom>
          <a:solidFill>
            <a:srgbClr val="993366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6" name="CustomShape 10"/>
          <p:cNvSpPr/>
          <p:nvPr/>
        </p:nvSpPr>
        <p:spPr>
          <a:xfrm>
            <a:off x="1763713" y="2276475"/>
            <a:ext cx="2376487" cy="36512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600"/>
              </a:spcBef>
            </a:pPr>
            <a:r>
              <a:rPr lang="ru-RU" b="1">
                <a:solidFill>
                  <a:srgbClr val="000000"/>
                </a:solidFill>
              </a:rPr>
              <a:t>Указатель файла</a:t>
            </a:r>
            <a:endParaRPr lang="ru-RU"/>
          </a:p>
        </p:txBody>
      </p:sp>
      <p:sp>
        <p:nvSpPr>
          <p:cNvPr id="297" name="CustomShape 11"/>
          <p:cNvSpPr/>
          <p:nvPr/>
        </p:nvSpPr>
        <p:spPr>
          <a:xfrm>
            <a:off x="4714875" y="2276475"/>
            <a:ext cx="3673475" cy="36512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600"/>
              </a:spcBef>
            </a:pPr>
            <a:r>
              <a:rPr lang="ru-RU" b="1">
                <a:solidFill>
                  <a:srgbClr val="000000"/>
                </a:solidFill>
              </a:rPr>
              <a:t>Маркер «Конец файла» (</a:t>
            </a:r>
            <a:r>
              <a:rPr lang="en-US" b="1">
                <a:solidFill>
                  <a:srgbClr val="000000"/>
                </a:solidFill>
              </a:rPr>
              <a:t>#26</a:t>
            </a:r>
            <a:r>
              <a:rPr lang="ru-RU" b="1">
                <a:solidFill>
                  <a:srgbClr val="000000"/>
                </a:solidFill>
              </a:rPr>
              <a:t>)</a:t>
            </a:r>
            <a:endParaRPr lang="ru-RU"/>
          </a:p>
        </p:txBody>
      </p:sp>
      <p:sp>
        <p:nvSpPr>
          <p:cNvPr id="298" name="CustomShape 12"/>
          <p:cNvSpPr/>
          <p:nvPr/>
        </p:nvSpPr>
        <p:spPr>
          <a:xfrm>
            <a:off x="2627313" y="3429000"/>
            <a:ext cx="1582737" cy="36512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600"/>
              </a:spcBef>
            </a:pPr>
            <a:r>
              <a:rPr lang="ru-RU">
                <a:solidFill>
                  <a:srgbClr val="000000"/>
                </a:solidFill>
              </a:rPr>
              <a:t>Компонент 1</a:t>
            </a:r>
            <a:endParaRPr lang="ru-RU"/>
          </a:p>
        </p:txBody>
      </p:sp>
      <p:sp>
        <p:nvSpPr>
          <p:cNvPr id="299" name="CustomShape 13"/>
          <p:cNvSpPr/>
          <p:nvPr/>
        </p:nvSpPr>
        <p:spPr>
          <a:xfrm>
            <a:off x="4211638" y="3429000"/>
            <a:ext cx="1657350" cy="36512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600"/>
              </a:spcBef>
            </a:pPr>
            <a:r>
              <a:rPr lang="ru-RU">
                <a:solidFill>
                  <a:srgbClr val="000000"/>
                </a:solidFill>
              </a:rPr>
              <a:t>Компонент 2</a:t>
            </a:r>
            <a:endParaRPr lang="ru-RU"/>
          </a:p>
        </p:txBody>
      </p:sp>
      <p:sp>
        <p:nvSpPr>
          <p:cNvPr id="300" name="CustomShape 14"/>
          <p:cNvSpPr/>
          <p:nvPr/>
        </p:nvSpPr>
        <p:spPr>
          <a:xfrm>
            <a:off x="5867400" y="3429000"/>
            <a:ext cx="1585913" cy="36512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600"/>
              </a:spcBef>
            </a:pPr>
            <a:r>
              <a:rPr lang="ru-RU">
                <a:solidFill>
                  <a:srgbClr val="000000"/>
                </a:solidFill>
              </a:rPr>
              <a:t>Компонент 3</a:t>
            </a:r>
            <a:endParaRPr lang="ru-RU"/>
          </a:p>
        </p:txBody>
      </p:sp>
      <p:sp>
        <p:nvSpPr>
          <p:cNvPr id="301" name="Line 15"/>
          <p:cNvSpPr/>
          <p:nvPr/>
        </p:nvSpPr>
        <p:spPr>
          <a:xfrm>
            <a:off x="2482850" y="2924175"/>
            <a:ext cx="1727200" cy="503238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2" name="Line 16"/>
          <p:cNvSpPr/>
          <p:nvPr/>
        </p:nvSpPr>
        <p:spPr>
          <a:xfrm>
            <a:off x="2482850" y="2924175"/>
            <a:ext cx="142875" cy="503238"/>
          </a:xfrm>
          <a:prstGeom prst="line">
            <a:avLst/>
          </a:prstGeom>
          <a:ln w="9360">
            <a:solidFill>
              <a:schemeClr val="tx1"/>
            </a:solidFill>
            <a:prstDash val="dash"/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3" name="CustomShape 17"/>
          <p:cNvSpPr/>
          <p:nvPr/>
        </p:nvSpPr>
        <p:spPr>
          <a:xfrm>
            <a:off x="971550" y="3429000"/>
            <a:ext cx="1558925" cy="36512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spcBef>
                <a:spcPts val="600"/>
              </a:spcBef>
            </a:pPr>
            <a:r>
              <a:rPr lang="ru-RU">
                <a:solidFill>
                  <a:srgbClr val="000000"/>
                </a:solidFill>
              </a:rPr>
              <a:t>Компонент 0</a:t>
            </a:r>
            <a:endParaRPr lang="ru-RU"/>
          </a:p>
        </p:txBody>
      </p:sp>
      <p:sp>
        <p:nvSpPr>
          <p:cNvPr id="304" name="Line 18"/>
          <p:cNvSpPr/>
          <p:nvPr/>
        </p:nvSpPr>
        <p:spPr>
          <a:xfrm>
            <a:off x="6011863" y="2636838"/>
            <a:ext cx="1511300" cy="792162"/>
          </a:xfrm>
          <a:prstGeom prst="line">
            <a:avLst/>
          </a:prstGeom>
          <a:ln w="9360">
            <a:solidFill>
              <a:schemeClr val="tx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Effect">
                      <p:stCondLst>
                        <p:cond delay="indefinite"/>
                      </p:stCondLst>
                      <p:childTnLst>
                        <p:par>
                          <p:cTn id="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Effect">
                      <p:stCondLst>
                        <p:cond delay="indefinite"/>
                      </p:stCondLst>
                      <p:childTnLst>
                        <p:par>
                          <p:cTn id="12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Effect">
                      <p:stCondLst>
                        <p:cond delay="indefinite"/>
                      </p:stCondLst>
                      <p:childTnLst>
                        <p:par>
                          <p:cTn id="4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Effect">
                      <p:stCondLst>
                        <p:cond delay="indefinite"/>
                      </p:stCondLst>
                      <p:childTnLst>
                        <p:par>
                          <p:cTn id="48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extShape 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352C2B1-2A35-43BC-8406-AA343A2B680D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61443" name="TextShape 2"/>
          <p:cNvSpPr txBox="1">
            <a:spLocks noChangeArrowheads="1"/>
          </p:cNvSpPr>
          <p:nvPr/>
        </p:nvSpPr>
        <p:spPr bwMode="auto">
          <a:xfrm>
            <a:off x="395288" y="333375"/>
            <a:ext cx="8496300" cy="50323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rgbClr val="000000"/>
                </a:solidFill>
              </a:rPr>
              <a:t>6.2 Объявление, открытие и закрытие файлов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307" name="TextShape 3"/>
          <p:cNvSpPr txBox="1">
            <a:spLocks noChangeArrowheads="1"/>
          </p:cNvSpPr>
          <p:nvPr/>
        </p:nvSpPr>
        <p:spPr bwMode="auto">
          <a:xfrm>
            <a:off x="104775" y="908050"/>
            <a:ext cx="8843963" cy="56896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342900" indent="-341313">
              <a:lnSpc>
                <a:spcPct val="8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ru-RU" sz="2000" dirty="0" smtClean="0">
                <a:solidFill>
                  <a:srgbClr val="000000"/>
                </a:solidFill>
              </a:rPr>
              <a:t>Синтаксис объявления </a:t>
            </a:r>
            <a:r>
              <a:rPr lang="ru-RU" sz="2000" dirty="0">
                <a:solidFill>
                  <a:srgbClr val="000000"/>
                </a:solidFill>
              </a:rPr>
              <a:t>файловой </a:t>
            </a:r>
            <a:r>
              <a:rPr lang="ru-RU" sz="2000" dirty="0" smtClean="0">
                <a:solidFill>
                  <a:srgbClr val="000000"/>
                </a:solidFill>
              </a:rPr>
              <a:t>переменной (Ф.п.):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 smtClean="0">
                <a:solidFill>
                  <a:srgbClr val="000000"/>
                </a:solidFill>
              </a:rPr>
              <a:t>FILE  </a:t>
            </a:r>
            <a:r>
              <a:rPr lang="ru-RU" sz="2000" b="1" dirty="0">
                <a:solidFill>
                  <a:srgbClr val="000000"/>
                </a:solidFill>
              </a:rPr>
              <a:t>*Файловая</a:t>
            </a:r>
            <a:r>
              <a:rPr lang="en-US" sz="2000" b="1" dirty="0">
                <a:solidFill>
                  <a:srgbClr val="000000"/>
                </a:solidFill>
              </a:rPr>
              <a:t>_</a:t>
            </a:r>
            <a:r>
              <a:rPr lang="ru-RU" sz="2000" b="1" dirty="0" smtClean="0">
                <a:solidFill>
                  <a:srgbClr val="000000"/>
                </a:solidFill>
              </a:rPr>
              <a:t>переменная;</a:t>
            </a:r>
            <a:r>
              <a:rPr lang="ru-RU" sz="2000" dirty="0" smtClean="0">
                <a:solidFill>
                  <a:srgbClr val="000000"/>
                </a:solidFill>
              </a:rPr>
              <a:t>  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// </a:t>
            </a: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объявление указателя</a:t>
            </a:r>
            <a:endParaRPr lang="en-US" sz="20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                                                       // </a:t>
            </a: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на управляющую таблицу 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FILE</a:t>
            </a:r>
            <a:endParaRPr lang="ru-RU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ru-RU" sz="2000" dirty="0" smtClean="0">
                <a:solidFill>
                  <a:srgbClr val="000000"/>
                </a:solidFill>
              </a:rPr>
              <a:t>Открытие </a:t>
            </a:r>
            <a:r>
              <a:rPr lang="ru-RU" sz="2000" dirty="0">
                <a:solidFill>
                  <a:srgbClr val="000000"/>
                </a:solidFill>
              </a:rPr>
              <a:t>файла</a:t>
            </a:r>
          </a:p>
          <a:p>
            <a:pPr marL="342900" indent="-341313">
              <a:lnSpc>
                <a:spcPct val="8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</a:rPr>
              <a:t>Ф.п.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>
                <a:solidFill>
                  <a:srgbClr val="000000"/>
                </a:solidFill>
              </a:rPr>
              <a:t>=</a:t>
            </a: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 err="1">
                <a:solidFill>
                  <a:srgbClr val="000000"/>
                </a:solidFill>
              </a:rPr>
              <a:t>fopen</a:t>
            </a:r>
            <a:r>
              <a:rPr lang="ru-RU" sz="2000" b="1" dirty="0">
                <a:solidFill>
                  <a:srgbClr val="000000"/>
                </a:solidFill>
              </a:rPr>
              <a:t>(Имя</a:t>
            </a:r>
            <a:r>
              <a:rPr lang="en-US" sz="2000" b="1" dirty="0">
                <a:solidFill>
                  <a:srgbClr val="000000"/>
                </a:solidFill>
              </a:rPr>
              <a:t>_</a:t>
            </a:r>
            <a:r>
              <a:rPr lang="ru-RU" sz="2000" b="1" dirty="0" err="1" smtClean="0">
                <a:solidFill>
                  <a:srgbClr val="000000"/>
                </a:solidFill>
              </a:rPr>
              <a:t>файла,Операция</a:t>
            </a:r>
            <a:r>
              <a:rPr lang="ru-RU" sz="2000" b="1" dirty="0" smtClean="0">
                <a:solidFill>
                  <a:srgbClr val="000000"/>
                </a:solidFill>
              </a:rPr>
              <a:t> </a:t>
            </a:r>
            <a:r>
              <a:rPr lang="ru-RU" sz="2000" b="1" dirty="0">
                <a:solidFill>
                  <a:srgbClr val="FF0000"/>
                </a:solidFill>
              </a:rPr>
              <a:t>[</a:t>
            </a:r>
            <a:r>
              <a:rPr lang="ru-RU" sz="2000" b="1" dirty="0">
                <a:solidFill>
                  <a:srgbClr val="000000"/>
                </a:solidFill>
              </a:rPr>
              <a:t>+</a:t>
            </a:r>
            <a:r>
              <a:rPr lang="ru-RU" sz="2000" b="1" dirty="0">
                <a:solidFill>
                  <a:srgbClr val="FF0000"/>
                </a:solidFill>
              </a:rPr>
              <a:t>]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>
                <a:solidFill>
                  <a:srgbClr val="FF0000"/>
                </a:solidFill>
              </a:rPr>
              <a:t>[</a:t>
            </a:r>
            <a:r>
              <a:rPr lang="ru-RU" sz="2000" b="1" dirty="0">
                <a:solidFill>
                  <a:srgbClr val="000000"/>
                </a:solidFill>
              </a:rPr>
              <a:t>Тип</a:t>
            </a:r>
            <a:r>
              <a:rPr lang="ru-RU" sz="2000" b="1" dirty="0" smtClean="0">
                <a:solidFill>
                  <a:srgbClr val="FF0000"/>
                </a:solidFill>
              </a:rPr>
              <a:t>]</a:t>
            </a:r>
            <a:r>
              <a:rPr lang="ru-RU" sz="2000" b="1" dirty="0" smtClean="0">
                <a:solidFill>
                  <a:srgbClr val="000000"/>
                </a:solidFill>
              </a:rPr>
              <a:t>); 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// </a:t>
            </a: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выделение памяти и </a:t>
            </a:r>
            <a:endParaRPr lang="en-US" sz="20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                                                       // </a:t>
            </a:r>
            <a:r>
              <a:rPr lang="ru-RU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заполнение управляющей таблицы</a:t>
            </a:r>
            <a:endParaRPr lang="ru-RU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 smtClean="0">
                <a:solidFill>
                  <a:srgbClr val="000000"/>
                </a:solidFill>
              </a:rPr>
              <a:t>O</a:t>
            </a:r>
            <a:r>
              <a:rPr lang="ru-RU" sz="2000" b="1" dirty="0" err="1">
                <a:solidFill>
                  <a:srgbClr val="000000"/>
                </a:solidFill>
              </a:rPr>
              <a:t>перация</a:t>
            </a:r>
            <a:r>
              <a:rPr lang="ru-RU" sz="2000" b="1" dirty="0">
                <a:solidFill>
                  <a:srgbClr val="FF0000"/>
                </a:solidFill>
              </a:rPr>
              <a:t>[</a:t>
            </a:r>
            <a:r>
              <a:rPr lang="ru-RU" sz="2000" b="1" dirty="0">
                <a:solidFill>
                  <a:srgbClr val="000000"/>
                </a:solidFill>
              </a:rPr>
              <a:t>+</a:t>
            </a:r>
            <a:r>
              <a:rPr lang="ru-RU" sz="2000" b="1" dirty="0">
                <a:solidFill>
                  <a:srgbClr val="FF0000"/>
                </a:solidFill>
              </a:rPr>
              <a:t>]</a:t>
            </a:r>
            <a:r>
              <a:rPr lang="en-US" sz="2000" b="1" dirty="0">
                <a:solidFill>
                  <a:srgbClr val="000000"/>
                </a:solidFill>
              </a:rPr>
              <a:t>: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</a:rPr>
              <a:t>  </a:t>
            </a:r>
            <a:r>
              <a:rPr lang="ru-RU" sz="2000" b="1" dirty="0" err="1">
                <a:solidFill>
                  <a:srgbClr val="000000"/>
                </a:solidFill>
              </a:rPr>
              <a:t>r</a:t>
            </a:r>
            <a:r>
              <a:rPr lang="ru-RU" sz="2000" b="1" dirty="0">
                <a:solidFill>
                  <a:srgbClr val="000000"/>
                </a:solidFill>
              </a:rPr>
              <a:t> - </a:t>
            </a:r>
            <a:r>
              <a:rPr lang="ru-RU" sz="2000" dirty="0">
                <a:solidFill>
                  <a:srgbClr val="000000"/>
                </a:solidFill>
              </a:rPr>
              <a:t>ввод из существующего файла;</a:t>
            </a:r>
          </a:p>
          <a:p>
            <a:pPr marL="342900" indent="-341313">
              <a:lnSpc>
                <a:spcPct val="8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</a:rPr>
              <a:t>  </a:t>
            </a:r>
            <a:r>
              <a:rPr lang="ru-RU" sz="2000" b="1" dirty="0" err="1">
                <a:solidFill>
                  <a:srgbClr val="000000"/>
                </a:solidFill>
              </a:rPr>
              <a:t>w</a:t>
            </a:r>
            <a:r>
              <a:rPr lang="ru-RU" sz="2000" dirty="0">
                <a:solidFill>
                  <a:srgbClr val="000000"/>
                </a:solidFill>
              </a:rPr>
              <a:t> - вывод с очисткой файла или создание нового файла для вывода; </a:t>
            </a:r>
          </a:p>
          <a:p>
            <a:pPr marL="342900" indent="-341313">
              <a:lnSpc>
                <a:spcPct val="8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</a:rPr>
              <a:t>  </a:t>
            </a:r>
            <a:r>
              <a:rPr lang="ru-RU" sz="2000" b="1" dirty="0" err="1">
                <a:solidFill>
                  <a:srgbClr val="000000"/>
                </a:solidFill>
              </a:rPr>
              <a:t>a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- добавление к существующему или создание файла для вывода;</a:t>
            </a:r>
          </a:p>
          <a:p>
            <a:pPr marL="342900" indent="-341313">
              <a:lnSpc>
                <a:spcPct val="8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</a:rPr>
              <a:t>  </a:t>
            </a:r>
            <a:r>
              <a:rPr lang="ru-RU" sz="2000" b="1" dirty="0" err="1">
                <a:solidFill>
                  <a:srgbClr val="000000"/>
                </a:solidFill>
              </a:rPr>
              <a:t>r+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- ввод/вывод в существующий файл;</a:t>
            </a:r>
          </a:p>
          <a:p>
            <a:pPr marL="342900" indent="-341313">
              <a:lnSpc>
                <a:spcPct val="8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</a:rPr>
              <a:t>  </a:t>
            </a:r>
            <a:r>
              <a:rPr lang="ru-RU" sz="2000" b="1" dirty="0" err="1">
                <a:solidFill>
                  <a:srgbClr val="000000"/>
                </a:solidFill>
              </a:rPr>
              <a:t>w+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- ввод/вывод в существующий или создание нового файла;</a:t>
            </a:r>
          </a:p>
          <a:p>
            <a:pPr marL="342900" indent="-341313">
              <a:lnSpc>
                <a:spcPct val="8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</a:rPr>
              <a:t>  </a:t>
            </a:r>
            <a:r>
              <a:rPr lang="ru-RU" sz="2000" b="1" dirty="0" err="1">
                <a:solidFill>
                  <a:srgbClr val="000000"/>
                </a:solidFill>
              </a:rPr>
              <a:t>a+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- ввод/добавление к существующему или создание файла для </a:t>
            </a:r>
            <a:r>
              <a:rPr lang="en-US" sz="2000" dirty="0">
                <a:solidFill>
                  <a:srgbClr val="000000"/>
                </a:solidFill>
              </a:rPr>
              <a:t>  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        </a:t>
            </a:r>
            <a:r>
              <a:rPr lang="ru-RU" sz="2000" dirty="0">
                <a:solidFill>
                  <a:srgbClr val="000000"/>
                </a:solidFill>
              </a:rPr>
              <a:t>ввода/вывода.</a:t>
            </a:r>
          </a:p>
          <a:p>
            <a:pPr marL="342900" indent="-341313">
              <a:lnSpc>
                <a:spcPct val="80000"/>
              </a:lnSpc>
              <a:spcBef>
                <a:spcPts val="163"/>
              </a:spcBef>
              <a:tabLst>
                <a:tab pos="0" algn="l"/>
              </a:tabLst>
            </a:pPr>
            <a:endParaRPr lang="ru-RU" sz="800" dirty="0">
              <a:solidFill>
                <a:srgbClr val="000000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</a:rPr>
              <a:t>Тип - </a:t>
            </a:r>
            <a:r>
              <a:rPr lang="ru-RU" sz="2000" b="1" dirty="0" err="1">
                <a:solidFill>
                  <a:srgbClr val="000000"/>
                </a:solidFill>
              </a:rPr>
              <a:t>t</a:t>
            </a:r>
            <a:r>
              <a:rPr lang="ru-RU" sz="2000" b="1" dirty="0">
                <a:solidFill>
                  <a:srgbClr val="000000"/>
                </a:solidFill>
              </a:rPr>
              <a:t> - </a:t>
            </a:r>
            <a:r>
              <a:rPr lang="ru-RU" sz="2000" dirty="0">
                <a:solidFill>
                  <a:srgbClr val="000000"/>
                </a:solidFill>
              </a:rPr>
              <a:t>текстовый файл (принимается по умолчанию);</a:t>
            </a:r>
          </a:p>
          <a:p>
            <a:pPr marL="342900" indent="-341313">
              <a:lnSpc>
                <a:spcPct val="8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</a:rPr>
              <a:t>          </a:t>
            </a:r>
            <a:r>
              <a:rPr lang="ru-RU" sz="2000" b="1" dirty="0" err="1">
                <a:solidFill>
                  <a:srgbClr val="000000"/>
                </a:solidFill>
              </a:rPr>
              <a:t>b</a:t>
            </a:r>
            <a:r>
              <a:rPr lang="ru-RU" sz="2000" b="1" dirty="0">
                <a:solidFill>
                  <a:srgbClr val="000000"/>
                </a:solidFill>
              </a:rPr>
              <a:t> - </a:t>
            </a:r>
            <a:r>
              <a:rPr lang="ru-RU" sz="2000" dirty="0">
                <a:solidFill>
                  <a:srgbClr val="000000"/>
                </a:solidFill>
              </a:rPr>
              <a:t>двоичный файл.</a:t>
            </a:r>
          </a:p>
          <a:p>
            <a:pPr marL="342900" indent="-341313">
              <a:lnSpc>
                <a:spcPct val="80000"/>
              </a:lnSpc>
              <a:spcBef>
                <a:spcPts val="163"/>
              </a:spcBef>
              <a:tabLst>
                <a:tab pos="0" algn="l"/>
              </a:tabLst>
            </a:pPr>
            <a:endParaRPr lang="ru-RU" sz="1000" dirty="0">
              <a:solidFill>
                <a:srgbClr val="000000"/>
              </a:solidFill>
            </a:endParaRPr>
          </a:p>
          <a:p>
            <a:pPr marL="342900" indent="-341313">
              <a:lnSpc>
                <a:spcPct val="8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ru-RU" sz="2000" dirty="0" smtClean="0">
                <a:solidFill>
                  <a:srgbClr val="000000"/>
                </a:solidFill>
              </a:rPr>
              <a:t>Закрытие файла</a:t>
            </a:r>
            <a:r>
              <a:rPr lang="en-US" sz="2000" dirty="0" smtClean="0">
                <a:solidFill>
                  <a:srgbClr val="000000"/>
                </a:solidFill>
              </a:rPr>
              <a:t>:</a:t>
            </a:r>
          </a:p>
          <a:p>
            <a:pPr marL="342900" indent="-341313">
              <a:lnSpc>
                <a:spcPct val="8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 smtClean="0">
                <a:solidFill>
                  <a:srgbClr val="000000"/>
                </a:solidFill>
              </a:rPr>
              <a:t>     </a:t>
            </a:r>
            <a:r>
              <a:rPr lang="ru-RU" sz="2000" b="1" dirty="0" err="1" smtClean="0">
                <a:solidFill>
                  <a:srgbClr val="000000"/>
                </a:solidFill>
              </a:rPr>
              <a:t>fclose</a:t>
            </a:r>
            <a:r>
              <a:rPr lang="ru-RU" sz="2000" b="1" dirty="0" smtClean="0">
                <a:solidFill>
                  <a:srgbClr val="000000"/>
                </a:solidFill>
              </a:rPr>
              <a:t>(Ф.п</a:t>
            </a:r>
            <a:r>
              <a:rPr lang="ru-RU" sz="2000" b="1" dirty="0">
                <a:solidFill>
                  <a:srgbClr val="000000"/>
                </a:solidFill>
              </a:rPr>
              <a:t>.);</a:t>
            </a:r>
            <a:endParaRPr lang="ru-RU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extShape 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93868C5-FB42-4F08-9184-A90A27D469E1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62467" name="TextShape 2"/>
          <p:cNvSpPr txBox="1">
            <a:spLocks noChangeArrowheads="1"/>
          </p:cNvSpPr>
          <p:nvPr/>
        </p:nvSpPr>
        <p:spPr bwMode="auto">
          <a:xfrm>
            <a:off x="457200" y="260350"/>
            <a:ext cx="8229600" cy="647700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rgbClr val="000000"/>
                </a:solidFill>
              </a:rPr>
              <a:t>Примеры открытия</a:t>
            </a:r>
            <a:r>
              <a:rPr lang="en-US" sz="2800" b="1">
                <a:solidFill>
                  <a:srgbClr val="000000"/>
                </a:solidFill>
              </a:rPr>
              <a:t>/</a:t>
            </a:r>
            <a:r>
              <a:rPr lang="ru-RU" sz="2800" b="1">
                <a:solidFill>
                  <a:srgbClr val="000000"/>
                </a:solidFill>
              </a:rPr>
              <a:t>закрытия файлов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310" name="TextShape 3"/>
          <p:cNvSpPr txBox="1">
            <a:spLocks noChangeArrowheads="1"/>
          </p:cNvSpPr>
          <p:nvPr/>
        </p:nvSpPr>
        <p:spPr bwMode="auto">
          <a:xfrm>
            <a:off x="457200" y="981074"/>
            <a:ext cx="8686800" cy="587692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а)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объявление и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открытие существующего или нового двоичного файла для ввода</a:t>
            </a:r>
            <a:r>
              <a:rPr lang="en-US" sz="2000" dirty="0">
                <a:solidFill>
                  <a:srgbClr val="000000"/>
                </a:solidFill>
              </a:rPr>
              <a:t>/</a:t>
            </a:r>
            <a:r>
              <a:rPr lang="ru-RU" sz="2000" dirty="0">
                <a:solidFill>
                  <a:srgbClr val="000000"/>
                </a:solidFill>
              </a:rPr>
              <a:t>вывода</a:t>
            </a: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</a:rPr>
              <a:t> </a:t>
            </a:r>
            <a:r>
              <a:rPr lang="ru-RU" sz="2000" b="1" dirty="0">
                <a:solidFill>
                  <a:srgbClr val="000000"/>
                </a:solidFill>
              </a:rPr>
              <a:t>    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FILE *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f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f=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fopen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("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abc.txt","w+b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");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 …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fclose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(f);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endParaRPr lang="ru-RU" sz="8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б)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объявление и</a:t>
            </a:r>
            <a:r>
              <a:rPr lang="ru-RU" sz="2000" b="1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открытие существующего файла с проверкой </a:t>
            </a:r>
            <a:r>
              <a:rPr lang="ru-RU" sz="2000" dirty="0" smtClean="0">
                <a:solidFill>
                  <a:srgbClr val="000000"/>
                </a:solidFill>
              </a:rPr>
              <a:t>существования под </a:t>
            </a:r>
            <a:r>
              <a:rPr lang="en-US" sz="2000" i="1" dirty="0" smtClean="0">
                <a:solidFill>
                  <a:srgbClr val="000000"/>
                </a:solidFill>
              </a:rPr>
              <a:t>Windows</a:t>
            </a:r>
            <a:r>
              <a:rPr lang="en-US" sz="2000" dirty="0" smtClean="0">
                <a:solidFill>
                  <a:srgbClr val="000000"/>
                </a:solidFill>
              </a:rPr>
              <a:t>: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</a:rPr>
              <a:t>     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FILE *</a:t>
            </a:r>
            <a:r>
              <a:rPr lang="ru-RU" sz="2000" b="1" dirty="0" err="1">
                <a:solidFill>
                  <a:srgbClr val="000000"/>
                </a:solidFill>
                <a:latin typeface="Courier New" pitchFamily="49" charset="0"/>
              </a:rPr>
              <a:t>f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; 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if ((f=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fopen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("f:</a:t>
            </a:r>
            <a:r>
              <a:rPr lang="en-US" sz="2000" b="1" dirty="0">
                <a:solidFill>
                  <a:srgbClr val="1818FF"/>
                </a:solidFill>
                <a:latin typeface="Courier New" pitchFamily="49" charset="0"/>
              </a:rPr>
              <a:t>\\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iva</a:t>
            </a:r>
            <a:r>
              <a:rPr lang="en-US" sz="2000" b="1" dirty="0">
                <a:solidFill>
                  <a:srgbClr val="0033CC"/>
                </a:solidFill>
                <a:latin typeface="Courier New" pitchFamily="49" charset="0"/>
              </a:rPr>
              <a:t>\\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text.txt",))!=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nullptr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)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…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…</a:t>
            </a:r>
            <a:endParaRPr lang="ru-RU" sz="2000" dirty="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fclose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(f);</a:t>
            </a:r>
            <a:endParaRPr lang="ru-RU" sz="2000" b="1" dirty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endParaRPr lang="ru-RU" sz="800" b="1" dirty="0">
              <a:solidFill>
                <a:srgbClr val="000000"/>
              </a:solidFill>
              <a:latin typeface="Courier New" pitchFamily="49" charset="0"/>
            </a:endParaRPr>
          </a:p>
          <a:p>
            <a:pPr marL="342900" indent="-341313">
              <a:spcBef>
                <a:spcPts val="1200"/>
              </a:spcBef>
              <a:tabLst>
                <a:tab pos="0" algn="l"/>
              </a:tabLst>
            </a:pPr>
            <a:r>
              <a:rPr lang="ru-RU" sz="2000" dirty="0">
                <a:solidFill>
                  <a:srgbClr val="000000"/>
                </a:solidFill>
              </a:rPr>
              <a:t>в) </a:t>
            </a:r>
            <a:r>
              <a:rPr lang="ru-RU" sz="2000" dirty="0" smtClean="0">
                <a:solidFill>
                  <a:srgbClr val="000000"/>
                </a:solidFill>
              </a:rPr>
              <a:t>объявление и</a:t>
            </a:r>
            <a:r>
              <a:rPr lang="ru-RU" sz="2000" b="1" dirty="0" smtClean="0">
                <a:solidFill>
                  <a:srgbClr val="000000"/>
                </a:solidFill>
              </a:rPr>
              <a:t> </a:t>
            </a:r>
            <a:r>
              <a:rPr lang="ru-RU" sz="2000" dirty="0" smtClean="0">
                <a:solidFill>
                  <a:srgbClr val="000000"/>
                </a:solidFill>
              </a:rPr>
              <a:t>открытие существующего файла под </a:t>
            </a:r>
            <a:r>
              <a:rPr lang="en-US" sz="2000" dirty="0" smtClean="0">
                <a:solidFill>
                  <a:srgbClr val="000000"/>
                </a:solidFill>
              </a:rPr>
              <a:t>Linux: </a:t>
            </a:r>
            <a:endParaRPr lang="ru-RU" sz="2000" dirty="0" smtClean="0">
              <a:solidFill>
                <a:srgbClr val="000000"/>
              </a:solidFill>
            </a:endParaRPr>
          </a:p>
          <a:p>
            <a:pPr marL="342900" indent="-341313">
              <a:spcBef>
                <a:spcPts val="600"/>
              </a:spcBef>
              <a:tabLst>
                <a:tab pos="0" algn="l"/>
              </a:tabLst>
            </a:pPr>
            <a:r>
              <a:rPr lang="ru-RU" sz="2000" b="1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000" b="1" smtClean="0">
                <a:solidFill>
                  <a:srgbClr val="000000"/>
                </a:solidFill>
                <a:latin typeface="Courier New" pitchFamily="49" charset="0"/>
              </a:rPr>
              <a:t>FILE 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*f=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fopen</a:t>
            </a: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</a:rPr>
              <a:t>("</a:t>
            </a:r>
            <a:r>
              <a:rPr lang="ru-RU" sz="2000" b="1" dirty="0" smtClean="0">
                <a:solidFill>
                  <a:srgbClr val="00005E"/>
                </a:solidFill>
                <a:latin typeface="Courier New" pitchFamily="49" charset="0"/>
              </a:rPr>
              <a:t>//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home</a:t>
            </a:r>
            <a:r>
              <a:rPr lang="ru-RU" sz="2000" b="1" dirty="0">
                <a:solidFill>
                  <a:srgbClr val="00005E"/>
                </a:solidFill>
                <a:latin typeface="Courier New" pitchFamily="49" charset="0"/>
              </a:rPr>
              <a:t>//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user</a:t>
            </a:r>
            <a:r>
              <a:rPr lang="ru-RU" sz="2000" b="1" dirty="0">
                <a:solidFill>
                  <a:srgbClr val="00005E"/>
                </a:solidFill>
                <a:latin typeface="Courier New" pitchFamily="49" charset="0"/>
              </a:rPr>
              <a:t>//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projects</a:t>
            </a:r>
            <a:r>
              <a:rPr lang="ru-RU" sz="2000" b="1" dirty="0">
                <a:solidFill>
                  <a:srgbClr val="00005E"/>
                </a:solidFill>
                <a:latin typeface="Courier New" pitchFamily="49" charset="0"/>
              </a:rPr>
              <a:t>//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data</a:t>
            </a:r>
            <a:r>
              <a:rPr lang="ru-RU" sz="2000" b="1" dirty="0">
                <a:solidFill>
                  <a:srgbClr val="000000"/>
                </a:solidFill>
                <a:latin typeface="Courier New" pitchFamily="49" charset="0"/>
              </a:rPr>
              <a:t>.</a:t>
            </a:r>
            <a:r>
              <a:rPr lang="en-US" sz="2000" b="1" dirty="0" err="1" smtClean="0">
                <a:solidFill>
                  <a:srgbClr val="000000"/>
                </a:solidFill>
                <a:latin typeface="Courier New" pitchFamily="49" charset="0"/>
              </a:rPr>
              <a:t>txt","</a:t>
            </a:r>
            <a:r>
              <a:rPr lang="en-US" sz="2000" b="1" dirty="0" err="1">
                <a:solidFill>
                  <a:srgbClr val="000000"/>
                </a:solidFill>
                <a:latin typeface="Courier New" pitchFamily="49" charset="0"/>
              </a:rPr>
              <a:t>r</a:t>
            </a:r>
            <a:r>
              <a:rPr lang="en-US" sz="2000" b="1" dirty="0">
                <a:solidFill>
                  <a:srgbClr val="000000"/>
                </a:solidFill>
                <a:latin typeface="Courier New" pitchFamily="49" charset="0"/>
              </a:rPr>
              <a:t>");</a:t>
            </a:r>
            <a:endParaRPr lang="ru-RU" sz="20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TextShape 1"/>
          <p:cNvSpPr txBox="1"/>
          <p:nvPr/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5184513-8DA0-4BDA-A3E9-C75862C826C6}" type="slidenum">
              <a:rPr lang="ru-RU" sz="1200" spc="-1">
                <a:solidFill>
                  <a:srgbClr val="000000"/>
                </a:solidFill>
                <a:latin typeface="Arial Black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200" spc="-1">
              <a:latin typeface="Times New Roman"/>
              <a:cs typeface="+mn-cs"/>
            </a:endParaRPr>
          </a:p>
        </p:txBody>
      </p:sp>
      <p:sp>
        <p:nvSpPr>
          <p:cNvPr id="63491" name="TextShape 2"/>
          <p:cNvSpPr txBox="1">
            <a:spLocks noChangeArrowheads="1"/>
          </p:cNvSpPr>
          <p:nvPr/>
        </p:nvSpPr>
        <p:spPr bwMode="auto">
          <a:xfrm>
            <a:off x="323850" y="333375"/>
            <a:ext cx="8820150" cy="5746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>
                <a:solidFill>
                  <a:srgbClr val="000000"/>
                </a:solidFill>
              </a:rPr>
              <a:t>6.3 Функции управления файловым указателем </a:t>
            </a:r>
            <a:endParaRPr lang="ru-RU" sz="2800">
              <a:solidFill>
                <a:srgbClr val="000000"/>
              </a:solidFill>
            </a:endParaRPr>
          </a:p>
        </p:txBody>
      </p:sp>
      <p:sp>
        <p:nvSpPr>
          <p:cNvPr id="313" name="TextShape 3"/>
          <p:cNvSpPr txBox="1">
            <a:spLocks noChangeArrowheads="1"/>
          </p:cNvSpPr>
          <p:nvPr/>
        </p:nvSpPr>
        <p:spPr bwMode="auto">
          <a:xfrm>
            <a:off x="247650" y="908050"/>
            <a:ext cx="8896350" cy="3240088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/>
          <a:lstStyle/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 i="1">
                <a:solidFill>
                  <a:srgbClr val="1818FF"/>
                </a:solidFill>
              </a:rPr>
              <a:t>Файловый указатель </a:t>
            </a:r>
            <a:r>
              <a:rPr lang="ru-RU" sz="2000">
                <a:solidFill>
                  <a:srgbClr val="000000"/>
                </a:solidFill>
              </a:rPr>
              <a:t>содержит смещение в байтах относительно начала файла. </a:t>
            </a: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>
                <a:solidFill>
                  <a:srgbClr val="000000"/>
                </a:solidFill>
              </a:rPr>
              <a:t>а) определение положения файлового указателя:</a:t>
            </a: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long ftell(FILE *stream);</a:t>
            </a:r>
            <a:r>
              <a:rPr lang="ru-RU" sz="2000">
                <a:solidFill>
                  <a:srgbClr val="000000"/>
                </a:solidFill>
              </a:rPr>
              <a:t> </a:t>
            </a:r>
          </a:p>
          <a:p>
            <a:pPr marL="342900" indent="-341313">
              <a:spcBef>
                <a:spcPts val="163"/>
              </a:spcBef>
              <a:tabLst>
                <a:tab pos="0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>
                <a:solidFill>
                  <a:srgbClr val="000000"/>
                </a:solidFill>
              </a:rPr>
              <a:t>б) установка файлового указателя на начало файла:</a:t>
            </a: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int rewind(FILE *stream);</a:t>
            </a:r>
            <a:r>
              <a:rPr lang="ru-RU" sz="2000" b="1">
                <a:solidFill>
                  <a:srgbClr val="000000"/>
                </a:solidFill>
              </a:rPr>
              <a:t> </a:t>
            </a: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163"/>
              </a:spcBef>
              <a:tabLst>
                <a:tab pos="0" algn="l"/>
              </a:tabLst>
            </a:pPr>
            <a:endParaRPr lang="ru-RU" sz="2000">
              <a:solidFill>
                <a:srgbClr val="000000"/>
              </a:solidFill>
            </a:endParaRP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>
                <a:solidFill>
                  <a:srgbClr val="000000"/>
                </a:solidFill>
              </a:rPr>
              <a:t>в) установка файлового указателя в произвольное место:</a:t>
            </a:r>
          </a:p>
          <a:p>
            <a:pPr marL="342900" indent="-341313">
              <a:spcBef>
                <a:spcPts val="400"/>
              </a:spcBef>
              <a:tabLst>
                <a:tab pos="0" algn="l"/>
              </a:tabLst>
            </a:pPr>
            <a:r>
              <a:rPr lang="ru-RU" sz="2000" b="1">
                <a:solidFill>
                  <a:srgbClr val="000000"/>
                </a:solidFill>
                <a:latin typeface="Courier New" pitchFamily="49" charset="0"/>
              </a:rPr>
              <a:t>int fseek(FILE *stream,long offset,int whenсe);</a:t>
            </a:r>
            <a:endParaRPr lang="ru-RU" sz="2000">
              <a:solidFill>
                <a:srgbClr val="000000"/>
              </a:solidFill>
            </a:endParaRPr>
          </a:p>
        </p:txBody>
      </p:sp>
      <p:pic>
        <p:nvPicPr>
          <p:cNvPr id="31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365625"/>
            <a:ext cx="8569325" cy="2297113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3975</TotalTime>
  <Words>2154</Words>
  <Application>Microsoft Office PowerPoint</Application>
  <PresentationFormat>Экран (4:3)</PresentationFormat>
  <Paragraphs>464</Paragraphs>
  <Slides>30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Office Theme</vt:lpstr>
      <vt:lpstr>1_Office Theme</vt:lpstr>
      <vt:lpstr>2_Office Theme</vt:lpstr>
      <vt:lpstr>3_Office Theme</vt:lpstr>
      <vt:lpstr>Visio</vt:lpstr>
      <vt:lpstr>Слайд 1</vt:lpstr>
      <vt:lpstr>Слайд 2</vt:lpstr>
      <vt:lpstr>Слайд 3</vt:lpstr>
      <vt:lpstr>Организация файлов на внешнем носителе в ОС Linux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MGTU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Ivanova</dc:creator>
  <cp:lastModifiedBy>Иванова Галина Сергеевна</cp:lastModifiedBy>
  <cp:revision>192</cp:revision>
  <cp:lastPrinted>2023-09-04T08:01:52Z</cp:lastPrinted>
  <dcterms:created xsi:type="dcterms:W3CDTF">2006-06-13T09:38:11Z</dcterms:created>
  <dcterms:modified xsi:type="dcterms:W3CDTF">2023-11-22T19:07:55Z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MGTU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28</vt:i4>
  </property>
</Properties>
</file>