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280" r:id="rId2"/>
    <p:sldId id="282" r:id="rId3"/>
    <p:sldId id="257" r:id="rId4"/>
    <p:sldId id="281" r:id="rId5"/>
    <p:sldId id="258" r:id="rId6"/>
    <p:sldId id="259" r:id="rId7"/>
    <p:sldId id="260" r:id="rId8"/>
    <p:sldId id="261" r:id="rId9"/>
    <p:sldId id="262" r:id="rId10"/>
    <p:sldId id="277" r:id="rId11"/>
    <p:sldId id="263" r:id="rId12"/>
    <p:sldId id="269" r:id="rId13"/>
    <p:sldId id="270" r:id="rId14"/>
    <p:sldId id="271" r:id="rId15"/>
    <p:sldId id="264" r:id="rId16"/>
    <p:sldId id="283" r:id="rId17"/>
    <p:sldId id="265" r:id="rId18"/>
    <p:sldId id="266" r:id="rId19"/>
    <p:sldId id="267" r:id="rId20"/>
    <p:sldId id="268" r:id="rId21"/>
    <p:sldId id="284" r:id="rId22"/>
    <p:sldId id="272" r:id="rId23"/>
    <p:sldId id="278" r:id="rId24"/>
    <p:sldId id="273" r:id="rId25"/>
    <p:sldId id="274" r:id="rId26"/>
    <p:sldId id="275" r:id="rId27"/>
    <p:sldId id="276" r:id="rId28"/>
    <p:sldId id="285" r:id="rId29"/>
    <p:sldId id="286" r:id="rId30"/>
    <p:sldId id="287" r:id="rId31"/>
    <p:sldId id="288" r:id="rId3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CC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3" autoAdjust="0"/>
    <p:restoredTop sz="97690" autoAdjust="0"/>
  </p:normalViewPr>
  <p:slideViewPr>
    <p:cSldViewPr>
      <p:cViewPr varScale="1">
        <p:scale>
          <a:sx n="94" d="100"/>
          <a:sy n="94" d="100"/>
        </p:scale>
        <p:origin x="-7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17E9775-F642-469F-9BA7-8D74EA64E3A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620525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76F2965-99FF-44A9-9838-58359DD69A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281450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27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27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4DFD9A-A8F2-4867-AE62-2C1362EE27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6C230-B337-4C7A-AE75-4CCD08D9154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1E19E-F1A1-4621-87B3-14B7FF430B9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9DDE6-09A8-4328-94FD-4F02A516E62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2B45E-849E-40F8-98E5-5CA5845A2D2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E3427-80B9-4E49-A3CC-9C00C2ECA8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F5088-8407-4668-B235-25852DDEE1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23418-877F-475D-8A78-D345416392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CAC69-CD4A-4B6D-AA36-0FA4DB6E625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80596-1C3C-4321-BFF0-BC8E852813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8AEE6-5B43-4343-B23C-F4B9F9ECBE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6D61B-19A8-4C9E-8FFB-B832C292D7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3D0B4-14A5-4B96-82E5-992C64729DD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71933A4A-5434-46C3-9B08-88FB133B3A0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819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819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17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298FB3-C82E-477B-9A29-A9BE0D452F28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16238" y="1844675"/>
            <a:ext cx="6019800" cy="2209800"/>
          </a:xfrm>
        </p:spPr>
        <p:txBody>
          <a:bodyPr/>
          <a:lstStyle/>
          <a:p>
            <a:pPr eaLnBrk="1" hangingPunct="1"/>
            <a:r>
              <a:rPr lang="ru-RU" altLang="ru-RU" sz="3800" b="1" smtClean="0"/>
              <a:t>Глава 2 Управляющие конструкции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2257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МГТУ им. Н.Э. Баумана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Факультет Информатика и системы управления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Кафедра Компьютерные системы и сети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Лектор: д.т.н., проф.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	    Иванова Галина Сергеевна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3348038" y="260350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dirty="0"/>
              <a:t>20</a:t>
            </a:r>
            <a:r>
              <a:rPr lang="en-US" altLang="ru-RU" dirty="0" smtClean="0"/>
              <a:t>23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499CBCF-9A00-4C3B-BB62-0ADF2C25BA33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686800" cy="450850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Программа вычисления значения функции (2)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0" y="2780928"/>
            <a:ext cx="6876256" cy="4202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40000"/>
              </a:spcBef>
            </a:pPr>
            <a:r>
              <a:rPr lang="en-US" altLang="ru-RU" sz="1600" b="1" dirty="0" smtClean="0">
                <a:latin typeface="Courier New" pitchFamily="49" charset="0"/>
              </a:rPr>
              <a:t>   key=true;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ru-RU" sz="1600" b="1" dirty="0" smtClean="0">
                <a:latin typeface="Courier New" pitchFamily="49" charset="0"/>
              </a:rPr>
              <a:t>   switch(</a:t>
            </a:r>
            <a:r>
              <a:rPr lang="en-US" altLang="ru-RU" sz="1600" b="1" dirty="0" err="1" smtClean="0">
                <a:latin typeface="Courier New" pitchFamily="49" charset="0"/>
              </a:rPr>
              <a:t>kod</a:t>
            </a:r>
            <a:r>
              <a:rPr lang="en-US" altLang="ru-RU" sz="1600" b="1" dirty="0" smtClean="0">
                <a:latin typeface="Courier New" pitchFamily="49" charset="0"/>
              </a:rPr>
              <a:t>)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ru-RU" sz="1600" b="1" dirty="0" smtClean="0">
                <a:latin typeface="Courier New" pitchFamily="49" charset="0"/>
              </a:rPr>
              <a:t>   { 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ru-RU" sz="1600" b="1" dirty="0" smtClean="0">
                <a:latin typeface="Courier New" pitchFamily="49" charset="0"/>
              </a:rPr>
              <a:t>	case 1: y=sin(x); break;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ru-RU" sz="1600" b="1" dirty="0" smtClean="0">
                <a:latin typeface="Courier New" pitchFamily="49" charset="0"/>
              </a:rPr>
              <a:t>	case 2: y=</a:t>
            </a:r>
            <a:r>
              <a:rPr lang="en-US" altLang="ru-RU" sz="1600" b="1" dirty="0" err="1" smtClean="0">
                <a:latin typeface="Courier New" pitchFamily="49" charset="0"/>
              </a:rPr>
              <a:t>cos</a:t>
            </a:r>
            <a:r>
              <a:rPr lang="en-US" altLang="ru-RU" sz="1600" b="1" dirty="0" smtClean="0">
                <a:latin typeface="Courier New" pitchFamily="49" charset="0"/>
              </a:rPr>
              <a:t>(x); break;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ru-RU" sz="1600" b="1" dirty="0" smtClean="0">
                <a:latin typeface="Courier New" pitchFamily="49" charset="0"/>
              </a:rPr>
              <a:t>	case 3: y=exp(x); break;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ru-RU" sz="1600" b="1" dirty="0" smtClean="0">
                <a:latin typeface="Courier New" pitchFamily="49" charset="0"/>
              </a:rPr>
              <a:t>	default: key=false;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ru-RU" sz="1600" b="1" dirty="0" smtClean="0">
                <a:latin typeface="Courier New" pitchFamily="49" charset="0"/>
              </a:rPr>
              <a:t>   }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ru-RU" sz="1600" b="1" dirty="0" smtClean="0">
                <a:latin typeface="Courier New" pitchFamily="49" charset="0"/>
              </a:rPr>
              <a:t>   if (key) </a:t>
            </a:r>
            <a:r>
              <a:rPr lang="en-US" altLang="ru-RU" sz="1600" b="1" dirty="0" err="1" smtClean="0">
                <a:latin typeface="Courier New" pitchFamily="49" charset="0"/>
              </a:rPr>
              <a:t>printf</a:t>
            </a:r>
            <a:r>
              <a:rPr lang="en-US" altLang="ru-RU" sz="1600" b="1" dirty="0" smtClean="0">
                <a:latin typeface="Courier New" pitchFamily="49" charset="0"/>
              </a:rPr>
              <a:t>("x= %5.2f y=%8.6f\</a:t>
            </a:r>
            <a:r>
              <a:rPr lang="en-US" altLang="ru-RU" sz="1600" b="1" dirty="0" err="1" smtClean="0">
                <a:latin typeface="Courier New" pitchFamily="49" charset="0"/>
              </a:rPr>
              <a:t>n",x,y</a:t>
            </a:r>
            <a:r>
              <a:rPr lang="en-US" altLang="ru-RU" sz="16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ru-RU" sz="1600" b="1" dirty="0" smtClean="0">
                <a:latin typeface="Courier New" pitchFamily="49" charset="0"/>
              </a:rPr>
              <a:t>       else puts("Error");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ru-RU" sz="1600" b="1" dirty="0" smtClean="0">
                <a:latin typeface="Courier New" pitchFamily="49" charset="0"/>
              </a:rPr>
              <a:t>       return 0;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ru-RU" sz="1600" b="1" dirty="0" smtClean="0">
                <a:latin typeface="Courier New" pitchFamily="49" charset="0"/>
              </a:rPr>
              <a:t>}</a:t>
            </a:r>
            <a:endParaRPr lang="ru-RU" altLang="ru-RU" sz="1600" dirty="0">
              <a:latin typeface="Courier New" pitchFamily="49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5220072" y="1484784"/>
            <a:ext cx="14398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dirty="0"/>
              <a:t>key:=true</a:t>
            </a:r>
            <a:endParaRPr lang="ru-RU" altLang="ru-RU" dirty="0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V="1">
            <a:off x="5940152" y="1916832"/>
            <a:ext cx="0" cy="14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5220072" y="2060848"/>
            <a:ext cx="1439863" cy="576262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sz="1600" dirty="0" err="1"/>
              <a:t>Kod</a:t>
            </a:r>
            <a:endParaRPr lang="ru-RU" altLang="ru-RU" sz="1600" dirty="0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 flipV="1">
            <a:off x="3384550" y="2780060"/>
            <a:ext cx="5040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2735263" y="2995960"/>
            <a:ext cx="12969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y:=sin(x)</a:t>
            </a:r>
            <a:endParaRPr lang="ru-RU" altLang="ru-RU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4392613" y="2995960"/>
            <a:ext cx="14398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y:=cos(x)</a:t>
            </a:r>
            <a:endParaRPr lang="ru-RU" altLang="ru-RU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6048375" y="2995960"/>
            <a:ext cx="14398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y:=exp(x)</a:t>
            </a:r>
            <a:endParaRPr lang="ru-RU" altLang="ru-RU"/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7704138" y="2995960"/>
            <a:ext cx="14398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key:=false</a:t>
            </a:r>
            <a:endParaRPr lang="ru-RU" altLang="ru-RU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 flipH="1" flipV="1">
            <a:off x="3384550" y="278006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 flipH="1" flipV="1">
            <a:off x="5184775" y="278006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 flipH="1" flipV="1">
            <a:off x="6696075" y="278006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 flipH="1" flipV="1">
            <a:off x="8424863" y="278006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 flipH="1" flipV="1">
            <a:off x="8424863" y="3427760"/>
            <a:ext cx="0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 flipH="1" flipV="1">
            <a:off x="6696075" y="3427760"/>
            <a:ext cx="0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 flipH="1" flipV="1">
            <a:off x="5184775" y="342776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 flipH="1" flipV="1">
            <a:off x="3384550" y="3427760"/>
            <a:ext cx="0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 flipV="1">
            <a:off x="3347864" y="3645024"/>
            <a:ext cx="5040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" name="AutoShape 25"/>
          <p:cNvSpPr>
            <a:spLocks noChangeArrowheads="1"/>
          </p:cNvSpPr>
          <p:nvPr/>
        </p:nvSpPr>
        <p:spPr bwMode="auto">
          <a:xfrm>
            <a:off x="5580112" y="3861048"/>
            <a:ext cx="1439863" cy="576263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sz="1600"/>
              <a:t>Key</a:t>
            </a:r>
            <a:endParaRPr lang="ru-RU" altLang="ru-RU" sz="1600"/>
          </a:p>
        </p:txBody>
      </p:sp>
      <p:sp>
        <p:nvSpPr>
          <p:cNvPr id="24" name="Line 26"/>
          <p:cNvSpPr>
            <a:spLocks noChangeShapeType="1"/>
          </p:cNvSpPr>
          <p:nvPr/>
        </p:nvSpPr>
        <p:spPr bwMode="auto">
          <a:xfrm flipH="1" flipV="1">
            <a:off x="6299250" y="3643561"/>
            <a:ext cx="0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 flipV="1">
            <a:off x="7019975" y="4148386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 flipV="1">
            <a:off x="4930825" y="4148386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7019975" y="3788023"/>
            <a:ext cx="44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да</a:t>
            </a: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5075287" y="3788023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/>
              <a:t>нет</a:t>
            </a:r>
          </a:p>
        </p:txBody>
      </p:sp>
      <p:sp>
        <p:nvSpPr>
          <p:cNvPr id="29" name="AutoShape 31"/>
          <p:cNvSpPr>
            <a:spLocks noChangeArrowheads="1"/>
          </p:cNvSpPr>
          <p:nvPr/>
        </p:nvSpPr>
        <p:spPr bwMode="auto">
          <a:xfrm>
            <a:off x="5580112" y="5085011"/>
            <a:ext cx="1439863" cy="431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dirty="0"/>
              <a:t>Конец</a:t>
            </a:r>
          </a:p>
        </p:txBody>
      </p:sp>
      <p:sp>
        <p:nvSpPr>
          <p:cNvPr id="30" name="Line 32"/>
          <p:cNvSpPr>
            <a:spLocks noChangeShapeType="1"/>
          </p:cNvSpPr>
          <p:nvPr/>
        </p:nvSpPr>
        <p:spPr bwMode="auto">
          <a:xfrm flipV="1">
            <a:off x="4932412" y="4869111"/>
            <a:ext cx="266223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" name="AutoShape 33"/>
          <p:cNvSpPr>
            <a:spLocks noChangeArrowheads="1"/>
          </p:cNvSpPr>
          <p:nvPr/>
        </p:nvSpPr>
        <p:spPr bwMode="auto">
          <a:xfrm>
            <a:off x="4283125" y="4219823"/>
            <a:ext cx="1296987" cy="576263"/>
          </a:xfrm>
          <a:prstGeom prst="flowChart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Error</a:t>
            </a:r>
            <a:endParaRPr lang="ru-RU" altLang="ru-RU"/>
          </a:p>
        </p:txBody>
      </p:sp>
      <p:sp>
        <p:nvSpPr>
          <p:cNvPr id="32" name="AutoShape 34"/>
          <p:cNvSpPr>
            <a:spLocks noChangeArrowheads="1"/>
          </p:cNvSpPr>
          <p:nvPr/>
        </p:nvSpPr>
        <p:spPr bwMode="auto">
          <a:xfrm>
            <a:off x="7019975" y="4219823"/>
            <a:ext cx="1368425" cy="576263"/>
          </a:xfrm>
          <a:prstGeom prst="flowChart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x, y</a:t>
            </a:r>
            <a:endParaRPr lang="ru-RU" altLang="ru-RU"/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auto">
          <a:xfrm flipH="1" flipV="1">
            <a:off x="7596237" y="4148386"/>
            <a:ext cx="0" cy="82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" name="Line 36"/>
          <p:cNvSpPr>
            <a:spLocks noChangeShapeType="1"/>
          </p:cNvSpPr>
          <p:nvPr/>
        </p:nvSpPr>
        <p:spPr bwMode="auto">
          <a:xfrm flipH="1" flipV="1">
            <a:off x="6299250" y="4869111"/>
            <a:ext cx="635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" name="Line 37"/>
          <p:cNvSpPr>
            <a:spLocks noChangeShapeType="1"/>
          </p:cNvSpPr>
          <p:nvPr/>
        </p:nvSpPr>
        <p:spPr bwMode="auto">
          <a:xfrm flipH="1" flipV="1">
            <a:off x="4930825" y="4148386"/>
            <a:ext cx="0" cy="82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" name="Line 38"/>
          <p:cNvSpPr>
            <a:spLocks noChangeShapeType="1"/>
          </p:cNvSpPr>
          <p:nvPr/>
        </p:nvSpPr>
        <p:spPr bwMode="auto">
          <a:xfrm flipH="1" flipV="1">
            <a:off x="4935587" y="4757986"/>
            <a:ext cx="1588" cy="111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" name="Line 39"/>
          <p:cNvSpPr>
            <a:spLocks noChangeShapeType="1"/>
          </p:cNvSpPr>
          <p:nvPr/>
        </p:nvSpPr>
        <p:spPr bwMode="auto">
          <a:xfrm flipH="1" flipV="1">
            <a:off x="7589887" y="4762748"/>
            <a:ext cx="635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" name="Text Box 40"/>
          <p:cNvSpPr txBox="1">
            <a:spLocks noChangeArrowheads="1"/>
          </p:cNvSpPr>
          <p:nvPr/>
        </p:nvSpPr>
        <p:spPr bwMode="auto">
          <a:xfrm>
            <a:off x="5040313" y="2433985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2</a:t>
            </a:r>
          </a:p>
        </p:txBody>
      </p:sp>
      <p:sp>
        <p:nvSpPr>
          <p:cNvPr id="39" name="Text Box 41"/>
          <p:cNvSpPr txBox="1">
            <a:spLocks noChangeArrowheads="1"/>
          </p:cNvSpPr>
          <p:nvPr/>
        </p:nvSpPr>
        <p:spPr bwMode="auto">
          <a:xfrm>
            <a:off x="3240088" y="241969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1</a:t>
            </a:r>
          </a:p>
        </p:txBody>
      </p:sp>
      <p:sp>
        <p:nvSpPr>
          <p:cNvPr id="40" name="Text Box 42"/>
          <p:cNvSpPr txBox="1">
            <a:spLocks noChangeArrowheads="1"/>
          </p:cNvSpPr>
          <p:nvPr/>
        </p:nvSpPr>
        <p:spPr bwMode="auto">
          <a:xfrm>
            <a:off x="6553200" y="243874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3</a:t>
            </a:r>
          </a:p>
        </p:txBody>
      </p:sp>
      <p:sp>
        <p:nvSpPr>
          <p:cNvPr id="41" name="Text Box 43"/>
          <p:cNvSpPr txBox="1">
            <a:spLocks noChangeArrowheads="1"/>
          </p:cNvSpPr>
          <p:nvPr/>
        </p:nvSpPr>
        <p:spPr bwMode="auto">
          <a:xfrm>
            <a:off x="8064500" y="2438747"/>
            <a:ext cx="849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Иначе</a:t>
            </a:r>
          </a:p>
        </p:txBody>
      </p:sp>
      <p:sp>
        <p:nvSpPr>
          <p:cNvPr id="42" name="Line 8"/>
          <p:cNvSpPr>
            <a:spLocks noChangeShapeType="1"/>
          </p:cNvSpPr>
          <p:nvPr/>
        </p:nvSpPr>
        <p:spPr bwMode="auto">
          <a:xfrm flipV="1">
            <a:off x="5940152" y="1340768"/>
            <a:ext cx="0" cy="14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" name="Line 10"/>
          <p:cNvSpPr>
            <a:spLocks noChangeShapeType="1"/>
          </p:cNvSpPr>
          <p:nvPr/>
        </p:nvSpPr>
        <p:spPr bwMode="auto">
          <a:xfrm flipV="1">
            <a:off x="5940152" y="2636912"/>
            <a:ext cx="0" cy="1431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" name="Блок-схема: узел 44"/>
          <p:cNvSpPr/>
          <p:nvPr/>
        </p:nvSpPr>
        <p:spPr>
          <a:xfrm>
            <a:off x="5796136" y="1052736"/>
            <a:ext cx="288032" cy="288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40" grpId="0"/>
      <p:bldP spid="41" grpId="0"/>
      <p:bldP spid="42" grpId="0" animBg="1"/>
      <p:bldP spid="43" grpId="0" animBg="1"/>
      <p:bldP spid="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0FFA55F-DA0B-4394-88A8-B3E8A7F4FDFF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01650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2.</a:t>
            </a:r>
            <a:r>
              <a:rPr lang="en-US" altLang="ru-RU" sz="2800" b="1" dirty="0" smtClean="0"/>
              <a:t>4</a:t>
            </a:r>
            <a:r>
              <a:rPr lang="ru-RU" altLang="ru-RU" sz="2800" b="1" dirty="0" smtClean="0"/>
              <a:t> Операторы организации циклов</a:t>
            </a:r>
          </a:p>
        </p:txBody>
      </p:sp>
      <p:sp>
        <p:nvSpPr>
          <p:cNvPr id="9260" name="Rectangle 44"/>
          <p:cNvSpPr>
            <a:spLocks noChangeArrowheads="1"/>
          </p:cNvSpPr>
          <p:nvPr/>
        </p:nvSpPr>
        <p:spPr bwMode="auto">
          <a:xfrm>
            <a:off x="3419475" y="1341438"/>
            <a:ext cx="230505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400" b="1"/>
              <a:t>Циклы</a:t>
            </a:r>
          </a:p>
        </p:txBody>
      </p:sp>
      <p:sp>
        <p:nvSpPr>
          <p:cNvPr id="9261" name="Rectangle 45"/>
          <p:cNvSpPr>
            <a:spLocks noChangeArrowheads="1"/>
          </p:cNvSpPr>
          <p:nvPr/>
        </p:nvSpPr>
        <p:spPr bwMode="auto">
          <a:xfrm>
            <a:off x="539750" y="2493963"/>
            <a:ext cx="230505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400" b="1"/>
              <a:t>Счетные</a:t>
            </a:r>
          </a:p>
        </p:txBody>
      </p:sp>
      <p:sp>
        <p:nvSpPr>
          <p:cNvPr id="9262" name="Rectangle 46"/>
          <p:cNvSpPr>
            <a:spLocks noChangeArrowheads="1"/>
          </p:cNvSpPr>
          <p:nvPr/>
        </p:nvSpPr>
        <p:spPr bwMode="auto">
          <a:xfrm>
            <a:off x="3419475" y="2493963"/>
            <a:ext cx="230505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400" b="1"/>
              <a:t>Итерационные</a:t>
            </a:r>
          </a:p>
        </p:txBody>
      </p:sp>
      <p:sp>
        <p:nvSpPr>
          <p:cNvPr id="9263" name="Rectangle 47"/>
          <p:cNvSpPr>
            <a:spLocks noChangeArrowheads="1"/>
          </p:cNvSpPr>
          <p:nvPr/>
        </p:nvSpPr>
        <p:spPr bwMode="auto">
          <a:xfrm>
            <a:off x="6227763" y="2493963"/>
            <a:ext cx="230505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400" b="1"/>
              <a:t>Поисковые</a:t>
            </a:r>
          </a:p>
        </p:txBody>
      </p:sp>
      <p:sp>
        <p:nvSpPr>
          <p:cNvPr id="9265" name="Line 49"/>
          <p:cNvSpPr>
            <a:spLocks noChangeShapeType="1"/>
          </p:cNvSpPr>
          <p:nvPr/>
        </p:nvSpPr>
        <p:spPr bwMode="auto">
          <a:xfrm>
            <a:off x="827088" y="3070225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66" name="Text Box 50"/>
          <p:cNvSpPr txBox="1">
            <a:spLocks noChangeArrowheads="1"/>
          </p:cNvSpPr>
          <p:nvPr/>
        </p:nvSpPr>
        <p:spPr bwMode="auto">
          <a:xfrm>
            <a:off x="1023938" y="3352800"/>
            <a:ext cx="1370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000" b="1"/>
              <a:t>Цикл-для</a:t>
            </a:r>
          </a:p>
        </p:txBody>
      </p:sp>
      <p:sp>
        <p:nvSpPr>
          <p:cNvPr id="9267" name="Line 51"/>
          <p:cNvSpPr>
            <a:spLocks noChangeShapeType="1"/>
          </p:cNvSpPr>
          <p:nvPr/>
        </p:nvSpPr>
        <p:spPr bwMode="auto">
          <a:xfrm>
            <a:off x="827088" y="3573463"/>
            <a:ext cx="73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68" name="Line 52"/>
          <p:cNvSpPr>
            <a:spLocks noChangeShapeType="1"/>
          </p:cNvSpPr>
          <p:nvPr/>
        </p:nvSpPr>
        <p:spPr bwMode="auto">
          <a:xfrm flipH="1">
            <a:off x="3654425" y="3082925"/>
            <a:ext cx="1588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3851275" y="3357563"/>
            <a:ext cx="1476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000" b="1"/>
              <a:t>Цикл-пока</a:t>
            </a:r>
          </a:p>
        </p:txBody>
      </p:sp>
      <p:sp>
        <p:nvSpPr>
          <p:cNvPr id="9270" name="Line 54"/>
          <p:cNvSpPr>
            <a:spLocks noChangeShapeType="1"/>
          </p:cNvSpPr>
          <p:nvPr/>
        </p:nvSpPr>
        <p:spPr bwMode="auto">
          <a:xfrm>
            <a:off x="3654425" y="3578225"/>
            <a:ext cx="73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3851275" y="3789363"/>
            <a:ext cx="1216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000" b="1"/>
              <a:t>Цикл-до</a:t>
            </a:r>
          </a:p>
        </p:txBody>
      </p:sp>
      <p:sp>
        <p:nvSpPr>
          <p:cNvPr id="9272" name="Line 56"/>
          <p:cNvSpPr>
            <a:spLocks noChangeShapeType="1"/>
          </p:cNvSpPr>
          <p:nvPr/>
        </p:nvSpPr>
        <p:spPr bwMode="auto">
          <a:xfrm>
            <a:off x="3654425" y="4010025"/>
            <a:ext cx="73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73" name="Line 57"/>
          <p:cNvSpPr>
            <a:spLocks noChangeShapeType="1"/>
          </p:cNvSpPr>
          <p:nvPr/>
        </p:nvSpPr>
        <p:spPr bwMode="auto">
          <a:xfrm flipH="1">
            <a:off x="1692275" y="1917700"/>
            <a:ext cx="21590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74" name="Line 58"/>
          <p:cNvSpPr>
            <a:spLocks noChangeShapeType="1"/>
          </p:cNvSpPr>
          <p:nvPr/>
        </p:nvSpPr>
        <p:spPr bwMode="auto">
          <a:xfrm>
            <a:off x="4643438" y="19177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75" name="Line 59"/>
          <p:cNvSpPr>
            <a:spLocks noChangeShapeType="1"/>
          </p:cNvSpPr>
          <p:nvPr/>
        </p:nvSpPr>
        <p:spPr bwMode="auto">
          <a:xfrm>
            <a:off x="5364163" y="1917700"/>
            <a:ext cx="2087562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7" name="Text Box 20"/>
          <p:cNvSpPr txBox="1">
            <a:spLocks noChangeArrowheads="1"/>
          </p:cNvSpPr>
          <p:nvPr/>
        </p:nvSpPr>
        <p:spPr bwMode="auto">
          <a:xfrm>
            <a:off x="250825" y="4437113"/>
            <a:ext cx="871378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ru-RU" b="1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</a:t>
            </a:r>
            <a:r>
              <a:rPr lang="ru-RU" altLang="ru-RU" b="1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четный цикл </a:t>
            </a:r>
            <a:r>
              <a:rPr lang="ru-RU" altLang="ru-RU" dirty="0"/>
              <a:t>– </a:t>
            </a:r>
            <a:r>
              <a:rPr lang="ru-RU" altLang="ru-RU" dirty="0" err="1"/>
              <a:t>цикл</a:t>
            </a:r>
            <a:r>
              <a:rPr lang="ru-RU" altLang="ru-RU" dirty="0"/>
              <a:t>, количество повторений которого известно или можно посчитать. Выход из такого цикла программируется по счетчику.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b="1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Итерационный цикл </a:t>
            </a:r>
            <a:r>
              <a:rPr lang="ru-RU" altLang="ru-RU" dirty="0"/>
              <a:t>– </a:t>
            </a:r>
            <a:r>
              <a:rPr lang="ru-RU" altLang="ru-RU" dirty="0" err="1"/>
              <a:t>цикл</a:t>
            </a:r>
            <a:r>
              <a:rPr lang="ru-RU" altLang="ru-RU" dirty="0"/>
              <a:t>, количество повторений которого неизвестно или считается неизвестным при построении цикла. Выход из цикла </a:t>
            </a:r>
            <a:r>
              <a:rPr lang="ru-RU" altLang="ru-RU" dirty="0" smtClean="0"/>
              <a:t>осуществляется по </a:t>
            </a:r>
            <a:r>
              <a:rPr lang="ru-RU" altLang="ru-RU" dirty="0"/>
              <a:t>выполнению или нарушению условия.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b="1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Поисковый цикл </a:t>
            </a:r>
            <a:r>
              <a:rPr lang="ru-RU" altLang="ru-RU" dirty="0"/>
              <a:t>имеет два выхода – нашли и перебрали </a:t>
            </a:r>
            <a:r>
              <a:rPr lang="ru-RU" altLang="ru-RU" dirty="0" smtClean="0"/>
              <a:t>все, но </a:t>
            </a:r>
            <a:r>
              <a:rPr lang="ru-RU" altLang="ru-RU" dirty="0"/>
              <a:t>не нашли.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0" grpId="0" animBg="1"/>
      <p:bldP spid="9261" grpId="0" animBg="1"/>
      <p:bldP spid="9262" grpId="0" animBg="1"/>
      <p:bldP spid="9263" grpId="0" animBg="1"/>
      <p:bldP spid="9265" grpId="0" animBg="1"/>
      <p:bldP spid="9266" grpId="0"/>
      <p:bldP spid="9267" grpId="0" animBg="1"/>
      <p:bldP spid="9268" grpId="0" animBg="1"/>
      <p:bldP spid="9269" grpId="0"/>
      <p:bldP spid="9270" grpId="0" animBg="1"/>
      <p:bldP spid="9271" grpId="0"/>
      <p:bldP spid="9272" grpId="0" animBg="1"/>
      <p:bldP spid="9273" grpId="0" animBg="1"/>
      <p:bldP spid="9274" grpId="0" animBg="1"/>
      <p:bldP spid="927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FE14FBA-EEEE-4EFE-9B6C-614F8BA01590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79413"/>
          </a:xfrm>
        </p:spPr>
        <p:txBody>
          <a:bodyPr/>
          <a:lstStyle/>
          <a:p>
            <a:pPr eaLnBrk="1" hangingPunct="1"/>
            <a:r>
              <a:rPr lang="ru-RU" altLang="ru-RU" sz="2800" b="1" dirty="0" err="1" smtClean="0"/>
              <a:t>Цикл-пока</a:t>
            </a:r>
            <a:r>
              <a:rPr lang="ru-RU" altLang="ru-RU" sz="2800" b="1" dirty="0" smtClean="0"/>
              <a:t>. Конструкция Цикл-</a:t>
            </a:r>
            <a:r>
              <a:rPr lang="en-US" altLang="ru-RU" sz="2800" b="1" dirty="0" smtClean="0"/>
              <a:t>while</a:t>
            </a:r>
            <a:endParaRPr lang="ru-RU" altLang="ru-RU" sz="2800" b="1" dirty="0" smtClean="0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3633788" y="1412875"/>
            <a:ext cx="1223962" cy="576263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1600"/>
              <a:t>Условие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V="1">
            <a:off x="4233863" y="1196975"/>
            <a:ext cx="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284663" y="1844675"/>
            <a:ext cx="44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да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857750" y="1339850"/>
            <a:ext cx="542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нет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636963" y="2205038"/>
            <a:ext cx="12239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Действие</a:t>
            </a: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H="1" flipV="1">
            <a:off x="4259263" y="26304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4251325" y="19796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H="1" flipV="1">
            <a:off x="3205163" y="2781300"/>
            <a:ext cx="105251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3205163" y="1339850"/>
            <a:ext cx="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3205163" y="1339850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5149850" y="1700213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4860925" y="170021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4284663" y="2924175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 flipH="1" flipV="1">
            <a:off x="4284663" y="29241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95536" y="3501008"/>
            <a:ext cx="8425184" cy="297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Aft>
                <a:spcPts val="600"/>
              </a:spcAft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altLang="ru-RU" sz="2000" b="1" dirty="0" smtClean="0"/>
              <a:t> (</a:t>
            </a:r>
            <a:r>
              <a:rPr lang="ru-RU" altLang="ru-RU" sz="2000" b="1" dirty="0" smtClean="0"/>
              <a:t>Выражение</a:t>
            </a:r>
            <a:r>
              <a:rPr lang="en-US" altLang="ru-RU" sz="2000" b="1" dirty="0" smtClean="0"/>
              <a:t>)</a:t>
            </a:r>
            <a:r>
              <a:rPr lang="ru-RU" altLang="ru-RU" sz="2000" b="1" dirty="0" smtClean="0"/>
              <a:t> Оператор</a:t>
            </a:r>
            <a:endParaRPr lang="en-US" altLang="ru-RU" sz="2000" b="1" dirty="0" smtClean="0"/>
          </a:p>
          <a:p>
            <a:pPr eaLnBrk="1" hangingPunct="1"/>
            <a:r>
              <a:rPr lang="ru-RU" altLang="ru-RU" dirty="0" smtClean="0"/>
              <a:t>Цикл выполняется пока результат выражения - истина.</a:t>
            </a:r>
          </a:p>
          <a:p>
            <a:pPr eaLnBrk="1" hangingPunct="1"/>
            <a:endParaRPr lang="en-US" altLang="ru-RU" b="1" dirty="0" smtClean="0"/>
          </a:p>
          <a:p>
            <a:pPr eaLnBrk="1" hangingPunct="1"/>
            <a:r>
              <a:rPr lang="ru-RU" altLang="ru-RU" b="1" dirty="0" smtClean="0"/>
              <a:t>Пример</a:t>
            </a:r>
            <a:r>
              <a:rPr lang="ru-RU" altLang="ru-RU" b="1" dirty="0"/>
              <a:t>:</a:t>
            </a:r>
          </a:p>
          <a:p>
            <a:pPr eaLnBrk="1" hangingPunct="1"/>
            <a:endParaRPr lang="ru-RU" altLang="ru-RU" dirty="0"/>
          </a:p>
          <a:p>
            <a:pPr eaLnBrk="1" hangingPunct="1"/>
            <a:r>
              <a:rPr lang="en-US" altLang="ru-RU" b="1" dirty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ru-RU" altLang="ru-RU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ru-RU" b="1" dirty="0" err="1" smtClean="0">
                <a:latin typeface="Courier New" pitchFamily="49" charset="0"/>
                <a:cs typeface="Courier New" pitchFamily="49" charset="0"/>
              </a:rPr>
              <a:t>fabs</a:t>
            </a:r>
            <a:r>
              <a:rPr lang="en-US" altLang="ru-RU" b="1" dirty="0" smtClean="0">
                <a:latin typeface="Courier New" pitchFamily="49" charset="0"/>
                <a:cs typeface="Courier New" pitchFamily="49" charset="0"/>
              </a:rPr>
              <a:t>(e) &gt;= 1e-5 )</a:t>
            </a:r>
            <a:endParaRPr lang="en-US" altLang="ru-RU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altLang="ru-RU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altLang="ru-RU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altLang="ru-RU" b="1" dirty="0" smtClean="0">
                <a:latin typeface="Courier New" pitchFamily="49" charset="0"/>
                <a:cs typeface="Courier New" pitchFamily="49" charset="0"/>
              </a:rPr>
              <a:t>    x = x + 1</a:t>
            </a:r>
            <a:r>
              <a:rPr lang="en-US" altLang="ru-RU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/>
            <a:r>
              <a:rPr lang="en-US" altLang="ru-RU" b="1" dirty="0" smtClean="0">
                <a:latin typeface="Courier New" pitchFamily="49" charset="0"/>
                <a:cs typeface="Courier New" pitchFamily="49" charset="0"/>
              </a:rPr>
              <a:t>    e = e / 10</a:t>
            </a:r>
            <a:r>
              <a:rPr lang="en-US" altLang="ru-RU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/>
            <a:r>
              <a:rPr lang="en-US" altLang="ru-RU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ru-RU" altLang="ru-RU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5" grpId="0" animBg="1"/>
      <p:bldP spid="15366" grpId="0"/>
      <p:bldP spid="15367" grpId="0"/>
      <p:bldP spid="15368" grpId="0" animBg="1"/>
      <p:bldP spid="15369" grpId="0" animBg="1"/>
      <p:bldP spid="15370" grpId="0" animBg="1"/>
      <p:bldP spid="15371" grpId="0" animBg="1"/>
      <p:bldP spid="15372" grpId="0" animBg="1"/>
      <p:bldP spid="15373" grpId="0" animBg="1"/>
      <p:bldP spid="15374" grpId="0" animBg="1"/>
      <p:bldP spid="15375" grpId="0" animBg="1"/>
      <p:bldP spid="15376" grpId="0" animBg="1"/>
      <p:bldP spid="1537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345E4FC-F92D-4EE6-8EF2-DBAEBA6FB2FB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450850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Цикл-до. Конструкция Цикл-</a:t>
            </a:r>
            <a:r>
              <a:rPr lang="en-US" altLang="ru-RU" sz="2800" b="1" dirty="0" smtClean="0"/>
              <a:t>do-while</a:t>
            </a:r>
            <a:endParaRPr lang="ru-RU" altLang="ru-RU" sz="2800" b="1" dirty="0" smtClean="0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 flipV="1">
            <a:off x="2629272" y="91087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981572" y="1126778"/>
            <a:ext cx="12239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Действие</a:t>
            </a: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2019672" y="1706216"/>
            <a:ext cx="1223963" cy="576262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1600"/>
              <a:t>Условие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629272" y="2206278"/>
            <a:ext cx="44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да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476747" y="1628428"/>
            <a:ext cx="542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нет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2629272" y="2277716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1549772" y="199037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V="1">
            <a:off x="2629272" y="155857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1549772" y="1053753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1549772" y="1053753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3780210" y="1268066"/>
            <a:ext cx="993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3600">
                <a:sym typeface="Symbol" pitchFamily="18" charset="2"/>
              </a:rPr>
              <a:t></a:t>
            </a:r>
          </a:p>
        </p:txBody>
      </p:sp>
      <p:sp>
        <p:nvSpPr>
          <p:cNvPr id="16399" name="AutoShape 15"/>
          <p:cNvSpPr>
            <a:spLocks noChangeArrowheads="1"/>
          </p:cNvSpPr>
          <p:nvPr/>
        </p:nvSpPr>
        <p:spPr bwMode="auto">
          <a:xfrm>
            <a:off x="5289922" y="1699866"/>
            <a:ext cx="1223963" cy="576262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1600"/>
              <a:t>Условие</a:t>
            </a:r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V="1">
            <a:off x="5889997" y="1483966"/>
            <a:ext cx="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5940797" y="2131666"/>
            <a:ext cx="444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да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6513885" y="1626841"/>
            <a:ext cx="542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нет</a:t>
            </a: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5293097" y="2492028"/>
            <a:ext cx="12239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Действие</a:t>
            </a:r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H="1" flipV="1">
            <a:off x="5915397" y="2917478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5907460" y="226660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H="1" flipV="1">
            <a:off x="4861297" y="3068291"/>
            <a:ext cx="105251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4861297" y="1626841"/>
            <a:ext cx="0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4861297" y="1626841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6805985" y="1987203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>
            <a:off x="6517060" y="198720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5940797" y="3211166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 flipH="1" flipV="1">
            <a:off x="5940797" y="3211166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5220072" y="980728"/>
            <a:ext cx="12239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Действие</a:t>
            </a:r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>
            <a:off x="5834435" y="75530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5" name="Line 31"/>
          <p:cNvSpPr>
            <a:spLocks noChangeShapeType="1"/>
          </p:cNvSpPr>
          <p:nvPr/>
        </p:nvSpPr>
        <p:spPr bwMode="auto">
          <a:xfrm>
            <a:off x="5580435" y="191735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7" name="AutoShape 33"/>
          <p:cNvSpPr>
            <a:spLocks noChangeArrowheads="1"/>
          </p:cNvSpPr>
          <p:nvPr/>
        </p:nvSpPr>
        <p:spPr bwMode="auto">
          <a:xfrm>
            <a:off x="1980084" y="2636689"/>
            <a:ext cx="2736850" cy="1008335"/>
          </a:xfrm>
          <a:prstGeom prst="wedgeRoundRectCallout">
            <a:avLst>
              <a:gd name="adj1" fmla="val 27413"/>
              <a:gd name="adj2" fmla="val -122887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2000" dirty="0"/>
              <a:t>«</a:t>
            </a:r>
            <a:r>
              <a:rPr lang="ru-RU" altLang="ru-RU" dirty="0"/>
              <a:t>Цикл-до» можно реализовать через «</a:t>
            </a:r>
            <a:r>
              <a:rPr lang="ru-RU" altLang="ru-RU" dirty="0" err="1"/>
              <a:t>цикл-пока</a:t>
            </a:r>
            <a:r>
              <a:rPr lang="ru-RU" altLang="ru-RU" dirty="0"/>
              <a:t>»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95288" y="3861048"/>
            <a:ext cx="8569200" cy="2816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ru-RU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 </a:t>
            </a:r>
            <a:r>
              <a:rPr lang="en-GB" altLang="ru-RU" sz="2000" b="1" dirty="0" smtClean="0">
                <a:solidFill>
                  <a:srgbClr val="000000"/>
                </a:solidFill>
              </a:rPr>
              <a:t>Оператор  </a:t>
            </a:r>
            <a:r>
              <a:rPr lang="en-GB" altLang="ru-RU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GB" altLang="ru-RU" sz="2000" b="1" dirty="0" smtClean="0">
                <a:solidFill>
                  <a:srgbClr val="000000"/>
                </a:solidFill>
              </a:rPr>
              <a:t> (Выражение) ;</a:t>
            </a:r>
            <a:r>
              <a:rPr lang="en-GB" altLang="ru-RU" dirty="0" smtClean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ru-RU" dirty="0" smtClean="0">
                <a:solidFill>
                  <a:srgbClr val="000000"/>
                </a:solidFill>
              </a:rPr>
              <a:t>Цикл выполняется до тех пор, пока результат выражения </a:t>
            </a:r>
            <a:r>
              <a:rPr lang="ru-RU" altLang="ru-RU" dirty="0" smtClean="0">
                <a:solidFill>
                  <a:srgbClr val="000000"/>
                </a:solidFill>
              </a:rPr>
              <a:t> не станет </a:t>
            </a:r>
            <a:r>
              <a:rPr lang="en-US" altLang="ru-RU" dirty="0" smtClean="0">
                <a:solidFill>
                  <a:srgbClr val="000000"/>
                </a:solidFill>
              </a:rPr>
              <a:t>true</a:t>
            </a:r>
            <a:r>
              <a:rPr lang="en-GB" altLang="ru-RU" dirty="0" smtClean="0">
                <a:solidFill>
                  <a:srgbClr val="000000"/>
                </a:solidFill>
              </a:rPr>
              <a:t>.</a:t>
            </a:r>
          </a:p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ru-RU" sz="800" dirty="0" smtClean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b="1" dirty="0" smtClean="0"/>
              <a:t>Пример. </a:t>
            </a:r>
            <a:r>
              <a:rPr lang="en-GB" altLang="ru-RU" dirty="0" smtClean="0">
                <a:solidFill>
                  <a:srgbClr val="000000"/>
                </a:solidFill>
              </a:rPr>
              <a:t>Игнорировать ввод значения, выходящего за пределы заданного интервала</a:t>
            </a:r>
            <a:r>
              <a:rPr lang="ru-RU" altLang="ru-RU" dirty="0" smtClean="0">
                <a:solidFill>
                  <a:srgbClr val="000000"/>
                </a:solidFill>
              </a:rPr>
              <a:t>:</a:t>
            </a:r>
            <a:endParaRPr lang="en-GB" altLang="ru-RU" dirty="0" smtClean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ru-RU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do {  </a:t>
            </a:r>
          </a:p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ru-RU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			</a:t>
            </a:r>
            <a:r>
              <a:rPr lang="en-GB" altLang="ru-RU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GB" altLang="ru-RU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altLang="ru-RU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Enter value from</a:t>
            </a:r>
            <a:r>
              <a:rPr lang="en-GB" altLang="ru-RU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%d to %d : ", low, high); </a:t>
            </a:r>
          </a:p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ru-RU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			</a:t>
            </a:r>
            <a:r>
              <a:rPr lang="en-GB" altLang="ru-RU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GB" altLang="ru-RU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("%d ", &amp;a);  </a:t>
            </a:r>
          </a:p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ru-RU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		} </a:t>
            </a:r>
          </a:p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ru-RU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while (a &lt; low || a &gt; high);</a:t>
            </a:r>
            <a:endParaRPr lang="en-GB" altLang="ru-RU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89" grpId="0" animBg="1"/>
      <p:bldP spid="16390" grpId="0" animBg="1"/>
      <p:bldP spid="16391" grpId="0"/>
      <p:bldP spid="16392" grpId="0"/>
      <p:bldP spid="16393" grpId="0" animBg="1"/>
      <p:bldP spid="16394" grpId="0" animBg="1"/>
      <p:bldP spid="16395" grpId="0" animBg="1"/>
      <p:bldP spid="16396" grpId="0" animBg="1"/>
      <p:bldP spid="16397" grpId="0" animBg="1"/>
      <p:bldP spid="16398" grpId="0"/>
      <p:bldP spid="16399" grpId="0" animBg="1"/>
      <p:bldP spid="16400" grpId="0" animBg="1"/>
      <p:bldP spid="16401" grpId="0"/>
      <p:bldP spid="16402" grpId="0"/>
      <p:bldP spid="16403" grpId="0" animBg="1"/>
      <p:bldP spid="16404" grpId="0" animBg="1"/>
      <p:bldP spid="16405" grpId="0" animBg="1"/>
      <p:bldP spid="16406" grpId="0" animBg="1"/>
      <p:bldP spid="16407" grpId="0" animBg="1"/>
      <p:bldP spid="16408" grpId="0" animBg="1"/>
      <p:bldP spid="16409" grpId="0" animBg="1"/>
      <p:bldP spid="16410" grpId="0" animBg="1"/>
      <p:bldP spid="16411" grpId="0" animBg="1"/>
      <p:bldP spid="16412" grpId="0" animBg="1"/>
      <p:bldP spid="16413" grpId="0" animBg="1"/>
      <p:bldP spid="16414" grpId="0" animBg="1"/>
      <p:bldP spid="16415" grpId="0" animBg="1"/>
      <p:bldP spid="164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95288" y="908720"/>
            <a:ext cx="8748712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000" dirty="0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В С++ счетный цикл реализуется посредством конструкции Цикл-</a:t>
            </a:r>
            <a:r>
              <a:rPr lang="en-US" altLang="ru-RU" sz="2000" dirty="0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for</a:t>
            </a:r>
            <a:r>
              <a:rPr lang="ru-RU" altLang="ru-RU" sz="2000" dirty="0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.</a:t>
            </a:r>
          </a:p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2000" dirty="0" smtClean="0">
              <a:solidFill>
                <a:srgbClr val="000000"/>
              </a:solidFill>
              <a:latin typeface="+mn-lt"/>
              <a:cs typeface="Courier New" pitchFamily="49" charset="0"/>
            </a:endParaRPr>
          </a:p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ru-RU" sz="2000" dirty="0" smtClean="0">
              <a:solidFill>
                <a:srgbClr val="000000"/>
              </a:solidFill>
              <a:latin typeface="+mn-lt"/>
              <a:cs typeface="Courier New" pitchFamily="49" charset="0"/>
            </a:endParaRPr>
          </a:p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ru-RU" sz="20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ru-RU" sz="20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ru-RU" sz="20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ru-RU" sz="20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ru-RU" sz="20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ru-RU" sz="20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ru-RU" sz="20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ru-RU" sz="20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ru-RU" sz="8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ru-RU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GB" altLang="ru-RU" sz="2000" b="1" dirty="0" smtClean="0">
                <a:solidFill>
                  <a:srgbClr val="000000"/>
                </a:solidFill>
                <a:latin typeface="Times New Roman" pitchFamily="18" charset="0"/>
              </a:rPr>
              <a:t> (</a:t>
            </a:r>
            <a:r>
              <a:rPr lang="en-GB" altLang="ru-RU" sz="2000" b="1" dirty="0" smtClean="0">
                <a:solidFill>
                  <a:srgbClr val="FF0000"/>
                </a:solidFill>
                <a:latin typeface="Times New Roman" pitchFamily="18" charset="0"/>
              </a:rPr>
              <a:t>[</a:t>
            </a:r>
            <a:r>
              <a:rPr lang="en-GB" altLang="ru-RU" sz="2000" b="1" dirty="0" smtClean="0">
                <a:solidFill>
                  <a:srgbClr val="000000"/>
                </a:solidFill>
                <a:latin typeface="Times New Roman" pitchFamily="18" charset="0"/>
              </a:rPr>
              <a:t>Выражение1</a:t>
            </a:r>
            <a:r>
              <a:rPr lang="en-GB" altLang="ru-RU" sz="2000" b="1" dirty="0" smtClean="0">
                <a:solidFill>
                  <a:srgbClr val="FF0000"/>
                </a:solidFill>
                <a:latin typeface="Times New Roman" pitchFamily="18" charset="0"/>
              </a:rPr>
              <a:t>]</a:t>
            </a:r>
            <a:r>
              <a:rPr lang="en-GB" altLang="ru-RU" sz="2000" b="1" dirty="0" smtClean="0">
                <a:solidFill>
                  <a:srgbClr val="000000"/>
                </a:solidFill>
                <a:latin typeface="Times New Roman" pitchFamily="18" charset="0"/>
              </a:rPr>
              <a:t>;</a:t>
            </a:r>
            <a:r>
              <a:rPr lang="en-GB" altLang="ru-RU" sz="2000" b="1" dirty="0" smtClean="0">
                <a:solidFill>
                  <a:srgbClr val="FF0000"/>
                </a:solidFill>
                <a:latin typeface="Times New Roman" pitchFamily="18" charset="0"/>
              </a:rPr>
              <a:t>[</a:t>
            </a:r>
            <a:r>
              <a:rPr lang="en-GB" altLang="ru-RU" sz="2000" b="1" dirty="0" smtClean="0">
                <a:solidFill>
                  <a:srgbClr val="000000"/>
                </a:solidFill>
                <a:latin typeface="Times New Roman" pitchFamily="18" charset="0"/>
              </a:rPr>
              <a:t>Выражение2</a:t>
            </a:r>
            <a:r>
              <a:rPr lang="en-GB" altLang="ru-RU" sz="2000" b="1" dirty="0" smtClean="0">
                <a:solidFill>
                  <a:srgbClr val="FF0000"/>
                </a:solidFill>
                <a:latin typeface="Times New Roman" pitchFamily="18" charset="0"/>
              </a:rPr>
              <a:t>]</a:t>
            </a:r>
            <a:r>
              <a:rPr lang="en-GB" altLang="ru-RU" sz="2000" b="1" dirty="0" smtClean="0">
                <a:solidFill>
                  <a:srgbClr val="000000"/>
                </a:solidFill>
                <a:latin typeface="Times New Roman" pitchFamily="18" charset="0"/>
              </a:rPr>
              <a:t>;</a:t>
            </a:r>
            <a:r>
              <a:rPr lang="en-GB" altLang="ru-RU" sz="2000" b="1" dirty="0" smtClean="0">
                <a:solidFill>
                  <a:srgbClr val="FF0000"/>
                </a:solidFill>
                <a:latin typeface="Times New Roman" pitchFamily="18" charset="0"/>
              </a:rPr>
              <a:t>[</a:t>
            </a:r>
            <a:r>
              <a:rPr lang="en-GB" altLang="ru-RU" sz="2000" b="1" dirty="0" smtClean="0">
                <a:solidFill>
                  <a:srgbClr val="000000"/>
                </a:solidFill>
                <a:latin typeface="Times New Roman" pitchFamily="18" charset="0"/>
              </a:rPr>
              <a:t>Выражение3</a:t>
            </a:r>
            <a:r>
              <a:rPr lang="en-GB" altLang="ru-RU" sz="2000" b="1" dirty="0" smtClean="0">
                <a:solidFill>
                  <a:srgbClr val="FF0000"/>
                </a:solidFill>
                <a:latin typeface="Times New Roman" pitchFamily="18" charset="0"/>
              </a:rPr>
              <a:t>]</a:t>
            </a:r>
            <a:r>
              <a:rPr lang="en-GB" altLang="ru-RU" sz="2000" b="1" dirty="0" smtClean="0">
                <a:solidFill>
                  <a:srgbClr val="000000"/>
                </a:solidFill>
                <a:latin typeface="Times New Roman" pitchFamily="18" charset="0"/>
              </a:rPr>
              <a:t>) </a:t>
            </a:r>
            <a:r>
              <a:rPr lang="en-GB" altLang="ru-RU" sz="2000" b="1" dirty="0" smtClean="0">
                <a:solidFill>
                  <a:srgbClr val="FF0000"/>
                </a:solidFill>
                <a:latin typeface="Times New Roman" pitchFamily="18" charset="0"/>
              </a:rPr>
              <a:t>[</a:t>
            </a:r>
            <a:r>
              <a:rPr lang="en-GB" altLang="ru-RU" sz="2000" b="1" dirty="0" smtClean="0">
                <a:solidFill>
                  <a:srgbClr val="000000"/>
                </a:solidFill>
                <a:latin typeface="Times New Roman" pitchFamily="18" charset="0"/>
              </a:rPr>
              <a:t>Оператор</a:t>
            </a:r>
            <a:r>
              <a:rPr lang="en-GB" altLang="ru-RU" sz="2000" b="1" dirty="0" smtClean="0">
                <a:solidFill>
                  <a:srgbClr val="FF0000"/>
                </a:solidFill>
                <a:latin typeface="Times New Roman" pitchFamily="18" charset="0"/>
              </a:rPr>
              <a:t>]</a:t>
            </a:r>
            <a:endParaRPr lang="en-GB" altLang="ru-RU" sz="20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ru-RU" dirty="0" smtClean="0">
                <a:solidFill>
                  <a:srgbClr val="000000"/>
                </a:solidFill>
              </a:rPr>
              <a:t> </a:t>
            </a:r>
          </a:p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ru-RU" dirty="0" smtClean="0">
                <a:solidFill>
                  <a:srgbClr val="000000"/>
                </a:solidFill>
              </a:rPr>
              <a:t>Эквивалентно:</a:t>
            </a:r>
          </a:p>
        </p:txBody>
      </p:sp>
      <p:sp>
        <p:nvSpPr>
          <p:cNvPr id="5123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EFBE9E2-5328-4F98-A163-5D956A53E0E8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07504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Счетный цикл. Конструкция Цикл-</a:t>
            </a:r>
            <a:r>
              <a:rPr lang="en-US" altLang="ru-RU" sz="2800" b="1" dirty="0" smtClean="0"/>
              <a:t>for</a:t>
            </a:r>
            <a:endParaRPr lang="ru-RU" altLang="ru-RU" sz="2800" b="1" dirty="0" smtClean="0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2123728" y="1628800"/>
            <a:ext cx="1223963" cy="431800"/>
          </a:xfrm>
          <a:prstGeom prst="hexagon">
            <a:avLst>
              <a:gd name="adj" fmla="val 7086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i:=1,k</a:t>
            </a:r>
            <a:endParaRPr lang="ru-RU" altLang="ru-RU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H="1" flipV="1">
            <a:off x="1906241" y="18447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V="1">
            <a:off x="2733328" y="1539900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H="1" flipV="1">
            <a:off x="1899891" y="1835175"/>
            <a:ext cx="7937" cy="946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H="1" flipV="1">
            <a:off x="3347691" y="1844700"/>
            <a:ext cx="18256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H="1" flipV="1">
            <a:off x="3531841" y="1827237"/>
            <a:ext cx="1587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2123728" y="2276500"/>
            <a:ext cx="12239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Действие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1907828" y="2776562"/>
            <a:ext cx="825500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 flipV="1">
            <a:off x="2731741" y="2051075"/>
            <a:ext cx="1587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 flipV="1">
            <a:off x="2733328" y="2705125"/>
            <a:ext cx="1588" cy="77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3852516" y="1771675"/>
            <a:ext cx="993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3600">
                <a:sym typeface="Symbol" pitchFamily="18" charset="2"/>
              </a:rPr>
              <a:t></a:t>
            </a:r>
          </a:p>
        </p:txBody>
      </p:sp>
      <p:sp>
        <p:nvSpPr>
          <p:cNvPr id="17423" name="AutoShape 15"/>
          <p:cNvSpPr>
            <a:spLocks noChangeArrowheads="1"/>
          </p:cNvSpPr>
          <p:nvPr/>
        </p:nvSpPr>
        <p:spPr bwMode="auto">
          <a:xfrm>
            <a:off x="5365403" y="2203475"/>
            <a:ext cx="1223963" cy="576262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sz="2000"/>
              <a:t>i </a:t>
            </a:r>
            <a:r>
              <a:rPr lang="en-US" altLang="ru-RU" sz="2000">
                <a:sym typeface="Symbol" pitchFamily="18" charset="2"/>
              </a:rPr>
              <a:t> k</a:t>
            </a:r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V="1">
            <a:off x="5940152" y="1988840"/>
            <a:ext cx="0" cy="2160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6013103" y="2635275"/>
            <a:ext cx="444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да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6586191" y="2130450"/>
            <a:ext cx="542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нет</a:t>
            </a: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5365403" y="3571900"/>
            <a:ext cx="12239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i :=i+1</a:t>
            </a:r>
            <a:endParaRPr lang="ru-RU" altLang="ru-RU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 flipV="1">
            <a:off x="6013103" y="4003700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5979766" y="2770212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 flipH="1" flipV="1">
            <a:off x="4933603" y="4076725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4933603" y="2130450"/>
            <a:ext cx="0" cy="1946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4933603" y="2130450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 flipH="1">
            <a:off x="6876703" y="2490812"/>
            <a:ext cx="1588" cy="1730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>
            <a:off x="6589366" y="2490812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6013103" y="4221187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 flipH="1" flipV="1">
            <a:off x="6013103" y="4221187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7" name="Rectangle 29"/>
          <p:cNvSpPr>
            <a:spLocks noChangeArrowheads="1"/>
          </p:cNvSpPr>
          <p:nvPr/>
        </p:nvSpPr>
        <p:spPr bwMode="auto">
          <a:xfrm>
            <a:off x="5364088" y="1556792"/>
            <a:ext cx="12239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i :=1</a:t>
            </a:r>
            <a:endParaRPr lang="ru-RU" altLang="ru-RU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6012160" y="134076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40" name="Rectangle 32"/>
          <p:cNvSpPr>
            <a:spLocks noChangeArrowheads="1"/>
          </p:cNvSpPr>
          <p:nvPr/>
        </p:nvSpPr>
        <p:spPr bwMode="auto">
          <a:xfrm>
            <a:off x="5365403" y="2995637"/>
            <a:ext cx="12239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Действие</a:t>
            </a:r>
          </a:p>
        </p:txBody>
      </p:sp>
      <p:sp>
        <p:nvSpPr>
          <p:cNvPr id="17441" name="Line 33"/>
          <p:cNvSpPr>
            <a:spLocks noChangeShapeType="1"/>
          </p:cNvSpPr>
          <p:nvPr/>
        </p:nvSpPr>
        <p:spPr bwMode="auto">
          <a:xfrm flipH="1" flipV="1">
            <a:off x="6013103" y="3429025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44" name="AutoShape 36"/>
          <p:cNvSpPr>
            <a:spLocks noChangeArrowheads="1"/>
          </p:cNvSpPr>
          <p:nvPr/>
        </p:nvSpPr>
        <p:spPr bwMode="auto">
          <a:xfrm>
            <a:off x="1907704" y="3140968"/>
            <a:ext cx="2665412" cy="1009650"/>
          </a:xfrm>
          <a:prstGeom prst="wedgeRoundRectCallout">
            <a:avLst>
              <a:gd name="adj1" fmla="val 35528"/>
              <a:gd name="adj2" fmla="val -134750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dirty="0"/>
              <a:t>Счетный цикл </a:t>
            </a:r>
            <a:r>
              <a:rPr lang="ru-RU" altLang="ru-RU" dirty="0" smtClean="0"/>
              <a:t>можно </a:t>
            </a:r>
            <a:r>
              <a:rPr lang="ru-RU" altLang="ru-RU" dirty="0"/>
              <a:t>реализовать через «</a:t>
            </a:r>
            <a:r>
              <a:rPr lang="ru-RU" altLang="ru-RU" dirty="0" err="1"/>
              <a:t>цикл-пока</a:t>
            </a:r>
            <a:r>
              <a:rPr lang="ru-RU" altLang="ru-RU" dirty="0"/>
              <a:t>»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411760" y="5013176"/>
            <a:ext cx="27363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ru-RU" b="1" dirty="0" smtClean="0">
                <a:solidFill>
                  <a:srgbClr val="000000"/>
                </a:solidFill>
              </a:rPr>
              <a:t>Выражение1 </a:t>
            </a:r>
          </a:p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ru-RU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GB" altLang="ru-RU" b="1" dirty="0" smtClean="0">
                <a:solidFill>
                  <a:srgbClr val="000000"/>
                </a:solidFill>
              </a:rPr>
              <a:t> (Выражение2)</a:t>
            </a:r>
          </a:p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ru-RU" b="1" dirty="0" smtClean="0">
                <a:solidFill>
                  <a:srgbClr val="000000"/>
                </a:solidFill>
              </a:rPr>
              <a:t>{ </a:t>
            </a:r>
          </a:p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ru-RU" b="1" dirty="0" smtClean="0">
                <a:solidFill>
                  <a:srgbClr val="000000"/>
                </a:solidFill>
              </a:rPr>
              <a:t>     Оператор</a:t>
            </a:r>
          </a:p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ru-RU" b="1" dirty="0" smtClean="0">
                <a:solidFill>
                  <a:srgbClr val="000000"/>
                </a:solidFill>
              </a:rPr>
              <a:t>     Выражение3;</a:t>
            </a:r>
          </a:p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ru-RU" b="1" dirty="0" smtClean="0">
                <a:solidFill>
                  <a:srgbClr val="000000"/>
                </a:solidFill>
              </a:rPr>
              <a:t>}</a:t>
            </a:r>
          </a:p>
          <a:p>
            <a:endParaRPr lang="ru-RU" dirty="0"/>
          </a:p>
        </p:txBody>
      </p:sp>
      <p:sp>
        <p:nvSpPr>
          <p:cNvPr id="38" name="AutoShape 36"/>
          <p:cNvSpPr>
            <a:spLocks noChangeArrowheads="1"/>
          </p:cNvSpPr>
          <p:nvPr/>
        </p:nvSpPr>
        <p:spPr bwMode="auto">
          <a:xfrm>
            <a:off x="6228184" y="4941168"/>
            <a:ext cx="2665412" cy="1916832"/>
          </a:xfrm>
          <a:prstGeom prst="wedgeRoundRectCallout">
            <a:avLst>
              <a:gd name="adj1" fmla="val 25864"/>
              <a:gd name="adj2" fmla="val -49286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dirty="0" smtClean="0"/>
              <a:t>В С++ Цикл-</a:t>
            </a:r>
            <a:r>
              <a:rPr lang="en-US" altLang="ru-RU" dirty="0" smtClean="0"/>
              <a:t>for – </a:t>
            </a:r>
            <a:r>
              <a:rPr lang="ru-RU" altLang="ru-RU" dirty="0" smtClean="0"/>
              <a:t>частный случай </a:t>
            </a:r>
            <a:r>
              <a:rPr lang="ru-RU" altLang="ru-RU" dirty="0" err="1" smtClean="0"/>
              <a:t>цикла-пока</a:t>
            </a:r>
            <a:r>
              <a:rPr lang="ru-RU" altLang="ru-RU" dirty="0" smtClean="0"/>
              <a:t>, который обычно используется для реализации счетного цикла.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13" grpId="0" animBg="1"/>
      <p:bldP spid="17414" grpId="0" animBg="1"/>
      <p:bldP spid="17415" grpId="0" animBg="1"/>
      <p:bldP spid="17416" grpId="0" animBg="1"/>
      <p:bldP spid="17417" grpId="0" animBg="1"/>
      <p:bldP spid="17418" grpId="0" animBg="1"/>
      <p:bldP spid="17419" grpId="0" animBg="1"/>
      <p:bldP spid="17420" grpId="0" animBg="1"/>
      <p:bldP spid="17421" grpId="0" animBg="1"/>
      <p:bldP spid="17422" grpId="0"/>
      <p:bldP spid="17423" grpId="0" animBg="1"/>
      <p:bldP spid="17424" grpId="0" animBg="1"/>
      <p:bldP spid="17425" grpId="0"/>
      <p:bldP spid="17426" grpId="0"/>
      <p:bldP spid="17427" grpId="0" animBg="1"/>
      <p:bldP spid="17428" grpId="0" animBg="1"/>
      <p:bldP spid="17429" grpId="0" animBg="1"/>
      <p:bldP spid="17430" grpId="0" animBg="1"/>
      <p:bldP spid="17431" grpId="0" animBg="1"/>
      <p:bldP spid="17432" grpId="0" animBg="1"/>
      <p:bldP spid="17433" grpId="0" animBg="1"/>
      <p:bldP spid="17434" grpId="0" animBg="1"/>
      <p:bldP spid="17435" grpId="0" animBg="1"/>
      <p:bldP spid="17436" grpId="0" animBg="1"/>
      <p:bldP spid="17437" grpId="0" animBg="1"/>
      <p:bldP spid="17438" grpId="0" animBg="1"/>
      <p:bldP spid="17440" grpId="0" animBg="1"/>
      <p:bldP spid="17441" grpId="0" animBg="1"/>
      <p:bldP spid="17444" grpId="0" animBg="1"/>
      <p:bldP spid="3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18344BE-E5E0-4F85-8402-FC4EBD511712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95288" y="2708275"/>
            <a:ext cx="3744912" cy="2233613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r" eaLnBrk="1" hangingPunct="1"/>
            <a:r>
              <a:rPr lang="ru-RU" altLang="ru-RU" b="1"/>
              <a:t>«Накопление»</a:t>
            </a:r>
          </a:p>
          <a:p>
            <a:pPr algn="r" eaLnBrk="1" hangingPunct="1"/>
            <a:r>
              <a:rPr lang="ru-RU" altLang="ru-RU" b="1"/>
              <a:t>суммы</a:t>
            </a: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2" y="333375"/>
            <a:ext cx="8675687" cy="493713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Суммирование натуральных чисел (</a:t>
            </a:r>
            <a:r>
              <a:rPr lang="en-US" altLang="ru-RU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Ex02_03</a:t>
            </a:r>
            <a:r>
              <a:rPr lang="ru-RU" altLang="ru-RU" sz="2800" b="1" dirty="0" smtClean="0"/>
              <a:t>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908050"/>
            <a:ext cx="6337300" cy="3603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dirty="0" smtClean="0"/>
              <a:t>Найти сумму</a:t>
            </a:r>
            <a:r>
              <a:rPr lang="en-US" altLang="ru-RU" sz="2000" dirty="0" smtClean="0"/>
              <a:t> </a:t>
            </a:r>
            <a:r>
              <a:rPr lang="ru-RU" altLang="ru-RU" sz="2000" dirty="0" smtClean="0"/>
              <a:t>первых </a:t>
            </a:r>
            <a:r>
              <a:rPr lang="en-US" altLang="ru-RU" sz="2000" dirty="0" smtClean="0"/>
              <a:t>N </a:t>
            </a:r>
            <a:r>
              <a:rPr lang="ru-RU" altLang="ru-RU" sz="2000" dirty="0" smtClean="0"/>
              <a:t>натуральных чисел.</a:t>
            </a:r>
          </a:p>
        </p:txBody>
      </p:sp>
      <p:graphicFrame>
        <p:nvGraphicFramePr>
          <p:cNvPr id="1024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39750" y="1341438"/>
          <a:ext cx="2087563" cy="5040312"/>
        </p:xfrm>
        <a:graphic>
          <a:graphicData uri="http://schemas.openxmlformats.org/presentationml/2006/ole">
            <p:oleObj spid="_x0000_s6148" name="Visio" r:id="rId3" imgW="952024" imgH="2780824" progId="Visio.Drawing.11">
              <p:embed/>
            </p:oleObj>
          </a:graphicData>
        </a:graphic>
      </p:graphicFrame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211960" y="1268760"/>
            <a:ext cx="493204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</a:rPr>
              <a:t>iostream</a:t>
            </a:r>
            <a:r>
              <a:rPr lang="en-US" altLang="ru-RU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using namespace std;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main()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{	</a:t>
            </a:r>
            <a:endParaRPr lang="ru-RU" alt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 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n, s;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</a:t>
            </a:r>
            <a:r>
              <a:rPr lang="en-US" altLang="ru-RU" sz="2000" b="1" dirty="0" err="1" smtClean="0">
                <a:latin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</a:rPr>
              <a:t> &lt;&lt; "Enter n: ";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</a:t>
            </a:r>
            <a:r>
              <a:rPr lang="en-US" altLang="ru-RU" sz="2000" b="1" dirty="0" err="1" smtClean="0">
                <a:latin typeface="Courier New" pitchFamily="49" charset="0"/>
              </a:rPr>
              <a:t>cin</a:t>
            </a:r>
            <a:r>
              <a:rPr lang="en-US" altLang="ru-RU" sz="2000" b="1" dirty="0" smtClean="0">
                <a:latin typeface="Courier New" pitchFamily="49" charset="0"/>
              </a:rPr>
              <a:t> &gt;&gt; n;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 </a:t>
            </a:r>
            <a:r>
              <a:rPr lang="en-US" altLang="ru-RU" sz="2000" b="1" dirty="0" smtClean="0">
                <a:latin typeface="Courier New" pitchFamily="49" charset="0"/>
              </a:rPr>
              <a:t>for (</a:t>
            </a:r>
            <a:r>
              <a:rPr lang="en-US" altLang="ru-RU" sz="2000" b="1" dirty="0" err="1" smtClean="0">
                <a:solidFill>
                  <a:srgbClr val="FF0000"/>
                </a:solidFill>
                <a:latin typeface="Courier New" pitchFamily="49" charset="0"/>
              </a:rPr>
              <a:t>int</a:t>
            </a:r>
            <a:r>
              <a:rPr lang="en-US" altLang="ru-RU" sz="2000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altLang="ru-RU" sz="2000" b="1" dirty="0" smtClean="0">
                <a:solidFill>
                  <a:srgbClr val="FF0000"/>
                </a:solidFill>
                <a:latin typeface="Courier New" pitchFamily="49" charset="0"/>
              </a:rPr>
              <a:t>=1,s=0</a:t>
            </a:r>
            <a:r>
              <a:rPr lang="en-US" altLang="ru-RU" sz="2000" b="1" dirty="0" smtClean="0">
                <a:latin typeface="Courier New" pitchFamily="49" charset="0"/>
              </a:rPr>
              <a:t>;i&lt;=</a:t>
            </a:r>
            <a:r>
              <a:rPr lang="en-US" altLang="ru-RU" sz="2000" b="1" dirty="0" err="1" smtClean="0">
                <a:latin typeface="Courier New" pitchFamily="49" charset="0"/>
              </a:rPr>
              <a:t>n;i</a:t>
            </a:r>
            <a:r>
              <a:rPr lang="en-US" altLang="ru-RU" sz="2000" b="1" dirty="0" smtClean="0">
                <a:latin typeface="Courier New" pitchFamily="49" charset="0"/>
              </a:rPr>
              <a:t>++) 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     </a:t>
            </a:r>
            <a:r>
              <a:rPr lang="en-US" altLang="ru-RU" sz="2000" b="1" dirty="0" smtClean="0">
                <a:latin typeface="Courier New" pitchFamily="49" charset="0"/>
              </a:rPr>
              <a:t>s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smtClean="0">
                <a:latin typeface="Courier New" pitchFamily="49" charset="0"/>
              </a:rPr>
              <a:t>+=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 </a:t>
            </a:r>
            <a:r>
              <a:rPr lang="en-US" altLang="ru-RU" sz="2000" b="1" dirty="0" err="1" smtClean="0">
                <a:latin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</a:rPr>
              <a:t> &lt;&lt; "Sum=" &lt;&lt; s &lt;&lt; </a:t>
            </a:r>
            <a:r>
              <a:rPr lang="en-US" altLang="ru-RU" sz="2000" b="1" dirty="0" err="1" smtClean="0">
                <a:latin typeface="Courier New" pitchFamily="49" charset="0"/>
              </a:rPr>
              <a:t>endl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 </a:t>
            </a:r>
            <a:r>
              <a:rPr lang="en-US" altLang="ru-RU" sz="2000" b="1" dirty="0" smtClean="0">
                <a:latin typeface="Courier New" pitchFamily="49" charset="0"/>
              </a:rPr>
              <a:t>return 0;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}</a:t>
            </a:r>
            <a:endParaRPr lang="ru-RU" altLang="ru-RU" sz="2000" b="1" dirty="0" smtClean="0">
              <a:latin typeface="Courier New" pitchFamily="49" charset="0"/>
            </a:endParaRPr>
          </a:p>
        </p:txBody>
      </p:sp>
      <p:sp>
        <p:nvSpPr>
          <p:cNvPr id="8" name="AutoShape 36"/>
          <p:cNvSpPr>
            <a:spLocks noChangeArrowheads="1"/>
          </p:cNvSpPr>
          <p:nvPr/>
        </p:nvSpPr>
        <p:spPr bwMode="auto">
          <a:xfrm>
            <a:off x="6588224" y="2564904"/>
            <a:ext cx="2376264" cy="1009650"/>
          </a:xfrm>
          <a:prstGeom prst="wedgeRoundRectCallout">
            <a:avLst>
              <a:gd name="adj1" fmla="val 17075"/>
              <a:gd name="adj2" fmla="val 156081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dirty="0" smtClean="0"/>
              <a:t>Переменные </a:t>
            </a:r>
            <a:r>
              <a:rPr lang="en-US" altLang="ru-RU" dirty="0" err="1" smtClean="0"/>
              <a:t>i</a:t>
            </a:r>
            <a:r>
              <a:rPr lang="ru-RU" altLang="ru-RU" dirty="0" smtClean="0"/>
              <a:t> и </a:t>
            </a:r>
            <a:r>
              <a:rPr lang="en-US" altLang="ru-RU" dirty="0" smtClean="0"/>
              <a:t>s</a:t>
            </a:r>
            <a:r>
              <a:rPr lang="ru-RU" altLang="ru-RU" dirty="0" smtClean="0"/>
              <a:t>(</a:t>
            </a:r>
            <a:r>
              <a:rPr lang="en-US" altLang="ru-RU" dirty="0" smtClean="0"/>
              <a:t>!</a:t>
            </a:r>
            <a:r>
              <a:rPr lang="ru-RU" altLang="ru-RU" dirty="0" smtClean="0"/>
              <a:t>) локальны внутри цикла</a:t>
            </a:r>
            <a:r>
              <a:rPr lang="ru-RU" altLang="ru-RU" dirty="0" smtClean="0">
                <a:solidFill>
                  <a:srgbClr val="FF0000"/>
                </a:solidFill>
              </a:rPr>
              <a:t>!!! Ошибка!!!</a:t>
            </a:r>
            <a:endParaRPr lang="ru-RU" alt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18344BE-E5E0-4F85-8402-FC4EBD511712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95288" y="2708275"/>
            <a:ext cx="3744912" cy="2233613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r" eaLnBrk="1" hangingPunct="1"/>
            <a:r>
              <a:rPr lang="ru-RU" altLang="ru-RU" b="1"/>
              <a:t>«Накопление»</a:t>
            </a:r>
          </a:p>
          <a:p>
            <a:pPr algn="r" eaLnBrk="1" hangingPunct="1"/>
            <a:r>
              <a:rPr lang="ru-RU" altLang="ru-RU" b="1"/>
              <a:t>суммы</a:t>
            </a: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2" y="333375"/>
            <a:ext cx="8675687" cy="493713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Суммирование натуральных чисел (</a:t>
            </a:r>
            <a:r>
              <a:rPr lang="en-US" altLang="ru-RU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Ex02_03</a:t>
            </a:r>
            <a:r>
              <a:rPr lang="ru-RU" altLang="ru-RU" sz="2800" b="1" dirty="0" smtClean="0"/>
              <a:t>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908050"/>
            <a:ext cx="6337300" cy="3603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dirty="0" smtClean="0"/>
              <a:t>Найти сумму</a:t>
            </a:r>
            <a:r>
              <a:rPr lang="en-US" altLang="ru-RU" sz="2000" dirty="0" smtClean="0"/>
              <a:t> </a:t>
            </a:r>
            <a:r>
              <a:rPr lang="ru-RU" altLang="ru-RU" sz="2000" dirty="0" smtClean="0"/>
              <a:t>первых </a:t>
            </a:r>
            <a:r>
              <a:rPr lang="en-US" altLang="ru-RU" sz="2000" dirty="0" smtClean="0"/>
              <a:t>N </a:t>
            </a:r>
            <a:r>
              <a:rPr lang="ru-RU" altLang="ru-RU" sz="2000" dirty="0" smtClean="0"/>
              <a:t>натуральных чисел.</a:t>
            </a:r>
          </a:p>
        </p:txBody>
      </p:sp>
      <p:graphicFrame>
        <p:nvGraphicFramePr>
          <p:cNvPr id="1024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39750" y="1341438"/>
          <a:ext cx="2087563" cy="5040312"/>
        </p:xfrm>
        <a:graphic>
          <a:graphicData uri="http://schemas.openxmlformats.org/presentationml/2006/ole">
            <p:oleObj spid="_x0000_s37893" name="Visio" r:id="rId3" imgW="952024" imgH="2780824" progId="Visio.Drawing.11">
              <p:embed/>
            </p:oleObj>
          </a:graphicData>
        </a:graphic>
      </p:graphicFrame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211960" y="1268760"/>
            <a:ext cx="493204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</a:rPr>
              <a:t>iostream</a:t>
            </a:r>
            <a:r>
              <a:rPr lang="en-US" altLang="ru-RU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using namespace std;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main()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{	</a:t>
            </a:r>
            <a:endParaRPr lang="ru-RU" alt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 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n, s</a:t>
            </a:r>
            <a:r>
              <a:rPr lang="ru-RU" altLang="ru-RU" sz="2000" b="1" dirty="0" smtClean="0">
                <a:latin typeface="Courier New" pitchFamily="49" charset="0"/>
              </a:rPr>
              <a:t>=0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</a:t>
            </a:r>
            <a:r>
              <a:rPr lang="en-US" altLang="ru-RU" sz="2000" b="1" dirty="0" err="1" smtClean="0">
                <a:latin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</a:rPr>
              <a:t> &lt;&lt; "Enter n: ";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</a:t>
            </a:r>
            <a:r>
              <a:rPr lang="en-US" altLang="ru-RU" sz="2000" b="1" dirty="0" err="1" smtClean="0">
                <a:latin typeface="Courier New" pitchFamily="49" charset="0"/>
              </a:rPr>
              <a:t>cin</a:t>
            </a:r>
            <a:r>
              <a:rPr lang="en-US" altLang="ru-RU" sz="2000" b="1" dirty="0" smtClean="0">
                <a:latin typeface="Courier New" pitchFamily="49" charset="0"/>
              </a:rPr>
              <a:t> &gt;&gt; n;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 </a:t>
            </a:r>
            <a:r>
              <a:rPr lang="en-US" altLang="ru-RU" sz="2000" b="1" dirty="0" smtClean="0">
                <a:latin typeface="Courier New" pitchFamily="49" charset="0"/>
              </a:rPr>
              <a:t>for (</a:t>
            </a:r>
            <a:r>
              <a:rPr lang="en-US" altLang="ru-RU" sz="2000" b="1" dirty="0" err="1" smtClean="0">
                <a:solidFill>
                  <a:srgbClr val="FF0000"/>
                </a:solidFill>
                <a:latin typeface="Courier New" pitchFamily="49" charset="0"/>
              </a:rPr>
              <a:t>int</a:t>
            </a:r>
            <a:r>
              <a:rPr lang="en-US" altLang="ru-RU" sz="2000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altLang="ru-RU" sz="2000" b="1" dirty="0" smtClean="0">
                <a:solidFill>
                  <a:srgbClr val="FF0000"/>
                </a:solidFill>
                <a:latin typeface="Courier New" pitchFamily="49" charset="0"/>
              </a:rPr>
              <a:t>=1</a:t>
            </a:r>
            <a:r>
              <a:rPr lang="ru-RU" altLang="ru-RU" sz="2000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&lt;=n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++) 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     </a:t>
            </a:r>
            <a:r>
              <a:rPr lang="en-US" altLang="ru-RU" sz="2000" b="1" dirty="0" smtClean="0">
                <a:latin typeface="Courier New" pitchFamily="49" charset="0"/>
              </a:rPr>
              <a:t>s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smtClean="0">
                <a:latin typeface="Courier New" pitchFamily="49" charset="0"/>
              </a:rPr>
              <a:t>+=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 </a:t>
            </a:r>
            <a:r>
              <a:rPr lang="en-US" altLang="ru-RU" sz="2000" b="1" dirty="0" err="1" smtClean="0">
                <a:latin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</a:rPr>
              <a:t> &lt;&lt; "Sum=" &lt;&lt; s &lt;&lt; </a:t>
            </a:r>
            <a:r>
              <a:rPr lang="en-US" altLang="ru-RU" sz="2000" b="1" dirty="0" err="1" smtClean="0">
                <a:latin typeface="Courier New" pitchFamily="49" charset="0"/>
              </a:rPr>
              <a:t>endl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 </a:t>
            </a:r>
            <a:r>
              <a:rPr lang="en-US" altLang="ru-RU" sz="2000" b="1" dirty="0" smtClean="0">
                <a:latin typeface="Courier New" pitchFamily="49" charset="0"/>
              </a:rPr>
              <a:t>return 0;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}</a:t>
            </a:r>
            <a:endParaRPr lang="ru-RU" altLang="ru-RU" sz="2000" b="1" dirty="0" smtClean="0">
              <a:latin typeface="Courier New" pitchFamily="49" charset="0"/>
            </a:endParaRPr>
          </a:p>
        </p:txBody>
      </p:sp>
      <p:sp>
        <p:nvSpPr>
          <p:cNvPr id="8" name="AutoShape 36"/>
          <p:cNvSpPr>
            <a:spLocks noChangeArrowheads="1"/>
          </p:cNvSpPr>
          <p:nvPr/>
        </p:nvSpPr>
        <p:spPr bwMode="auto">
          <a:xfrm>
            <a:off x="6732240" y="2564904"/>
            <a:ext cx="2232248" cy="1009650"/>
          </a:xfrm>
          <a:prstGeom prst="wedgeRoundRectCallout">
            <a:avLst>
              <a:gd name="adj1" fmla="val 12459"/>
              <a:gd name="adj2" fmla="val 152254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dirty="0" smtClean="0"/>
              <a:t>Переменная </a:t>
            </a:r>
            <a:r>
              <a:rPr lang="en-US" altLang="ru-RU" dirty="0" err="1" smtClean="0"/>
              <a:t>i</a:t>
            </a:r>
            <a:r>
              <a:rPr lang="ru-RU" altLang="ru-RU" dirty="0" smtClean="0"/>
              <a:t> локальна внутри цикла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FC3AA6D-4400-4F2D-A954-9178643A9B4A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5588"/>
            <a:ext cx="8229600" cy="652462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Суммирование ряда (</a:t>
            </a:r>
            <a:r>
              <a:rPr lang="en-US" altLang="ru-RU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Ex02_04</a:t>
            </a:r>
            <a:r>
              <a:rPr lang="ru-RU" altLang="ru-RU" sz="2800" b="1" dirty="0" smtClean="0"/>
              <a:t>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836613"/>
            <a:ext cx="8424862" cy="60213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1800" smtClean="0"/>
              <a:t>Определить сумму ряда</a:t>
            </a:r>
            <a:endParaRPr lang="en-US" altLang="ru-RU" sz="180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ru-RU" sz="2000" smtClean="0"/>
              <a:t>S = </a:t>
            </a:r>
            <a:r>
              <a:rPr lang="ru-RU" altLang="ru-RU" sz="2000" smtClean="0"/>
              <a:t>1</a:t>
            </a:r>
            <a:r>
              <a:rPr lang="en-US" altLang="ru-RU" sz="2000" smtClean="0"/>
              <a:t> </a:t>
            </a:r>
            <a:r>
              <a:rPr lang="ru-RU" altLang="ru-RU" sz="2000" smtClean="0"/>
              <a:t>-</a:t>
            </a:r>
            <a:r>
              <a:rPr lang="en-US" altLang="ru-RU" sz="2000" smtClean="0"/>
              <a:t> </a:t>
            </a:r>
            <a:r>
              <a:rPr lang="ru-RU" altLang="ru-RU" sz="2000" smtClean="0"/>
              <a:t>1/</a:t>
            </a:r>
            <a:r>
              <a:rPr lang="en-US" altLang="ru-RU" sz="2000" smtClean="0"/>
              <a:t>x </a:t>
            </a:r>
            <a:r>
              <a:rPr lang="ru-RU" altLang="ru-RU" sz="2000" smtClean="0"/>
              <a:t>+</a:t>
            </a:r>
            <a:r>
              <a:rPr lang="en-US" altLang="ru-RU" sz="2000" smtClean="0"/>
              <a:t> </a:t>
            </a:r>
            <a:r>
              <a:rPr lang="ru-RU" altLang="ru-RU" sz="2000" smtClean="0"/>
              <a:t>1/</a:t>
            </a:r>
            <a:r>
              <a:rPr lang="en-US" altLang="ru-RU" sz="2000" smtClean="0"/>
              <a:t>x </a:t>
            </a:r>
            <a:r>
              <a:rPr lang="ru-RU" altLang="ru-RU" sz="2000" baseline="30000" smtClean="0"/>
              <a:t>2</a:t>
            </a:r>
            <a:r>
              <a:rPr lang="ru-RU" altLang="ru-RU" sz="2000" smtClean="0"/>
              <a:t>-</a:t>
            </a:r>
            <a:r>
              <a:rPr lang="en-US" altLang="ru-RU" sz="2000" smtClean="0"/>
              <a:t> </a:t>
            </a:r>
            <a:r>
              <a:rPr lang="ru-RU" altLang="ru-RU" sz="2000" smtClean="0"/>
              <a:t>1/</a:t>
            </a:r>
            <a:r>
              <a:rPr lang="en-US" altLang="ru-RU" sz="2000" smtClean="0"/>
              <a:t>x</a:t>
            </a:r>
            <a:r>
              <a:rPr lang="ru-RU" altLang="ru-RU" sz="2000" baseline="30000" smtClean="0"/>
              <a:t>3</a:t>
            </a:r>
            <a:r>
              <a:rPr lang="en-US" altLang="ru-RU" sz="2000" baseline="30000" smtClean="0"/>
              <a:t> </a:t>
            </a:r>
            <a:r>
              <a:rPr lang="ru-RU" altLang="ru-RU" sz="2000" smtClean="0"/>
              <a:t>+</a:t>
            </a:r>
            <a:r>
              <a:rPr lang="en-US" altLang="ru-RU" sz="2000" smtClean="0"/>
              <a:t> </a:t>
            </a:r>
            <a:r>
              <a:rPr lang="ru-RU" altLang="ru-RU" sz="2000" smtClean="0"/>
              <a:t>…  с заданной точностью </a:t>
            </a:r>
            <a:r>
              <a:rPr lang="en-US" altLang="ru-RU" sz="2000" smtClean="0">
                <a:sym typeface="Symbol" pitchFamily="18" charset="2"/>
              </a:rPr>
              <a:t></a:t>
            </a:r>
            <a:r>
              <a:rPr lang="ru-RU" altLang="ru-RU" sz="2800" smtClean="0"/>
              <a:t>.</a:t>
            </a:r>
            <a:endParaRPr lang="en-US" altLang="ru-RU" sz="2800" smtClean="0"/>
          </a:p>
          <a:p>
            <a:pPr eaLnBrk="1" hangingPunct="1">
              <a:buFont typeface="Wingdings" pitchFamily="2" charset="2"/>
              <a:buNone/>
            </a:pPr>
            <a:endParaRPr lang="en-US" altLang="ru-RU" sz="2800" smtClean="0"/>
          </a:p>
          <a:p>
            <a:pPr eaLnBrk="1" hangingPunct="1">
              <a:buFont typeface="Wingdings" pitchFamily="2" charset="2"/>
              <a:buNone/>
            </a:pPr>
            <a:endParaRPr lang="en-US" altLang="ru-RU" sz="2800" smtClean="0"/>
          </a:p>
          <a:p>
            <a:pPr eaLnBrk="1" hangingPunct="1">
              <a:buFont typeface="Wingdings" pitchFamily="2" charset="2"/>
              <a:buNone/>
            </a:pPr>
            <a:endParaRPr lang="en-US" altLang="ru-RU" sz="2800" smtClean="0"/>
          </a:p>
          <a:p>
            <a:pPr eaLnBrk="1" hangingPunct="1">
              <a:buFont typeface="Wingdings" pitchFamily="2" charset="2"/>
              <a:buNone/>
            </a:pPr>
            <a:endParaRPr lang="en-US" altLang="ru-RU" sz="2800" smtClean="0"/>
          </a:p>
          <a:p>
            <a:pPr eaLnBrk="1" hangingPunct="1">
              <a:buFont typeface="Wingdings" pitchFamily="2" charset="2"/>
              <a:buNone/>
            </a:pPr>
            <a:endParaRPr lang="en-US" altLang="ru-RU" sz="2800" smtClean="0"/>
          </a:p>
          <a:p>
            <a:pPr eaLnBrk="1" hangingPunct="1">
              <a:buFont typeface="Wingdings" pitchFamily="2" charset="2"/>
              <a:buNone/>
            </a:pPr>
            <a:endParaRPr lang="en-US" altLang="ru-RU" sz="2800" smtClean="0"/>
          </a:p>
          <a:p>
            <a:pPr eaLnBrk="1" hangingPunct="1">
              <a:buFont typeface="Wingdings" pitchFamily="2" charset="2"/>
              <a:buNone/>
            </a:pPr>
            <a:endParaRPr lang="en-US" altLang="ru-RU" sz="280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ru-RU" sz="2800" smtClean="0"/>
              <a:t> R</a:t>
            </a:r>
            <a:r>
              <a:rPr lang="en-US" altLang="ru-RU" sz="2800" baseline="-25000" smtClean="0"/>
              <a:t>n </a:t>
            </a:r>
            <a:r>
              <a:rPr lang="en-US" altLang="ru-RU" sz="2800" smtClean="0"/>
              <a:t>= -R</a:t>
            </a:r>
            <a:r>
              <a:rPr lang="en-US" altLang="ru-RU" sz="2800" baseline="-25000" smtClean="0"/>
              <a:t>n-1</a:t>
            </a:r>
            <a:r>
              <a:rPr lang="en-US" altLang="ru-RU" sz="2800" smtClean="0"/>
              <a:t>/x </a:t>
            </a:r>
            <a:endParaRPr lang="ru-RU" altLang="ru-RU" sz="1800" smtClean="0"/>
          </a:p>
          <a:p>
            <a:pPr eaLnBrk="1" hangingPunct="1">
              <a:buFont typeface="Wingdings" pitchFamily="2" charset="2"/>
              <a:buNone/>
            </a:pPr>
            <a:endParaRPr lang="ru-RU" altLang="ru-RU" sz="1800" smtClean="0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755650" y="4508500"/>
            <a:ext cx="3744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V="1">
            <a:off x="755650" y="2781300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1331913" y="2997200"/>
            <a:ext cx="64770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V="1">
            <a:off x="1979613" y="3213100"/>
            <a:ext cx="6477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1331913" y="3068638"/>
            <a:ext cx="0" cy="14398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1979613" y="3789363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2627313" y="32131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3276600" y="3644900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2627313" y="3213100"/>
            <a:ext cx="6477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2987675" y="3644900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2700338" y="32131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3727450" y="28527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H="1" flipV="1">
            <a:off x="3738563" y="3662363"/>
            <a:ext cx="0" cy="395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3635375" y="3228975"/>
            <a:ext cx="284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>
                <a:sym typeface="Symbol" pitchFamily="18" charset="2"/>
              </a:rPr>
              <a:t></a:t>
            </a:r>
            <a:endParaRPr lang="ru-RU" altLang="ru-RU">
              <a:sym typeface="Symbol" pitchFamily="18" charset="2"/>
            </a:endParaRP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376238" y="27289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/>
              <a:t>S</a:t>
            </a:r>
            <a:endParaRPr lang="ru-RU" altLang="ru-RU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4264025" y="452913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/>
              <a:t>N</a:t>
            </a:r>
            <a:endParaRPr lang="ru-RU" altLang="ru-RU"/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1187450" y="45815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/>
              <a:t>1</a:t>
            </a:r>
            <a:endParaRPr lang="ru-RU" altLang="ru-RU"/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1835150" y="45815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/>
              <a:t>2</a:t>
            </a:r>
            <a:endParaRPr lang="ru-RU" altLang="ru-RU"/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2484438" y="45815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/>
              <a:t>3</a:t>
            </a:r>
            <a:endParaRPr lang="ru-RU" altLang="ru-RU"/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3132138" y="45815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/>
              <a:t>4</a:t>
            </a:r>
            <a:endParaRPr lang="ru-RU" altLang="ru-RU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5286375" y="4508500"/>
            <a:ext cx="3744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flipV="1">
            <a:off x="5286375" y="2781300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5862638" y="2997200"/>
            <a:ext cx="64770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 flipV="1">
            <a:off x="6510338" y="2781300"/>
            <a:ext cx="65405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5862638" y="3068638"/>
            <a:ext cx="0" cy="14398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 flipH="1">
            <a:off x="6510338" y="3716338"/>
            <a:ext cx="6350" cy="7921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 flipH="1">
            <a:off x="7158038" y="2781300"/>
            <a:ext cx="6350" cy="172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 flipH="1">
            <a:off x="7807325" y="3933825"/>
            <a:ext cx="4763" cy="5746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7164388" y="2781300"/>
            <a:ext cx="647700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4906963" y="27289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/>
              <a:t>S</a:t>
            </a:r>
            <a:endParaRPr lang="ru-RU" altLang="ru-RU"/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8794750" y="373697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/>
              <a:t>N</a:t>
            </a:r>
            <a:endParaRPr lang="ru-RU" altLang="ru-RU"/>
          </a:p>
        </p:txBody>
      </p:sp>
      <p:sp>
        <p:nvSpPr>
          <p:cNvPr id="11299" name="Text Box 35"/>
          <p:cNvSpPr txBox="1">
            <a:spLocks noChangeArrowheads="1"/>
          </p:cNvSpPr>
          <p:nvPr/>
        </p:nvSpPr>
        <p:spPr bwMode="auto">
          <a:xfrm>
            <a:off x="5718175" y="45815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/>
              <a:t>1</a:t>
            </a:r>
            <a:endParaRPr lang="ru-RU" altLang="ru-RU"/>
          </a:p>
        </p:txBody>
      </p:sp>
      <p:sp>
        <p:nvSpPr>
          <p:cNvPr id="11300" name="Text Box 36"/>
          <p:cNvSpPr txBox="1">
            <a:spLocks noChangeArrowheads="1"/>
          </p:cNvSpPr>
          <p:nvPr/>
        </p:nvSpPr>
        <p:spPr bwMode="auto">
          <a:xfrm>
            <a:off x="6365875" y="45815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/>
              <a:t>2</a:t>
            </a:r>
            <a:endParaRPr lang="ru-RU" altLang="ru-RU"/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7019925" y="45815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/>
              <a:t>3</a:t>
            </a:r>
            <a:endParaRPr lang="ru-RU" altLang="ru-RU"/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7662863" y="45815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/>
              <a:t>4</a:t>
            </a:r>
            <a:endParaRPr lang="ru-RU" altLang="ru-RU"/>
          </a:p>
        </p:txBody>
      </p: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1763713" y="2420938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/>
              <a:t>x&gt;1</a:t>
            </a:r>
            <a:endParaRPr lang="ru-RU" altLang="ru-RU"/>
          </a:p>
        </p:txBody>
      </p:sp>
      <p:sp>
        <p:nvSpPr>
          <p:cNvPr id="11304" name="Text Box 40"/>
          <p:cNvSpPr txBox="1">
            <a:spLocks noChangeArrowheads="1"/>
          </p:cNvSpPr>
          <p:nvPr/>
        </p:nvSpPr>
        <p:spPr bwMode="auto">
          <a:xfrm>
            <a:off x="6300788" y="2420938"/>
            <a:ext cx="55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/>
              <a:t>x&lt;1</a:t>
            </a:r>
            <a:endParaRPr lang="ru-RU" altLang="ru-RU"/>
          </a:p>
        </p:txBody>
      </p:sp>
      <p:sp>
        <p:nvSpPr>
          <p:cNvPr id="11305" name="Line 41"/>
          <p:cNvSpPr>
            <a:spLocks noChangeShapeType="1"/>
          </p:cNvSpPr>
          <p:nvPr/>
        </p:nvSpPr>
        <p:spPr bwMode="auto">
          <a:xfrm>
            <a:off x="2916238" y="3429000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06" name="Line 42"/>
          <p:cNvSpPr>
            <a:spLocks noChangeShapeType="1"/>
          </p:cNvSpPr>
          <p:nvPr/>
        </p:nvSpPr>
        <p:spPr bwMode="auto">
          <a:xfrm flipH="1" flipV="1">
            <a:off x="4284663" y="3429000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4264025" y="38084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/>
              <a:t>S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9" grpId="0" animBg="1"/>
      <p:bldP spid="11270" grpId="0" animBg="1"/>
      <p:bldP spid="11271" grpId="0" animBg="1"/>
      <p:bldP spid="11272" grpId="0" animBg="1"/>
      <p:bldP spid="11273" grpId="0" animBg="1"/>
      <p:bldP spid="11274" grpId="0" animBg="1"/>
      <p:bldP spid="11275" grpId="0" animBg="1"/>
      <p:bldP spid="11276" grpId="0" animBg="1"/>
      <p:bldP spid="11277" grpId="0" animBg="1"/>
      <p:bldP spid="11278" grpId="0" animBg="1"/>
      <p:bldP spid="11279" grpId="0" animBg="1"/>
      <p:bldP spid="11280" grpId="0" animBg="1"/>
      <p:bldP spid="11281" grpId="0"/>
      <p:bldP spid="11282" grpId="0"/>
      <p:bldP spid="11283" grpId="0"/>
      <p:bldP spid="11284" grpId="0"/>
      <p:bldP spid="11285" grpId="0"/>
      <p:bldP spid="11286" grpId="0"/>
      <p:bldP spid="11287" grpId="0"/>
      <p:bldP spid="11288" grpId="0" animBg="1"/>
      <p:bldP spid="11289" grpId="0" animBg="1"/>
      <p:bldP spid="11290" grpId="0" animBg="1"/>
      <p:bldP spid="11291" grpId="0" animBg="1"/>
      <p:bldP spid="11292" grpId="0" animBg="1"/>
      <p:bldP spid="11293" grpId="0" animBg="1"/>
      <p:bldP spid="11294" grpId="0" animBg="1"/>
      <p:bldP spid="11295" grpId="0" animBg="1"/>
      <p:bldP spid="11296" grpId="0" animBg="1"/>
      <p:bldP spid="11297" grpId="0"/>
      <p:bldP spid="11298" grpId="0"/>
      <p:bldP spid="11299" grpId="0"/>
      <p:bldP spid="11300" grpId="0"/>
      <p:bldP spid="11301" grpId="0"/>
      <p:bldP spid="11302" grpId="0"/>
      <p:bldP spid="11303" grpId="0"/>
      <p:bldP spid="11304" grpId="0"/>
      <p:bldP spid="11305" grpId="0" animBg="1"/>
      <p:bldP spid="11306" grpId="0" animBg="1"/>
      <p:bldP spid="1130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7C091BF-0402-4E26-BD09-52815F2283A4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675687" cy="576263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Приведение алгоритма к структурному виду</a:t>
            </a: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900113" y="765175"/>
            <a:ext cx="1439862" cy="431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Начало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1619250" y="11969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900113" y="1412875"/>
            <a:ext cx="1366837" cy="431800"/>
          </a:xfrm>
          <a:prstGeom prst="flowChartPunchedCar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x, Eps</a:t>
            </a:r>
            <a:endParaRPr lang="ru-RU" altLang="ru-RU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1619250" y="18462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900113" y="2062163"/>
            <a:ext cx="14398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S=0</a:t>
            </a:r>
            <a:endParaRPr lang="ru-RU" altLang="ru-RU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1619250" y="24939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900113" y="2709863"/>
            <a:ext cx="14398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R=1</a:t>
            </a:r>
            <a:endParaRPr lang="ru-RU" altLang="ru-RU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V="1">
            <a:off x="1620838" y="31416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900113" y="3502025"/>
            <a:ext cx="14398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S=S+R</a:t>
            </a:r>
            <a:endParaRPr lang="ru-RU" altLang="ru-RU"/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938213" y="4081463"/>
            <a:ext cx="1439862" cy="576262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sz="1600"/>
              <a:t>|R|&lt;=Eps</a:t>
            </a:r>
            <a:endParaRPr lang="ru-RU" altLang="ru-RU" sz="1600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1763713" y="4581525"/>
            <a:ext cx="542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нет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2268538" y="4006850"/>
            <a:ext cx="44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/>
              <a:t>да</a:t>
            </a:r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1620838" y="46545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2339975" y="436562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V="1">
            <a:off x="1692275" y="39338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V="1">
            <a:off x="468313" y="3357563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468313" y="3357563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900113" y="4870450"/>
            <a:ext cx="14398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R=-R/x</a:t>
            </a:r>
            <a:endParaRPr lang="ru-RU" altLang="ru-RU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468313" y="5373688"/>
            <a:ext cx="1093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 flipV="1">
            <a:off x="2700338" y="436562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>
            <a:off x="1544638" y="5295900"/>
            <a:ext cx="3175" cy="77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1620838" y="5518150"/>
            <a:ext cx="1093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>
            <a:off x="1620838" y="551815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4" name="AutoShape 26"/>
          <p:cNvSpPr>
            <a:spLocks noChangeArrowheads="1"/>
          </p:cNvSpPr>
          <p:nvPr/>
        </p:nvSpPr>
        <p:spPr bwMode="auto">
          <a:xfrm>
            <a:off x="900113" y="5662613"/>
            <a:ext cx="1439862" cy="576262"/>
          </a:xfrm>
          <a:prstGeom prst="flowChart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x, S</a:t>
            </a:r>
            <a:endParaRPr lang="ru-RU" altLang="ru-RU"/>
          </a:p>
        </p:txBody>
      </p:sp>
      <p:sp>
        <p:nvSpPr>
          <p:cNvPr id="12315" name="AutoShape 27"/>
          <p:cNvSpPr>
            <a:spLocks noChangeArrowheads="1"/>
          </p:cNvSpPr>
          <p:nvPr/>
        </p:nvSpPr>
        <p:spPr bwMode="auto">
          <a:xfrm>
            <a:off x="900113" y="6283325"/>
            <a:ext cx="1439862" cy="431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Конец</a:t>
            </a:r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1619250" y="616585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7" name="AutoShape 29"/>
          <p:cNvSpPr>
            <a:spLocks noChangeArrowheads="1"/>
          </p:cNvSpPr>
          <p:nvPr/>
        </p:nvSpPr>
        <p:spPr bwMode="auto">
          <a:xfrm>
            <a:off x="3995738" y="765175"/>
            <a:ext cx="1439862" cy="431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Начало</a:t>
            </a:r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>
            <a:off x="4714875" y="11969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9" name="AutoShape 31"/>
          <p:cNvSpPr>
            <a:spLocks noChangeArrowheads="1"/>
          </p:cNvSpPr>
          <p:nvPr/>
        </p:nvSpPr>
        <p:spPr bwMode="auto">
          <a:xfrm>
            <a:off x="3995738" y="1341438"/>
            <a:ext cx="1439862" cy="431800"/>
          </a:xfrm>
          <a:prstGeom prst="flowChartPunchedCar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x, Eps</a:t>
            </a:r>
            <a:endParaRPr lang="ru-RU" altLang="ru-RU"/>
          </a:p>
        </p:txBody>
      </p:sp>
      <p:sp>
        <p:nvSpPr>
          <p:cNvPr id="12320" name="Line 32"/>
          <p:cNvSpPr>
            <a:spLocks noChangeShapeType="1"/>
          </p:cNvSpPr>
          <p:nvPr/>
        </p:nvSpPr>
        <p:spPr bwMode="auto">
          <a:xfrm>
            <a:off x="4716463" y="17732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21" name="Rectangle 33"/>
          <p:cNvSpPr>
            <a:spLocks noChangeArrowheads="1"/>
          </p:cNvSpPr>
          <p:nvPr/>
        </p:nvSpPr>
        <p:spPr bwMode="auto">
          <a:xfrm>
            <a:off x="3995738" y="1916113"/>
            <a:ext cx="14398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S=0</a:t>
            </a:r>
            <a:endParaRPr lang="ru-RU" altLang="ru-RU"/>
          </a:p>
        </p:txBody>
      </p:sp>
      <p:sp>
        <p:nvSpPr>
          <p:cNvPr id="12322" name="Line 34"/>
          <p:cNvSpPr>
            <a:spLocks noChangeShapeType="1"/>
          </p:cNvSpPr>
          <p:nvPr/>
        </p:nvSpPr>
        <p:spPr bwMode="auto">
          <a:xfrm flipH="1">
            <a:off x="4714875" y="2349500"/>
            <a:ext cx="158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3995738" y="2492375"/>
            <a:ext cx="14398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R=1</a:t>
            </a:r>
            <a:endParaRPr lang="ru-RU" altLang="ru-RU"/>
          </a:p>
        </p:txBody>
      </p:sp>
      <p:sp>
        <p:nvSpPr>
          <p:cNvPr id="12324" name="Line 36"/>
          <p:cNvSpPr>
            <a:spLocks noChangeShapeType="1"/>
          </p:cNvSpPr>
          <p:nvPr/>
        </p:nvSpPr>
        <p:spPr bwMode="auto">
          <a:xfrm flipV="1">
            <a:off x="4716463" y="29257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25" name="Rectangle 37"/>
          <p:cNvSpPr>
            <a:spLocks noChangeArrowheads="1"/>
          </p:cNvSpPr>
          <p:nvPr/>
        </p:nvSpPr>
        <p:spPr bwMode="auto">
          <a:xfrm>
            <a:off x="3995738" y="3068638"/>
            <a:ext cx="14398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S=S+R</a:t>
            </a:r>
            <a:endParaRPr lang="ru-RU" altLang="ru-RU"/>
          </a:p>
        </p:txBody>
      </p:sp>
      <p:sp>
        <p:nvSpPr>
          <p:cNvPr id="12326" name="AutoShape 38"/>
          <p:cNvSpPr>
            <a:spLocks noChangeArrowheads="1"/>
          </p:cNvSpPr>
          <p:nvPr/>
        </p:nvSpPr>
        <p:spPr bwMode="auto">
          <a:xfrm>
            <a:off x="3995738" y="3644900"/>
            <a:ext cx="1439862" cy="576263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sz="1600"/>
              <a:t>|R|&gt;Eps</a:t>
            </a:r>
            <a:endParaRPr lang="ru-RU" altLang="ru-RU" sz="1600"/>
          </a:p>
        </p:txBody>
      </p:sp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4821238" y="4144963"/>
            <a:ext cx="444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да</a:t>
            </a:r>
          </a:p>
        </p:txBody>
      </p:sp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5326063" y="357028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/>
              <a:t>нет</a:t>
            </a:r>
          </a:p>
        </p:txBody>
      </p:sp>
      <p:sp>
        <p:nvSpPr>
          <p:cNvPr id="12329" name="Line 41"/>
          <p:cNvSpPr>
            <a:spLocks noChangeShapeType="1"/>
          </p:cNvSpPr>
          <p:nvPr/>
        </p:nvSpPr>
        <p:spPr bwMode="auto">
          <a:xfrm>
            <a:off x="4678363" y="42179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0" name="Line 42"/>
          <p:cNvSpPr>
            <a:spLocks noChangeShapeType="1"/>
          </p:cNvSpPr>
          <p:nvPr/>
        </p:nvSpPr>
        <p:spPr bwMode="auto">
          <a:xfrm>
            <a:off x="5397500" y="39290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1" name="Line 43"/>
          <p:cNvSpPr>
            <a:spLocks noChangeShapeType="1"/>
          </p:cNvSpPr>
          <p:nvPr/>
        </p:nvSpPr>
        <p:spPr bwMode="auto">
          <a:xfrm flipV="1">
            <a:off x="4749800" y="34972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2" name="Line 44"/>
          <p:cNvSpPr>
            <a:spLocks noChangeShapeType="1"/>
          </p:cNvSpPr>
          <p:nvPr/>
        </p:nvSpPr>
        <p:spPr bwMode="auto">
          <a:xfrm flipV="1">
            <a:off x="3525838" y="3568700"/>
            <a:ext cx="0" cy="1876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3" name="Line 45"/>
          <p:cNvSpPr>
            <a:spLocks noChangeShapeType="1"/>
          </p:cNvSpPr>
          <p:nvPr/>
        </p:nvSpPr>
        <p:spPr bwMode="auto">
          <a:xfrm>
            <a:off x="3525838" y="3568700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34" name="Rectangle 46"/>
          <p:cNvSpPr>
            <a:spLocks noChangeArrowheads="1"/>
          </p:cNvSpPr>
          <p:nvPr/>
        </p:nvSpPr>
        <p:spPr bwMode="auto">
          <a:xfrm>
            <a:off x="3957638" y="4437063"/>
            <a:ext cx="1439862" cy="428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R=-R/x</a:t>
            </a:r>
            <a:endParaRPr lang="ru-RU" altLang="ru-RU"/>
          </a:p>
        </p:txBody>
      </p:sp>
      <p:sp>
        <p:nvSpPr>
          <p:cNvPr id="12335" name="Line 47"/>
          <p:cNvSpPr>
            <a:spLocks noChangeShapeType="1"/>
          </p:cNvSpPr>
          <p:nvPr/>
        </p:nvSpPr>
        <p:spPr bwMode="auto">
          <a:xfrm>
            <a:off x="3563938" y="5445125"/>
            <a:ext cx="1093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6" name="Line 48"/>
          <p:cNvSpPr>
            <a:spLocks noChangeShapeType="1"/>
          </p:cNvSpPr>
          <p:nvPr/>
        </p:nvSpPr>
        <p:spPr bwMode="auto">
          <a:xfrm flipV="1">
            <a:off x="5795963" y="3933825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7" name="Line 49"/>
          <p:cNvSpPr>
            <a:spLocks noChangeShapeType="1"/>
          </p:cNvSpPr>
          <p:nvPr/>
        </p:nvSpPr>
        <p:spPr bwMode="auto">
          <a:xfrm>
            <a:off x="4602163" y="4859338"/>
            <a:ext cx="3175" cy="77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8" name="Line 50"/>
          <p:cNvSpPr>
            <a:spLocks noChangeShapeType="1"/>
          </p:cNvSpPr>
          <p:nvPr/>
        </p:nvSpPr>
        <p:spPr bwMode="auto">
          <a:xfrm>
            <a:off x="4716463" y="5518150"/>
            <a:ext cx="1093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9" name="Line 51"/>
          <p:cNvSpPr>
            <a:spLocks noChangeShapeType="1"/>
          </p:cNvSpPr>
          <p:nvPr/>
        </p:nvSpPr>
        <p:spPr bwMode="auto">
          <a:xfrm>
            <a:off x="4716463" y="551815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40" name="AutoShape 52"/>
          <p:cNvSpPr>
            <a:spLocks noChangeArrowheads="1"/>
          </p:cNvSpPr>
          <p:nvPr/>
        </p:nvSpPr>
        <p:spPr bwMode="auto">
          <a:xfrm>
            <a:off x="3995738" y="5662613"/>
            <a:ext cx="1439862" cy="576262"/>
          </a:xfrm>
          <a:prstGeom prst="flowChart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x, S</a:t>
            </a:r>
            <a:endParaRPr lang="ru-RU" altLang="ru-RU"/>
          </a:p>
        </p:txBody>
      </p:sp>
      <p:sp>
        <p:nvSpPr>
          <p:cNvPr id="12341" name="AutoShape 53"/>
          <p:cNvSpPr>
            <a:spLocks noChangeArrowheads="1"/>
          </p:cNvSpPr>
          <p:nvPr/>
        </p:nvSpPr>
        <p:spPr bwMode="auto">
          <a:xfrm>
            <a:off x="3995738" y="6283325"/>
            <a:ext cx="1439862" cy="431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Конец</a:t>
            </a:r>
          </a:p>
        </p:txBody>
      </p:sp>
      <p:sp>
        <p:nvSpPr>
          <p:cNvPr id="12342" name="Line 54"/>
          <p:cNvSpPr>
            <a:spLocks noChangeShapeType="1"/>
          </p:cNvSpPr>
          <p:nvPr/>
        </p:nvSpPr>
        <p:spPr bwMode="auto">
          <a:xfrm>
            <a:off x="4714875" y="6165850"/>
            <a:ext cx="158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43" name="Rectangle 55"/>
          <p:cNvSpPr>
            <a:spLocks noChangeArrowheads="1"/>
          </p:cNvSpPr>
          <p:nvPr/>
        </p:nvSpPr>
        <p:spPr bwMode="auto">
          <a:xfrm>
            <a:off x="3924300" y="4941888"/>
            <a:ext cx="14398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S=S+R</a:t>
            </a:r>
            <a:endParaRPr lang="ru-RU" altLang="ru-RU"/>
          </a:p>
        </p:txBody>
      </p:sp>
      <p:sp>
        <p:nvSpPr>
          <p:cNvPr id="12344" name="Line 56"/>
          <p:cNvSpPr>
            <a:spLocks noChangeShapeType="1"/>
          </p:cNvSpPr>
          <p:nvPr/>
        </p:nvSpPr>
        <p:spPr bwMode="auto">
          <a:xfrm flipH="1">
            <a:off x="4638675" y="5373688"/>
            <a:ext cx="4763" cy="74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45" name="Line 57"/>
          <p:cNvSpPr>
            <a:spLocks noChangeShapeType="1"/>
          </p:cNvSpPr>
          <p:nvPr/>
        </p:nvSpPr>
        <p:spPr bwMode="auto">
          <a:xfrm>
            <a:off x="2411413" y="3933825"/>
            <a:ext cx="1441450" cy="11509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46" name="Line 58"/>
          <p:cNvSpPr>
            <a:spLocks noChangeShapeType="1"/>
          </p:cNvSpPr>
          <p:nvPr/>
        </p:nvSpPr>
        <p:spPr bwMode="auto">
          <a:xfrm flipV="1">
            <a:off x="2411413" y="3284538"/>
            <a:ext cx="1584325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47" name="AutoShape 59"/>
          <p:cNvSpPr>
            <a:spLocks noChangeArrowheads="1"/>
          </p:cNvSpPr>
          <p:nvPr/>
        </p:nvSpPr>
        <p:spPr bwMode="auto">
          <a:xfrm>
            <a:off x="6815138" y="746125"/>
            <a:ext cx="1439862" cy="431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Начало</a:t>
            </a:r>
          </a:p>
        </p:txBody>
      </p:sp>
      <p:sp>
        <p:nvSpPr>
          <p:cNvPr id="12348" name="Line 60"/>
          <p:cNvSpPr>
            <a:spLocks noChangeShapeType="1"/>
          </p:cNvSpPr>
          <p:nvPr/>
        </p:nvSpPr>
        <p:spPr bwMode="auto">
          <a:xfrm>
            <a:off x="7534275" y="1177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49" name="AutoShape 61"/>
          <p:cNvSpPr>
            <a:spLocks noChangeArrowheads="1"/>
          </p:cNvSpPr>
          <p:nvPr/>
        </p:nvSpPr>
        <p:spPr bwMode="auto">
          <a:xfrm>
            <a:off x="6815138" y="1322388"/>
            <a:ext cx="1439862" cy="431800"/>
          </a:xfrm>
          <a:prstGeom prst="flowChartPunchedCar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x, Eps</a:t>
            </a:r>
            <a:endParaRPr lang="ru-RU" altLang="ru-RU"/>
          </a:p>
        </p:txBody>
      </p:sp>
      <p:sp>
        <p:nvSpPr>
          <p:cNvPr id="12350" name="Line 62"/>
          <p:cNvSpPr>
            <a:spLocks noChangeShapeType="1"/>
          </p:cNvSpPr>
          <p:nvPr/>
        </p:nvSpPr>
        <p:spPr bwMode="auto">
          <a:xfrm>
            <a:off x="7535863" y="17541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51" name="Rectangle 63"/>
          <p:cNvSpPr>
            <a:spLocks noChangeArrowheads="1"/>
          </p:cNvSpPr>
          <p:nvPr/>
        </p:nvSpPr>
        <p:spPr bwMode="auto">
          <a:xfrm>
            <a:off x="6815138" y="1897063"/>
            <a:ext cx="14398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S=0</a:t>
            </a:r>
            <a:endParaRPr lang="ru-RU" altLang="ru-RU"/>
          </a:p>
        </p:txBody>
      </p:sp>
      <p:sp>
        <p:nvSpPr>
          <p:cNvPr id="12352" name="Line 64"/>
          <p:cNvSpPr>
            <a:spLocks noChangeShapeType="1"/>
          </p:cNvSpPr>
          <p:nvPr/>
        </p:nvSpPr>
        <p:spPr bwMode="auto">
          <a:xfrm flipH="1">
            <a:off x="7534275" y="2330450"/>
            <a:ext cx="158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53" name="Rectangle 65"/>
          <p:cNvSpPr>
            <a:spLocks noChangeArrowheads="1"/>
          </p:cNvSpPr>
          <p:nvPr/>
        </p:nvSpPr>
        <p:spPr bwMode="auto">
          <a:xfrm>
            <a:off x="6815138" y="2473325"/>
            <a:ext cx="14398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R=1</a:t>
            </a:r>
            <a:endParaRPr lang="ru-RU" altLang="ru-RU"/>
          </a:p>
        </p:txBody>
      </p:sp>
      <p:sp>
        <p:nvSpPr>
          <p:cNvPr id="12354" name="Line 66"/>
          <p:cNvSpPr>
            <a:spLocks noChangeShapeType="1"/>
          </p:cNvSpPr>
          <p:nvPr/>
        </p:nvSpPr>
        <p:spPr bwMode="auto">
          <a:xfrm flipV="1">
            <a:off x="7524750" y="2906713"/>
            <a:ext cx="11113" cy="306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55" name="Rectangle 67"/>
          <p:cNvSpPr>
            <a:spLocks noChangeArrowheads="1"/>
          </p:cNvSpPr>
          <p:nvPr/>
        </p:nvSpPr>
        <p:spPr bwMode="auto">
          <a:xfrm>
            <a:off x="6804025" y="3213100"/>
            <a:ext cx="14398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S=S+R</a:t>
            </a:r>
            <a:endParaRPr lang="ru-RU" altLang="ru-RU"/>
          </a:p>
        </p:txBody>
      </p:sp>
      <p:sp>
        <p:nvSpPr>
          <p:cNvPr id="12356" name="AutoShape 68"/>
          <p:cNvSpPr>
            <a:spLocks noChangeArrowheads="1"/>
          </p:cNvSpPr>
          <p:nvPr/>
        </p:nvSpPr>
        <p:spPr bwMode="auto">
          <a:xfrm>
            <a:off x="6804025" y="4581525"/>
            <a:ext cx="1439863" cy="576263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sz="1600"/>
              <a:t>|R|&lt;=Eps</a:t>
            </a:r>
            <a:endParaRPr lang="ru-RU" altLang="ru-RU" sz="1600"/>
          </a:p>
        </p:txBody>
      </p:sp>
      <p:sp>
        <p:nvSpPr>
          <p:cNvPr id="12357" name="Text Box 69"/>
          <p:cNvSpPr txBox="1">
            <a:spLocks noChangeArrowheads="1"/>
          </p:cNvSpPr>
          <p:nvPr/>
        </p:nvSpPr>
        <p:spPr bwMode="auto">
          <a:xfrm>
            <a:off x="7596188" y="5229225"/>
            <a:ext cx="44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/>
              <a:t>да</a:t>
            </a:r>
          </a:p>
        </p:txBody>
      </p:sp>
      <p:sp>
        <p:nvSpPr>
          <p:cNvPr id="12358" name="Text Box 70"/>
          <p:cNvSpPr txBox="1">
            <a:spLocks noChangeArrowheads="1"/>
          </p:cNvSpPr>
          <p:nvPr/>
        </p:nvSpPr>
        <p:spPr bwMode="auto">
          <a:xfrm>
            <a:off x="6372225" y="45085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/>
              <a:t>нет</a:t>
            </a:r>
          </a:p>
        </p:txBody>
      </p:sp>
      <p:sp>
        <p:nvSpPr>
          <p:cNvPr id="12359" name="Line 71"/>
          <p:cNvSpPr>
            <a:spLocks noChangeShapeType="1"/>
          </p:cNvSpPr>
          <p:nvPr/>
        </p:nvSpPr>
        <p:spPr bwMode="auto">
          <a:xfrm>
            <a:off x="7513638" y="36607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60" name="Line 72"/>
          <p:cNvSpPr>
            <a:spLocks noChangeShapeType="1"/>
          </p:cNvSpPr>
          <p:nvPr/>
        </p:nvSpPr>
        <p:spPr bwMode="auto">
          <a:xfrm flipV="1">
            <a:off x="6345238" y="3068638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61" name="Line 73"/>
          <p:cNvSpPr>
            <a:spLocks noChangeShapeType="1"/>
          </p:cNvSpPr>
          <p:nvPr/>
        </p:nvSpPr>
        <p:spPr bwMode="auto">
          <a:xfrm>
            <a:off x="6343650" y="3068638"/>
            <a:ext cx="1181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62" name="Rectangle 74"/>
          <p:cNvSpPr>
            <a:spLocks noChangeArrowheads="1"/>
          </p:cNvSpPr>
          <p:nvPr/>
        </p:nvSpPr>
        <p:spPr bwMode="auto">
          <a:xfrm>
            <a:off x="6792913" y="3879850"/>
            <a:ext cx="1439862" cy="428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R=-R/x</a:t>
            </a:r>
            <a:endParaRPr lang="ru-RU" altLang="ru-RU"/>
          </a:p>
        </p:txBody>
      </p:sp>
      <p:sp>
        <p:nvSpPr>
          <p:cNvPr id="12363" name="Line 75"/>
          <p:cNvSpPr>
            <a:spLocks noChangeShapeType="1"/>
          </p:cNvSpPr>
          <p:nvPr/>
        </p:nvSpPr>
        <p:spPr bwMode="auto">
          <a:xfrm>
            <a:off x="6372225" y="48688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64" name="Line 76"/>
          <p:cNvSpPr>
            <a:spLocks noChangeShapeType="1"/>
          </p:cNvSpPr>
          <p:nvPr/>
        </p:nvSpPr>
        <p:spPr bwMode="auto">
          <a:xfrm>
            <a:off x="7524750" y="42926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65" name="AutoShape 77"/>
          <p:cNvSpPr>
            <a:spLocks noChangeArrowheads="1"/>
          </p:cNvSpPr>
          <p:nvPr/>
        </p:nvSpPr>
        <p:spPr bwMode="auto">
          <a:xfrm>
            <a:off x="6815138" y="5643563"/>
            <a:ext cx="1439862" cy="576262"/>
          </a:xfrm>
          <a:prstGeom prst="flowChart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x, S</a:t>
            </a:r>
            <a:endParaRPr lang="ru-RU" altLang="ru-RU"/>
          </a:p>
        </p:txBody>
      </p:sp>
      <p:sp>
        <p:nvSpPr>
          <p:cNvPr id="12366" name="AutoShape 78"/>
          <p:cNvSpPr>
            <a:spLocks noChangeArrowheads="1"/>
          </p:cNvSpPr>
          <p:nvPr/>
        </p:nvSpPr>
        <p:spPr bwMode="auto">
          <a:xfrm>
            <a:off x="6815138" y="6264275"/>
            <a:ext cx="1439862" cy="431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Конец</a:t>
            </a:r>
          </a:p>
        </p:txBody>
      </p:sp>
      <p:sp>
        <p:nvSpPr>
          <p:cNvPr id="12367" name="Line 79"/>
          <p:cNvSpPr>
            <a:spLocks noChangeShapeType="1"/>
          </p:cNvSpPr>
          <p:nvPr/>
        </p:nvSpPr>
        <p:spPr bwMode="auto">
          <a:xfrm>
            <a:off x="7534275" y="6146800"/>
            <a:ext cx="158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68" name="Line 80"/>
          <p:cNvSpPr>
            <a:spLocks noChangeShapeType="1"/>
          </p:cNvSpPr>
          <p:nvPr/>
        </p:nvSpPr>
        <p:spPr bwMode="auto">
          <a:xfrm>
            <a:off x="7524750" y="515778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69" name="Text Box 81"/>
          <p:cNvSpPr txBox="1">
            <a:spLocks noChangeArrowheads="1"/>
          </p:cNvSpPr>
          <p:nvPr/>
        </p:nvSpPr>
        <p:spPr bwMode="auto">
          <a:xfrm>
            <a:off x="5848350" y="1730375"/>
            <a:ext cx="714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4000" b="1">
                <a:solidFill>
                  <a:srgbClr val="CC0000"/>
                </a:solidFill>
                <a:sym typeface="Symbol" pitchFamily="18" charset="2"/>
              </a:rPr>
              <a:t></a:t>
            </a:r>
          </a:p>
        </p:txBody>
      </p:sp>
      <p:sp>
        <p:nvSpPr>
          <p:cNvPr id="12370" name="Line 82"/>
          <p:cNvSpPr>
            <a:spLocks noChangeShapeType="1"/>
          </p:cNvSpPr>
          <p:nvPr/>
        </p:nvSpPr>
        <p:spPr bwMode="auto">
          <a:xfrm flipH="1">
            <a:off x="6084888" y="1844675"/>
            <a:ext cx="2159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 nodeType="clickPar">
                      <p:stCondLst>
                        <p:cond delay="indefinite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 nodeType="clickPar">
                      <p:stCondLst>
                        <p:cond delay="indefinite"/>
                      </p:stCondLst>
                      <p:childTnLst>
                        <p:par>
                          <p:cTn id="2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 nodeType="clickPar">
                      <p:stCondLst>
                        <p:cond delay="indefinite"/>
                      </p:stCondLst>
                      <p:childTnLst>
                        <p:par>
                          <p:cTn id="2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 nodeType="clickPar">
                      <p:stCondLst>
                        <p:cond delay="indefinite"/>
                      </p:stCondLst>
                      <p:childTnLst>
                        <p:par>
                          <p:cTn id="2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 nodeType="clickPar">
                      <p:stCondLst>
                        <p:cond delay="indefinite"/>
                      </p:stCondLst>
                      <p:childTnLst>
                        <p:par>
                          <p:cTn id="2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 nodeType="clickPar">
                      <p:stCondLst>
                        <p:cond delay="indefinite"/>
                      </p:stCondLst>
                      <p:childTnLst>
                        <p:par>
                          <p:cTn id="2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 nodeType="clickPar">
                      <p:stCondLst>
                        <p:cond delay="indefinite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 nodeType="clickPar">
                      <p:stCondLst>
                        <p:cond delay="indefinite"/>
                      </p:stCondLst>
                      <p:childTnLst>
                        <p:par>
                          <p:cTn id="2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 nodeType="clickPar">
                      <p:stCondLst>
                        <p:cond delay="indefinite"/>
                      </p:stCondLst>
                      <p:childTnLst>
                        <p:par>
                          <p:cTn id="2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 nodeType="clickPar">
                      <p:stCondLst>
                        <p:cond delay="indefinite"/>
                      </p:stCondLst>
                      <p:childTnLst>
                        <p:par>
                          <p:cTn id="2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 nodeType="clickPar">
                      <p:stCondLst>
                        <p:cond delay="indefinite"/>
                      </p:stCondLst>
                      <p:childTnLst>
                        <p:par>
                          <p:cTn id="3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 nodeType="clickPar">
                      <p:stCondLst>
                        <p:cond delay="indefinite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 nodeType="clickPar">
                      <p:stCondLst>
                        <p:cond delay="indefinite"/>
                      </p:stCondLst>
                      <p:childTnLst>
                        <p:par>
                          <p:cTn id="3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 nodeType="clickPar">
                      <p:stCondLst>
                        <p:cond delay="indefinite"/>
                      </p:stCondLst>
                      <p:childTnLst>
                        <p:par>
                          <p:cTn id="3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 nodeType="clickPar">
                      <p:stCondLst>
                        <p:cond delay="indefinite"/>
                      </p:stCondLst>
                      <p:childTnLst>
                        <p:par>
                          <p:cTn id="3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8" dur="2000" fill="hold"/>
                                        <p:tgtEl>
                                          <p:spTgt spid="12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 nodeType="clickPar">
                      <p:stCondLst>
                        <p:cond delay="indefinite"/>
                      </p:stCondLst>
                      <p:childTnLst>
                        <p:par>
                          <p:cTn id="3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2" grpId="0" animBg="1"/>
      <p:bldP spid="12293" grpId="0" animBg="1"/>
      <p:bldP spid="12294" grpId="0" animBg="1"/>
      <p:bldP spid="12295" grpId="0" animBg="1"/>
      <p:bldP spid="12296" grpId="0" animBg="1"/>
      <p:bldP spid="12297" grpId="0" animBg="1"/>
      <p:bldP spid="12298" grpId="0" animBg="1"/>
      <p:bldP spid="12299" grpId="0" animBg="1"/>
      <p:bldP spid="12300" grpId="0" animBg="1"/>
      <p:bldP spid="12301" grpId="0"/>
      <p:bldP spid="12302" grpId="0"/>
      <p:bldP spid="12303" grpId="0" animBg="1"/>
      <p:bldP spid="12304" grpId="0" animBg="1"/>
      <p:bldP spid="12305" grpId="0" animBg="1"/>
      <p:bldP spid="12306" grpId="0" animBg="1"/>
      <p:bldP spid="12307" grpId="0" animBg="1"/>
      <p:bldP spid="12308" grpId="0" animBg="1"/>
      <p:bldP spid="12309" grpId="0" animBg="1"/>
      <p:bldP spid="12310" grpId="0" animBg="1"/>
      <p:bldP spid="12311" grpId="0" animBg="1"/>
      <p:bldP spid="12312" grpId="0" animBg="1"/>
      <p:bldP spid="12313" grpId="0" animBg="1"/>
      <p:bldP spid="12314" grpId="0" animBg="1"/>
      <p:bldP spid="12315" grpId="0" animBg="1"/>
      <p:bldP spid="12316" grpId="0" animBg="1"/>
      <p:bldP spid="12317" grpId="0" animBg="1"/>
      <p:bldP spid="12318" grpId="0" animBg="1"/>
      <p:bldP spid="12319" grpId="0" animBg="1"/>
      <p:bldP spid="12320" grpId="0" animBg="1"/>
      <p:bldP spid="12321" grpId="0" animBg="1"/>
      <p:bldP spid="12322" grpId="0" animBg="1"/>
      <p:bldP spid="12323" grpId="0" animBg="1"/>
      <p:bldP spid="12324" grpId="0" animBg="1"/>
      <p:bldP spid="12325" grpId="0" animBg="1"/>
      <p:bldP spid="12326" grpId="0" animBg="1"/>
      <p:bldP spid="12327" grpId="0"/>
      <p:bldP spid="12328" grpId="0"/>
      <p:bldP spid="12329" grpId="0" animBg="1"/>
      <p:bldP spid="12330" grpId="0" animBg="1"/>
      <p:bldP spid="12331" grpId="0" animBg="1"/>
      <p:bldP spid="12332" grpId="0" animBg="1"/>
      <p:bldP spid="12333" grpId="0" animBg="1"/>
      <p:bldP spid="12334" grpId="0" animBg="1"/>
      <p:bldP spid="12335" grpId="0" animBg="1"/>
      <p:bldP spid="12336" grpId="0" animBg="1"/>
      <p:bldP spid="12337" grpId="0" animBg="1"/>
      <p:bldP spid="12338" grpId="0" animBg="1"/>
      <p:bldP spid="12339" grpId="0" animBg="1"/>
      <p:bldP spid="12340" grpId="0" animBg="1"/>
      <p:bldP spid="12341" grpId="0" animBg="1"/>
      <p:bldP spid="12342" grpId="0" animBg="1"/>
      <p:bldP spid="12343" grpId="0" animBg="1"/>
      <p:bldP spid="12344" grpId="0" animBg="1"/>
      <p:bldP spid="12345" grpId="0" animBg="1"/>
      <p:bldP spid="12346" grpId="0" animBg="1"/>
      <p:bldP spid="12347" grpId="0" animBg="1"/>
      <p:bldP spid="12348" grpId="0" animBg="1"/>
      <p:bldP spid="12349" grpId="0" animBg="1"/>
      <p:bldP spid="12350" grpId="0" animBg="1"/>
      <p:bldP spid="12351" grpId="0" animBg="1"/>
      <p:bldP spid="12352" grpId="0" animBg="1"/>
      <p:bldP spid="12353" grpId="0" animBg="1"/>
      <p:bldP spid="12354" grpId="0" animBg="1"/>
      <p:bldP spid="12355" grpId="0" animBg="1"/>
      <p:bldP spid="12356" grpId="0" animBg="1"/>
      <p:bldP spid="12357" grpId="0"/>
      <p:bldP spid="12358" grpId="0"/>
      <p:bldP spid="12359" grpId="0" animBg="1"/>
      <p:bldP spid="12360" grpId="0" animBg="1"/>
      <p:bldP spid="12361" grpId="0" animBg="1"/>
      <p:bldP spid="12362" grpId="0" animBg="1"/>
      <p:bldP spid="12363" grpId="0" animBg="1"/>
      <p:bldP spid="12364" grpId="0" animBg="1"/>
      <p:bldP spid="12365" grpId="0" animBg="1"/>
      <p:bldP spid="12366" grpId="0" animBg="1"/>
      <p:bldP spid="12367" grpId="0" animBg="1"/>
      <p:bldP spid="12368" grpId="0" animBg="1"/>
      <p:bldP spid="1237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9B89E68-37B8-4063-BED7-D6F054213317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287337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Вариант 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71775" y="836712"/>
            <a:ext cx="6372225" cy="6021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</a:rPr>
              <a:t>stdio.h</a:t>
            </a:r>
            <a:r>
              <a:rPr lang="en-US" altLang="ru-RU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</a:rPr>
              <a:t>cmath</a:t>
            </a:r>
            <a:r>
              <a:rPr lang="en-US" altLang="ru-RU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main()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float s, </a:t>
            </a:r>
            <a:r>
              <a:rPr lang="en-US" altLang="ru-RU" sz="2000" b="1" dirty="0" err="1" smtClean="0">
                <a:latin typeface="Courier New" pitchFamily="49" charset="0"/>
              </a:rPr>
              <a:t>r,x,eps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puts("Input x, </a:t>
            </a:r>
            <a:r>
              <a:rPr lang="en-US" altLang="ru-RU" sz="2000" b="1" dirty="0" err="1" smtClean="0">
                <a:latin typeface="Courier New" pitchFamily="49" charset="0"/>
              </a:rPr>
              <a:t>eps</a:t>
            </a:r>
            <a:r>
              <a:rPr lang="en-US" altLang="ru-RU" sz="2000" b="1" dirty="0" smtClean="0">
                <a:latin typeface="Courier New" pitchFamily="49" charset="0"/>
              </a:rPr>
              <a:t>:");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scanf</a:t>
            </a:r>
            <a:r>
              <a:rPr lang="en-US" altLang="ru-RU" sz="2000" b="1" dirty="0" smtClean="0">
                <a:latin typeface="Courier New" pitchFamily="49" charset="0"/>
              </a:rPr>
              <a:t>("%f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smtClean="0">
                <a:latin typeface="Courier New" pitchFamily="49" charset="0"/>
              </a:rPr>
              <a:t>%f", &amp;x, &amp;</a:t>
            </a:r>
            <a:r>
              <a:rPr lang="en-US" altLang="ru-RU" sz="2000" b="1" dirty="0" err="1" smtClean="0">
                <a:latin typeface="Courier New" pitchFamily="49" charset="0"/>
              </a:rPr>
              <a:t>eps</a:t>
            </a:r>
            <a:r>
              <a:rPr lang="en-US" altLang="ru-RU" sz="20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s=0;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r=1; s+=r;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while (</a:t>
            </a:r>
            <a:r>
              <a:rPr lang="en-US" altLang="ru-RU" sz="2000" b="1" dirty="0" err="1" smtClean="0">
                <a:latin typeface="Courier New" pitchFamily="49" charset="0"/>
              </a:rPr>
              <a:t>fabs</a:t>
            </a:r>
            <a:r>
              <a:rPr lang="en-US" altLang="ru-RU" sz="2000" b="1" dirty="0" smtClean="0">
                <a:latin typeface="Courier New" pitchFamily="49" charset="0"/>
              </a:rPr>
              <a:t>(r)&gt;</a:t>
            </a:r>
            <a:r>
              <a:rPr lang="en-US" altLang="ru-RU" sz="2000" b="1" dirty="0" err="1" smtClean="0">
                <a:latin typeface="Courier New" pitchFamily="49" charset="0"/>
              </a:rPr>
              <a:t>eps</a:t>
            </a:r>
            <a:r>
              <a:rPr lang="en-US" altLang="ru-RU" sz="2000" b="1" dirty="0" smtClean="0">
                <a:latin typeface="Courier New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{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r=-r/x;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s+=r;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}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printf</a:t>
            </a:r>
            <a:r>
              <a:rPr lang="en-US" altLang="ru-RU" sz="2000" b="1" dirty="0" smtClean="0">
                <a:latin typeface="Courier New" pitchFamily="49" charset="0"/>
              </a:rPr>
              <a:t>("Result=%10.7f  r=%10.8f\n",</a:t>
            </a:r>
            <a:endParaRPr lang="ru-RU" alt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                                 </a:t>
            </a:r>
            <a:r>
              <a:rPr lang="en-US" altLang="ru-RU" sz="2000" b="1" dirty="0" err="1" smtClean="0">
                <a:latin typeface="Courier New" pitchFamily="49" charset="0"/>
              </a:rPr>
              <a:t>s,r</a:t>
            </a:r>
            <a:r>
              <a:rPr lang="en-US" altLang="ru-RU" sz="20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return 0;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}</a:t>
            </a:r>
            <a:endParaRPr lang="ru-RU" altLang="ru-RU" sz="2000" b="1" dirty="0" smtClean="0">
              <a:latin typeface="Courier New" pitchFamily="49" charset="0"/>
            </a:endParaRP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928688" y="781050"/>
            <a:ext cx="1439862" cy="431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Начало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1647825" y="12128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928688" y="1357313"/>
            <a:ext cx="1439862" cy="431800"/>
          </a:xfrm>
          <a:prstGeom prst="flowChartPunchedCar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x, Eps</a:t>
            </a:r>
            <a:endParaRPr lang="ru-RU" altLang="ru-RU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1649413" y="17891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928688" y="1931988"/>
            <a:ext cx="14398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S=0</a:t>
            </a:r>
            <a:endParaRPr lang="ru-RU" altLang="ru-RU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1647825" y="2365375"/>
            <a:ext cx="158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928688" y="2508250"/>
            <a:ext cx="14398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R=1</a:t>
            </a:r>
            <a:endParaRPr lang="ru-RU" altLang="ru-RU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V="1">
            <a:off x="1649413" y="29416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928688" y="3084513"/>
            <a:ext cx="14398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S=S+R</a:t>
            </a:r>
            <a:endParaRPr lang="ru-RU" altLang="ru-RU"/>
          </a:p>
        </p:txBody>
      </p:sp>
      <p:sp>
        <p:nvSpPr>
          <p:cNvPr id="13325" name="AutoShape 13"/>
          <p:cNvSpPr>
            <a:spLocks noChangeArrowheads="1"/>
          </p:cNvSpPr>
          <p:nvPr/>
        </p:nvSpPr>
        <p:spPr bwMode="auto">
          <a:xfrm>
            <a:off x="928688" y="3660775"/>
            <a:ext cx="1439862" cy="576263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sz="1600"/>
              <a:t>|R|&gt;Eps</a:t>
            </a:r>
            <a:endParaRPr lang="ru-RU" altLang="ru-RU" sz="1600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754188" y="4160838"/>
            <a:ext cx="444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да</a:t>
            </a:r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1611313" y="42338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2330450" y="394493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V="1">
            <a:off x="1682750" y="35131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V="1">
            <a:off x="458788" y="3584575"/>
            <a:ext cx="0" cy="1876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458788" y="358457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890588" y="4452938"/>
            <a:ext cx="1439862" cy="428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R=-R/x</a:t>
            </a:r>
            <a:endParaRPr lang="ru-RU" altLang="ru-RU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496888" y="5461000"/>
            <a:ext cx="1093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 flipV="1">
            <a:off x="2728913" y="3949700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1535113" y="4875213"/>
            <a:ext cx="3175" cy="77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1649413" y="5534025"/>
            <a:ext cx="1093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1649413" y="55340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8" name="AutoShape 26"/>
          <p:cNvSpPr>
            <a:spLocks noChangeArrowheads="1"/>
          </p:cNvSpPr>
          <p:nvPr/>
        </p:nvSpPr>
        <p:spPr bwMode="auto">
          <a:xfrm>
            <a:off x="928688" y="5678488"/>
            <a:ext cx="1439862" cy="576262"/>
          </a:xfrm>
          <a:prstGeom prst="flowChart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x, S</a:t>
            </a:r>
            <a:endParaRPr lang="ru-RU" altLang="ru-RU"/>
          </a:p>
        </p:txBody>
      </p:sp>
      <p:sp>
        <p:nvSpPr>
          <p:cNvPr id="13339" name="AutoShape 27"/>
          <p:cNvSpPr>
            <a:spLocks noChangeArrowheads="1"/>
          </p:cNvSpPr>
          <p:nvPr/>
        </p:nvSpPr>
        <p:spPr bwMode="auto">
          <a:xfrm>
            <a:off x="928688" y="6299200"/>
            <a:ext cx="1439862" cy="431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Конец</a:t>
            </a:r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>
            <a:off x="1647825" y="6181725"/>
            <a:ext cx="158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41" name="Rectangle 29"/>
          <p:cNvSpPr>
            <a:spLocks noChangeArrowheads="1"/>
          </p:cNvSpPr>
          <p:nvPr/>
        </p:nvSpPr>
        <p:spPr bwMode="auto">
          <a:xfrm>
            <a:off x="857250" y="4957763"/>
            <a:ext cx="14398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S=S+R</a:t>
            </a:r>
            <a:endParaRPr lang="ru-RU" altLang="ru-RU"/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 flipH="1">
            <a:off x="1571625" y="5389563"/>
            <a:ext cx="4763" cy="74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 animBg="1"/>
      <p:bldP spid="13318" grpId="0" animBg="1"/>
      <p:bldP spid="13319" grpId="0" animBg="1"/>
      <p:bldP spid="13320" grpId="0" animBg="1"/>
      <p:bldP spid="13321" grpId="0" animBg="1"/>
      <p:bldP spid="13322" grpId="0" animBg="1"/>
      <p:bldP spid="13323" grpId="0" animBg="1"/>
      <p:bldP spid="13324" grpId="0" animBg="1"/>
      <p:bldP spid="13325" grpId="0" animBg="1"/>
      <p:bldP spid="13326" grpId="0"/>
      <p:bldP spid="13327" grpId="0" animBg="1"/>
      <p:bldP spid="13328" grpId="0" animBg="1"/>
      <p:bldP spid="13329" grpId="0" animBg="1"/>
      <p:bldP spid="13330" grpId="0" animBg="1"/>
      <p:bldP spid="13331" grpId="0" animBg="1"/>
      <p:bldP spid="13332" grpId="0" animBg="1"/>
      <p:bldP spid="13333" grpId="0" animBg="1"/>
      <p:bldP spid="13334" grpId="0" animBg="1"/>
      <p:bldP spid="13335" grpId="0" animBg="1"/>
      <p:bldP spid="13336" grpId="0" animBg="1"/>
      <p:bldP spid="13337" grpId="0" animBg="1"/>
      <p:bldP spid="13338" grpId="0" animBg="1"/>
      <p:bldP spid="13339" grpId="0" animBg="1"/>
      <p:bldP spid="13340" grpId="0" animBg="1"/>
      <p:bldP spid="13341" grpId="0" animBg="1"/>
      <p:bldP spid="133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3124200" y="6245225"/>
            <a:ext cx="2889250" cy="471488"/>
          </a:xfrm>
          <a:noFill/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FF43E74-1389-43D7-9E1C-F4FA0DEE9A4E}" type="slidenum">
              <a:rPr lang="ru-RU" altLang="ru-RU"/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ru-RU" altLang="ru-RU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79413"/>
          </a:xfrm>
        </p:spPr>
        <p:txBody>
          <a:bodyPr/>
          <a:lstStyle/>
          <a:p>
            <a:pPr eaLnBrk="1" hangingPunct="1"/>
            <a:r>
              <a:rPr lang="en-US" altLang="ru-RU" sz="2800" b="1" dirty="0" smtClean="0"/>
              <a:t>2.</a:t>
            </a:r>
            <a:r>
              <a:rPr lang="ru-RU" altLang="ru-RU" sz="2800" b="1" dirty="0" smtClean="0"/>
              <a:t>1 Блок операторов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761038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altLang="ru-RU" sz="2400" dirty="0" smtClean="0"/>
              <a:t>Блок операторов используется в конструкциях ветвления, выбора и циклов, предусматривающих один оператор.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altLang="ru-RU" sz="2400" dirty="0" smtClean="0"/>
              <a:t>Формат:</a:t>
            </a:r>
          </a:p>
          <a:p>
            <a:pPr algn="just" eaLnBrk="1" hangingPunct="1">
              <a:buNone/>
            </a:pPr>
            <a:r>
              <a:rPr lang="en-US" altLang="ru-RU" sz="2400" b="1" dirty="0" smtClean="0">
                <a:solidFill>
                  <a:srgbClr val="FF0000"/>
                </a:solidFill>
              </a:rPr>
              <a:t>$ </a:t>
            </a:r>
            <a:r>
              <a:rPr lang="ru-RU" altLang="ru-RU" sz="2400" b="1" dirty="0" smtClean="0"/>
              <a:t>Оператор</a:t>
            </a:r>
            <a:r>
              <a:rPr lang="en-US" altLang="ru-RU" sz="2400" b="1" dirty="0" smtClean="0">
                <a:solidFill>
                  <a:srgbClr val="FF0000"/>
                </a:solidFill>
              </a:rPr>
              <a:t> </a:t>
            </a:r>
            <a:r>
              <a:rPr lang="ru-RU" altLang="ru-RU" sz="2400" b="1" dirty="0" smtClean="0">
                <a:solidFill>
                  <a:srgbClr val="FF0000"/>
                </a:solidFill>
              </a:rPr>
              <a:t>=</a:t>
            </a:r>
            <a:r>
              <a:rPr lang="en-US" altLang="ru-RU" sz="2400" b="1" dirty="0" smtClean="0">
                <a:solidFill>
                  <a:srgbClr val="FF0000"/>
                </a:solidFill>
              </a:rPr>
              <a:t> </a:t>
            </a:r>
            <a:r>
              <a:rPr lang="ru-RU" altLang="ru-RU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Оператор</a:t>
            </a:r>
            <a:r>
              <a:rPr lang="ru-RU" altLang="ru-RU" sz="2400" b="1" dirty="0" smtClean="0">
                <a:solidFill>
                  <a:srgbClr val="FF0000"/>
                </a:solidFill>
              </a:rPr>
              <a:t> </a:t>
            </a:r>
            <a:r>
              <a:rPr lang="en-US" altLang="ru-RU" sz="2400" b="1" dirty="0" smtClean="0">
                <a:solidFill>
                  <a:srgbClr val="FF0000"/>
                </a:solidFill>
              </a:rPr>
              <a:t>| </a:t>
            </a:r>
            <a:r>
              <a:rPr lang="en-US" altLang="ru-RU" sz="2400" b="1" dirty="0" smtClean="0"/>
              <a:t>{</a:t>
            </a:r>
            <a:r>
              <a:rPr lang="en-US" altLang="ru-RU" sz="2400" b="1" dirty="0" smtClean="0">
                <a:solidFill>
                  <a:srgbClr val="FF0000"/>
                </a:solidFill>
              </a:rPr>
              <a:t>{</a:t>
            </a:r>
            <a:r>
              <a:rPr lang="ru-RU" altLang="ru-RU" sz="2400" b="1" dirty="0" smtClean="0">
                <a:solidFill>
                  <a:srgbClr val="0000FF"/>
                </a:solidFill>
              </a:rPr>
              <a:t>Оператор</a:t>
            </a:r>
            <a:r>
              <a:rPr lang="en-US" altLang="ru-RU" sz="2400" b="1" dirty="0" smtClean="0">
                <a:solidFill>
                  <a:srgbClr val="FF0000"/>
                </a:solidFill>
              </a:rPr>
              <a:t>}</a:t>
            </a:r>
            <a:r>
              <a:rPr lang="en-US" altLang="ru-RU" sz="2400" b="1" dirty="0" smtClean="0"/>
              <a:t>}</a:t>
            </a:r>
          </a:p>
          <a:p>
            <a:pPr algn="just" eaLnBrk="1" hangingPunct="1">
              <a:buNone/>
            </a:pPr>
            <a:endParaRPr lang="en-US" altLang="ru-RU" sz="2400" b="1" dirty="0" smtClean="0"/>
          </a:p>
          <a:p>
            <a:pPr algn="just" eaLnBrk="1" hangingPunct="1">
              <a:buFont typeface="Wingdings" pitchFamily="2" charset="2"/>
              <a:buNone/>
            </a:pPr>
            <a:r>
              <a:rPr lang="ru-RU" altLang="ru-RU" sz="2400" b="1" dirty="0" smtClean="0"/>
              <a:t>Пример:       </a:t>
            </a:r>
            <a:endParaRPr lang="en-US" altLang="ru-RU" sz="2400" b="1" dirty="0" smtClean="0"/>
          </a:p>
          <a:p>
            <a:pPr algn="just" eaLnBrk="1" hangingPunct="1">
              <a:buFont typeface="Wingdings" pitchFamily="2" charset="2"/>
              <a:buNone/>
            </a:pPr>
            <a:r>
              <a:rPr lang="ru-RU" altLang="ru-RU" sz="2400" b="1" dirty="0" smtClean="0">
                <a:latin typeface="Courier New" pitchFamily="49" charset="0"/>
              </a:rPr>
              <a:t>   {  </a:t>
            </a:r>
            <a:r>
              <a:rPr lang="en-US" altLang="ru-RU" sz="2400" b="1" dirty="0" smtClean="0">
                <a:latin typeface="Courier New" pitchFamily="49" charset="0"/>
              </a:rPr>
              <a:t>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altLang="ru-RU" sz="2400" b="1" dirty="0" smtClean="0">
                <a:latin typeface="Courier New" pitchFamily="49" charset="0"/>
              </a:rPr>
              <a:t>    </a:t>
            </a:r>
            <a:r>
              <a:rPr lang="ru-RU" altLang="ru-RU" sz="2400" b="1" dirty="0" err="1" smtClean="0">
                <a:latin typeface="Courier New" pitchFamily="49" charset="0"/>
              </a:rPr>
              <a:t>f</a:t>
            </a:r>
            <a:r>
              <a:rPr lang="ru-RU" altLang="ru-RU" sz="2400" b="1" dirty="0" smtClean="0">
                <a:latin typeface="Courier New" pitchFamily="49" charset="0"/>
              </a:rPr>
              <a:t> = </a:t>
            </a:r>
            <a:r>
              <a:rPr lang="ru-RU" altLang="ru-RU" sz="2400" b="1" dirty="0" err="1" smtClean="0">
                <a:latin typeface="Courier New" pitchFamily="49" charset="0"/>
              </a:rPr>
              <a:t>a</a:t>
            </a:r>
            <a:r>
              <a:rPr lang="ru-RU" altLang="ru-RU" sz="2400" b="1" dirty="0" smtClean="0">
                <a:latin typeface="Courier New" pitchFamily="49" charset="0"/>
              </a:rPr>
              <a:t> + </a:t>
            </a:r>
            <a:r>
              <a:rPr lang="ru-RU" altLang="ru-RU" sz="2400" b="1" dirty="0" err="1" smtClean="0">
                <a:latin typeface="Courier New" pitchFamily="49" charset="0"/>
              </a:rPr>
              <a:t>b</a:t>
            </a:r>
            <a:r>
              <a:rPr lang="ru-RU" altLang="ru-RU" sz="2400" b="1" dirty="0" smtClean="0">
                <a:latin typeface="Courier New" pitchFamily="49" charset="0"/>
              </a:rPr>
              <a:t>;    </a:t>
            </a:r>
            <a:endParaRPr lang="en-US" altLang="ru-RU" sz="2400" b="1" dirty="0" smtClean="0">
              <a:latin typeface="Courier New" pitchFamily="49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altLang="ru-RU" sz="2400" b="1" dirty="0" smtClean="0">
                <a:latin typeface="Courier New" pitchFamily="49" charset="0"/>
              </a:rPr>
              <a:t>    </a:t>
            </a:r>
            <a:r>
              <a:rPr lang="ru-RU" altLang="ru-RU" sz="2400" b="1" dirty="0" err="1" smtClean="0">
                <a:latin typeface="Courier New" pitchFamily="49" charset="0"/>
              </a:rPr>
              <a:t>a</a:t>
            </a:r>
            <a:r>
              <a:rPr lang="ru-RU" altLang="ru-RU" sz="2400" b="1" dirty="0" smtClean="0">
                <a:latin typeface="Courier New" pitchFamily="49" charset="0"/>
              </a:rPr>
              <a:t> += 10;   </a:t>
            </a:r>
            <a:endParaRPr lang="en-US" altLang="ru-RU" sz="2400" b="1" dirty="0" smtClean="0">
              <a:latin typeface="Courier New" pitchFamily="49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ru-RU" altLang="ru-RU" sz="2400" b="1" dirty="0" smtClean="0">
                <a:latin typeface="Courier New" pitchFamily="49" charset="0"/>
              </a:rPr>
              <a:t>   }</a:t>
            </a:r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auto">
          <a:xfrm>
            <a:off x="4644008" y="3717032"/>
            <a:ext cx="2808287" cy="792088"/>
          </a:xfrm>
          <a:prstGeom prst="wedgeRoundRectCallout">
            <a:avLst>
              <a:gd name="adj1" fmla="val -111348"/>
              <a:gd name="adj2" fmla="val 20289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ru-RU" altLang="ru-RU" sz="2000" dirty="0">
                <a:solidFill>
                  <a:schemeClr val="tx1"/>
                </a:solidFill>
              </a:rPr>
              <a:t>Точка с запятой </a:t>
            </a:r>
            <a:r>
              <a:rPr lang="ru-RU" altLang="ru-RU" sz="2000" dirty="0" smtClean="0">
                <a:solidFill>
                  <a:schemeClr val="tx1"/>
                </a:solidFill>
              </a:rPr>
              <a:t>является </a:t>
            </a:r>
            <a:r>
              <a:rPr lang="ru-RU" altLang="ru-RU" sz="2000" dirty="0">
                <a:solidFill>
                  <a:schemeClr val="tx1"/>
                </a:solidFill>
              </a:rPr>
              <a:t>частью </a:t>
            </a:r>
            <a:r>
              <a:rPr lang="ru-RU" altLang="ru-RU" sz="2000" dirty="0" smtClean="0">
                <a:solidFill>
                  <a:schemeClr val="tx1"/>
                </a:solidFill>
              </a:rPr>
              <a:t>оператора.</a:t>
            </a:r>
            <a:endParaRPr lang="ru-RU" alt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90A1FD6-7473-4270-AF75-8CEEB45DF59C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5588"/>
            <a:ext cx="8229600" cy="509587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Вариант б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43213" y="692697"/>
            <a:ext cx="6300787" cy="616530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</a:rPr>
              <a:t>stdio.h</a:t>
            </a:r>
            <a:r>
              <a:rPr lang="en-US" altLang="ru-RU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</a:rPr>
              <a:t>math.h</a:t>
            </a:r>
            <a:r>
              <a:rPr lang="en-US" altLang="ru-RU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main()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float s, </a:t>
            </a:r>
            <a:r>
              <a:rPr lang="en-US" altLang="ru-RU" sz="2000" b="1" dirty="0" err="1" smtClean="0">
                <a:latin typeface="Courier New" pitchFamily="49" charset="0"/>
              </a:rPr>
              <a:t>r,x,eps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puts("Input x, </a:t>
            </a:r>
            <a:r>
              <a:rPr lang="en-US" altLang="ru-RU" sz="2000" b="1" dirty="0" err="1" smtClean="0">
                <a:latin typeface="Courier New" pitchFamily="49" charset="0"/>
              </a:rPr>
              <a:t>eps</a:t>
            </a:r>
            <a:r>
              <a:rPr lang="en-US" altLang="ru-RU" sz="2000" b="1" dirty="0" smtClean="0">
                <a:latin typeface="Courier New" pitchFamily="49" charset="0"/>
              </a:rPr>
              <a:t>:");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scanf</a:t>
            </a:r>
            <a:r>
              <a:rPr lang="en-US" altLang="ru-RU" sz="2000" b="1" dirty="0" smtClean="0">
                <a:latin typeface="Courier New" pitchFamily="49" charset="0"/>
              </a:rPr>
              <a:t>("%f  %f", &amp;x, &amp;</a:t>
            </a:r>
            <a:r>
              <a:rPr lang="en-US" altLang="ru-RU" sz="2000" b="1" dirty="0" err="1" smtClean="0">
                <a:latin typeface="Courier New" pitchFamily="49" charset="0"/>
              </a:rPr>
              <a:t>eps</a:t>
            </a:r>
            <a:r>
              <a:rPr lang="en-US" altLang="ru-RU" sz="20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s=0;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smtClean="0">
                <a:latin typeface="Courier New" pitchFamily="49" charset="0"/>
              </a:rPr>
              <a:t>    r=1;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do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{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s+=r;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r=-r/x;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}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while (</a:t>
            </a:r>
            <a:r>
              <a:rPr lang="en-US" altLang="ru-RU" sz="2000" b="1" dirty="0" err="1" smtClean="0">
                <a:latin typeface="Courier New" pitchFamily="49" charset="0"/>
              </a:rPr>
              <a:t>fabs</a:t>
            </a:r>
            <a:r>
              <a:rPr lang="en-US" altLang="ru-RU" sz="2000" b="1" dirty="0" smtClean="0">
                <a:latin typeface="Courier New" pitchFamily="49" charset="0"/>
              </a:rPr>
              <a:t>(r)&gt;</a:t>
            </a:r>
            <a:r>
              <a:rPr lang="en-US" altLang="ru-RU" sz="2000" b="1" dirty="0" err="1" smtClean="0">
                <a:latin typeface="Courier New" pitchFamily="49" charset="0"/>
              </a:rPr>
              <a:t>eps</a:t>
            </a:r>
            <a:r>
              <a:rPr lang="en-US" altLang="ru-RU" sz="20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printf</a:t>
            </a:r>
            <a:r>
              <a:rPr lang="en-US" altLang="ru-RU" sz="2000" b="1" dirty="0" smtClean="0">
                <a:latin typeface="Courier New" pitchFamily="49" charset="0"/>
              </a:rPr>
              <a:t>("Result= %10.7f r=%10.8f.\n", </a:t>
            </a:r>
            <a:endParaRPr lang="ru-RU" alt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                                 </a:t>
            </a:r>
            <a:r>
              <a:rPr lang="en-US" altLang="ru-RU" sz="2000" b="1" dirty="0" err="1" smtClean="0">
                <a:latin typeface="Courier New" pitchFamily="49" charset="0"/>
              </a:rPr>
              <a:t>s,r</a:t>
            </a:r>
            <a:r>
              <a:rPr lang="en-US" altLang="ru-RU" sz="20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return 0;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}</a:t>
            </a:r>
            <a:endParaRPr lang="ru-RU" altLang="ru-RU" sz="2000" b="1" dirty="0" smtClean="0">
              <a:latin typeface="Courier New" pitchFamily="49" charset="0"/>
            </a:endParaRP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744538" y="795338"/>
            <a:ext cx="1439862" cy="431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Начало</a:t>
            </a: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1463675" y="12271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744538" y="1371600"/>
            <a:ext cx="1439862" cy="431800"/>
          </a:xfrm>
          <a:prstGeom prst="flowChartPunchedCar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x, Eps</a:t>
            </a:r>
            <a:endParaRPr lang="ru-RU" altLang="ru-RU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1465263" y="18034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44538" y="1946275"/>
            <a:ext cx="14398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S=0</a:t>
            </a:r>
            <a:endParaRPr lang="ru-RU" altLang="ru-RU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>
            <a:off x="1463675" y="2379663"/>
            <a:ext cx="158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744538" y="2522538"/>
            <a:ext cx="14398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R=1</a:t>
            </a:r>
            <a:endParaRPr lang="ru-RU" altLang="ru-RU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V="1">
            <a:off x="1454150" y="2955925"/>
            <a:ext cx="11113" cy="306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733425" y="3262313"/>
            <a:ext cx="14398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S=S+R</a:t>
            </a:r>
            <a:endParaRPr lang="ru-RU" altLang="ru-RU"/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733425" y="4630738"/>
            <a:ext cx="1439863" cy="576262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sz="1600"/>
              <a:t>|R|&lt;=Eps</a:t>
            </a:r>
            <a:endParaRPr lang="ru-RU" altLang="ru-RU" sz="1600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525588" y="5278438"/>
            <a:ext cx="444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/>
              <a:t>да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301625" y="4557713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/>
              <a:t>нет</a:t>
            </a: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1443038" y="37099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274638" y="3117850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273050" y="3117850"/>
            <a:ext cx="1181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722313" y="3929063"/>
            <a:ext cx="1439862" cy="428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R=-R/x</a:t>
            </a:r>
            <a:endParaRPr lang="ru-RU" altLang="ru-RU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301625" y="49180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1454150" y="43418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8" name="AutoShape 22"/>
          <p:cNvSpPr>
            <a:spLocks noChangeArrowheads="1"/>
          </p:cNvSpPr>
          <p:nvPr/>
        </p:nvSpPr>
        <p:spPr bwMode="auto">
          <a:xfrm>
            <a:off x="744538" y="5692775"/>
            <a:ext cx="1439862" cy="576263"/>
          </a:xfrm>
          <a:prstGeom prst="flowChart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x, S</a:t>
            </a:r>
            <a:endParaRPr lang="ru-RU" altLang="ru-RU"/>
          </a:p>
        </p:txBody>
      </p:sp>
      <p:sp>
        <p:nvSpPr>
          <p:cNvPr id="14359" name="AutoShape 23"/>
          <p:cNvSpPr>
            <a:spLocks noChangeArrowheads="1"/>
          </p:cNvSpPr>
          <p:nvPr/>
        </p:nvSpPr>
        <p:spPr bwMode="auto">
          <a:xfrm>
            <a:off x="744538" y="6313488"/>
            <a:ext cx="1439862" cy="431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Конец</a:t>
            </a:r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1463675" y="6196013"/>
            <a:ext cx="158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>
            <a:off x="1454150" y="52070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42" grpId="0" animBg="1"/>
      <p:bldP spid="14343" grpId="0" animBg="1"/>
      <p:bldP spid="14344" grpId="0" animBg="1"/>
      <p:bldP spid="14345" grpId="0" animBg="1"/>
      <p:bldP spid="14346" grpId="0" animBg="1"/>
      <p:bldP spid="14347" grpId="0" animBg="1"/>
      <p:bldP spid="14348" grpId="0" animBg="1"/>
      <p:bldP spid="14349" grpId="0" animBg="1"/>
      <p:bldP spid="14350" grpId="0"/>
      <p:bldP spid="14351" grpId="0"/>
      <p:bldP spid="14352" grpId="0" animBg="1"/>
      <p:bldP spid="14353" grpId="0" animBg="1"/>
      <p:bldP spid="14354" grpId="0" animBg="1"/>
      <p:bldP spid="14355" grpId="0" animBg="1"/>
      <p:bldP spid="14356" grpId="0" animBg="1"/>
      <p:bldP spid="14357" grpId="0" animBg="1"/>
      <p:bldP spid="14358" grpId="0" animBg="1"/>
      <p:bldP spid="14359" grpId="0" animBg="1"/>
      <p:bldP spid="14360" grpId="0" animBg="1"/>
      <p:bldP spid="1436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1A562DD-4F19-4E0D-85BD-D752CF8D43AA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79413"/>
          </a:xfrm>
        </p:spPr>
        <p:txBody>
          <a:bodyPr/>
          <a:lstStyle/>
          <a:p>
            <a:pPr eaLnBrk="1" hangingPunct="1"/>
            <a:r>
              <a:rPr lang="ru-RU" altLang="ru-RU" sz="2400" b="1" dirty="0" smtClean="0"/>
              <a:t>Сравнение результатов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4744"/>
            <a:ext cx="2807990" cy="5472906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ru-RU" altLang="ru-RU" sz="2000" dirty="0" smtClean="0"/>
              <a:t>Очередной элемент и там, и там – равны, но суммы – различны!!!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ru-RU" altLang="ru-RU" sz="2000" dirty="0" smtClean="0"/>
              <a:t>Так как в первом случае проверка выполняется после добавления элемента, а во втором – до.</a:t>
            </a: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124744"/>
            <a:ext cx="51054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212976"/>
            <a:ext cx="51244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4DF6A6B-D269-45D2-B222-6959F17DDD4F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8604250" cy="359891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2.5 </a:t>
            </a:r>
            <a:r>
              <a:rPr lang="ru-RU" altLang="ru-RU" sz="2800" b="1" spc="-100" dirty="0" smtClean="0"/>
              <a:t>Решение задач вычислительной математики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765175"/>
            <a:ext cx="8642350" cy="5832475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000" b="1" dirty="0" smtClean="0"/>
              <a:t> Задача 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Ex02_05</a:t>
            </a:r>
            <a:r>
              <a:rPr lang="ru-RU" altLang="ru-RU" sz="2000" b="1" dirty="0" smtClean="0"/>
              <a:t>. </a:t>
            </a:r>
            <a:r>
              <a:rPr lang="ru-RU" altLang="ru-RU" sz="2000" dirty="0" smtClean="0"/>
              <a:t>Вычислить определенный интеграл функции </a:t>
            </a:r>
            <a:r>
              <a:rPr lang="en-US" altLang="ru-RU" sz="2000" dirty="0" smtClean="0"/>
              <a:t>f(x) </a:t>
            </a:r>
            <a:r>
              <a:rPr lang="ru-RU" altLang="ru-RU" sz="2000" dirty="0" smtClean="0"/>
              <a:t>на интервале </a:t>
            </a:r>
            <a:r>
              <a:rPr lang="en-US" altLang="ru-RU" sz="2000" dirty="0" smtClean="0"/>
              <a:t>[</a:t>
            </a:r>
            <a:r>
              <a:rPr lang="en-US" altLang="ru-RU" sz="2000" dirty="0" err="1" smtClean="0"/>
              <a:t>a,b</a:t>
            </a:r>
            <a:r>
              <a:rPr lang="en-US" altLang="ru-RU" sz="2000" dirty="0" smtClean="0"/>
              <a:t>] </a:t>
            </a:r>
            <a:r>
              <a:rPr lang="ru-RU" altLang="ru-RU" sz="2000" dirty="0" smtClean="0"/>
              <a:t>методом прямоугольников с точностью </a:t>
            </a:r>
            <a:r>
              <a:rPr lang="ru-RU" altLang="ru-RU" sz="2000" dirty="0" smtClean="0">
                <a:sym typeface="Symbol" pitchFamily="18" charset="2"/>
              </a:rPr>
              <a:t></a:t>
            </a:r>
            <a:r>
              <a:rPr lang="ru-RU" altLang="ru-RU" sz="2000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2000" dirty="0" smtClean="0"/>
          </a:p>
          <a:p>
            <a:pPr eaLnBrk="1" hangingPunct="1">
              <a:buFont typeface="Wingdings" pitchFamily="2" charset="2"/>
              <a:buNone/>
            </a:pPr>
            <a:endParaRPr lang="ru-RU" altLang="ru-RU" sz="2000" dirty="0" smtClean="0"/>
          </a:p>
          <a:p>
            <a:pPr eaLnBrk="1" hangingPunct="1">
              <a:buFont typeface="Wingdings" pitchFamily="2" charset="2"/>
              <a:buNone/>
            </a:pPr>
            <a:endParaRPr lang="ru-RU" altLang="ru-RU" sz="2000" dirty="0" smtClean="0"/>
          </a:p>
          <a:p>
            <a:pPr eaLnBrk="1" hangingPunct="1">
              <a:buFont typeface="Wingdings" pitchFamily="2" charset="2"/>
              <a:buNone/>
            </a:pPr>
            <a:endParaRPr lang="ru-RU" altLang="ru-RU" sz="2000" dirty="0" smtClean="0"/>
          </a:p>
          <a:p>
            <a:pPr eaLnBrk="1" hangingPunct="1">
              <a:buFont typeface="Wingdings" pitchFamily="2" charset="2"/>
              <a:buNone/>
            </a:pPr>
            <a:endParaRPr lang="ru-RU" altLang="ru-RU" sz="2000" dirty="0" smtClean="0"/>
          </a:p>
          <a:p>
            <a:pPr eaLnBrk="1" hangingPunct="1">
              <a:buFont typeface="Wingdings" pitchFamily="2" charset="2"/>
              <a:buNone/>
            </a:pPr>
            <a:endParaRPr lang="ru-RU" altLang="ru-RU" sz="2000" dirty="0" smtClean="0"/>
          </a:p>
          <a:p>
            <a:pPr eaLnBrk="1" hangingPunct="1">
              <a:buFont typeface="Wingdings" pitchFamily="2" charset="2"/>
              <a:buNone/>
            </a:pPr>
            <a:endParaRPr lang="ru-RU" altLang="ru-RU" sz="2000" dirty="0" smtClean="0"/>
          </a:p>
          <a:p>
            <a:pPr eaLnBrk="1" hangingPunct="1">
              <a:buFont typeface="Wingdings" pitchFamily="2" charset="2"/>
              <a:buNone/>
            </a:pPr>
            <a:endParaRPr lang="ru-RU" altLang="ru-RU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/>
              <a:t>Итак</a:t>
            </a:r>
            <a:r>
              <a:rPr lang="pt-BR" altLang="ru-RU" sz="2000" dirty="0" smtClean="0"/>
              <a:t>                                                               </a:t>
            </a:r>
            <a:r>
              <a:rPr lang="ru-RU" altLang="ru-RU" sz="2000" dirty="0" smtClean="0"/>
              <a:t>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/>
              <a:t>                                                                                 </a:t>
            </a:r>
            <a:r>
              <a:rPr lang="pt-BR" altLang="ru-RU" sz="2000" dirty="0" smtClean="0"/>
              <a:t>n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altLang="ru-RU" sz="2000" dirty="0" smtClean="0"/>
              <a:t>S =  f(x1)</a:t>
            </a:r>
            <a:r>
              <a:rPr lang="en-US" altLang="ru-RU" sz="2000" dirty="0" smtClean="0">
                <a:sym typeface="Symbol" pitchFamily="18" charset="2"/>
              </a:rPr>
              <a:t></a:t>
            </a:r>
            <a:r>
              <a:rPr lang="pt-BR" altLang="ru-RU" sz="2000" dirty="0" smtClean="0"/>
              <a:t>d + f(x2)</a:t>
            </a:r>
            <a:r>
              <a:rPr lang="en-US" altLang="ru-RU" sz="2000" dirty="0" smtClean="0">
                <a:sym typeface="Symbol" pitchFamily="18" charset="2"/>
              </a:rPr>
              <a:t></a:t>
            </a:r>
            <a:r>
              <a:rPr lang="pt-BR" altLang="ru-RU" sz="2000" dirty="0" smtClean="0"/>
              <a:t>d + f(x3)</a:t>
            </a:r>
            <a:r>
              <a:rPr lang="en-US" altLang="ru-RU" sz="2000" dirty="0" smtClean="0">
                <a:sym typeface="Symbol" pitchFamily="18" charset="2"/>
              </a:rPr>
              <a:t></a:t>
            </a:r>
            <a:r>
              <a:rPr lang="pt-BR" altLang="ru-RU" sz="2000" dirty="0" smtClean="0"/>
              <a:t>d+ …+ f(xn)</a:t>
            </a:r>
            <a:r>
              <a:rPr lang="en-US" altLang="ru-RU" sz="2000" dirty="0" smtClean="0">
                <a:sym typeface="Symbol" pitchFamily="18" charset="2"/>
              </a:rPr>
              <a:t></a:t>
            </a:r>
            <a:r>
              <a:rPr lang="pt-BR" altLang="ru-RU" sz="2000" dirty="0" smtClean="0"/>
              <a:t>d = d</a:t>
            </a:r>
            <a:r>
              <a:rPr lang="en-US" altLang="ru-RU" sz="2000" dirty="0" smtClean="0">
                <a:sym typeface="Symbol" pitchFamily="18" charset="2"/>
              </a:rPr>
              <a:t></a:t>
            </a:r>
            <a:r>
              <a:rPr lang="pt-BR" altLang="ru-RU" sz="2000" dirty="0" smtClean="0"/>
              <a:t>f(xi),  </a:t>
            </a:r>
            <a:r>
              <a:rPr lang="ru-RU" altLang="ru-RU" sz="2000" dirty="0" smtClean="0"/>
              <a:t>где</a:t>
            </a:r>
            <a:r>
              <a:rPr lang="pt-BR" altLang="ru-RU" sz="2000" dirty="0" smtClean="0"/>
              <a:t> d=(b-a)/n.                                                                       </a:t>
            </a:r>
            <a:r>
              <a:rPr lang="ru-RU" altLang="ru-RU" sz="2000" dirty="0" smtClean="0"/>
              <a:t>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/>
              <a:t>                                                                                 </a:t>
            </a:r>
            <a:r>
              <a:rPr lang="en-US" altLang="ru-RU" sz="2000" dirty="0" err="1" smtClean="0"/>
              <a:t>i</a:t>
            </a:r>
            <a:r>
              <a:rPr lang="ru-RU" altLang="ru-RU" sz="2000" dirty="0" smtClean="0"/>
              <a:t>=1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/>
              <a:t>Увеличивая </a:t>
            </a:r>
            <a:r>
              <a:rPr lang="en-US" altLang="ru-RU" sz="2000" b="1" dirty="0" smtClean="0"/>
              <a:t>n</a:t>
            </a:r>
            <a:r>
              <a:rPr lang="ru-RU" altLang="ru-RU" sz="2000" dirty="0" smtClean="0"/>
              <a:t>,</a:t>
            </a:r>
            <a:r>
              <a:rPr lang="en-US" altLang="ru-RU" sz="2000" dirty="0" smtClean="0"/>
              <a:t> </a:t>
            </a:r>
            <a:r>
              <a:rPr lang="ru-RU" altLang="ru-RU" sz="2000" dirty="0" smtClean="0"/>
              <a:t>получаем приближения площади: </a:t>
            </a:r>
            <a:r>
              <a:rPr lang="en-US" altLang="ru-RU" sz="2000" b="1" dirty="0" smtClean="0"/>
              <a:t>S</a:t>
            </a:r>
            <a:r>
              <a:rPr lang="en-US" altLang="ru-RU" sz="2000" b="1" baseline="-25000" dirty="0" smtClean="0"/>
              <a:t>1</a:t>
            </a:r>
            <a:r>
              <a:rPr lang="en-US" altLang="ru-RU" sz="2000" b="1" dirty="0" smtClean="0"/>
              <a:t>,</a:t>
            </a:r>
            <a:r>
              <a:rPr lang="ru-RU" altLang="ru-RU" sz="2000" b="1" dirty="0" smtClean="0"/>
              <a:t> </a:t>
            </a:r>
            <a:r>
              <a:rPr lang="en-US" altLang="ru-RU" sz="2000" b="1" dirty="0" smtClean="0"/>
              <a:t>S</a:t>
            </a:r>
            <a:r>
              <a:rPr lang="en-US" altLang="ru-RU" sz="2000" b="1" baseline="-25000" dirty="0" smtClean="0"/>
              <a:t>2</a:t>
            </a:r>
            <a:r>
              <a:rPr lang="en-US" altLang="ru-RU" sz="2000" b="1" dirty="0" smtClean="0"/>
              <a:t>,</a:t>
            </a:r>
            <a:r>
              <a:rPr lang="ru-RU" altLang="ru-RU" sz="2000" b="1" dirty="0" smtClean="0"/>
              <a:t> </a:t>
            </a:r>
            <a:r>
              <a:rPr lang="en-US" altLang="ru-RU" sz="2000" b="1" dirty="0" smtClean="0"/>
              <a:t>S</a:t>
            </a:r>
            <a:r>
              <a:rPr lang="en-US" altLang="ru-RU" sz="2000" b="1" baseline="-25000" dirty="0" smtClean="0"/>
              <a:t>3</a:t>
            </a:r>
            <a:r>
              <a:rPr lang="en-US" altLang="ru-RU" sz="2000" b="1" dirty="0" smtClean="0"/>
              <a:t> ...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/>
              <a:t>Останавливаемся, когда </a:t>
            </a:r>
            <a:r>
              <a:rPr lang="en-US" altLang="ru-RU" sz="2000" dirty="0" smtClean="0"/>
              <a:t>|S</a:t>
            </a:r>
            <a:r>
              <a:rPr lang="en-US" altLang="ru-RU" sz="2000" baseline="-25000" dirty="0" smtClean="0"/>
              <a:t>k</a:t>
            </a:r>
            <a:r>
              <a:rPr lang="en-US" altLang="ru-RU" sz="2000" dirty="0" smtClean="0"/>
              <a:t>-S</a:t>
            </a:r>
            <a:r>
              <a:rPr lang="en-US" altLang="ru-RU" sz="2000" baseline="-25000" dirty="0" smtClean="0"/>
              <a:t>k+1</a:t>
            </a:r>
            <a:r>
              <a:rPr lang="en-US" altLang="ru-RU" sz="2000" dirty="0" smtClean="0"/>
              <a:t>| &lt; </a:t>
            </a:r>
            <a:r>
              <a:rPr lang="ru-RU" altLang="ru-RU" sz="2000" dirty="0" smtClean="0">
                <a:sym typeface="Symbol" pitchFamily="18" charset="2"/>
              </a:rPr>
              <a:t></a:t>
            </a: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1258888" y="1628775"/>
          <a:ext cx="5113337" cy="2665413"/>
        </p:xfrm>
        <a:graphic>
          <a:graphicData uri="http://schemas.openxmlformats.org/presentationml/2006/ole">
            <p:oleObj spid="_x0000_s7172" name="VISIO" r:id="rId3" imgW="1938528" imgH="1338072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1A562DD-4F19-4E0D-85BD-D752CF8D43AA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79413"/>
          </a:xfrm>
        </p:spPr>
        <p:txBody>
          <a:bodyPr/>
          <a:lstStyle/>
          <a:p>
            <a:pPr eaLnBrk="1" hangingPunct="1"/>
            <a:r>
              <a:rPr lang="ru-RU" altLang="ru-RU" sz="2400" b="1" smtClean="0"/>
              <a:t>Неформальное описание алгоритма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836613"/>
            <a:ext cx="8496300" cy="5761037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ru-RU" altLang="ru-RU" sz="2000" smtClean="0"/>
              <a:t>Алгоритм: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ru-RU" altLang="ru-RU" sz="2000" i="1" smtClean="0"/>
              <a:t>Шаг 1.</a:t>
            </a:r>
            <a:r>
              <a:rPr lang="ru-RU" altLang="ru-RU" sz="2000" smtClean="0"/>
              <a:t> Ввести </a:t>
            </a:r>
            <a:r>
              <a:rPr lang="en-US" altLang="ru-RU" sz="2000" smtClean="0"/>
              <a:t>a, b, </a:t>
            </a:r>
            <a:r>
              <a:rPr lang="ru-RU" altLang="ru-RU" sz="2000" smtClean="0">
                <a:sym typeface="Symbol" pitchFamily="18" charset="2"/>
              </a:rPr>
              <a:t></a:t>
            </a:r>
            <a:r>
              <a:rPr lang="ru-RU" altLang="ru-RU" sz="2000" smtClean="0"/>
              <a:t>.</a:t>
            </a:r>
            <a:endParaRPr lang="en-US" altLang="ru-RU" sz="2000" smtClean="0"/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ru-RU" altLang="ru-RU" sz="2000" i="1" smtClean="0"/>
              <a:t>Шаг 2</a:t>
            </a:r>
            <a:r>
              <a:rPr lang="ru-RU" altLang="ru-RU" sz="2000" smtClean="0"/>
              <a:t>. Задать число прямоугольников </a:t>
            </a:r>
            <a:r>
              <a:rPr lang="en-US" altLang="ru-RU" sz="2000" smtClean="0"/>
              <a:t>n:=10</a:t>
            </a:r>
            <a:r>
              <a:rPr lang="ru-RU" altLang="ru-RU" sz="2000" smtClean="0"/>
              <a:t>.</a:t>
            </a:r>
            <a:endParaRPr lang="en-US" altLang="ru-RU" sz="2000" smtClean="0"/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ru-RU" altLang="ru-RU" sz="2000" i="1" smtClean="0"/>
              <a:t>Шаг 3</a:t>
            </a:r>
            <a:r>
              <a:rPr lang="ru-RU" altLang="ru-RU" sz="2000" smtClean="0"/>
              <a:t>. Определить шаг </a:t>
            </a:r>
            <a:r>
              <a:rPr lang="en-US" altLang="ru-RU" sz="2000" smtClean="0"/>
              <a:t>d:=(b-a)/n</a:t>
            </a:r>
            <a:r>
              <a:rPr lang="ru-RU" altLang="ru-RU" sz="2000" smtClean="0"/>
              <a:t>.</a:t>
            </a:r>
            <a:endParaRPr lang="en-US" altLang="ru-RU" sz="2000" smtClean="0"/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ru-RU" altLang="ru-RU" sz="2000" i="1" smtClean="0"/>
              <a:t>Шаг 4</a:t>
            </a:r>
            <a:r>
              <a:rPr lang="ru-RU" altLang="ru-RU" sz="2000" smtClean="0"/>
              <a:t>. Определить площадь фигуры </a:t>
            </a:r>
            <a:r>
              <a:rPr lang="en-US" altLang="ru-RU" sz="2000" smtClean="0"/>
              <a:t>S1</a:t>
            </a:r>
            <a:r>
              <a:rPr lang="ru-RU" altLang="ru-RU" sz="2000" smtClean="0"/>
              <a:t>.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ru-RU" altLang="ru-RU" sz="2000" i="1" smtClean="0"/>
              <a:t>Шаг 5</a:t>
            </a:r>
            <a:r>
              <a:rPr lang="ru-RU" altLang="ru-RU" sz="2000" smtClean="0"/>
              <a:t>. Увеличить</a:t>
            </a:r>
            <a:r>
              <a:rPr lang="en-US" altLang="ru-RU" sz="2000" smtClean="0"/>
              <a:t> </a:t>
            </a:r>
            <a:r>
              <a:rPr lang="ru-RU" altLang="ru-RU" sz="2000" smtClean="0"/>
              <a:t>число прямоугольников вдвое</a:t>
            </a:r>
            <a:r>
              <a:rPr lang="en-US" altLang="ru-RU" sz="2000" smtClean="0"/>
              <a:t> n:=n*2</a:t>
            </a:r>
            <a:r>
              <a:rPr lang="ru-RU" altLang="ru-RU" sz="2000" smtClean="0"/>
              <a:t>.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ru-RU" altLang="ru-RU" sz="2000" i="1" smtClean="0"/>
              <a:t>Шаг 6</a:t>
            </a:r>
            <a:r>
              <a:rPr lang="ru-RU" altLang="ru-RU" sz="2000" smtClean="0"/>
              <a:t>. Уменьшить шаг вдвое </a:t>
            </a:r>
            <a:r>
              <a:rPr lang="en-US" altLang="ru-RU" sz="2000" smtClean="0"/>
              <a:t>d:=d/2</a:t>
            </a:r>
            <a:r>
              <a:rPr lang="ru-RU" altLang="ru-RU" sz="2000" smtClean="0"/>
              <a:t>.</a:t>
            </a:r>
            <a:endParaRPr lang="en-US" altLang="ru-RU" sz="2000" smtClean="0"/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ru-RU" altLang="ru-RU" sz="2000" i="1" smtClean="0"/>
              <a:t>Шаг 7</a:t>
            </a:r>
            <a:r>
              <a:rPr lang="ru-RU" altLang="ru-RU" sz="2000" smtClean="0"/>
              <a:t>. Определить площадь фигуры </a:t>
            </a:r>
            <a:r>
              <a:rPr lang="en-US" altLang="ru-RU" sz="2000" smtClean="0"/>
              <a:t>S2</a:t>
            </a:r>
            <a:r>
              <a:rPr lang="ru-RU" altLang="ru-RU" sz="2000" smtClean="0"/>
              <a:t>.</a:t>
            </a:r>
            <a:endParaRPr lang="en-US" altLang="ru-RU" sz="2000" smtClean="0"/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ru-RU" altLang="ru-RU" sz="2000" i="1" smtClean="0"/>
              <a:t>Шаг 8</a:t>
            </a:r>
            <a:r>
              <a:rPr lang="ru-RU" altLang="ru-RU" sz="2000" smtClean="0"/>
              <a:t>. </a:t>
            </a:r>
            <a:r>
              <a:rPr lang="ru-RU" altLang="ru-RU" sz="2000" smtClean="0">
                <a:sym typeface="Symbol" pitchFamily="18" charset="2"/>
              </a:rPr>
              <a:t>Если </a:t>
            </a:r>
            <a:r>
              <a:rPr lang="ru-RU" altLang="ru-RU" sz="2000" smtClean="0"/>
              <a:t>Разность площадей меньше </a:t>
            </a:r>
            <a:r>
              <a:rPr lang="ru-RU" altLang="ru-RU" sz="2000" smtClean="0">
                <a:sym typeface="Symbol" pitchFamily="18" charset="2"/>
              </a:rPr>
              <a:t>, то перейти к шагу 11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ru-RU" altLang="ru-RU" sz="2000" i="1" smtClean="0"/>
              <a:t>Шаг 9</a:t>
            </a:r>
            <a:r>
              <a:rPr lang="ru-RU" altLang="ru-RU" sz="2000" smtClean="0"/>
              <a:t>. Запомнить новое значение площади </a:t>
            </a:r>
            <a:r>
              <a:rPr lang="en-US" altLang="ru-RU" sz="2000" smtClean="0"/>
              <a:t>S1:=S2</a:t>
            </a:r>
            <a:r>
              <a:rPr lang="ru-RU" altLang="ru-RU" sz="2000" smtClean="0"/>
              <a:t>.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ru-RU" altLang="ru-RU" sz="2000" i="1" smtClean="0"/>
              <a:t>Шаг 10. </a:t>
            </a:r>
            <a:r>
              <a:rPr lang="ru-RU" altLang="ru-RU" sz="2000" smtClean="0"/>
              <a:t>Перейти к шагу 5.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ru-RU" altLang="ru-RU" sz="2000" i="1" smtClean="0"/>
              <a:t>Шаг 11.</a:t>
            </a:r>
            <a:r>
              <a:rPr lang="ru-RU" altLang="ru-RU" sz="2000" smtClean="0"/>
              <a:t> Вывести </a:t>
            </a:r>
            <a:r>
              <a:rPr lang="en-US" altLang="ru-RU" sz="2000" smtClean="0"/>
              <a:t>S1</a:t>
            </a:r>
            <a:r>
              <a:rPr lang="ru-RU" altLang="ru-RU" sz="2000" smtClean="0"/>
              <a:t>.</a:t>
            </a:r>
            <a:endParaRPr lang="en-US" altLang="ru-RU" sz="2000" smtClean="0"/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ru-RU" altLang="ru-RU" sz="2000" smtClean="0"/>
              <a:t>Конец.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500" fill="hold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7CAC8C2-EC4C-458E-A102-637F7A2FC54E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22601" name="Rectangle 73"/>
          <p:cNvSpPr>
            <a:spLocks noChangeArrowheads="1"/>
          </p:cNvSpPr>
          <p:nvPr/>
        </p:nvSpPr>
        <p:spPr bwMode="auto">
          <a:xfrm>
            <a:off x="4643438" y="1611313"/>
            <a:ext cx="2665412" cy="37449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2600" name="Rectangle 72"/>
          <p:cNvSpPr>
            <a:spLocks noChangeArrowheads="1"/>
          </p:cNvSpPr>
          <p:nvPr/>
        </p:nvSpPr>
        <p:spPr bwMode="auto">
          <a:xfrm>
            <a:off x="755650" y="2924175"/>
            <a:ext cx="2665413" cy="33845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748712" cy="215900"/>
          </a:xfrm>
        </p:spPr>
        <p:txBody>
          <a:bodyPr/>
          <a:lstStyle/>
          <a:p>
            <a:pPr eaLnBrk="1" hangingPunct="1"/>
            <a:r>
              <a:rPr lang="ru-RU" altLang="ru-RU" sz="2400" b="1" smtClean="0"/>
              <a:t>Схема алгоритма (неструктурная и неэффективная)</a:t>
            </a:r>
          </a:p>
        </p:txBody>
      </p:sp>
      <p:sp>
        <p:nvSpPr>
          <p:cNvPr id="22531" name="Oval 3"/>
          <p:cNvSpPr>
            <a:spLocks noChangeArrowheads="1"/>
          </p:cNvSpPr>
          <p:nvPr/>
        </p:nvSpPr>
        <p:spPr bwMode="auto">
          <a:xfrm>
            <a:off x="1476375" y="908050"/>
            <a:ext cx="1150938" cy="433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Начало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2051050" y="1341438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1476375" y="1987550"/>
            <a:ext cx="1150938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n:=10</a:t>
            </a:r>
            <a:endParaRPr lang="ru-RU" altLang="ru-RU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2051050" y="2347913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1476375" y="2492375"/>
            <a:ext cx="1150938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d:=(b-a)/n</a:t>
            </a:r>
            <a:endParaRPr lang="ru-RU" altLang="ru-RU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2051050" y="2851150"/>
            <a:ext cx="7938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1476375" y="2995613"/>
            <a:ext cx="1150938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S1:=0</a:t>
            </a:r>
            <a:endParaRPr lang="ru-RU" altLang="ru-RU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H="1">
            <a:off x="2046288" y="3355975"/>
            <a:ext cx="4762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1476375" y="3492500"/>
            <a:ext cx="1150938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x:=a</a:t>
            </a:r>
            <a:endParaRPr lang="ru-RU" altLang="ru-RU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2051050" y="3827463"/>
            <a:ext cx="0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1" name="AutoShape 13"/>
          <p:cNvSpPr>
            <a:spLocks noChangeArrowheads="1"/>
          </p:cNvSpPr>
          <p:nvPr/>
        </p:nvSpPr>
        <p:spPr bwMode="auto">
          <a:xfrm>
            <a:off x="1476375" y="4003675"/>
            <a:ext cx="1150938" cy="504825"/>
          </a:xfrm>
          <a:prstGeom prst="hexagon">
            <a:avLst>
              <a:gd name="adj" fmla="val 56997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i:=1,n</a:t>
            </a:r>
            <a:endParaRPr lang="ru-RU" altLang="ru-RU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2051050" y="45085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1476375" y="4652963"/>
            <a:ext cx="1150938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S1:=S1+f(x)</a:t>
            </a:r>
            <a:endParaRPr lang="ru-RU" altLang="ru-RU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2052638" y="50133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1476375" y="5156200"/>
            <a:ext cx="1150938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x:=x+d</a:t>
            </a:r>
            <a:endParaRPr lang="ru-RU" altLang="ru-RU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2052638" y="55165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 flipH="1">
            <a:off x="1189038" y="566102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 flipH="1" flipV="1">
            <a:off x="1187450" y="4292600"/>
            <a:ext cx="1588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>
            <a:off x="1187450" y="429260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>
            <a:off x="2627313" y="42926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2843213" y="4292600"/>
            <a:ext cx="1587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 flipH="1">
            <a:off x="2052638" y="5732463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 flipH="1">
            <a:off x="2052638" y="5732463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1476375" y="5805488"/>
            <a:ext cx="1150938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S1:=S1*d</a:t>
            </a:r>
            <a:endParaRPr lang="ru-RU" altLang="ru-RU"/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>
            <a:off x="5951538" y="1514475"/>
            <a:ext cx="15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7" name="Rectangle 29"/>
          <p:cNvSpPr>
            <a:spLocks noChangeArrowheads="1"/>
          </p:cNvSpPr>
          <p:nvPr/>
        </p:nvSpPr>
        <p:spPr bwMode="auto">
          <a:xfrm>
            <a:off x="5376863" y="1730375"/>
            <a:ext cx="1150937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S2:=0</a:t>
            </a:r>
            <a:endParaRPr lang="ru-RU" altLang="ru-RU"/>
          </a:p>
        </p:txBody>
      </p:sp>
      <p:sp>
        <p:nvSpPr>
          <p:cNvPr id="22558" name="Line 30"/>
          <p:cNvSpPr>
            <a:spLocks noChangeShapeType="1"/>
          </p:cNvSpPr>
          <p:nvPr/>
        </p:nvSpPr>
        <p:spPr bwMode="auto">
          <a:xfrm>
            <a:off x="5951538" y="2090738"/>
            <a:ext cx="15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9" name="Rectangle 31"/>
          <p:cNvSpPr>
            <a:spLocks noChangeArrowheads="1"/>
          </p:cNvSpPr>
          <p:nvPr/>
        </p:nvSpPr>
        <p:spPr bwMode="auto">
          <a:xfrm>
            <a:off x="5376863" y="2306638"/>
            <a:ext cx="1150937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x:=a</a:t>
            </a:r>
            <a:endParaRPr lang="ru-RU" altLang="ru-RU"/>
          </a:p>
        </p:txBody>
      </p:sp>
      <p:sp>
        <p:nvSpPr>
          <p:cNvPr id="22560" name="Line 32"/>
          <p:cNvSpPr>
            <a:spLocks noChangeShapeType="1"/>
          </p:cNvSpPr>
          <p:nvPr/>
        </p:nvSpPr>
        <p:spPr bwMode="auto">
          <a:xfrm>
            <a:off x="5951538" y="2667000"/>
            <a:ext cx="15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1" name="AutoShape 33"/>
          <p:cNvSpPr>
            <a:spLocks noChangeArrowheads="1"/>
          </p:cNvSpPr>
          <p:nvPr/>
        </p:nvSpPr>
        <p:spPr bwMode="auto">
          <a:xfrm>
            <a:off x="5376863" y="2882900"/>
            <a:ext cx="1150937" cy="504825"/>
          </a:xfrm>
          <a:prstGeom prst="hexagon">
            <a:avLst>
              <a:gd name="adj" fmla="val 56997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i:=1,n</a:t>
            </a:r>
            <a:endParaRPr lang="ru-RU" altLang="ru-RU"/>
          </a:p>
        </p:txBody>
      </p:sp>
      <p:sp>
        <p:nvSpPr>
          <p:cNvPr id="22562" name="Line 34"/>
          <p:cNvSpPr>
            <a:spLocks noChangeShapeType="1"/>
          </p:cNvSpPr>
          <p:nvPr/>
        </p:nvSpPr>
        <p:spPr bwMode="auto">
          <a:xfrm>
            <a:off x="5951538" y="3387725"/>
            <a:ext cx="15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3" name="Rectangle 35"/>
          <p:cNvSpPr>
            <a:spLocks noChangeArrowheads="1"/>
          </p:cNvSpPr>
          <p:nvPr/>
        </p:nvSpPr>
        <p:spPr bwMode="auto">
          <a:xfrm>
            <a:off x="5376863" y="3603625"/>
            <a:ext cx="1150937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S2:=S2+f(x)</a:t>
            </a:r>
            <a:endParaRPr lang="ru-RU" altLang="ru-RU"/>
          </a:p>
        </p:txBody>
      </p:sp>
      <p:sp>
        <p:nvSpPr>
          <p:cNvPr id="22564" name="Line 36"/>
          <p:cNvSpPr>
            <a:spLocks noChangeShapeType="1"/>
          </p:cNvSpPr>
          <p:nvPr/>
        </p:nvSpPr>
        <p:spPr bwMode="auto">
          <a:xfrm>
            <a:off x="5951538" y="3963988"/>
            <a:ext cx="15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5" name="Rectangle 37"/>
          <p:cNvSpPr>
            <a:spLocks noChangeArrowheads="1"/>
          </p:cNvSpPr>
          <p:nvPr/>
        </p:nvSpPr>
        <p:spPr bwMode="auto">
          <a:xfrm>
            <a:off x="5376863" y="4179888"/>
            <a:ext cx="1150937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x:=x+d</a:t>
            </a:r>
            <a:endParaRPr lang="ru-RU" altLang="ru-RU"/>
          </a:p>
        </p:txBody>
      </p:sp>
      <p:sp>
        <p:nvSpPr>
          <p:cNvPr id="22566" name="Line 38"/>
          <p:cNvSpPr>
            <a:spLocks noChangeShapeType="1"/>
          </p:cNvSpPr>
          <p:nvPr/>
        </p:nvSpPr>
        <p:spPr bwMode="auto">
          <a:xfrm>
            <a:off x="5951538" y="4538663"/>
            <a:ext cx="1587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7" name="Line 39"/>
          <p:cNvSpPr>
            <a:spLocks noChangeShapeType="1"/>
          </p:cNvSpPr>
          <p:nvPr/>
        </p:nvSpPr>
        <p:spPr bwMode="auto">
          <a:xfrm flipH="1">
            <a:off x="5087938" y="4683125"/>
            <a:ext cx="863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8" name="Line 40"/>
          <p:cNvSpPr>
            <a:spLocks noChangeShapeType="1"/>
          </p:cNvSpPr>
          <p:nvPr/>
        </p:nvSpPr>
        <p:spPr bwMode="auto">
          <a:xfrm flipV="1">
            <a:off x="5087938" y="3171825"/>
            <a:ext cx="1587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9" name="Line 41"/>
          <p:cNvSpPr>
            <a:spLocks noChangeShapeType="1"/>
          </p:cNvSpPr>
          <p:nvPr/>
        </p:nvSpPr>
        <p:spPr bwMode="auto">
          <a:xfrm>
            <a:off x="5087938" y="3171825"/>
            <a:ext cx="28892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70" name="Line 42"/>
          <p:cNvSpPr>
            <a:spLocks noChangeShapeType="1"/>
          </p:cNvSpPr>
          <p:nvPr/>
        </p:nvSpPr>
        <p:spPr bwMode="auto">
          <a:xfrm>
            <a:off x="6527800" y="3171825"/>
            <a:ext cx="2159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1" name="Line 43"/>
          <p:cNvSpPr>
            <a:spLocks noChangeShapeType="1"/>
          </p:cNvSpPr>
          <p:nvPr/>
        </p:nvSpPr>
        <p:spPr bwMode="auto">
          <a:xfrm flipH="1">
            <a:off x="6743700" y="3171825"/>
            <a:ext cx="0" cy="162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2" name="Line 44"/>
          <p:cNvSpPr>
            <a:spLocks noChangeShapeType="1"/>
          </p:cNvSpPr>
          <p:nvPr/>
        </p:nvSpPr>
        <p:spPr bwMode="auto">
          <a:xfrm flipH="1">
            <a:off x="5948363" y="4794250"/>
            <a:ext cx="779462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3" name="Line 45"/>
          <p:cNvSpPr>
            <a:spLocks noChangeShapeType="1"/>
          </p:cNvSpPr>
          <p:nvPr/>
        </p:nvSpPr>
        <p:spPr bwMode="auto">
          <a:xfrm>
            <a:off x="5948363" y="4792663"/>
            <a:ext cx="4762" cy="155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4" name="Rectangle 46"/>
          <p:cNvSpPr>
            <a:spLocks noChangeArrowheads="1"/>
          </p:cNvSpPr>
          <p:nvPr/>
        </p:nvSpPr>
        <p:spPr bwMode="auto">
          <a:xfrm>
            <a:off x="5368925" y="4929188"/>
            <a:ext cx="1150938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S2:=S2*d</a:t>
            </a:r>
            <a:endParaRPr lang="ru-RU" altLang="ru-RU"/>
          </a:p>
        </p:txBody>
      </p:sp>
      <p:sp>
        <p:nvSpPr>
          <p:cNvPr id="22575" name="Line 47"/>
          <p:cNvSpPr>
            <a:spLocks noChangeShapeType="1"/>
          </p:cNvSpPr>
          <p:nvPr/>
        </p:nvSpPr>
        <p:spPr bwMode="auto">
          <a:xfrm flipH="1">
            <a:off x="5953125" y="5292725"/>
            <a:ext cx="0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6" name="AutoShape 48"/>
          <p:cNvSpPr>
            <a:spLocks noChangeArrowheads="1"/>
          </p:cNvSpPr>
          <p:nvPr/>
        </p:nvSpPr>
        <p:spPr bwMode="auto">
          <a:xfrm>
            <a:off x="1908175" y="6381750"/>
            <a:ext cx="287338" cy="26035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A</a:t>
            </a:r>
            <a:endParaRPr lang="ru-RU" altLang="ru-RU"/>
          </a:p>
        </p:txBody>
      </p:sp>
      <p:sp>
        <p:nvSpPr>
          <p:cNvPr id="22577" name="AutoShape 49"/>
          <p:cNvSpPr>
            <a:spLocks noChangeArrowheads="1"/>
          </p:cNvSpPr>
          <p:nvPr/>
        </p:nvSpPr>
        <p:spPr bwMode="auto">
          <a:xfrm>
            <a:off x="5795963" y="676275"/>
            <a:ext cx="287337" cy="26035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A</a:t>
            </a:r>
            <a:endParaRPr lang="ru-RU" altLang="ru-RU"/>
          </a:p>
        </p:txBody>
      </p:sp>
      <p:sp>
        <p:nvSpPr>
          <p:cNvPr id="22578" name="AutoShape 50"/>
          <p:cNvSpPr>
            <a:spLocks noChangeArrowheads="1"/>
          </p:cNvSpPr>
          <p:nvPr/>
        </p:nvSpPr>
        <p:spPr bwMode="auto">
          <a:xfrm>
            <a:off x="5386388" y="5418138"/>
            <a:ext cx="1152525" cy="720725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|S1-S2|&lt;</a:t>
            </a:r>
            <a:r>
              <a:rPr lang="en-US" altLang="ru-RU">
                <a:sym typeface="Symbol" pitchFamily="18" charset="2"/>
              </a:rPr>
              <a:t></a:t>
            </a:r>
          </a:p>
        </p:txBody>
      </p:sp>
      <p:sp>
        <p:nvSpPr>
          <p:cNvPr id="22579" name="Line 51"/>
          <p:cNvSpPr>
            <a:spLocks noChangeShapeType="1"/>
          </p:cNvSpPr>
          <p:nvPr/>
        </p:nvSpPr>
        <p:spPr bwMode="auto">
          <a:xfrm>
            <a:off x="6530975" y="5780088"/>
            <a:ext cx="6699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80" name="Text Box 52"/>
          <p:cNvSpPr txBox="1">
            <a:spLocks noChangeArrowheads="1"/>
          </p:cNvSpPr>
          <p:nvPr/>
        </p:nvSpPr>
        <p:spPr bwMode="auto">
          <a:xfrm>
            <a:off x="6521450" y="5386388"/>
            <a:ext cx="444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/>
              <a:t>да</a:t>
            </a:r>
          </a:p>
        </p:txBody>
      </p:sp>
      <p:sp>
        <p:nvSpPr>
          <p:cNvPr id="22581" name="Text Box 53"/>
          <p:cNvSpPr txBox="1">
            <a:spLocks noChangeArrowheads="1"/>
          </p:cNvSpPr>
          <p:nvPr/>
        </p:nvSpPr>
        <p:spPr bwMode="auto">
          <a:xfrm>
            <a:off x="4810125" y="5418138"/>
            <a:ext cx="588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/>
              <a:t>нет</a:t>
            </a:r>
          </a:p>
        </p:txBody>
      </p:sp>
      <p:sp>
        <p:nvSpPr>
          <p:cNvPr id="22582" name="Line 54"/>
          <p:cNvSpPr>
            <a:spLocks noChangeShapeType="1"/>
          </p:cNvSpPr>
          <p:nvPr/>
        </p:nvSpPr>
        <p:spPr bwMode="auto">
          <a:xfrm>
            <a:off x="5026025" y="5778500"/>
            <a:ext cx="3603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83" name="Line 55"/>
          <p:cNvSpPr>
            <a:spLocks noChangeShapeType="1"/>
          </p:cNvSpPr>
          <p:nvPr/>
        </p:nvSpPr>
        <p:spPr bwMode="auto">
          <a:xfrm>
            <a:off x="5002213" y="6394450"/>
            <a:ext cx="79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84" name="Rectangle 56"/>
          <p:cNvSpPr>
            <a:spLocks noChangeArrowheads="1"/>
          </p:cNvSpPr>
          <p:nvPr/>
        </p:nvSpPr>
        <p:spPr bwMode="auto">
          <a:xfrm>
            <a:off x="4449763" y="6040438"/>
            <a:ext cx="1150937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S1:=S2</a:t>
            </a:r>
            <a:endParaRPr lang="ru-RU" altLang="ru-RU"/>
          </a:p>
        </p:txBody>
      </p:sp>
      <p:sp>
        <p:nvSpPr>
          <p:cNvPr id="22586" name="Rectangle 58"/>
          <p:cNvSpPr>
            <a:spLocks noChangeArrowheads="1"/>
          </p:cNvSpPr>
          <p:nvPr/>
        </p:nvSpPr>
        <p:spPr bwMode="auto">
          <a:xfrm>
            <a:off x="5224463" y="1146175"/>
            <a:ext cx="1511300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n:=2*n, d=d/2</a:t>
            </a:r>
            <a:endParaRPr lang="ru-RU" altLang="ru-RU"/>
          </a:p>
        </p:txBody>
      </p:sp>
      <p:sp>
        <p:nvSpPr>
          <p:cNvPr id="22587" name="Line 59"/>
          <p:cNvSpPr>
            <a:spLocks noChangeShapeType="1"/>
          </p:cNvSpPr>
          <p:nvPr/>
        </p:nvSpPr>
        <p:spPr bwMode="auto">
          <a:xfrm flipH="1">
            <a:off x="4144963" y="6610350"/>
            <a:ext cx="863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88" name="Line 60"/>
          <p:cNvSpPr>
            <a:spLocks noChangeShapeType="1"/>
          </p:cNvSpPr>
          <p:nvPr/>
        </p:nvSpPr>
        <p:spPr bwMode="auto">
          <a:xfrm flipV="1">
            <a:off x="4125913" y="1035050"/>
            <a:ext cx="14287" cy="556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89" name="Line 61"/>
          <p:cNvSpPr>
            <a:spLocks noChangeShapeType="1"/>
          </p:cNvSpPr>
          <p:nvPr/>
        </p:nvSpPr>
        <p:spPr bwMode="auto">
          <a:xfrm>
            <a:off x="4140200" y="1035050"/>
            <a:ext cx="180022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90" name="Line 62"/>
          <p:cNvSpPr>
            <a:spLocks noChangeShapeType="1"/>
          </p:cNvSpPr>
          <p:nvPr/>
        </p:nvSpPr>
        <p:spPr bwMode="auto">
          <a:xfrm flipH="1">
            <a:off x="5026025" y="5778500"/>
            <a:ext cx="4763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91" name="AutoShape 63"/>
          <p:cNvSpPr>
            <a:spLocks noChangeArrowheads="1"/>
          </p:cNvSpPr>
          <p:nvPr/>
        </p:nvSpPr>
        <p:spPr bwMode="auto">
          <a:xfrm>
            <a:off x="1331913" y="1484313"/>
            <a:ext cx="1511300" cy="287337"/>
          </a:xfrm>
          <a:prstGeom prst="parallelogram">
            <a:avLst>
              <a:gd name="adj" fmla="val 1314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Ввод</a:t>
            </a:r>
            <a:r>
              <a:rPr lang="en-US" altLang="ru-RU"/>
              <a:t> a, b</a:t>
            </a:r>
            <a:endParaRPr lang="ru-RU" altLang="ru-RU"/>
          </a:p>
        </p:txBody>
      </p:sp>
      <p:sp>
        <p:nvSpPr>
          <p:cNvPr id="22592" name="Line 64"/>
          <p:cNvSpPr>
            <a:spLocks noChangeShapeType="1"/>
          </p:cNvSpPr>
          <p:nvPr/>
        </p:nvSpPr>
        <p:spPr bwMode="auto">
          <a:xfrm>
            <a:off x="2046288" y="1776413"/>
            <a:ext cx="12700" cy="200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93" name="AutoShape 65"/>
          <p:cNvSpPr>
            <a:spLocks noChangeArrowheads="1"/>
          </p:cNvSpPr>
          <p:nvPr/>
        </p:nvSpPr>
        <p:spPr bwMode="auto">
          <a:xfrm>
            <a:off x="6465888" y="5910263"/>
            <a:ext cx="1511300" cy="358775"/>
          </a:xfrm>
          <a:prstGeom prst="parallelogram">
            <a:avLst>
              <a:gd name="adj" fmla="val 10531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Вывод</a:t>
            </a:r>
            <a:r>
              <a:rPr lang="en-US" altLang="ru-RU"/>
              <a:t> S2</a:t>
            </a:r>
            <a:endParaRPr lang="ru-RU" altLang="ru-RU"/>
          </a:p>
        </p:txBody>
      </p:sp>
      <p:sp>
        <p:nvSpPr>
          <p:cNvPr id="22594" name="Oval 66"/>
          <p:cNvSpPr>
            <a:spLocks noChangeArrowheads="1"/>
          </p:cNvSpPr>
          <p:nvPr/>
        </p:nvSpPr>
        <p:spPr bwMode="auto">
          <a:xfrm>
            <a:off x="6565900" y="6424613"/>
            <a:ext cx="1150938" cy="4333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Конец</a:t>
            </a:r>
          </a:p>
        </p:txBody>
      </p:sp>
      <p:sp>
        <p:nvSpPr>
          <p:cNvPr id="22595" name="Line 67"/>
          <p:cNvSpPr>
            <a:spLocks noChangeShapeType="1"/>
          </p:cNvSpPr>
          <p:nvPr/>
        </p:nvSpPr>
        <p:spPr bwMode="auto">
          <a:xfrm flipH="1">
            <a:off x="7204075" y="5784850"/>
            <a:ext cx="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96" name="Line 68"/>
          <p:cNvSpPr>
            <a:spLocks noChangeShapeType="1"/>
          </p:cNvSpPr>
          <p:nvPr/>
        </p:nvSpPr>
        <p:spPr bwMode="auto">
          <a:xfrm>
            <a:off x="7175500" y="6248400"/>
            <a:ext cx="1588" cy="155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98" name="Line 70"/>
          <p:cNvSpPr>
            <a:spLocks noChangeShapeType="1"/>
          </p:cNvSpPr>
          <p:nvPr/>
        </p:nvSpPr>
        <p:spPr bwMode="auto">
          <a:xfrm>
            <a:off x="2052638" y="61658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99" name="Line 71"/>
          <p:cNvSpPr>
            <a:spLocks noChangeShapeType="1"/>
          </p:cNvSpPr>
          <p:nvPr/>
        </p:nvSpPr>
        <p:spPr bwMode="auto">
          <a:xfrm>
            <a:off x="5942013" y="9334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01" grpId="0" animBg="1"/>
      <p:bldP spid="22600" grpId="0" animBg="1"/>
      <p:bldP spid="22531" grpId="0" animBg="1"/>
      <p:bldP spid="22532" grpId="0" animBg="1"/>
      <p:bldP spid="2" grpId="0" animBg="1"/>
      <p:bldP spid="22534" grpId="0" animBg="1"/>
      <p:bldP spid="22535" grpId="0" animBg="1"/>
      <p:bldP spid="22536" grpId="0" animBg="1"/>
      <p:bldP spid="22537" grpId="0" animBg="1"/>
      <p:bldP spid="22538" grpId="0" animBg="1"/>
      <p:bldP spid="22539" grpId="0" animBg="1"/>
      <p:bldP spid="22540" grpId="0" animBg="1"/>
      <p:bldP spid="22541" grpId="0" animBg="1"/>
      <p:bldP spid="22542" grpId="0" animBg="1"/>
      <p:bldP spid="22543" grpId="0" animBg="1"/>
      <p:bldP spid="22544" grpId="0" animBg="1"/>
      <p:bldP spid="22545" grpId="0" animBg="1"/>
      <p:bldP spid="22546" grpId="0" animBg="1"/>
      <p:bldP spid="22547" grpId="0" animBg="1"/>
      <p:bldP spid="22548" grpId="0" animBg="1"/>
      <p:bldP spid="22549" grpId="0" animBg="1"/>
      <p:bldP spid="22550" grpId="0" animBg="1"/>
      <p:bldP spid="22551" grpId="0" animBg="1"/>
      <p:bldP spid="22552" grpId="0" animBg="1"/>
      <p:bldP spid="22553" grpId="0" animBg="1"/>
      <p:bldP spid="22554" grpId="0" animBg="1"/>
      <p:bldP spid="22556" grpId="0" animBg="1"/>
      <p:bldP spid="22557" grpId="0" animBg="1"/>
      <p:bldP spid="22558" grpId="0" animBg="1"/>
      <p:bldP spid="22559" grpId="0" animBg="1"/>
      <p:bldP spid="22560" grpId="0" animBg="1"/>
      <p:bldP spid="22561" grpId="0" animBg="1"/>
      <p:bldP spid="22562" grpId="0" animBg="1"/>
      <p:bldP spid="22563" grpId="0" animBg="1"/>
      <p:bldP spid="22564" grpId="0" animBg="1"/>
      <p:bldP spid="22565" grpId="0" animBg="1"/>
      <p:bldP spid="22566" grpId="0" animBg="1"/>
      <p:bldP spid="22567" grpId="0" animBg="1"/>
      <p:bldP spid="22568" grpId="0" animBg="1"/>
      <p:bldP spid="22569" grpId="0" animBg="1"/>
      <p:bldP spid="22570" grpId="0" animBg="1"/>
      <p:bldP spid="22571" grpId="0" animBg="1"/>
      <p:bldP spid="22572" grpId="0" animBg="1"/>
      <p:bldP spid="22573" grpId="0" animBg="1"/>
      <p:bldP spid="22574" grpId="0" animBg="1"/>
      <p:bldP spid="22575" grpId="0" animBg="1"/>
      <p:bldP spid="22576" grpId="0" animBg="1"/>
      <p:bldP spid="22577" grpId="0" animBg="1"/>
      <p:bldP spid="22578" grpId="0" animBg="1"/>
      <p:bldP spid="22579" grpId="0" animBg="1"/>
      <p:bldP spid="22580" grpId="0"/>
      <p:bldP spid="22581" grpId="0"/>
      <p:bldP spid="22582" grpId="0" animBg="1"/>
      <p:bldP spid="22583" grpId="0" animBg="1"/>
      <p:bldP spid="22584" grpId="0" animBg="1"/>
      <p:bldP spid="22586" grpId="0" animBg="1"/>
      <p:bldP spid="22587" grpId="0" animBg="1"/>
      <p:bldP spid="22588" grpId="0" animBg="1"/>
      <p:bldP spid="22589" grpId="0" animBg="1"/>
      <p:bldP spid="22590" grpId="0" animBg="1"/>
      <p:bldP spid="22591" grpId="0" animBg="1"/>
      <p:bldP spid="22592" grpId="0" animBg="1"/>
      <p:bldP spid="22593" grpId="0" animBg="1"/>
      <p:bldP spid="22594" grpId="0" animBg="1"/>
      <p:bldP spid="22595" grpId="0" animBg="1"/>
      <p:bldP spid="22596" grpId="0" animBg="1"/>
      <p:bldP spid="22598" grpId="0" animBg="1"/>
      <p:bldP spid="2259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E2BB333-25C1-4D23-9495-0568F4BBA15D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23607" name="Rectangle 55"/>
          <p:cNvSpPr>
            <a:spLocks noChangeArrowheads="1"/>
          </p:cNvSpPr>
          <p:nvPr/>
        </p:nvSpPr>
        <p:spPr bwMode="auto">
          <a:xfrm>
            <a:off x="3563938" y="2420938"/>
            <a:ext cx="2303462" cy="35290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8208962" cy="215900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Схема структурированная и сокращенная</a:t>
            </a:r>
          </a:p>
        </p:txBody>
      </p:sp>
      <p:sp>
        <p:nvSpPr>
          <p:cNvPr id="2458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2" name="Oval 4"/>
          <p:cNvSpPr>
            <a:spLocks noChangeArrowheads="1"/>
          </p:cNvSpPr>
          <p:nvPr/>
        </p:nvSpPr>
        <p:spPr bwMode="auto">
          <a:xfrm>
            <a:off x="611188" y="1268413"/>
            <a:ext cx="1150937" cy="4333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Начало</a:t>
            </a:r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1185863" y="1701800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611188" y="2347913"/>
            <a:ext cx="1150937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n:=</a:t>
            </a:r>
            <a:r>
              <a:rPr lang="ru-RU" altLang="ru-RU"/>
              <a:t>5</a:t>
            </a: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1185863" y="2708275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611188" y="2852738"/>
            <a:ext cx="1150937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d:=(b-a)/n</a:t>
            </a:r>
            <a:endParaRPr lang="ru-RU" altLang="ru-RU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1185863" y="3211513"/>
            <a:ext cx="7937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606425" y="3382963"/>
            <a:ext cx="1150938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S2:=</a:t>
            </a:r>
            <a:r>
              <a:rPr lang="ru-RU" altLang="ru-RU"/>
              <a:t>10</a:t>
            </a:r>
            <a:r>
              <a:rPr lang="ru-RU" altLang="ru-RU" baseline="30000"/>
              <a:t>10</a:t>
            </a:r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1182688" y="37417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4140200" y="2492375"/>
            <a:ext cx="1150938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S2:=0</a:t>
            </a:r>
            <a:endParaRPr lang="ru-RU" altLang="ru-RU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4714875" y="2852738"/>
            <a:ext cx="1588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4140200" y="2924175"/>
            <a:ext cx="1150938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x:=a</a:t>
            </a:r>
            <a:endParaRPr lang="ru-RU" altLang="ru-RU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4716463" y="3284538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8" name="AutoShape 16"/>
          <p:cNvSpPr>
            <a:spLocks noChangeArrowheads="1"/>
          </p:cNvSpPr>
          <p:nvPr/>
        </p:nvSpPr>
        <p:spPr bwMode="auto">
          <a:xfrm>
            <a:off x="4140200" y="3390900"/>
            <a:ext cx="1150938" cy="504825"/>
          </a:xfrm>
          <a:prstGeom prst="hexagon">
            <a:avLst>
              <a:gd name="adj" fmla="val 56997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i:=1,n</a:t>
            </a:r>
            <a:endParaRPr lang="ru-RU" altLang="ru-RU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4714875" y="3895725"/>
            <a:ext cx="15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4140200" y="4111625"/>
            <a:ext cx="1150938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S2:=S2+f(x)</a:t>
            </a:r>
            <a:endParaRPr lang="ru-RU" altLang="ru-RU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4714875" y="4471988"/>
            <a:ext cx="15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4140200" y="4687888"/>
            <a:ext cx="1150938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x:=x+d</a:t>
            </a:r>
            <a:endParaRPr lang="ru-RU" altLang="ru-RU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4714875" y="5046663"/>
            <a:ext cx="1588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3851275" y="5191125"/>
            <a:ext cx="863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 flipV="1">
            <a:off x="3851275" y="3679825"/>
            <a:ext cx="1588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3851275" y="3679825"/>
            <a:ext cx="28892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>
            <a:off x="5291138" y="3679825"/>
            <a:ext cx="2159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5507038" y="3679825"/>
            <a:ext cx="1587" cy="1581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 flipH="1">
            <a:off x="4716463" y="5260975"/>
            <a:ext cx="7921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 flipH="1">
            <a:off x="4705350" y="5267325"/>
            <a:ext cx="4763" cy="12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4067175" y="5395913"/>
            <a:ext cx="1223963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S2:=S2*d</a:t>
            </a:r>
            <a:endParaRPr lang="ru-RU" altLang="ru-RU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4673600" y="5903913"/>
            <a:ext cx="4763" cy="92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3" name="AutoShape 31"/>
          <p:cNvSpPr>
            <a:spLocks noChangeArrowheads="1"/>
          </p:cNvSpPr>
          <p:nvPr/>
        </p:nvSpPr>
        <p:spPr bwMode="auto">
          <a:xfrm>
            <a:off x="1038225" y="3959225"/>
            <a:ext cx="287338" cy="26035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A</a:t>
            </a:r>
            <a:endParaRPr lang="ru-RU" altLang="ru-RU"/>
          </a:p>
        </p:txBody>
      </p:sp>
      <p:sp>
        <p:nvSpPr>
          <p:cNvPr id="23584" name="AutoShape 32"/>
          <p:cNvSpPr>
            <a:spLocks noChangeArrowheads="1"/>
          </p:cNvSpPr>
          <p:nvPr/>
        </p:nvSpPr>
        <p:spPr bwMode="auto">
          <a:xfrm>
            <a:off x="4572000" y="692150"/>
            <a:ext cx="287338" cy="26035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A</a:t>
            </a:r>
            <a:endParaRPr lang="ru-RU" altLang="ru-RU"/>
          </a:p>
        </p:txBody>
      </p:sp>
      <p:sp>
        <p:nvSpPr>
          <p:cNvPr id="23585" name="AutoShape 33"/>
          <p:cNvSpPr>
            <a:spLocks noChangeArrowheads="1"/>
          </p:cNvSpPr>
          <p:nvPr/>
        </p:nvSpPr>
        <p:spPr bwMode="auto">
          <a:xfrm>
            <a:off x="4067175" y="5981700"/>
            <a:ext cx="1225550" cy="719138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|S1-S2|&lt;</a:t>
            </a:r>
            <a:r>
              <a:rPr lang="en-US" altLang="ru-RU">
                <a:sym typeface="Symbol" pitchFamily="18" charset="2"/>
              </a:rPr>
              <a:t></a:t>
            </a:r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>
            <a:off x="5292725" y="6342063"/>
            <a:ext cx="7651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5292725" y="5949950"/>
            <a:ext cx="473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/>
              <a:t>да</a:t>
            </a:r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3525838" y="5976938"/>
            <a:ext cx="627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/>
              <a:t>нет</a:t>
            </a:r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>
            <a:off x="2916238" y="6342063"/>
            <a:ext cx="114141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 flipH="1">
            <a:off x="4689475" y="1557338"/>
            <a:ext cx="3175" cy="150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1" name="Rectangle 39"/>
          <p:cNvSpPr>
            <a:spLocks noChangeArrowheads="1"/>
          </p:cNvSpPr>
          <p:nvPr/>
        </p:nvSpPr>
        <p:spPr bwMode="auto">
          <a:xfrm>
            <a:off x="4140200" y="1196975"/>
            <a:ext cx="1150938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S1:=S2</a:t>
            </a:r>
            <a:endParaRPr lang="ru-RU" altLang="ru-RU"/>
          </a:p>
        </p:txBody>
      </p:sp>
      <p:sp>
        <p:nvSpPr>
          <p:cNvPr id="23592" name="Line 40"/>
          <p:cNvSpPr>
            <a:spLocks noChangeShapeType="1"/>
          </p:cNvSpPr>
          <p:nvPr/>
        </p:nvSpPr>
        <p:spPr bwMode="auto">
          <a:xfrm flipH="1">
            <a:off x="4716463" y="198913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4149725" y="1638300"/>
            <a:ext cx="1150938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n:=2*n</a:t>
            </a:r>
            <a:endParaRPr lang="ru-RU" altLang="ru-RU"/>
          </a:p>
        </p:txBody>
      </p:sp>
      <p:sp>
        <p:nvSpPr>
          <p:cNvPr id="23594" name="Line 42"/>
          <p:cNvSpPr>
            <a:spLocks noChangeShapeType="1"/>
          </p:cNvSpPr>
          <p:nvPr/>
        </p:nvSpPr>
        <p:spPr bwMode="auto">
          <a:xfrm flipH="1" flipV="1">
            <a:off x="2905125" y="1042988"/>
            <a:ext cx="4763" cy="527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5" name="Line 43"/>
          <p:cNvSpPr>
            <a:spLocks noChangeShapeType="1"/>
          </p:cNvSpPr>
          <p:nvPr/>
        </p:nvSpPr>
        <p:spPr bwMode="auto">
          <a:xfrm>
            <a:off x="2916238" y="1052513"/>
            <a:ext cx="18002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96" name="Line 44"/>
          <p:cNvSpPr>
            <a:spLocks noChangeShapeType="1"/>
          </p:cNvSpPr>
          <p:nvPr/>
        </p:nvSpPr>
        <p:spPr bwMode="auto">
          <a:xfrm flipH="1">
            <a:off x="4716463" y="952500"/>
            <a:ext cx="0" cy="244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7" name="AutoShape 45"/>
          <p:cNvSpPr>
            <a:spLocks noChangeArrowheads="1"/>
          </p:cNvSpPr>
          <p:nvPr/>
        </p:nvSpPr>
        <p:spPr bwMode="auto">
          <a:xfrm>
            <a:off x="466725" y="1844675"/>
            <a:ext cx="1511300" cy="287338"/>
          </a:xfrm>
          <a:prstGeom prst="parallelogram">
            <a:avLst>
              <a:gd name="adj" fmla="val 13149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Ввод</a:t>
            </a:r>
            <a:r>
              <a:rPr lang="en-US" altLang="ru-RU"/>
              <a:t> a, b</a:t>
            </a:r>
            <a:endParaRPr lang="ru-RU" altLang="ru-RU"/>
          </a:p>
        </p:txBody>
      </p:sp>
      <p:sp>
        <p:nvSpPr>
          <p:cNvPr id="23598" name="Line 46"/>
          <p:cNvSpPr>
            <a:spLocks noChangeShapeType="1"/>
          </p:cNvSpPr>
          <p:nvPr/>
        </p:nvSpPr>
        <p:spPr bwMode="auto">
          <a:xfrm>
            <a:off x="1181100" y="2136775"/>
            <a:ext cx="12700" cy="200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9" name="AutoShape 47"/>
          <p:cNvSpPr>
            <a:spLocks noChangeArrowheads="1"/>
          </p:cNvSpPr>
          <p:nvPr/>
        </p:nvSpPr>
        <p:spPr bwMode="auto">
          <a:xfrm>
            <a:off x="6875463" y="3571875"/>
            <a:ext cx="1511300" cy="358775"/>
          </a:xfrm>
          <a:prstGeom prst="parallelogram">
            <a:avLst>
              <a:gd name="adj" fmla="val 10531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Вывод</a:t>
            </a:r>
            <a:r>
              <a:rPr lang="en-US" altLang="ru-RU"/>
              <a:t> S2</a:t>
            </a:r>
            <a:endParaRPr lang="ru-RU" altLang="ru-RU"/>
          </a:p>
        </p:txBody>
      </p:sp>
      <p:sp>
        <p:nvSpPr>
          <p:cNvPr id="23600" name="Oval 48"/>
          <p:cNvSpPr>
            <a:spLocks noChangeArrowheads="1"/>
          </p:cNvSpPr>
          <p:nvPr/>
        </p:nvSpPr>
        <p:spPr bwMode="auto">
          <a:xfrm>
            <a:off x="6985000" y="4095750"/>
            <a:ext cx="1150938" cy="433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Конец</a:t>
            </a:r>
          </a:p>
        </p:txBody>
      </p:sp>
      <p:sp>
        <p:nvSpPr>
          <p:cNvPr id="23601" name="Line 49"/>
          <p:cNvSpPr>
            <a:spLocks noChangeShapeType="1"/>
          </p:cNvSpPr>
          <p:nvPr/>
        </p:nvSpPr>
        <p:spPr bwMode="auto">
          <a:xfrm>
            <a:off x="7594600" y="3919538"/>
            <a:ext cx="1588" cy="155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02" name="AutoShape 50"/>
          <p:cNvSpPr>
            <a:spLocks noChangeArrowheads="1"/>
          </p:cNvSpPr>
          <p:nvPr/>
        </p:nvSpPr>
        <p:spPr bwMode="auto">
          <a:xfrm>
            <a:off x="6011863" y="6237288"/>
            <a:ext cx="287337" cy="26035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B</a:t>
            </a:r>
            <a:endParaRPr lang="ru-RU" altLang="ru-RU"/>
          </a:p>
        </p:txBody>
      </p:sp>
      <p:sp>
        <p:nvSpPr>
          <p:cNvPr id="23603" name="AutoShape 51"/>
          <p:cNvSpPr>
            <a:spLocks noChangeArrowheads="1"/>
          </p:cNvSpPr>
          <p:nvPr/>
        </p:nvSpPr>
        <p:spPr bwMode="auto">
          <a:xfrm>
            <a:off x="7451725" y="3068638"/>
            <a:ext cx="287338" cy="26035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B</a:t>
            </a:r>
            <a:endParaRPr lang="ru-RU" altLang="ru-RU"/>
          </a:p>
        </p:txBody>
      </p:sp>
      <p:sp>
        <p:nvSpPr>
          <p:cNvPr id="23604" name="Line 52"/>
          <p:cNvSpPr>
            <a:spLocks noChangeShapeType="1"/>
          </p:cNvSpPr>
          <p:nvPr/>
        </p:nvSpPr>
        <p:spPr bwMode="auto">
          <a:xfrm flipH="1">
            <a:off x="7596188" y="3309938"/>
            <a:ext cx="4762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05" name="Rectangle 53"/>
          <p:cNvSpPr>
            <a:spLocks noChangeArrowheads="1"/>
          </p:cNvSpPr>
          <p:nvPr/>
        </p:nvSpPr>
        <p:spPr bwMode="auto">
          <a:xfrm>
            <a:off x="4140200" y="2060575"/>
            <a:ext cx="1150938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d:=d/2</a:t>
            </a:r>
            <a:endParaRPr lang="ru-RU" altLang="ru-RU"/>
          </a:p>
        </p:txBody>
      </p:sp>
      <p:sp>
        <p:nvSpPr>
          <p:cNvPr id="23606" name="Line 54"/>
          <p:cNvSpPr>
            <a:spLocks noChangeShapeType="1"/>
          </p:cNvSpPr>
          <p:nvPr/>
        </p:nvSpPr>
        <p:spPr bwMode="auto">
          <a:xfrm flipH="1">
            <a:off x="4716463" y="242093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07" grpId="0" animBg="1"/>
      <p:bldP spid="2" grpId="0" animBg="1"/>
      <p:bldP spid="3" grpId="0" animBg="1"/>
      <p:bldP spid="23558" grpId="0" animBg="1"/>
      <p:bldP spid="23559" grpId="0" animBg="1"/>
      <p:bldP spid="23560" grpId="0" animBg="1"/>
      <p:bldP spid="23561" grpId="0" animBg="1"/>
      <p:bldP spid="23562" grpId="0" animBg="1"/>
      <p:bldP spid="23563" grpId="0" animBg="1"/>
      <p:bldP spid="23564" grpId="0" animBg="1"/>
      <p:bldP spid="23565" grpId="0" animBg="1"/>
      <p:bldP spid="23566" grpId="0" animBg="1"/>
      <p:bldP spid="23567" grpId="0" animBg="1"/>
      <p:bldP spid="23568" grpId="0" animBg="1"/>
      <p:bldP spid="23569" grpId="0" animBg="1"/>
      <p:bldP spid="23570" grpId="0" animBg="1"/>
      <p:bldP spid="23571" grpId="0" animBg="1"/>
      <p:bldP spid="23572" grpId="0" animBg="1"/>
      <p:bldP spid="23573" grpId="0" animBg="1"/>
      <p:bldP spid="23574" grpId="0" animBg="1"/>
      <p:bldP spid="23575" grpId="0" animBg="1"/>
      <p:bldP spid="23576" grpId="0" animBg="1"/>
      <p:bldP spid="23577" grpId="0" animBg="1"/>
      <p:bldP spid="23578" grpId="0" animBg="1"/>
      <p:bldP spid="23579" grpId="0" animBg="1"/>
      <p:bldP spid="23580" grpId="0" animBg="1"/>
      <p:bldP spid="23581" grpId="0" animBg="1"/>
      <p:bldP spid="23582" grpId="0" animBg="1"/>
      <p:bldP spid="23583" grpId="0" animBg="1"/>
      <p:bldP spid="23584" grpId="0" animBg="1"/>
      <p:bldP spid="23585" grpId="0" animBg="1"/>
      <p:bldP spid="23586" grpId="0" animBg="1"/>
      <p:bldP spid="23587" grpId="0"/>
      <p:bldP spid="23588" grpId="0"/>
      <p:bldP spid="23589" grpId="0" animBg="1"/>
      <p:bldP spid="23590" grpId="0" animBg="1"/>
      <p:bldP spid="23591" grpId="0" animBg="1"/>
      <p:bldP spid="23592" grpId="0" animBg="1"/>
      <p:bldP spid="23593" grpId="0" animBg="1"/>
      <p:bldP spid="23594" grpId="0" animBg="1"/>
      <p:bldP spid="23595" grpId="0" animBg="1"/>
      <p:bldP spid="23596" grpId="0" animBg="1"/>
      <p:bldP spid="23597" grpId="0" animBg="1"/>
      <p:bldP spid="23598" grpId="0" animBg="1"/>
      <p:bldP spid="23599" grpId="0" animBg="1"/>
      <p:bldP spid="23600" grpId="0" animBg="1"/>
      <p:bldP spid="23601" grpId="0" animBg="1"/>
      <p:bldP spid="23602" grpId="0" animBg="1"/>
      <p:bldP spid="23603" grpId="0" animBg="1"/>
      <p:bldP spid="23604" grpId="0" animBg="1"/>
      <p:bldP spid="23605" grpId="0" animBg="1"/>
      <p:bldP spid="2360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7A72675-5035-4E64-AF39-DF26FA6A1173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353425" cy="215900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Программа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836613"/>
            <a:ext cx="8642350" cy="5761037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en-US" altLang="ru-RU" sz="2400" b="1" dirty="0" smtClean="0">
                <a:latin typeface="Courier New" pitchFamily="49" charset="0"/>
              </a:rPr>
              <a:t>#include &lt;</a:t>
            </a:r>
            <a:r>
              <a:rPr lang="en-US" altLang="ru-RU" sz="2400" b="1" dirty="0" err="1" smtClean="0">
                <a:latin typeface="Courier New" pitchFamily="49" charset="0"/>
              </a:rPr>
              <a:t>iostream</a:t>
            </a:r>
            <a:r>
              <a:rPr lang="en-US" altLang="ru-RU" sz="24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buNone/>
            </a:pPr>
            <a:r>
              <a:rPr lang="en-US" altLang="ru-RU" sz="2400" b="1" dirty="0" smtClean="0">
                <a:latin typeface="Courier New" pitchFamily="49" charset="0"/>
              </a:rPr>
              <a:t>#include &lt;</a:t>
            </a:r>
            <a:r>
              <a:rPr lang="en-US" altLang="ru-RU" sz="2400" b="1" dirty="0" err="1" smtClean="0">
                <a:latin typeface="Courier New" pitchFamily="49" charset="0"/>
              </a:rPr>
              <a:t>cmath</a:t>
            </a:r>
            <a:r>
              <a:rPr lang="en-US" altLang="ru-RU" sz="24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buNone/>
            </a:pPr>
            <a:r>
              <a:rPr lang="en-US" altLang="ru-RU" sz="2400" b="1" dirty="0" smtClean="0">
                <a:latin typeface="Courier New" pitchFamily="49" charset="0"/>
              </a:rPr>
              <a:t>using namespace </a:t>
            </a:r>
            <a:r>
              <a:rPr lang="en-US" altLang="ru-RU" sz="2400" b="1" dirty="0" err="1" smtClean="0">
                <a:latin typeface="Courier New" pitchFamily="49" charset="0"/>
              </a:rPr>
              <a:t>std</a:t>
            </a:r>
            <a:r>
              <a:rPr lang="en-US" altLang="ru-RU" sz="24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buNone/>
            </a:pPr>
            <a:endParaRPr lang="en-US" altLang="ru-RU" sz="2400" b="1" dirty="0" smtClean="0"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en-US" altLang="ru-RU" sz="2400" b="1" dirty="0" err="1" smtClean="0">
                <a:latin typeface="Courier New" pitchFamily="49" charset="0"/>
              </a:rPr>
              <a:t>int</a:t>
            </a:r>
            <a:r>
              <a:rPr lang="en-US" altLang="ru-RU" sz="2400" b="1" dirty="0" smtClean="0">
                <a:latin typeface="Courier New" pitchFamily="49" charset="0"/>
              </a:rPr>
              <a:t> main()</a:t>
            </a:r>
          </a:p>
          <a:p>
            <a:pPr eaLnBrk="1" hangingPunct="1">
              <a:buNone/>
            </a:pPr>
            <a:r>
              <a:rPr lang="en-US" altLang="ru-RU" sz="2400" b="1" dirty="0" smtClean="0">
                <a:latin typeface="Courier New" pitchFamily="49" charset="0"/>
              </a:rPr>
              <a:t>{</a:t>
            </a:r>
          </a:p>
          <a:p>
            <a:pPr eaLnBrk="1" hangingPunct="1">
              <a:buNone/>
            </a:pPr>
            <a:r>
              <a:rPr lang="en-US" altLang="ru-RU" sz="2400" b="1" dirty="0" smtClean="0">
                <a:latin typeface="Courier New" pitchFamily="49" charset="0"/>
              </a:rPr>
              <a:t>    </a:t>
            </a:r>
            <a:r>
              <a:rPr lang="en-US" altLang="ru-RU" sz="2400" b="1" dirty="0" err="1" smtClean="0">
                <a:latin typeface="Courier New" pitchFamily="49" charset="0"/>
              </a:rPr>
              <a:t>int</a:t>
            </a:r>
            <a:r>
              <a:rPr lang="en-US" altLang="ru-RU" sz="2400" b="1" dirty="0" smtClean="0">
                <a:latin typeface="Courier New" pitchFamily="49" charset="0"/>
              </a:rPr>
              <a:t> </a:t>
            </a:r>
            <a:r>
              <a:rPr lang="en-US" altLang="ru-RU" sz="2400" b="1" dirty="0" err="1" smtClean="0">
                <a:latin typeface="Courier New" pitchFamily="49" charset="0"/>
              </a:rPr>
              <a:t>i,n</a:t>
            </a:r>
            <a:r>
              <a:rPr lang="en-US" altLang="ru-RU" sz="24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altLang="ru-RU" sz="2400" b="1" dirty="0" smtClean="0">
                <a:latin typeface="Courier New" pitchFamily="49" charset="0"/>
              </a:rPr>
              <a:t>    float s1,s2,x,a,b,eps,d;</a:t>
            </a:r>
          </a:p>
          <a:p>
            <a:pPr eaLnBrk="1" hangingPunct="1">
              <a:buNone/>
            </a:pPr>
            <a:r>
              <a:rPr lang="en-US" altLang="ru-RU" sz="2400" b="1" dirty="0" smtClean="0">
                <a:latin typeface="Courier New" pitchFamily="49" charset="0"/>
              </a:rPr>
              <a:t>    </a:t>
            </a:r>
            <a:r>
              <a:rPr lang="en-US" altLang="ru-RU" sz="2400" b="1" dirty="0" err="1" smtClean="0">
                <a:latin typeface="Courier New" pitchFamily="49" charset="0"/>
              </a:rPr>
              <a:t>cout</a:t>
            </a:r>
            <a:r>
              <a:rPr lang="en-US" altLang="ru-RU" sz="2400" b="1" dirty="0" smtClean="0">
                <a:latin typeface="Courier New" pitchFamily="49" charset="0"/>
              </a:rPr>
              <a:t> &lt;&lt; "Enter </a:t>
            </a:r>
            <a:r>
              <a:rPr lang="en-US" altLang="ru-RU" sz="2400" b="1" dirty="0" err="1" smtClean="0">
                <a:latin typeface="Courier New" pitchFamily="49" charset="0"/>
              </a:rPr>
              <a:t>a,b,eps</a:t>
            </a:r>
            <a:r>
              <a:rPr lang="en-US" altLang="ru-RU" sz="2400" b="1" dirty="0" smtClean="0">
                <a:latin typeface="Courier New" pitchFamily="49" charset="0"/>
              </a:rPr>
              <a:t>:";</a:t>
            </a:r>
          </a:p>
          <a:p>
            <a:pPr eaLnBrk="1" hangingPunct="1">
              <a:buNone/>
            </a:pPr>
            <a:r>
              <a:rPr lang="en-US" altLang="ru-RU" sz="2400" b="1" dirty="0" smtClean="0">
                <a:latin typeface="Courier New" pitchFamily="49" charset="0"/>
              </a:rPr>
              <a:t>    </a:t>
            </a:r>
            <a:r>
              <a:rPr lang="en-US" altLang="ru-RU" sz="2400" b="1" dirty="0" err="1" smtClean="0">
                <a:latin typeface="Courier New" pitchFamily="49" charset="0"/>
              </a:rPr>
              <a:t>cin</a:t>
            </a:r>
            <a:r>
              <a:rPr lang="en-US" altLang="ru-RU" sz="2400" b="1" dirty="0" smtClean="0">
                <a:latin typeface="Courier New" pitchFamily="49" charset="0"/>
              </a:rPr>
              <a:t> &gt;&gt; a &gt;&gt; b &gt;&gt; eps;</a:t>
            </a:r>
          </a:p>
          <a:p>
            <a:pPr eaLnBrk="1" hangingPunct="1">
              <a:buNone/>
            </a:pPr>
            <a:r>
              <a:rPr lang="en-US" altLang="ru-RU" sz="2400" b="1" dirty="0" smtClean="0">
                <a:latin typeface="Courier New" pitchFamily="49" charset="0"/>
              </a:rPr>
              <a:t>    n=5;</a:t>
            </a:r>
          </a:p>
          <a:p>
            <a:pPr eaLnBrk="1" hangingPunct="1">
              <a:buNone/>
            </a:pPr>
            <a:r>
              <a:rPr lang="en-US" altLang="ru-RU" sz="2400" b="1" dirty="0" smtClean="0">
                <a:latin typeface="Courier New" pitchFamily="49" charset="0"/>
              </a:rPr>
              <a:t>    d=(b-a)/n;</a:t>
            </a:r>
          </a:p>
          <a:p>
            <a:pPr eaLnBrk="1" hangingPunct="1">
              <a:buNone/>
            </a:pPr>
            <a:r>
              <a:rPr lang="en-US" altLang="ru-RU" sz="2400" b="1" dirty="0" smtClean="0">
                <a:latin typeface="Courier New" pitchFamily="49" charset="0"/>
              </a:rPr>
              <a:t>    s2=1.0e+10;</a:t>
            </a:r>
            <a:endParaRPr lang="ru-RU" altLang="ru-RU" sz="2400" b="1" dirty="0" smtClean="0">
              <a:latin typeface="Courier New" pitchFamily="49" charset="0"/>
            </a:endParaRPr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7019925" y="692150"/>
            <a:ext cx="1150938" cy="433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Начало</a:t>
            </a:r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7594600" y="1125538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7019925" y="1771650"/>
            <a:ext cx="1150938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n:=</a:t>
            </a:r>
            <a:r>
              <a:rPr lang="ru-RU" altLang="ru-RU"/>
              <a:t>5</a:t>
            </a: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7594600" y="2132013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019925" y="2276475"/>
            <a:ext cx="1150938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d:=(b-a)/n</a:t>
            </a:r>
            <a:endParaRPr lang="ru-RU" altLang="ru-RU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7594600" y="2635250"/>
            <a:ext cx="7938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7015163" y="2806700"/>
            <a:ext cx="1150937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S2:=</a:t>
            </a:r>
            <a:r>
              <a:rPr lang="ru-RU" altLang="ru-RU"/>
              <a:t>10</a:t>
            </a:r>
            <a:r>
              <a:rPr lang="ru-RU" altLang="ru-RU" baseline="30000"/>
              <a:t>10</a:t>
            </a:r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7591425" y="31654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8" name="AutoShape 12"/>
          <p:cNvSpPr>
            <a:spLocks noChangeArrowheads="1"/>
          </p:cNvSpPr>
          <p:nvPr/>
        </p:nvSpPr>
        <p:spPr bwMode="auto">
          <a:xfrm>
            <a:off x="7446963" y="3382963"/>
            <a:ext cx="287337" cy="26035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A</a:t>
            </a:r>
            <a:endParaRPr lang="ru-RU" altLang="ru-RU"/>
          </a:p>
        </p:txBody>
      </p:sp>
      <p:sp>
        <p:nvSpPr>
          <p:cNvPr id="24589" name="AutoShape 13"/>
          <p:cNvSpPr>
            <a:spLocks noChangeArrowheads="1"/>
          </p:cNvSpPr>
          <p:nvPr/>
        </p:nvSpPr>
        <p:spPr bwMode="auto">
          <a:xfrm>
            <a:off x="6875463" y="1268413"/>
            <a:ext cx="1511300" cy="287337"/>
          </a:xfrm>
          <a:prstGeom prst="parallelogram">
            <a:avLst>
              <a:gd name="adj" fmla="val 1314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Ввод</a:t>
            </a:r>
            <a:r>
              <a:rPr lang="en-US" altLang="ru-RU"/>
              <a:t> a, b</a:t>
            </a:r>
            <a:endParaRPr lang="ru-RU" altLang="ru-RU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7589838" y="1560513"/>
            <a:ext cx="12700" cy="200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1" grpId="0" animBg="1"/>
      <p:bldP spid="24582" grpId="0" animBg="1"/>
      <p:bldP spid="24583" grpId="0" animBg="1"/>
      <p:bldP spid="24584" grpId="0" animBg="1"/>
      <p:bldP spid="24585" grpId="0" animBg="1"/>
      <p:bldP spid="24586" grpId="0" animBg="1"/>
      <p:bldP spid="24587" grpId="0" animBg="1"/>
      <p:bldP spid="24588" grpId="0" animBg="1"/>
      <p:bldP spid="24589" grpId="0" animBg="1"/>
      <p:bldP spid="2459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D5E8094-0DBA-45F5-B8D2-0FD4B46ECA86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8281987" cy="287337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Программа (2)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836613"/>
            <a:ext cx="8642350" cy="6021387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400"/>
              </a:spcBef>
              <a:buNone/>
            </a:pPr>
            <a:r>
              <a:rPr lang="pt-BR" altLang="ru-RU" sz="2400" b="1" dirty="0" smtClean="0">
                <a:latin typeface="Courier New" pitchFamily="49" charset="0"/>
              </a:rPr>
              <a:t>	do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None/>
            </a:pPr>
            <a:r>
              <a:rPr lang="pt-BR" altLang="ru-RU" sz="2400" b="1" dirty="0" smtClean="0">
                <a:latin typeface="Courier New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None/>
            </a:pPr>
            <a:r>
              <a:rPr lang="pt-BR" altLang="ru-RU" sz="2400" b="1" dirty="0" smtClean="0">
                <a:latin typeface="Courier New" pitchFamily="49" charset="0"/>
              </a:rPr>
              <a:t>		s1=s2;  s2=0;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None/>
            </a:pPr>
            <a:r>
              <a:rPr lang="pt-BR" altLang="ru-RU" sz="2400" b="1" dirty="0" smtClean="0">
                <a:latin typeface="Courier New" pitchFamily="49" charset="0"/>
              </a:rPr>
              <a:t>		n=n*2;  d=d/2;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None/>
            </a:pPr>
            <a:r>
              <a:rPr lang="pt-BR" altLang="ru-RU" sz="2400" b="1" dirty="0" smtClean="0">
                <a:latin typeface="Courier New" pitchFamily="49" charset="0"/>
              </a:rPr>
              <a:t>		x=a;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None/>
            </a:pPr>
            <a:r>
              <a:rPr lang="pt-BR" altLang="ru-RU" sz="2400" b="1" dirty="0" smtClean="0">
                <a:latin typeface="Courier New" pitchFamily="49" charset="0"/>
              </a:rPr>
              <a:t>		for(i=1;i&lt;=n;i++)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None/>
            </a:pPr>
            <a:r>
              <a:rPr lang="pt-BR" altLang="ru-RU" sz="2400" b="1" dirty="0" smtClean="0">
                <a:latin typeface="Courier New" pitchFamily="49" charset="0"/>
              </a:rPr>
              <a:t>     {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None/>
            </a:pPr>
            <a:r>
              <a:rPr lang="pt-BR" altLang="ru-RU" sz="2400" b="1" dirty="0" smtClean="0">
                <a:latin typeface="Courier New" pitchFamily="49" charset="0"/>
              </a:rPr>
              <a:t>			s2=s2+x*x-1;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None/>
            </a:pPr>
            <a:r>
              <a:rPr lang="pt-BR" altLang="ru-RU" sz="2400" b="1" dirty="0" smtClean="0">
                <a:latin typeface="Courier New" pitchFamily="49" charset="0"/>
              </a:rPr>
              <a:t>			x=x+d;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None/>
            </a:pPr>
            <a:r>
              <a:rPr lang="pt-BR" altLang="ru-RU" sz="2400" b="1" dirty="0" smtClean="0">
                <a:latin typeface="Courier New" pitchFamily="49" charset="0"/>
              </a:rPr>
              <a:t>		}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None/>
            </a:pPr>
            <a:r>
              <a:rPr lang="pt-BR" altLang="ru-RU" sz="2400" b="1" dirty="0" smtClean="0">
                <a:latin typeface="Courier New" pitchFamily="49" charset="0"/>
              </a:rPr>
              <a:t>		s2=s2*d;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None/>
            </a:pPr>
            <a:r>
              <a:rPr lang="pt-BR" altLang="ru-RU" sz="2400" b="1" dirty="0" smtClean="0">
                <a:latin typeface="Courier New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None/>
            </a:pPr>
            <a:r>
              <a:rPr lang="pt-BR" altLang="ru-RU" sz="2400" b="1" dirty="0" smtClean="0">
                <a:latin typeface="Courier New" pitchFamily="49" charset="0"/>
              </a:rPr>
              <a:t>	while(fabs(s2-s1)&gt;eps);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227763" y="2276475"/>
            <a:ext cx="2303462" cy="35290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804025" y="2347913"/>
            <a:ext cx="1150938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S2:=0</a:t>
            </a:r>
            <a:endParaRPr lang="ru-RU" altLang="ru-RU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7378700" y="2708275"/>
            <a:ext cx="1588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6804025" y="2779713"/>
            <a:ext cx="1150938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x:=a</a:t>
            </a:r>
            <a:endParaRPr lang="ru-RU" altLang="ru-RU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7380288" y="3140075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9" name="AutoShape 9"/>
          <p:cNvSpPr>
            <a:spLocks noChangeArrowheads="1"/>
          </p:cNvSpPr>
          <p:nvPr/>
        </p:nvSpPr>
        <p:spPr bwMode="auto">
          <a:xfrm>
            <a:off x="6804025" y="3246438"/>
            <a:ext cx="1150938" cy="504825"/>
          </a:xfrm>
          <a:prstGeom prst="hexagon">
            <a:avLst>
              <a:gd name="adj" fmla="val 56997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i:=1,n</a:t>
            </a:r>
            <a:endParaRPr lang="ru-RU" altLang="ru-RU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7378700" y="3751263"/>
            <a:ext cx="15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6804025" y="3967163"/>
            <a:ext cx="1150938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S2:=S2+f(x)</a:t>
            </a:r>
            <a:endParaRPr lang="ru-RU" altLang="ru-RU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7378700" y="4327525"/>
            <a:ext cx="15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6804025" y="4543425"/>
            <a:ext cx="1150938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x:=x+d</a:t>
            </a:r>
            <a:endParaRPr lang="ru-RU" altLang="ru-RU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7378700" y="4902200"/>
            <a:ext cx="1588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6515100" y="5046663"/>
            <a:ext cx="8636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V="1">
            <a:off x="6515100" y="3535363"/>
            <a:ext cx="1588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6515100" y="3535363"/>
            <a:ext cx="2889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7954963" y="3535363"/>
            <a:ext cx="2159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8170863" y="3535363"/>
            <a:ext cx="1587" cy="1581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 flipH="1">
            <a:off x="7380288" y="5116513"/>
            <a:ext cx="79216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flipH="1">
            <a:off x="7369175" y="5122863"/>
            <a:ext cx="4763" cy="12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6731000" y="5251450"/>
            <a:ext cx="1223963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S2:=S2*d</a:t>
            </a:r>
            <a:endParaRPr lang="ru-RU" altLang="ru-RU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7337425" y="5759450"/>
            <a:ext cx="4763" cy="92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4" name="AutoShape 24"/>
          <p:cNvSpPr>
            <a:spLocks noChangeArrowheads="1"/>
          </p:cNvSpPr>
          <p:nvPr/>
        </p:nvSpPr>
        <p:spPr bwMode="auto">
          <a:xfrm>
            <a:off x="7235825" y="547688"/>
            <a:ext cx="287338" cy="26035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A</a:t>
            </a:r>
            <a:endParaRPr lang="ru-RU" altLang="ru-RU"/>
          </a:p>
        </p:txBody>
      </p:sp>
      <p:sp>
        <p:nvSpPr>
          <p:cNvPr id="25625" name="AutoShape 25"/>
          <p:cNvSpPr>
            <a:spLocks noChangeArrowheads="1"/>
          </p:cNvSpPr>
          <p:nvPr/>
        </p:nvSpPr>
        <p:spPr bwMode="auto">
          <a:xfrm>
            <a:off x="6731000" y="5837238"/>
            <a:ext cx="1225550" cy="719137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|S1-S2|&lt;</a:t>
            </a:r>
            <a:r>
              <a:rPr lang="en-US" altLang="ru-RU">
                <a:sym typeface="Symbol" pitchFamily="18" charset="2"/>
              </a:rPr>
              <a:t></a:t>
            </a:r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7956550" y="6197600"/>
            <a:ext cx="76517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7956550" y="5805488"/>
            <a:ext cx="473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/>
              <a:t>да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6189663" y="5832475"/>
            <a:ext cx="627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/>
              <a:t>нет</a:t>
            </a:r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>
            <a:off x="5580063" y="6197600"/>
            <a:ext cx="114141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 flipH="1">
            <a:off x="7353300" y="1412875"/>
            <a:ext cx="3175" cy="150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1" name="Rectangle 31"/>
          <p:cNvSpPr>
            <a:spLocks noChangeArrowheads="1"/>
          </p:cNvSpPr>
          <p:nvPr/>
        </p:nvSpPr>
        <p:spPr bwMode="auto">
          <a:xfrm>
            <a:off x="6804025" y="1052513"/>
            <a:ext cx="1150938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S1:=S2</a:t>
            </a:r>
            <a:endParaRPr lang="ru-RU" altLang="ru-RU"/>
          </a:p>
        </p:txBody>
      </p:sp>
      <p:sp>
        <p:nvSpPr>
          <p:cNvPr id="25632" name="Line 32"/>
          <p:cNvSpPr>
            <a:spLocks noChangeShapeType="1"/>
          </p:cNvSpPr>
          <p:nvPr/>
        </p:nvSpPr>
        <p:spPr bwMode="auto">
          <a:xfrm flipH="1">
            <a:off x="7380288" y="1844675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3" name="Rectangle 33"/>
          <p:cNvSpPr>
            <a:spLocks noChangeArrowheads="1"/>
          </p:cNvSpPr>
          <p:nvPr/>
        </p:nvSpPr>
        <p:spPr bwMode="auto">
          <a:xfrm>
            <a:off x="6813550" y="1493838"/>
            <a:ext cx="1150938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n:=2*n</a:t>
            </a:r>
            <a:endParaRPr lang="ru-RU" altLang="ru-RU"/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 flipH="1" flipV="1">
            <a:off x="5568950" y="898525"/>
            <a:ext cx="4763" cy="527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5" name="Line 35"/>
          <p:cNvSpPr>
            <a:spLocks noChangeShapeType="1"/>
          </p:cNvSpPr>
          <p:nvPr/>
        </p:nvSpPr>
        <p:spPr bwMode="auto">
          <a:xfrm>
            <a:off x="5580063" y="908050"/>
            <a:ext cx="180022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 flipH="1">
            <a:off x="7380288" y="808038"/>
            <a:ext cx="0" cy="244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7" name="AutoShape 37"/>
          <p:cNvSpPr>
            <a:spLocks noChangeArrowheads="1"/>
          </p:cNvSpPr>
          <p:nvPr/>
        </p:nvSpPr>
        <p:spPr bwMode="auto">
          <a:xfrm>
            <a:off x="8675688" y="6092825"/>
            <a:ext cx="287337" cy="26035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B</a:t>
            </a:r>
            <a:endParaRPr lang="ru-RU" altLang="ru-RU"/>
          </a:p>
        </p:txBody>
      </p:sp>
      <p:sp>
        <p:nvSpPr>
          <p:cNvPr id="25638" name="Rectangle 38"/>
          <p:cNvSpPr>
            <a:spLocks noChangeArrowheads="1"/>
          </p:cNvSpPr>
          <p:nvPr/>
        </p:nvSpPr>
        <p:spPr bwMode="auto">
          <a:xfrm>
            <a:off x="6804025" y="1916113"/>
            <a:ext cx="1150938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d:=d/2</a:t>
            </a:r>
            <a:endParaRPr lang="ru-RU" altLang="ru-RU"/>
          </a:p>
        </p:txBody>
      </p:sp>
      <p:sp>
        <p:nvSpPr>
          <p:cNvPr id="25639" name="Line 39"/>
          <p:cNvSpPr>
            <a:spLocks noChangeShapeType="1"/>
          </p:cNvSpPr>
          <p:nvPr/>
        </p:nvSpPr>
        <p:spPr bwMode="auto">
          <a:xfrm flipH="1">
            <a:off x="7380288" y="2276475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  <p:bldP spid="25605" grpId="0" animBg="1"/>
      <p:bldP spid="25606" grpId="0" animBg="1"/>
      <p:bldP spid="25607" grpId="0" animBg="1"/>
      <p:bldP spid="25608" grpId="0" animBg="1"/>
      <p:bldP spid="25609" grpId="0" animBg="1"/>
      <p:bldP spid="25610" grpId="0" animBg="1"/>
      <p:bldP spid="25611" grpId="0" animBg="1"/>
      <p:bldP spid="25612" grpId="0" animBg="1"/>
      <p:bldP spid="25613" grpId="0" animBg="1"/>
      <p:bldP spid="25614" grpId="0" animBg="1"/>
      <p:bldP spid="25615" grpId="0" animBg="1"/>
      <p:bldP spid="25616" grpId="0" animBg="1"/>
      <p:bldP spid="25617" grpId="0" animBg="1"/>
      <p:bldP spid="25618" grpId="0" animBg="1"/>
      <p:bldP spid="25619" grpId="0" animBg="1"/>
      <p:bldP spid="25620" grpId="0" animBg="1"/>
      <p:bldP spid="25621" grpId="0" animBg="1"/>
      <p:bldP spid="25622" grpId="0" animBg="1"/>
      <p:bldP spid="25623" grpId="0" animBg="1"/>
      <p:bldP spid="25624" grpId="0" animBg="1"/>
      <p:bldP spid="25625" grpId="0" animBg="1"/>
      <p:bldP spid="25626" grpId="0" animBg="1"/>
      <p:bldP spid="25627" grpId="0"/>
      <p:bldP spid="25628" grpId="0"/>
      <p:bldP spid="25629" grpId="0" animBg="1"/>
      <p:bldP spid="25630" grpId="0" animBg="1"/>
      <p:bldP spid="25631" grpId="0" animBg="1"/>
      <p:bldP spid="25632" grpId="0" animBg="1"/>
      <p:bldP spid="25633" grpId="0" animBg="1"/>
      <p:bldP spid="25634" grpId="0" animBg="1"/>
      <p:bldP spid="25635" grpId="0" animBg="1"/>
      <p:bldP spid="25636" grpId="0" animBg="1"/>
      <p:bldP spid="25637" grpId="0" animBg="1"/>
      <p:bldP spid="25638" grpId="0" animBg="1"/>
      <p:bldP spid="2563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5536"/>
          </a:xfrm>
        </p:spPr>
        <p:txBody>
          <a:bodyPr/>
          <a:lstStyle/>
          <a:p>
            <a:r>
              <a:rPr lang="ru-RU" sz="2800" b="1" dirty="0" smtClean="0"/>
              <a:t>Программа (3)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302496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400"/>
              </a:spcBef>
              <a:buNone/>
            </a:pPr>
            <a:r>
              <a:rPr lang="pt-BR" altLang="ru-RU" sz="2000" b="1" dirty="0" smtClean="0">
                <a:latin typeface="Courier New" pitchFamily="49" charset="0"/>
              </a:rPr>
              <a:t>	cout &lt;&lt; "I= " &lt;&lt; s2 &lt;&lt; " n=" &lt;&lt; n &lt;&lt; endl;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None/>
            </a:pPr>
            <a:r>
              <a:rPr lang="pt-BR" altLang="ru-RU" sz="2000" b="1" dirty="0" smtClean="0">
                <a:latin typeface="Courier New" pitchFamily="49" charset="0"/>
              </a:rPr>
              <a:t>	return 0;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None/>
            </a:pPr>
            <a:r>
              <a:rPr lang="pt-BR" altLang="ru-RU" sz="2000" b="1" dirty="0" smtClean="0">
                <a:latin typeface="Courier New" pitchFamily="49" charset="0"/>
              </a:rPr>
              <a:t>}</a:t>
            </a:r>
            <a:endParaRPr lang="ru-RU" altLang="ru-RU" sz="2000" b="1" dirty="0" smtClean="0"/>
          </a:p>
          <a:p>
            <a:pPr>
              <a:buNone/>
            </a:pPr>
            <a:endParaRPr lang="ru-RU" sz="2000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077072"/>
            <a:ext cx="4867275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 txBox="1">
            <a:spLocks/>
          </p:cNvSpPr>
          <p:nvPr/>
        </p:nvSpPr>
        <p:spPr bwMode="auto">
          <a:xfrm>
            <a:off x="6804248" y="6237312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CAC8C2-EC4C-458E-A102-637F7A2FC54E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ru-RU" alt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8" name="AutoShape 65"/>
          <p:cNvSpPr>
            <a:spLocks noChangeArrowheads="1"/>
          </p:cNvSpPr>
          <p:nvPr/>
        </p:nvSpPr>
        <p:spPr bwMode="auto">
          <a:xfrm>
            <a:off x="6923088" y="1614959"/>
            <a:ext cx="1511300" cy="358775"/>
          </a:xfrm>
          <a:prstGeom prst="parallelogram">
            <a:avLst>
              <a:gd name="adj" fmla="val 10531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dirty="0"/>
              <a:t>Вывод</a:t>
            </a:r>
            <a:r>
              <a:rPr lang="en-US" altLang="ru-RU" dirty="0"/>
              <a:t> S2</a:t>
            </a:r>
            <a:endParaRPr lang="ru-RU" altLang="ru-RU" dirty="0"/>
          </a:p>
        </p:txBody>
      </p:sp>
      <p:sp>
        <p:nvSpPr>
          <p:cNvPr id="9" name="Oval 66"/>
          <p:cNvSpPr>
            <a:spLocks noChangeArrowheads="1"/>
          </p:cNvSpPr>
          <p:nvPr/>
        </p:nvSpPr>
        <p:spPr bwMode="auto">
          <a:xfrm>
            <a:off x="7023100" y="2129309"/>
            <a:ext cx="1150938" cy="4333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dirty="0"/>
              <a:t>Конец</a:t>
            </a:r>
          </a:p>
        </p:txBody>
      </p:sp>
      <p:sp>
        <p:nvSpPr>
          <p:cNvPr id="10" name="Line 67"/>
          <p:cNvSpPr>
            <a:spLocks noChangeShapeType="1"/>
          </p:cNvSpPr>
          <p:nvPr/>
        </p:nvSpPr>
        <p:spPr bwMode="auto">
          <a:xfrm flipH="1">
            <a:off x="7661275" y="1489546"/>
            <a:ext cx="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Line 68"/>
          <p:cNvSpPr>
            <a:spLocks noChangeShapeType="1"/>
          </p:cNvSpPr>
          <p:nvPr/>
        </p:nvSpPr>
        <p:spPr bwMode="auto">
          <a:xfrm>
            <a:off x="7632700" y="1953096"/>
            <a:ext cx="1588" cy="155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AutoShape 37"/>
          <p:cNvSpPr>
            <a:spLocks noChangeArrowheads="1"/>
          </p:cNvSpPr>
          <p:nvPr/>
        </p:nvSpPr>
        <p:spPr bwMode="auto">
          <a:xfrm>
            <a:off x="7524328" y="1196752"/>
            <a:ext cx="287337" cy="26035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dirty="0"/>
              <a:t>B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B066520-F23C-4DD7-A5E5-E9BCE6C7CB0D}" type="slidenum">
              <a:rPr lang="ru-RU" altLang="ru-RU" smtClean="0"/>
              <a:pPr>
                <a:defRPr/>
              </a:pPr>
              <a:t>29</a:t>
            </a:fld>
            <a:endParaRPr lang="ru-RU" altLang="ru-RU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673"/>
            <a:ext cx="8507413" cy="1296144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2.6 Неструктурные операторы передачи управления</a:t>
            </a:r>
            <a:br>
              <a:rPr lang="ru-RU" altLang="ru-RU" sz="2800" b="1" dirty="0" smtClean="0"/>
            </a:br>
            <a:r>
              <a:rPr lang="ru-RU" altLang="ru-RU" sz="2400" b="1" dirty="0" smtClean="0"/>
              <a:t>А. Оператор безусловного перехода </a:t>
            </a:r>
            <a:r>
              <a:rPr lang="en-US" altLang="ru-RU" sz="2400" b="1" dirty="0" err="1" smtClean="0"/>
              <a:t>goto</a:t>
            </a:r>
            <a:r>
              <a:rPr lang="ru-RU" altLang="ru-RU" sz="2800" dirty="0" smtClean="0"/>
              <a:t> </a:t>
            </a:r>
            <a:r>
              <a:rPr lang="en-US" altLang="ru-RU" sz="2800" dirty="0" smtClean="0"/>
              <a:t> </a:t>
            </a:r>
            <a:endParaRPr lang="ru-RU" altLang="ru-RU" sz="2800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229600" cy="36718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ru-RU" sz="1800" dirty="0" smtClean="0"/>
              <a:t>	</a:t>
            </a:r>
            <a:endParaRPr lang="ru-RU" altLang="ru-RU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b="1" dirty="0" err="1" smtClean="0">
                <a:solidFill>
                  <a:srgbClr val="0000FF"/>
                </a:solidFill>
              </a:rPr>
              <a:t>goto</a:t>
            </a:r>
            <a:r>
              <a:rPr lang="ru-RU" altLang="ru-RU" sz="2400" b="1" dirty="0" smtClean="0">
                <a:solidFill>
                  <a:srgbClr val="0000FF"/>
                </a:solidFill>
              </a:rPr>
              <a:t> &lt;Метка перехода&gt;;</a:t>
            </a:r>
          </a:p>
          <a:p>
            <a:pPr eaLnBrk="1" hangingPunct="1">
              <a:buFont typeface="Wingdings" pitchFamily="2" charset="2"/>
              <a:buNone/>
            </a:pPr>
            <a:endParaRPr lang="en-US" altLang="ru-RU" sz="24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ru-RU" sz="2400" b="1" dirty="0" smtClean="0"/>
              <a:t>	</a:t>
            </a:r>
            <a:r>
              <a:rPr lang="ru-RU" altLang="ru-RU" sz="2400" b="1" dirty="0" smtClean="0"/>
              <a:t>Пример: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b="1" dirty="0" smtClean="0"/>
              <a:t>	</a:t>
            </a:r>
            <a:r>
              <a:rPr lang="ru-RU" altLang="ru-RU" sz="2000" b="1" dirty="0" err="1" smtClean="0">
                <a:latin typeface="Courier New" pitchFamily="49" charset="0"/>
              </a:rPr>
              <a:t>again</a:t>
            </a:r>
            <a:r>
              <a:rPr lang="ru-RU" altLang="ru-RU" sz="2000" b="1" dirty="0" smtClean="0">
                <a:latin typeface="Courier New" pitchFamily="49" charset="0"/>
              </a:rPr>
              <a:t>: </a:t>
            </a:r>
            <a:r>
              <a:rPr lang="en-US" altLang="ru-RU" sz="2000" b="1" dirty="0" smtClean="0">
                <a:latin typeface="Courier New" pitchFamily="49" charset="0"/>
              </a:rPr>
              <a:t>x=</a:t>
            </a:r>
            <a:r>
              <a:rPr lang="en-US" altLang="ru-RU" sz="2000" b="1" dirty="0" err="1" smtClean="0">
                <a:latin typeface="Courier New" pitchFamily="49" charset="0"/>
              </a:rPr>
              <a:t>y+a</a:t>
            </a:r>
            <a:r>
              <a:rPr lang="ru-RU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             ...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      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ru-RU" altLang="ru-RU" sz="2000" b="1" dirty="0" err="1" smtClean="0">
                <a:latin typeface="Courier New" pitchFamily="49" charset="0"/>
              </a:rPr>
              <a:t>goto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ru-RU" altLang="ru-RU" sz="2000" b="1" dirty="0" err="1" smtClean="0">
                <a:latin typeface="Courier New" pitchFamily="49" charset="0"/>
              </a:rPr>
              <a:t>again</a:t>
            </a:r>
            <a:r>
              <a:rPr lang="ru-RU" altLang="ru-RU" sz="2000" b="1" dirty="0" smtClean="0">
                <a:latin typeface="Courier New" pitchFamily="49" charset="0"/>
              </a:rPr>
              <a:t>;</a:t>
            </a:r>
            <a:r>
              <a:rPr lang="ru-RU" altLang="ru-RU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F99E9B9-47FE-4B34-BE75-EF9A347B09F9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675687" cy="431800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2.2 Оператор условной передачи управления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0728"/>
            <a:ext cx="8642350" cy="561692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/>
              <a:t>Оператор условной передачи управления используется при обработке вариантов вычислений и реализует конструкцию ветвления.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altLang="ru-RU" sz="2000" b="1" dirty="0" smtClean="0">
                <a:solidFill>
                  <a:srgbClr val="262699"/>
                </a:solidFill>
                <a:latin typeface="Lucida Sans Unicode" pitchFamily="34" charset="0"/>
              </a:rPr>
              <a:t>	</a:t>
            </a:r>
            <a:r>
              <a:rPr lang="en-US" altLang="ru-RU" sz="2000" b="1" dirty="0" smtClean="0">
                <a:solidFill>
                  <a:srgbClr val="FF0000"/>
                </a:solidFill>
                <a:latin typeface="Lucida Sans Unicode" pitchFamily="34" charset="0"/>
              </a:rPr>
              <a:t>$</a:t>
            </a:r>
            <a:r>
              <a:rPr lang="en-US" altLang="ru-RU" sz="2000" b="1" dirty="0" smtClean="0">
                <a:solidFill>
                  <a:srgbClr val="262699"/>
                </a:solidFill>
                <a:latin typeface="Lucida Sans Unicode" pitchFamily="34" charset="0"/>
              </a:rPr>
              <a:t> </a:t>
            </a:r>
            <a:r>
              <a:rPr lang="ru-RU" altLang="ru-RU" sz="2000" b="1" dirty="0" err="1" smtClean="0">
                <a:latin typeface="Lucida Sans Unicode" pitchFamily="34" charset="0"/>
              </a:rPr>
              <a:t>Оператор_</a:t>
            </a:r>
            <a:r>
              <a:rPr lang="en-US" altLang="ru-RU" sz="2000" b="1" dirty="0" smtClean="0">
                <a:latin typeface="Lucida Sans Unicode" pitchFamily="34" charset="0"/>
              </a:rPr>
              <a:t>if </a:t>
            </a:r>
            <a:r>
              <a:rPr lang="en-US" altLang="ru-RU" sz="2000" b="1" dirty="0" smtClean="0">
                <a:solidFill>
                  <a:srgbClr val="FF0000"/>
                </a:solidFill>
                <a:latin typeface="Lucida Sans Unicode" pitchFamily="34" charset="0"/>
              </a:rPr>
              <a:t>=</a:t>
            </a:r>
            <a:r>
              <a:rPr lang="en-US" altLang="ru-RU" sz="2000" b="1" dirty="0" smtClean="0">
                <a:solidFill>
                  <a:srgbClr val="262699"/>
                </a:solidFill>
                <a:latin typeface="Lucida Sans Unicode" pitchFamily="34" charset="0"/>
              </a:rPr>
              <a:t> </a:t>
            </a:r>
            <a:r>
              <a:rPr lang="en-GB" altLang="ru-RU" sz="2000" b="1" dirty="0" smtClean="0">
                <a:solidFill>
                  <a:srgbClr val="262699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GB" altLang="ru-RU" sz="2000" b="1" dirty="0" smtClean="0">
                <a:solidFill>
                  <a:srgbClr val="262699"/>
                </a:solidFill>
                <a:latin typeface="Lucida Sans Unicode" pitchFamily="34" charset="0"/>
              </a:rPr>
              <a:t> (Выражение) Оператор </a:t>
            </a:r>
            <a:r>
              <a:rPr lang="en-GB" altLang="ru-RU" sz="2000" b="1" dirty="0" smtClean="0">
                <a:solidFill>
                  <a:srgbClr val="FF0000"/>
                </a:solidFill>
                <a:latin typeface="Lucida Sans Unicode" pitchFamily="34" charset="0"/>
              </a:rPr>
              <a:t>[</a:t>
            </a:r>
            <a:r>
              <a:rPr lang="en-GB" altLang="ru-RU" sz="2000" b="1" dirty="0" smtClean="0">
                <a:solidFill>
                  <a:srgbClr val="262699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GB" altLang="ru-RU" sz="2000" b="1" dirty="0" smtClean="0">
                <a:solidFill>
                  <a:srgbClr val="262699"/>
                </a:solidFill>
                <a:latin typeface="Lucida Sans Unicode" pitchFamily="34" charset="0"/>
              </a:rPr>
              <a:t> Оператор</a:t>
            </a:r>
            <a:r>
              <a:rPr lang="en-GB" altLang="ru-RU" sz="2000" b="1" dirty="0" smtClean="0">
                <a:solidFill>
                  <a:srgbClr val="FF0000"/>
                </a:solidFill>
                <a:latin typeface="Lucida Sans Unicode" pitchFamily="34" charset="0"/>
              </a:rPr>
              <a:t>]</a:t>
            </a:r>
            <a:endParaRPr lang="ru-RU" altLang="ru-RU" sz="2000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/>
              <a:t>Оператор – простой оператор или блок операторов в операторных скобках </a:t>
            </a:r>
            <a:r>
              <a:rPr lang="en-US" altLang="ru-RU" sz="2000" dirty="0" smtClean="0"/>
              <a:t>{…}</a:t>
            </a:r>
            <a:endParaRPr lang="ru-RU" altLang="ru-RU" sz="2000" dirty="0" smtClean="0"/>
          </a:p>
          <a:p>
            <a:pPr algn="just" eaLnBrk="1" hangingPunct="1">
              <a:lnSpc>
                <a:spcPct val="105000"/>
              </a:lnSpc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ru-RU" sz="2000" dirty="0" smtClean="0"/>
              <a:t>Выражение – </a:t>
            </a:r>
            <a:r>
              <a:rPr lang="ru-RU" altLang="ru-RU" sz="2000" dirty="0" smtClean="0"/>
              <a:t>булево или целочисленное </a:t>
            </a:r>
            <a:r>
              <a:rPr lang="en-GB" altLang="ru-RU" sz="2000" dirty="0" smtClean="0"/>
              <a:t>выражение</a:t>
            </a:r>
            <a:r>
              <a:rPr lang="ru-RU" altLang="ru-RU" sz="2000" dirty="0" smtClean="0"/>
              <a:t>:</a:t>
            </a:r>
            <a:endParaRPr lang="en-GB" altLang="ru-RU" sz="2000" dirty="0" smtClean="0"/>
          </a:p>
          <a:p>
            <a:pPr algn="just" eaLnBrk="1" hangingPunct="1">
              <a:lnSpc>
                <a:spcPct val="105000"/>
              </a:lnSpc>
              <a:buFont typeface="Wingdings" pitchFamily="2" charset="2"/>
              <a:buChar char="Ø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ru-RU" sz="2000" dirty="0" smtClean="0"/>
              <a:t>если </a:t>
            </a:r>
            <a:r>
              <a:rPr lang="ru-RU" altLang="ru-RU" sz="2000" dirty="0" smtClean="0"/>
              <a:t>результат</a:t>
            </a:r>
            <a:r>
              <a:rPr lang="en-GB" altLang="ru-RU" sz="2000" dirty="0" smtClean="0"/>
              <a:t> выражения </a:t>
            </a:r>
            <a:r>
              <a:rPr lang="en-GB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GB" altLang="ru-RU" sz="2000" dirty="0" smtClean="0"/>
              <a:t>, то выполняется оператор, следующий за выражением;</a:t>
            </a:r>
          </a:p>
          <a:p>
            <a:pPr algn="just" eaLnBrk="1" hangingPunct="1">
              <a:lnSpc>
                <a:spcPct val="105000"/>
              </a:lnSpc>
              <a:buFont typeface="Wingdings" pitchFamily="2" charset="2"/>
              <a:buChar char="Ø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ru-RU" sz="2000" dirty="0" smtClean="0"/>
              <a:t>если </a:t>
            </a:r>
            <a:r>
              <a:rPr lang="ru-RU" altLang="ru-RU" sz="2000" dirty="0" smtClean="0"/>
              <a:t>результат </a:t>
            </a:r>
            <a:r>
              <a:rPr lang="en-GB" altLang="ru-RU" sz="2000" dirty="0" smtClean="0"/>
              <a:t>выражения </a:t>
            </a:r>
            <a:r>
              <a:rPr lang="en-GB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GB" altLang="ru-RU" sz="2000" dirty="0" smtClean="0"/>
              <a:t>, то либо выполняется оператор альтернативной ветви, </a:t>
            </a:r>
            <a:r>
              <a:rPr lang="en-GB" altLang="ru-RU" sz="2000" dirty="0" err="1" smtClean="0"/>
              <a:t>либо</a:t>
            </a:r>
            <a:r>
              <a:rPr lang="ru-RU" altLang="ru-RU" sz="2000" dirty="0" smtClean="0"/>
              <a:t> (при отсутствии альтернативной ветви)</a:t>
            </a:r>
            <a:r>
              <a:rPr lang="en-GB" altLang="ru-RU" sz="2000" dirty="0" smtClean="0"/>
              <a:t> управление передается следующему за </a:t>
            </a:r>
            <a:r>
              <a:rPr lang="en-US" alt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GB" altLang="ru-RU" sz="2000" dirty="0" smtClean="0"/>
              <a:t> </a:t>
            </a:r>
            <a:r>
              <a:rPr lang="en-GB" altLang="ru-RU" sz="2000" dirty="0" err="1" smtClean="0"/>
              <a:t>оператору</a:t>
            </a:r>
            <a:r>
              <a:rPr lang="en-GB" altLang="ru-RU" sz="2000" dirty="0" smtClean="0"/>
              <a:t>.</a:t>
            </a:r>
            <a:endParaRPr lang="ru-RU" altLang="ru-RU" sz="2000" dirty="0" smtClean="0"/>
          </a:p>
          <a:p>
            <a:pPr algn="just" eaLnBrk="1" hangingPunct="1">
              <a:lnSpc>
                <a:spcPct val="105000"/>
              </a:lnSpc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ru-RU" sz="2000" dirty="0" smtClean="0"/>
              <a:t> </a:t>
            </a:r>
            <a:endParaRPr lang="ru-RU" altLang="ru-RU" sz="800" dirty="0" smtClean="0"/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2000" b="1" dirty="0" smtClean="0"/>
              <a:t>Пример.</a:t>
            </a:r>
            <a:r>
              <a:rPr lang="ru-RU" altLang="ru-RU" sz="2000" dirty="0" smtClean="0"/>
              <a:t> Разработать программу, которая вводит число от 0 до 15 и выводит его шестнадцатеричный эквивалент, например: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/>
              <a:t> </a:t>
            </a:r>
            <a:r>
              <a:rPr lang="en-US" altLang="ru-RU" sz="2000" dirty="0" smtClean="0"/>
              <a:t>		  </a:t>
            </a:r>
            <a:r>
              <a:rPr lang="ru-RU" altLang="ru-RU" sz="2000" dirty="0" smtClean="0"/>
              <a:t>8 </a:t>
            </a:r>
            <a:r>
              <a:rPr lang="en-US" altLang="ru-RU" sz="2000" dirty="0" smtClean="0"/>
              <a:t> </a:t>
            </a:r>
            <a:r>
              <a:rPr lang="ru-RU" altLang="ru-RU" sz="2000" dirty="0" smtClean="0">
                <a:sym typeface="Symbol" pitchFamily="18" charset="2"/>
              </a:rPr>
              <a:t> </a:t>
            </a:r>
            <a:r>
              <a:rPr lang="en-US" altLang="ru-RU" sz="2000" dirty="0" smtClean="0">
                <a:sym typeface="Symbol" pitchFamily="18" charset="2"/>
              </a:rPr>
              <a:t>‘</a:t>
            </a:r>
            <a:r>
              <a:rPr lang="ru-RU" altLang="ru-RU" sz="2000" dirty="0" smtClean="0">
                <a:sym typeface="Symbol" pitchFamily="18" charset="2"/>
              </a:rPr>
              <a:t>8</a:t>
            </a:r>
            <a:r>
              <a:rPr lang="en-US" altLang="ru-RU" sz="2000" dirty="0" smtClean="0">
                <a:sym typeface="Symbol" pitchFamily="18" charset="2"/>
              </a:rPr>
              <a:t>’</a:t>
            </a:r>
            <a:endParaRPr lang="ru-RU" altLang="ru-RU" sz="2000" dirty="0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000" dirty="0" smtClean="0">
                <a:sym typeface="Symbol" pitchFamily="18" charset="2"/>
              </a:rPr>
              <a:t>		</a:t>
            </a:r>
            <a:r>
              <a:rPr lang="ru-RU" altLang="ru-RU" sz="2000" dirty="0" smtClean="0">
                <a:sym typeface="Symbol" pitchFamily="18" charset="2"/>
              </a:rPr>
              <a:t>12 </a:t>
            </a:r>
            <a:r>
              <a:rPr lang="en-US" altLang="ru-RU" sz="2000" dirty="0" smtClean="0">
                <a:cs typeface="Arial" charset="0"/>
                <a:sym typeface="Symbol" pitchFamily="18" charset="2"/>
              </a:rPr>
              <a:t> </a:t>
            </a:r>
            <a:r>
              <a:rPr lang="ru-RU" altLang="ru-RU" sz="2000" dirty="0" smtClean="0">
                <a:cs typeface="Arial" charset="0"/>
                <a:sym typeface="Symbol" pitchFamily="18" charset="2"/>
              </a:rPr>
              <a:t> </a:t>
            </a:r>
            <a:r>
              <a:rPr lang="en-US" altLang="ru-RU" sz="2000" dirty="0" smtClean="0">
                <a:cs typeface="Arial" charset="0"/>
                <a:sym typeface="Symbol" pitchFamily="18" charset="2"/>
              </a:rPr>
              <a:t>‘</a:t>
            </a:r>
            <a:r>
              <a:rPr lang="ru-RU" altLang="ru-RU" sz="2000" dirty="0" smtClean="0">
                <a:cs typeface="Arial" charset="0"/>
                <a:sym typeface="Symbol" pitchFamily="18" charset="2"/>
              </a:rPr>
              <a:t>С</a:t>
            </a:r>
            <a:r>
              <a:rPr lang="en-US" altLang="ru-RU" sz="2000" dirty="0" smtClean="0">
                <a:cs typeface="Arial" charset="0"/>
                <a:sym typeface="Symbol" pitchFamily="18" charset="2"/>
              </a:rPr>
              <a:t>’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0396C1-3812-45DE-9ECF-02007F40203D}" type="slidenum">
              <a:rPr lang="ru-RU" altLang="ru-RU" smtClean="0"/>
              <a:pPr>
                <a:defRPr/>
              </a:pPr>
              <a:t>30</a:t>
            </a:fld>
            <a:endParaRPr lang="ru-RU" altLang="ru-RU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79413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Б. Оператор досрочного завершения </a:t>
            </a:r>
            <a:r>
              <a:rPr lang="en-US" altLang="ru-RU" sz="2800" b="1" dirty="0" smtClean="0"/>
              <a:t>break</a:t>
            </a:r>
            <a:endParaRPr lang="ru-RU" altLang="ru-RU" sz="2800" b="1" dirty="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052513"/>
            <a:ext cx="5905500" cy="55451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dirty="0" err="1" smtClean="0">
                <a:solidFill>
                  <a:srgbClr val="0000FF"/>
                </a:solidFill>
              </a:rPr>
              <a:t>break</a:t>
            </a:r>
            <a:r>
              <a:rPr lang="ru-RU" altLang="ru-RU" sz="2000" b="1" dirty="0" smtClean="0">
                <a:solidFill>
                  <a:srgbClr val="0000FF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ru-RU" sz="8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1800" b="1" dirty="0" smtClean="0"/>
              <a:t>Пример 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Ex</a:t>
            </a:r>
            <a:r>
              <a:rPr lang="ru-RU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02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_0</a:t>
            </a:r>
            <a:r>
              <a:rPr lang="ru-RU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6</a:t>
            </a:r>
            <a:r>
              <a:rPr lang="ru-RU" altLang="ru-RU" sz="1800" b="1" dirty="0" smtClean="0"/>
              <a:t>. </a:t>
            </a:r>
            <a:r>
              <a:rPr lang="ru-RU" altLang="ru-RU" sz="1800" dirty="0" smtClean="0"/>
              <a:t>Суммирование до 10 чисел вводи</a:t>
            </a:r>
            <a:r>
              <a:rPr lang="en-US" altLang="ru-RU" sz="1800" dirty="0" smtClean="0"/>
              <a:t>-</a:t>
            </a:r>
            <a:r>
              <a:rPr lang="ru-RU" altLang="ru-RU" sz="1800" dirty="0" smtClean="0"/>
              <a:t>мой последовательности. При вводе отрицатель</a:t>
            </a:r>
            <a:r>
              <a:rPr lang="en-US" altLang="ru-RU" sz="1800" dirty="0" smtClean="0"/>
              <a:t>-</a:t>
            </a:r>
            <a:r>
              <a:rPr lang="ru-RU" altLang="ru-RU" sz="1800" dirty="0" err="1" smtClean="0"/>
              <a:t>ного</a:t>
            </a:r>
            <a:r>
              <a:rPr lang="ru-RU" altLang="ru-RU" sz="1800" dirty="0" smtClean="0"/>
              <a:t> числа работа программы завершается.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1800" b="1" dirty="0" smtClean="0">
                <a:latin typeface="Courier New" pitchFamily="49" charset="0"/>
              </a:rPr>
              <a:t>#include &lt;</a:t>
            </a:r>
            <a:r>
              <a:rPr lang="en-US" altLang="ru-RU" sz="1800" b="1" dirty="0" err="1" smtClean="0">
                <a:latin typeface="Courier New" pitchFamily="49" charset="0"/>
              </a:rPr>
              <a:t>iostream</a:t>
            </a:r>
            <a:r>
              <a:rPr lang="en-US" altLang="ru-RU" sz="18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1800" b="1" dirty="0" smtClean="0">
                <a:latin typeface="Courier New" pitchFamily="49" charset="0"/>
              </a:rPr>
              <a:t>using namespace std;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1800" b="1" dirty="0" err="1" smtClean="0">
                <a:latin typeface="Courier New" pitchFamily="49" charset="0"/>
              </a:rPr>
              <a:t>int</a:t>
            </a:r>
            <a:r>
              <a:rPr lang="en-US" altLang="ru-RU" sz="1800" b="1" dirty="0" smtClean="0">
                <a:latin typeface="Courier New" pitchFamily="49" charset="0"/>
              </a:rPr>
              <a:t> main()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1800" b="1" dirty="0" smtClean="0">
                <a:latin typeface="Courier New" pitchFamily="49" charset="0"/>
              </a:rPr>
              <a:t>{  </a:t>
            </a:r>
            <a:r>
              <a:rPr lang="en-US" altLang="ru-RU" sz="1800" b="1" dirty="0" err="1" smtClean="0">
                <a:latin typeface="Courier New" pitchFamily="49" charset="0"/>
              </a:rPr>
              <a:t>int</a:t>
            </a:r>
            <a:r>
              <a:rPr lang="en-US" altLang="ru-RU" sz="1800" b="1" dirty="0" smtClean="0">
                <a:latin typeface="Courier New" pitchFamily="49" charset="0"/>
              </a:rPr>
              <a:t> s=0,k;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</a:t>
            </a:r>
            <a:r>
              <a:rPr lang="en-US" altLang="ru-RU" sz="1800" b="1" dirty="0" err="1" smtClean="0">
                <a:latin typeface="Courier New" pitchFamily="49" charset="0"/>
              </a:rPr>
              <a:t>cout</a:t>
            </a:r>
            <a:r>
              <a:rPr lang="en-US" altLang="ru-RU" sz="1800" b="1" dirty="0" smtClean="0">
                <a:latin typeface="Courier New" pitchFamily="49" charset="0"/>
              </a:rPr>
              <a:t>&lt;&lt;"Input up to 10 numbers."&lt;&lt;</a:t>
            </a:r>
            <a:r>
              <a:rPr lang="en-US" altLang="ru-RU" sz="1800" b="1" dirty="0" err="1" smtClean="0">
                <a:latin typeface="Courier New" pitchFamily="49" charset="0"/>
              </a:rPr>
              <a:t>endl</a:t>
            </a:r>
            <a:r>
              <a:rPr lang="en-US" altLang="ru-RU" sz="18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for (</a:t>
            </a:r>
            <a:r>
              <a:rPr lang="en-US" altLang="ru-RU" sz="1800" b="1" dirty="0" err="1" smtClean="0">
                <a:latin typeface="Courier New" pitchFamily="49" charset="0"/>
              </a:rPr>
              <a:t>int</a:t>
            </a: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en-US" altLang="ru-RU" sz="1800" b="1" dirty="0" err="1" smtClean="0">
                <a:latin typeface="Courier New" pitchFamily="49" charset="0"/>
              </a:rPr>
              <a:t>i</a:t>
            </a:r>
            <a:r>
              <a:rPr lang="en-US" altLang="ru-RU" sz="1800" b="1" dirty="0" smtClean="0">
                <a:latin typeface="Courier New" pitchFamily="49" charset="0"/>
              </a:rPr>
              <a:t>=1; </a:t>
            </a:r>
            <a:r>
              <a:rPr lang="en-US" altLang="ru-RU" sz="1800" b="1" dirty="0" err="1" smtClean="0">
                <a:latin typeface="Courier New" pitchFamily="49" charset="0"/>
              </a:rPr>
              <a:t>i</a:t>
            </a:r>
            <a:r>
              <a:rPr lang="en-US" altLang="ru-RU" sz="1800" b="1" dirty="0" smtClean="0">
                <a:latin typeface="Courier New" pitchFamily="49" charset="0"/>
              </a:rPr>
              <a:t>&lt;11; </a:t>
            </a:r>
            <a:r>
              <a:rPr lang="en-US" altLang="ru-RU" sz="1800" b="1" dirty="0" err="1" smtClean="0">
                <a:latin typeface="Courier New" pitchFamily="49" charset="0"/>
              </a:rPr>
              <a:t>i</a:t>
            </a:r>
            <a:r>
              <a:rPr lang="en-US" altLang="ru-RU" sz="1800" b="1" dirty="0" smtClean="0">
                <a:latin typeface="Courier New" pitchFamily="49" charset="0"/>
              </a:rPr>
              <a:t>++)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{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 </a:t>
            </a:r>
            <a:r>
              <a:rPr lang="en-US" altLang="ru-RU" sz="1800" b="1" dirty="0" err="1" smtClean="0">
                <a:latin typeface="Courier New" pitchFamily="49" charset="0"/>
              </a:rPr>
              <a:t>cin</a:t>
            </a:r>
            <a:r>
              <a:rPr lang="en-US" altLang="ru-RU" sz="1800" b="1" dirty="0" smtClean="0">
                <a:latin typeface="Courier New" pitchFamily="49" charset="0"/>
              </a:rPr>
              <a:t> &gt;&gt; k;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 if (k &lt; 0) </a:t>
            </a:r>
            <a:r>
              <a:rPr lang="en-US" altLang="ru-RU" sz="1800" b="1" dirty="0" smtClean="0">
                <a:solidFill>
                  <a:srgbClr val="FF3300"/>
                </a:solidFill>
                <a:latin typeface="Courier New" pitchFamily="49" charset="0"/>
              </a:rPr>
              <a:t>break</a:t>
            </a:r>
            <a:r>
              <a:rPr lang="en-US" altLang="ru-RU" sz="1800" b="1" dirty="0" smtClean="0">
                <a:latin typeface="Courier New" pitchFamily="49" charset="0"/>
              </a:rPr>
              <a:t>;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 s+=k;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</a:t>
            </a:r>
            <a:r>
              <a:rPr lang="en-US" altLang="ru-RU" sz="1800" b="1" dirty="0" err="1" smtClean="0">
                <a:latin typeface="Courier New" pitchFamily="49" charset="0"/>
              </a:rPr>
              <a:t>cout</a:t>
            </a:r>
            <a:r>
              <a:rPr lang="en-US" altLang="ru-RU" sz="1800" b="1" dirty="0" smtClean="0">
                <a:latin typeface="Courier New" pitchFamily="49" charset="0"/>
              </a:rPr>
              <a:t> &lt;&lt; "Result =" &lt;&lt; s &lt;&lt; </a:t>
            </a:r>
            <a:r>
              <a:rPr lang="en-US" altLang="ru-RU" sz="1800" b="1" dirty="0" err="1" smtClean="0">
                <a:latin typeface="Courier New" pitchFamily="49" charset="0"/>
              </a:rPr>
              <a:t>endl</a:t>
            </a:r>
            <a:r>
              <a:rPr lang="en-US" altLang="ru-RU" sz="18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return 0;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1800" b="1" dirty="0" smtClean="0">
                <a:latin typeface="Courier New" pitchFamily="49" charset="0"/>
              </a:rPr>
              <a:t>}</a:t>
            </a:r>
            <a:endParaRPr lang="ru-RU" altLang="ru-RU" sz="1800" b="1" dirty="0" smtClean="0">
              <a:latin typeface="Courier New" pitchFamily="49" charset="0"/>
            </a:endParaRPr>
          </a:p>
        </p:txBody>
      </p:sp>
      <p:graphicFrame>
        <p:nvGraphicFramePr>
          <p:cNvPr id="51209" name="Object 9"/>
          <p:cNvGraphicFramePr>
            <a:graphicFrameLocks noGrp="1" noChangeAspect="1"/>
          </p:cNvGraphicFramePr>
          <p:nvPr>
            <p:ph sz="half" idx="2"/>
          </p:nvPr>
        </p:nvGraphicFramePr>
        <p:xfrm>
          <a:off x="5940425" y="1196975"/>
          <a:ext cx="2743200" cy="5400675"/>
        </p:xfrm>
        <a:graphic>
          <a:graphicData uri="http://schemas.openxmlformats.org/presentationml/2006/ole">
            <p:oleObj spid="_x0000_s45060" name="Visio" r:id="rId3" imgW="744617" imgH="1773317" progId="Visio.Drawing.11">
              <p:embed/>
            </p:oleObj>
          </a:graphicData>
        </a:graphic>
      </p:graphicFrame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7667625" y="47244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ru-RU">
                <a:solidFill>
                  <a:srgbClr val="FF3300"/>
                </a:solidFill>
              </a:rPr>
              <a:t>break</a:t>
            </a:r>
            <a:endParaRPr lang="ru-RU" altLang="ru-RU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8E770A-4F1B-4F17-8746-5B36DF88D9FB}" type="slidenum">
              <a:rPr lang="ru-RU" altLang="ru-RU" smtClean="0"/>
              <a:pPr>
                <a:defRPr/>
              </a:pPr>
              <a:t>31</a:t>
            </a:fld>
            <a:endParaRPr lang="ru-RU" altLang="ru-RU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576263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В. Оператор продолжения </a:t>
            </a:r>
            <a:r>
              <a:rPr lang="en-US" altLang="ru-RU" sz="2800" b="1" dirty="0" smtClean="0"/>
              <a:t>continue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720"/>
            <a:ext cx="5473700" cy="568893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1800" b="1" dirty="0" err="1" smtClean="0">
                <a:solidFill>
                  <a:srgbClr val="0000FF"/>
                </a:solidFill>
              </a:rPr>
              <a:t>continue</a:t>
            </a:r>
            <a:r>
              <a:rPr lang="ru-RU" altLang="ru-RU" sz="1800" b="1" dirty="0" smtClean="0">
                <a:solidFill>
                  <a:srgbClr val="0000FF"/>
                </a:solidFill>
              </a:rPr>
              <a:t>;</a:t>
            </a:r>
            <a:endParaRPr lang="en-US" altLang="ru-RU" sz="1800" b="1" dirty="0" smtClean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altLang="ru-RU" sz="8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b="1" dirty="0" smtClean="0"/>
              <a:t>Пример 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Ex</a:t>
            </a:r>
            <a:r>
              <a:rPr lang="ru-RU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02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_0</a:t>
            </a:r>
            <a:r>
              <a:rPr lang="ru-RU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7</a:t>
            </a:r>
            <a:r>
              <a:rPr lang="ru-RU" altLang="ru-RU" sz="1800" b="1" dirty="0" smtClean="0"/>
              <a:t>. </a:t>
            </a:r>
            <a:r>
              <a:rPr lang="ru-RU" altLang="ru-RU" sz="1800" dirty="0" smtClean="0"/>
              <a:t>Программа суммирует 10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dirty="0" smtClean="0"/>
              <a:t>  целых положительных чисел. </a:t>
            </a:r>
            <a:endParaRPr lang="en-US" altLang="ru-RU" sz="1800" dirty="0" smtClean="0"/>
          </a:p>
          <a:p>
            <a:pPr eaLnBrk="1" hangingPunct="1">
              <a:buFont typeface="Wingdings" pitchFamily="2" charset="2"/>
              <a:buNone/>
            </a:pPr>
            <a:endParaRPr lang="en-US" altLang="ru-RU" sz="800" b="1" dirty="0" smtClean="0">
              <a:latin typeface="Courier New" pitchFamily="49" charset="0"/>
            </a:endParaRPr>
          </a:p>
          <a:p>
            <a:pPr eaLnBrk="1" hangingPunct="1">
              <a:lnSpc>
                <a:spcPts val="2000"/>
              </a:lnSpc>
              <a:buFont typeface="Wingdings" pitchFamily="2" charset="2"/>
              <a:buNone/>
            </a:pPr>
            <a:r>
              <a:rPr lang="en-US" altLang="ru-RU" sz="1800" b="1" dirty="0" smtClean="0">
                <a:latin typeface="Courier New" pitchFamily="49" charset="0"/>
              </a:rPr>
              <a:t>#include &lt;</a:t>
            </a:r>
            <a:r>
              <a:rPr lang="en-US" altLang="ru-RU" sz="1800" b="1" dirty="0" err="1" smtClean="0">
                <a:latin typeface="Courier New" pitchFamily="49" charset="0"/>
              </a:rPr>
              <a:t>iostream</a:t>
            </a:r>
            <a:r>
              <a:rPr lang="en-US" altLang="ru-RU" sz="18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lnSpc>
                <a:spcPts val="2000"/>
              </a:lnSpc>
              <a:buFont typeface="Wingdings" pitchFamily="2" charset="2"/>
              <a:buNone/>
            </a:pPr>
            <a:r>
              <a:rPr lang="en-US" altLang="ru-RU" sz="1800" b="1" dirty="0" smtClean="0">
                <a:latin typeface="Courier New" pitchFamily="49" charset="0"/>
              </a:rPr>
              <a:t>using namespace std;</a:t>
            </a:r>
          </a:p>
          <a:p>
            <a:pPr eaLnBrk="1" hangingPunct="1">
              <a:lnSpc>
                <a:spcPts val="2000"/>
              </a:lnSpc>
              <a:buFont typeface="Wingdings" pitchFamily="2" charset="2"/>
              <a:buNone/>
            </a:pPr>
            <a:r>
              <a:rPr lang="en-US" altLang="ru-RU" sz="1800" b="1" dirty="0" err="1" smtClean="0">
                <a:latin typeface="Courier New" pitchFamily="49" charset="0"/>
              </a:rPr>
              <a:t>int</a:t>
            </a:r>
            <a:r>
              <a:rPr lang="en-US" altLang="ru-RU" sz="1800" b="1" dirty="0" smtClean="0">
                <a:latin typeface="Courier New" pitchFamily="49" charset="0"/>
              </a:rPr>
              <a:t> main()</a:t>
            </a:r>
          </a:p>
          <a:p>
            <a:pPr eaLnBrk="1" hangingPunct="1">
              <a:lnSpc>
                <a:spcPts val="2000"/>
              </a:lnSpc>
              <a:buFont typeface="Wingdings" pitchFamily="2" charset="2"/>
              <a:buNone/>
            </a:pPr>
            <a:r>
              <a:rPr lang="en-US" altLang="ru-RU" sz="1800" b="1" dirty="0" smtClean="0">
                <a:latin typeface="Courier New" pitchFamily="49" charset="0"/>
              </a:rPr>
              <a:t>{  </a:t>
            </a:r>
            <a:r>
              <a:rPr lang="en-US" altLang="ru-RU" sz="1800" b="1" dirty="0" err="1" smtClean="0">
                <a:latin typeface="Courier New" pitchFamily="49" charset="0"/>
              </a:rPr>
              <a:t>int</a:t>
            </a:r>
            <a:r>
              <a:rPr lang="en-US" altLang="ru-RU" sz="1800" b="1" dirty="0" smtClean="0">
                <a:latin typeface="Courier New" pitchFamily="49" charset="0"/>
              </a:rPr>
              <a:t> s=0,i=1,k;</a:t>
            </a:r>
          </a:p>
          <a:p>
            <a:pPr eaLnBrk="1" hangingPunct="1">
              <a:lnSpc>
                <a:spcPts val="2000"/>
              </a:lnSpc>
              <a:buFont typeface="Wingdings" pitchFamily="2" charset="2"/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</a:t>
            </a:r>
            <a:r>
              <a:rPr lang="en-US" altLang="ru-RU" sz="1800" b="1" dirty="0" err="1" smtClean="0">
                <a:latin typeface="Courier New" pitchFamily="49" charset="0"/>
              </a:rPr>
              <a:t>cout</a:t>
            </a:r>
            <a:r>
              <a:rPr lang="en-US" altLang="ru-RU" sz="1800" b="1" dirty="0" smtClean="0">
                <a:latin typeface="Courier New" pitchFamily="49" charset="0"/>
              </a:rPr>
              <a:t> &lt;&lt;"Enter 10 numbers." &lt;&lt; </a:t>
            </a:r>
            <a:r>
              <a:rPr lang="en-US" altLang="ru-RU" sz="1800" b="1" dirty="0" err="1" smtClean="0">
                <a:latin typeface="Courier New" pitchFamily="49" charset="0"/>
              </a:rPr>
              <a:t>endl</a:t>
            </a:r>
            <a:r>
              <a:rPr lang="en-US" altLang="ru-RU" sz="18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ts val="2000"/>
              </a:lnSpc>
              <a:buFont typeface="Wingdings" pitchFamily="2" charset="2"/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while(</a:t>
            </a:r>
            <a:r>
              <a:rPr lang="en-US" altLang="ru-RU" sz="1800" b="1" dirty="0" err="1" smtClean="0">
                <a:latin typeface="Courier New" pitchFamily="49" charset="0"/>
              </a:rPr>
              <a:t>i</a:t>
            </a:r>
            <a:r>
              <a:rPr lang="en-US" altLang="ru-RU" sz="1800" b="1" dirty="0" smtClean="0">
                <a:latin typeface="Courier New" pitchFamily="49" charset="0"/>
              </a:rPr>
              <a:t>&lt;11)</a:t>
            </a:r>
          </a:p>
          <a:p>
            <a:pPr eaLnBrk="1" hangingPunct="1">
              <a:lnSpc>
                <a:spcPts val="2000"/>
              </a:lnSpc>
              <a:buFont typeface="Wingdings" pitchFamily="2" charset="2"/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{  </a:t>
            </a:r>
            <a:r>
              <a:rPr lang="en-US" altLang="ru-RU" sz="1800" b="1" dirty="0" err="1" smtClean="0">
                <a:latin typeface="Courier New" pitchFamily="49" charset="0"/>
              </a:rPr>
              <a:t>cin</a:t>
            </a:r>
            <a:r>
              <a:rPr lang="en-US" altLang="ru-RU" sz="1800" b="1" dirty="0" smtClean="0">
                <a:latin typeface="Courier New" pitchFamily="49" charset="0"/>
              </a:rPr>
              <a:t> &gt;&gt; k;</a:t>
            </a:r>
          </a:p>
          <a:p>
            <a:pPr eaLnBrk="1" hangingPunct="1">
              <a:lnSpc>
                <a:spcPts val="2000"/>
              </a:lnSpc>
              <a:buFont typeface="Wingdings" pitchFamily="2" charset="2"/>
              <a:buNone/>
            </a:pP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ru-RU" altLang="ru-RU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ru-RU" sz="1800" b="1" dirty="0" smtClean="0">
                <a:latin typeface="Courier New" pitchFamily="49" charset="0"/>
              </a:rPr>
              <a:t>if (k&lt;0){  </a:t>
            </a:r>
            <a:r>
              <a:rPr lang="en-US" altLang="ru-RU" sz="1800" b="1" dirty="0" err="1" smtClean="0">
                <a:latin typeface="Courier New" pitchFamily="49" charset="0"/>
              </a:rPr>
              <a:t>cout</a:t>
            </a:r>
            <a:r>
              <a:rPr lang="en-US" altLang="ru-RU" sz="1800" b="1" dirty="0" smtClean="0">
                <a:latin typeface="Courier New" pitchFamily="49" charset="0"/>
              </a:rPr>
              <a:t>&lt;&lt;"Error."&lt;&lt;</a:t>
            </a:r>
            <a:r>
              <a:rPr lang="en-US" altLang="ru-RU" sz="1800" b="1" dirty="0" err="1" smtClean="0">
                <a:latin typeface="Courier New" pitchFamily="49" charset="0"/>
              </a:rPr>
              <a:t>endl</a:t>
            </a:r>
            <a:r>
              <a:rPr lang="en-US" altLang="ru-RU" sz="18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ts val="2000"/>
              </a:lnSpc>
              <a:buFont typeface="Wingdings" pitchFamily="2" charset="2"/>
              <a:buNone/>
            </a:pP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ru-RU" altLang="ru-RU" sz="18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1800" b="1" dirty="0" smtClean="0">
                <a:solidFill>
                  <a:srgbClr val="FF3300"/>
                </a:solidFill>
                <a:latin typeface="Courier New" pitchFamily="49" charset="0"/>
              </a:rPr>
              <a:t>continue</a:t>
            </a:r>
            <a:r>
              <a:rPr lang="en-US" altLang="ru-RU" sz="18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ts val="2000"/>
              </a:lnSpc>
              <a:buFont typeface="Wingdings" pitchFamily="2" charset="2"/>
              <a:buNone/>
            </a:pP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altLang="ru-RU" sz="18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ts val="2000"/>
              </a:lnSpc>
              <a:buFont typeface="Wingdings" pitchFamily="2" charset="2"/>
              <a:buNone/>
            </a:pPr>
            <a:r>
              <a:rPr lang="en-US" altLang="ru-RU" sz="1800" b="1" dirty="0" smtClean="0">
                <a:latin typeface="Courier New" pitchFamily="49" charset="0"/>
              </a:rPr>
              <a:t>	 </a:t>
            </a:r>
            <a:r>
              <a:rPr lang="ru-RU" altLang="ru-RU" sz="1800" b="1" dirty="0" smtClean="0">
                <a:latin typeface="Courier New" pitchFamily="49" charset="0"/>
              </a:rPr>
              <a:t>   </a:t>
            </a:r>
            <a:r>
              <a:rPr lang="en-US" altLang="ru-RU" sz="1800" b="1" dirty="0" smtClean="0">
                <a:latin typeface="Courier New" pitchFamily="49" charset="0"/>
              </a:rPr>
              <a:t>s+=k;</a:t>
            </a:r>
            <a:r>
              <a:rPr lang="ru-RU" altLang="ru-RU" sz="1800" b="1" dirty="0" smtClean="0">
                <a:latin typeface="Courier New" pitchFamily="49" charset="0"/>
              </a:rPr>
              <a:t> </a:t>
            </a:r>
            <a:r>
              <a:rPr lang="en-US" altLang="ru-RU" sz="1800" b="1" dirty="0" err="1" smtClean="0">
                <a:latin typeface="Courier New" pitchFamily="49" charset="0"/>
              </a:rPr>
              <a:t>i</a:t>
            </a:r>
            <a:r>
              <a:rPr lang="en-US" altLang="ru-RU" sz="1800" b="1" dirty="0" smtClean="0">
                <a:latin typeface="Courier New" pitchFamily="49" charset="0"/>
              </a:rPr>
              <a:t>++;</a:t>
            </a:r>
          </a:p>
          <a:p>
            <a:pPr eaLnBrk="1" hangingPunct="1">
              <a:lnSpc>
                <a:spcPts val="2000"/>
              </a:lnSpc>
              <a:buFont typeface="Wingdings" pitchFamily="2" charset="2"/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}</a:t>
            </a:r>
          </a:p>
          <a:p>
            <a:pPr eaLnBrk="1" hangingPunct="1">
              <a:lnSpc>
                <a:spcPts val="2000"/>
              </a:lnSpc>
              <a:buFont typeface="Wingdings" pitchFamily="2" charset="2"/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</a:t>
            </a:r>
            <a:r>
              <a:rPr lang="en-US" altLang="ru-RU" sz="1800" b="1" dirty="0" err="1" smtClean="0">
                <a:latin typeface="Courier New" pitchFamily="49" charset="0"/>
              </a:rPr>
              <a:t>cout</a:t>
            </a:r>
            <a:r>
              <a:rPr lang="en-US" altLang="ru-RU" sz="1800" b="1" dirty="0" smtClean="0">
                <a:latin typeface="Courier New" pitchFamily="49" charset="0"/>
              </a:rPr>
              <a:t> &lt;&lt; "Result =" &lt;&lt; s &lt;&lt; </a:t>
            </a:r>
            <a:r>
              <a:rPr lang="en-US" altLang="ru-RU" sz="1800" b="1" dirty="0" err="1" smtClean="0">
                <a:latin typeface="Courier New" pitchFamily="49" charset="0"/>
              </a:rPr>
              <a:t>endl</a:t>
            </a:r>
            <a:r>
              <a:rPr lang="en-US" altLang="ru-RU" sz="1800" b="1" dirty="0" smtClean="0">
                <a:latin typeface="Courier New" pitchFamily="49" charset="0"/>
              </a:rPr>
              <a:t>;  </a:t>
            </a:r>
          </a:p>
          <a:p>
            <a:pPr eaLnBrk="1" hangingPunct="1">
              <a:lnSpc>
                <a:spcPts val="2000"/>
              </a:lnSpc>
              <a:buFont typeface="Wingdings" pitchFamily="2" charset="2"/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return 0;</a:t>
            </a:r>
          </a:p>
          <a:p>
            <a:pPr eaLnBrk="1" hangingPunct="1">
              <a:lnSpc>
                <a:spcPts val="2000"/>
              </a:lnSpc>
              <a:buFont typeface="Wingdings" pitchFamily="2" charset="2"/>
              <a:buNone/>
            </a:pPr>
            <a:r>
              <a:rPr lang="en-US" altLang="ru-RU" sz="1800" b="1" dirty="0" smtClean="0">
                <a:latin typeface="Courier New" pitchFamily="49" charset="0"/>
              </a:rPr>
              <a:t>}</a:t>
            </a:r>
            <a:endParaRPr lang="ru-RU" altLang="ru-RU" sz="1800" b="1" dirty="0" smtClean="0">
              <a:latin typeface="Courier New" pitchFamily="49" charset="0"/>
            </a:endParaRPr>
          </a:p>
        </p:txBody>
      </p:sp>
      <p:pic>
        <p:nvPicPr>
          <p:cNvPr id="5325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0" y="1125538"/>
            <a:ext cx="3313113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7524750" y="5589588"/>
            <a:ext cx="1047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ru-RU">
                <a:solidFill>
                  <a:srgbClr val="FF3300"/>
                </a:solidFill>
              </a:rPr>
              <a:t>continue</a:t>
            </a:r>
            <a:endParaRPr lang="ru-RU" altLang="ru-RU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D2B8A00-3B8E-4B9A-8E3C-737C5A6C019E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675687" cy="431800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Кодирование символов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652963"/>
            <a:ext cx="8642350" cy="19446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/>
              <a:t>В соответствии с таблицей: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000" dirty="0" smtClean="0"/>
              <a:t>'0' – 30</a:t>
            </a:r>
            <a:r>
              <a:rPr lang="ru-RU" altLang="ru-RU" sz="2000" baseline="-25000" dirty="0" smtClean="0"/>
              <a:t>16</a:t>
            </a:r>
            <a:r>
              <a:rPr lang="ru-RU" altLang="ru-RU" sz="2000" dirty="0" smtClean="0"/>
              <a:t> === 48</a:t>
            </a:r>
            <a:r>
              <a:rPr lang="ru-RU" altLang="ru-RU" sz="2000" baseline="-25000" dirty="0" smtClean="0"/>
              <a:t>10        </a:t>
            </a:r>
            <a:r>
              <a:rPr lang="ru-RU" altLang="ru-RU" sz="2000" dirty="0" smtClean="0"/>
              <a:t>тогда  символ</a:t>
            </a:r>
            <a:r>
              <a:rPr lang="en-US" altLang="ru-RU" sz="2000" dirty="0" smtClean="0"/>
              <a:t>  </a:t>
            </a:r>
            <a:r>
              <a:rPr lang="ru-RU" altLang="ru-RU" sz="2000" dirty="0" smtClean="0"/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ch</a:t>
            </a:r>
            <a:r>
              <a:rPr lang="en-US" altLang="ru-RU" sz="2000" b="1" dirty="0" smtClean="0">
                <a:latin typeface="Courier New" pitchFamily="49" charset="0"/>
              </a:rPr>
              <a:t> ='0'+n;</a:t>
            </a:r>
            <a:endParaRPr lang="ru-RU" altLang="ru-RU" sz="2000" baseline="-25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ru-RU" sz="2000" dirty="0" smtClean="0"/>
              <a:t>'</a:t>
            </a:r>
            <a:r>
              <a:rPr lang="ru-RU" altLang="ru-RU" sz="2000" dirty="0" smtClean="0"/>
              <a:t>А</a:t>
            </a:r>
            <a:r>
              <a:rPr lang="en-US" altLang="ru-RU" sz="2000" dirty="0" smtClean="0"/>
              <a:t>' – </a:t>
            </a:r>
            <a:r>
              <a:rPr lang="ru-RU" altLang="ru-RU" sz="2000" dirty="0" smtClean="0"/>
              <a:t>41</a:t>
            </a:r>
            <a:r>
              <a:rPr lang="ru-RU" altLang="ru-RU" sz="2000" baseline="-25000" dirty="0" smtClean="0"/>
              <a:t>16</a:t>
            </a:r>
            <a:r>
              <a:rPr lang="ru-RU" altLang="ru-RU" sz="2000" dirty="0" smtClean="0"/>
              <a:t> === 65</a:t>
            </a:r>
            <a:r>
              <a:rPr lang="ru-RU" altLang="ru-RU" sz="2000" baseline="-25000" dirty="0" smtClean="0"/>
              <a:t>10        </a:t>
            </a:r>
            <a:r>
              <a:rPr lang="ru-RU" altLang="ru-RU" sz="2000" dirty="0" smtClean="0"/>
              <a:t>тогда  символ </a:t>
            </a:r>
            <a:r>
              <a:rPr lang="en-US" altLang="ru-RU" sz="2000" dirty="0" smtClean="0"/>
              <a:t>  </a:t>
            </a:r>
            <a:r>
              <a:rPr lang="en-US" altLang="ru-RU" sz="2000" b="1" dirty="0" err="1" smtClean="0">
                <a:latin typeface="Courier New" pitchFamily="49" charset="0"/>
              </a:rPr>
              <a:t>ch</a:t>
            </a:r>
            <a:r>
              <a:rPr lang="en-US" altLang="ru-RU" sz="2000" b="1" dirty="0" smtClean="0">
                <a:latin typeface="Courier New" pitchFamily="49" charset="0"/>
              </a:rPr>
              <a:t> ='</a:t>
            </a:r>
            <a:r>
              <a:rPr lang="ru-RU" altLang="ru-RU" sz="2000" b="1" dirty="0" smtClean="0">
                <a:latin typeface="Courier New" pitchFamily="49" charset="0"/>
              </a:rPr>
              <a:t>А</a:t>
            </a:r>
            <a:r>
              <a:rPr lang="en-US" altLang="ru-RU" sz="2000" b="1" dirty="0" smtClean="0">
                <a:latin typeface="Courier New" pitchFamily="49" charset="0"/>
              </a:rPr>
              <a:t>'+n</a:t>
            </a:r>
            <a:r>
              <a:rPr lang="ru-RU" altLang="ru-RU" sz="2000" b="1" dirty="0" smtClean="0">
                <a:latin typeface="Courier New" pitchFamily="49" charset="0"/>
              </a:rPr>
              <a:t>-10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  <a:endParaRPr lang="ru-RU" altLang="ru-RU" sz="2000" baseline="-250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b="1" dirty="0" smtClean="0"/>
              <a:t>Пример: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/>
              <a:t>Пусть введено 13, тогда </a:t>
            </a:r>
            <a:r>
              <a:rPr lang="en-US" altLang="ru-RU" sz="2000" dirty="0" err="1" smtClean="0"/>
              <a:t>ch</a:t>
            </a:r>
            <a:r>
              <a:rPr lang="en-US" altLang="ru-RU" sz="2000" dirty="0" smtClean="0"/>
              <a:t> = 65+13-10 = 68 = 'D'</a:t>
            </a:r>
            <a:endParaRPr lang="ru-RU" altLang="ru-RU" sz="2000" dirty="0" smtClean="0"/>
          </a:p>
        </p:txBody>
      </p:sp>
      <p:pic>
        <p:nvPicPr>
          <p:cNvPr id="13317" name="Picture 2" descr="D:\Desktop\u_5c31f09811d4219738fde9093e4b31d0_8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836613"/>
            <a:ext cx="8569325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91E71FB-2798-4A87-AC5F-C7BD78ACBFB1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604250" cy="504825"/>
          </a:xfrm>
        </p:spPr>
        <p:txBody>
          <a:bodyPr/>
          <a:lstStyle/>
          <a:p>
            <a:pPr eaLnBrk="1" hangingPunct="1"/>
            <a:r>
              <a:rPr lang="ru-RU" altLang="ru-RU" sz="2400" b="1" smtClean="0"/>
              <a:t>Программа отображения 16-тиричных эквивалентов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4663" y="908720"/>
            <a:ext cx="4859337" cy="568893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</a:rPr>
              <a:t>iostream</a:t>
            </a:r>
            <a:r>
              <a:rPr lang="en-US" altLang="ru-RU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using namespace std;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main()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unsigned char </a:t>
            </a:r>
            <a:r>
              <a:rPr lang="en-US" altLang="ru-RU" sz="2000" b="1" dirty="0" err="1" smtClean="0">
                <a:latin typeface="Courier New" pitchFamily="49" charset="0"/>
              </a:rPr>
              <a:t>ch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n;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</a:rPr>
              <a:t> &lt;&lt; "Enter n:";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cin</a:t>
            </a:r>
            <a:r>
              <a:rPr lang="en-US" altLang="ru-RU" sz="2000" b="1" dirty="0" smtClean="0">
                <a:latin typeface="Courier New" pitchFamily="49" charset="0"/>
              </a:rPr>
              <a:t> &gt;&gt; n;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smtClean="0">
                <a:latin typeface="Courier New" pitchFamily="49" charset="0"/>
              </a:rPr>
              <a:t>if (n&gt;=0 &amp;&amp; n&lt;=15</a:t>
            </a:r>
            <a:r>
              <a:rPr lang="en-US" altLang="ru-RU" sz="2000" b="1" dirty="0" smtClean="0">
                <a:latin typeface="Courier New" pitchFamily="49" charset="0"/>
              </a:rPr>
              <a:t>){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if (n &lt; 10)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 </a:t>
            </a:r>
            <a:r>
              <a:rPr lang="en-US" altLang="ru-RU" sz="2000" b="1" dirty="0" err="1" smtClean="0">
                <a:latin typeface="Courier New" pitchFamily="49" charset="0"/>
              </a:rPr>
              <a:t>ch</a:t>
            </a:r>
            <a:r>
              <a:rPr lang="en-US" altLang="ru-RU" sz="2000" b="1" dirty="0" smtClean="0">
                <a:latin typeface="Courier New" pitchFamily="49" charset="0"/>
              </a:rPr>
              <a:t> ='0'+n;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else </a:t>
            </a:r>
            <a:r>
              <a:rPr lang="en-US" altLang="ru-RU" sz="2000" b="1" dirty="0" err="1" smtClean="0">
                <a:latin typeface="Courier New" pitchFamily="49" charset="0"/>
              </a:rPr>
              <a:t>ch</a:t>
            </a:r>
            <a:r>
              <a:rPr lang="en-US" altLang="ru-RU" sz="2000" b="1" dirty="0" smtClean="0">
                <a:latin typeface="Courier New" pitchFamily="49" charset="0"/>
              </a:rPr>
              <a:t> ='A'+n-10;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smtClean="0">
                <a:latin typeface="Courier New" pitchFamily="49" charset="0"/>
              </a:rPr>
              <a:t>	  </a:t>
            </a:r>
            <a:r>
              <a:rPr lang="en-US" altLang="ru-RU" sz="2000" b="1" dirty="0" err="1" smtClean="0">
                <a:latin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smtClean="0">
                <a:latin typeface="Courier New" pitchFamily="49" charset="0"/>
              </a:rPr>
              <a:t>&lt;&lt; "n = " &lt;&lt; </a:t>
            </a:r>
            <a:r>
              <a:rPr lang="en-US" altLang="ru-RU" sz="2000" b="1" dirty="0" err="1" smtClean="0">
                <a:latin typeface="Courier New" pitchFamily="49" charset="0"/>
              </a:rPr>
              <a:t>ch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else </a:t>
            </a:r>
            <a:r>
              <a:rPr lang="en-US" altLang="ru-RU" sz="2000" b="1" dirty="0" err="1" smtClean="0">
                <a:latin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</a:rPr>
              <a:t> &lt;&lt; "Error!";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return 0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}</a:t>
            </a:r>
            <a:endParaRPr lang="ru-RU" altLang="ru-RU" sz="2000" b="1" dirty="0" smtClean="0">
              <a:latin typeface="Courier New" pitchFamily="49" charset="0"/>
            </a:endParaRP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1217613" y="1014413"/>
            <a:ext cx="1150937" cy="431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Начало</a:t>
            </a: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1793875" y="1446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1233488" y="1662113"/>
            <a:ext cx="1136650" cy="431800"/>
          </a:xfrm>
          <a:prstGeom prst="flowChartPunchedCar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n</a:t>
            </a:r>
            <a:endParaRPr lang="ru-RU" altLang="ru-RU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1173163" y="2314575"/>
            <a:ext cx="1223962" cy="576263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sz="1600"/>
              <a:t>n&gt;=0 </a:t>
            </a:r>
            <a:r>
              <a:rPr lang="ru-RU" altLang="ru-RU" sz="1600">
                <a:sym typeface="Symbol" pitchFamily="18" charset="2"/>
              </a:rPr>
              <a:t>и</a:t>
            </a:r>
            <a:endParaRPr lang="en-US" altLang="ru-RU" sz="1600">
              <a:sym typeface="Symbol" pitchFamily="18" charset="2"/>
            </a:endParaRPr>
          </a:p>
          <a:p>
            <a:pPr algn="ctr" eaLnBrk="1" hangingPunct="1"/>
            <a:r>
              <a:rPr lang="en-US" altLang="ru-RU" sz="1600"/>
              <a:t>n&lt;=15</a:t>
            </a:r>
            <a:endParaRPr lang="ru-RU" altLang="ru-RU" sz="1600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V="1">
            <a:off x="712788" y="2598738"/>
            <a:ext cx="0" cy="2087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 flipV="1">
            <a:off x="712788" y="2598738"/>
            <a:ext cx="47148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2389188" y="2598738"/>
            <a:ext cx="5953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 flipV="1">
            <a:off x="2982913" y="2603500"/>
            <a:ext cx="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2368550" y="3246438"/>
            <a:ext cx="1223963" cy="576262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n&lt;10</a:t>
            </a:r>
            <a:endParaRPr lang="ru-RU" altLang="ru-RU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V="1">
            <a:off x="2081213" y="3535363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 flipV="1">
            <a:off x="2081213" y="3530600"/>
            <a:ext cx="28575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 flipV="1">
            <a:off x="3592513" y="3533775"/>
            <a:ext cx="388937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V="1">
            <a:off x="2973388" y="54387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3378200" y="3895725"/>
            <a:ext cx="11525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Ch:=‘0’+n</a:t>
            </a:r>
            <a:endParaRPr lang="ru-RU" altLang="ru-RU"/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1362075" y="3895725"/>
            <a:ext cx="14398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Ch:=‘A’+n-10</a:t>
            </a:r>
            <a:endParaRPr lang="ru-RU" altLang="ru-RU"/>
          </a:p>
        </p:txBody>
      </p:sp>
      <p:sp>
        <p:nvSpPr>
          <p:cNvPr id="4115" name="AutoShape 19"/>
          <p:cNvSpPr>
            <a:spLocks noChangeArrowheads="1"/>
          </p:cNvSpPr>
          <p:nvPr/>
        </p:nvSpPr>
        <p:spPr bwMode="auto">
          <a:xfrm>
            <a:off x="136525" y="4686300"/>
            <a:ext cx="1152525" cy="576263"/>
          </a:xfrm>
          <a:prstGeom prst="flowChart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Error</a:t>
            </a:r>
            <a:endParaRPr lang="ru-RU" altLang="ru-RU"/>
          </a:p>
        </p:txBody>
      </p:sp>
      <p:sp>
        <p:nvSpPr>
          <p:cNvPr id="4116" name="AutoShape 20"/>
          <p:cNvSpPr>
            <a:spLocks noChangeArrowheads="1"/>
          </p:cNvSpPr>
          <p:nvPr/>
        </p:nvSpPr>
        <p:spPr bwMode="auto">
          <a:xfrm>
            <a:off x="2370138" y="4903788"/>
            <a:ext cx="1223962" cy="576262"/>
          </a:xfrm>
          <a:prstGeom prst="flowChart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Ch</a:t>
            </a:r>
            <a:endParaRPr lang="ru-RU" altLang="ru-RU"/>
          </a:p>
        </p:txBody>
      </p:sp>
      <p:sp>
        <p:nvSpPr>
          <p:cNvPr id="4117" name="AutoShape 21"/>
          <p:cNvSpPr>
            <a:spLocks noChangeArrowheads="1"/>
          </p:cNvSpPr>
          <p:nvPr/>
        </p:nvSpPr>
        <p:spPr bwMode="auto">
          <a:xfrm>
            <a:off x="1289050" y="5911850"/>
            <a:ext cx="1150938" cy="431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Конец</a:t>
            </a:r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>
            <a:off x="1793875" y="20955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 flipV="1">
            <a:off x="3983038" y="4325938"/>
            <a:ext cx="0" cy="357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 flipV="1">
            <a:off x="2081213" y="4327525"/>
            <a:ext cx="0" cy="357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 flipH="1">
            <a:off x="2081213" y="4681538"/>
            <a:ext cx="1900237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 flipV="1">
            <a:off x="2973388" y="46863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 flipV="1">
            <a:off x="723900" y="5653088"/>
            <a:ext cx="2255838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 flipV="1">
            <a:off x="1879600" y="5667375"/>
            <a:ext cx="1588" cy="246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5" name="Line 29"/>
          <p:cNvSpPr>
            <a:spLocks noChangeShapeType="1"/>
          </p:cNvSpPr>
          <p:nvPr/>
        </p:nvSpPr>
        <p:spPr bwMode="auto">
          <a:xfrm flipV="1">
            <a:off x="703263" y="5227638"/>
            <a:ext cx="4762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2349500" y="2259013"/>
            <a:ext cx="444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да</a:t>
            </a: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712788" y="2259013"/>
            <a:ext cx="542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нет</a:t>
            </a: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1936750" y="3103563"/>
            <a:ext cx="542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/>
              <a:t>нет</a:t>
            </a: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3521075" y="3175000"/>
            <a:ext cx="44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/>
              <a:t>да</a:t>
            </a:r>
          </a:p>
        </p:txBody>
      </p:sp>
      <p:sp>
        <p:nvSpPr>
          <p:cNvPr id="4130" name="Line 34"/>
          <p:cNvSpPr>
            <a:spLocks noChangeShapeType="1"/>
          </p:cNvSpPr>
          <p:nvPr/>
        </p:nvSpPr>
        <p:spPr bwMode="auto">
          <a:xfrm flipH="1" flipV="1">
            <a:off x="3983038" y="3522663"/>
            <a:ext cx="0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1" name="AutoShape 35"/>
          <p:cNvSpPr>
            <a:spLocks/>
          </p:cNvSpPr>
          <p:nvPr/>
        </p:nvSpPr>
        <p:spPr bwMode="auto">
          <a:xfrm>
            <a:off x="5436096" y="4005064"/>
            <a:ext cx="45719" cy="864096"/>
          </a:xfrm>
          <a:prstGeom prst="leftBrace">
            <a:avLst>
              <a:gd name="adj1" fmla="val 1315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38" name="AutoShape 35"/>
          <p:cNvSpPr>
            <a:spLocks/>
          </p:cNvSpPr>
          <p:nvPr/>
        </p:nvSpPr>
        <p:spPr bwMode="auto">
          <a:xfrm>
            <a:off x="4932040" y="4005064"/>
            <a:ext cx="72008" cy="1224136"/>
          </a:xfrm>
          <a:prstGeom prst="leftBrace">
            <a:avLst>
              <a:gd name="adj1" fmla="val 1315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39" name="TextBox 38"/>
          <p:cNvSpPr txBox="1"/>
          <p:nvPr/>
        </p:nvSpPr>
        <p:spPr>
          <a:xfrm>
            <a:off x="2694124" y="728717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Ex02_01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  <p:bldP spid="4102" grpId="0" animBg="1"/>
      <p:bldP spid="4103" grpId="0" animBg="1"/>
      <p:bldP spid="4104" grpId="0" animBg="1"/>
      <p:bldP spid="4105" grpId="0" animBg="1"/>
      <p:bldP spid="4106" grpId="0" animBg="1"/>
      <p:bldP spid="4107" grpId="0" animBg="1"/>
      <p:bldP spid="4108" grpId="0" animBg="1"/>
      <p:bldP spid="4109" grpId="0" animBg="1"/>
      <p:bldP spid="4110" grpId="0" animBg="1"/>
      <p:bldP spid="4111" grpId="0" animBg="1"/>
      <p:bldP spid="4112" grpId="0" animBg="1"/>
      <p:bldP spid="4113" grpId="0" animBg="1"/>
      <p:bldP spid="4114" grpId="0" animBg="1"/>
      <p:bldP spid="4115" grpId="0" animBg="1"/>
      <p:bldP spid="4116" grpId="0" animBg="1"/>
      <p:bldP spid="4117" grpId="0" animBg="1"/>
      <p:bldP spid="4118" grpId="0" animBg="1"/>
      <p:bldP spid="4119" grpId="0" animBg="1"/>
      <p:bldP spid="4120" grpId="0" animBg="1"/>
      <p:bldP spid="4121" grpId="0" animBg="1"/>
      <p:bldP spid="4122" grpId="0" animBg="1"/>
      <p:bldP spid="4123" grpId="0" animBg="1"/>
      <p:bldP spid="4124" grpId="0" animBg="1"/>
      <p:bldP spid="4125" grpId="0" animBg="1"/>
      <p:bldP spid="4126" grpId="0"/>
      <p:bldP spid="4127" grpId="0"/>
      <p:bldP spid="4129" grpId="0"/>
      <p:bldP spid="4130" grpId="0" animBg="1"/>
      <p:bldP spid="4131" grpId="0" animBg="1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B8D5705-0146-486B-8A00-60DBFD433474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27538" y="2852738"/>
            <a:ext cx="2665412" cy="1655762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11560" y="2060575"/>
            <a:ext cx="3528392" cy="30972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07975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Правило вложения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908175" y="765175"/>
            <a:ext cx="54721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 sz="2000" b="1" dirty="0">
                <a:latin typeface="Courier New" pitchFamily="49" charset="0"/>
              </a:rPr>
              <a:t>if</a:t>
            </a:r>
            <a:r>
              <a:rPr lang="en-US" altLang="ru-RU" sz="2000" dirty="0"/>
              <a:t> </a:t>
            </a:r>
            <a:r>
              <a:rPr lang="en-US" altLang="ru-RU" sz="2000" dirty="0" smtClean="0"/>
              <a:t>(</a:t>
            </a:r>
            <a:r>
              <a:rPr lang="ru-RU" altLang="ru-RU" sz="2000" dirty="0" smtClean="0"/>
              <a:t>Условие1</a:t>
            </a:r>
            <a:r>
              <a:rPr lang="en-US" altLang="ru-RU" sz="2000" dirty="0" smtClean="0"/>
              <a:t>)</a:t>
            </a:r>
            <a:endParaRPr lang="en-US" altLang="ru-RU" sz="2000" b="1" dirty="0">
              <a:latin typeface="Courier New" pitchFamily="49" charset="0"/>
            </a:endParaRPr>
          </a:p>
          <a:p>
            <a:pPr eaLnBrk="1" hangingPunct="1"/>
            <a:r>
              <a:rPr lang="en-US" altLang="ru-RU" sz="2000" dirty="0"/>
              <a:t>	</a:t>
            </a:r>
            <a:r>
              <a:rPr lang="en-US" altLang="ru-RU" sz="2000" b="1" dirty="0">
                <a:latin typeface="Courier New" pitchFamily="49" charset="0"/>
              </a:rPr>
              <a:t>if</a:t>
            </a:r>
            <a:r>
              <a:rPr lang="en-US" altLang="ru-RU" sz="2000" dirty="0"/>
              <a:t> </a:t>
            </a:r>
            <a:r>
              <a:rPr lang="en-US" altLang="ru-RU" sz="2000" dirty="0" smtClean="0"/>
              <a:t>(</a:t>
            </a:r>
            <a:r>
              <a:rPr lang="ru-RU" altLang="ru-RU" sz="2000" dirty="0" smtClean="0"/>
              <a:t>Условие2</a:t>
            </a:r>
            <a:r>
              <a:rPr lang="en-US" altLang="ru-RU" sz="2000" dirty="0" smtClean="0"/>
              <a:t>)</a:t>
            </a:r>
            <a:r>
              <a:rPr lang="ru-RU" altLang="ru-RU" sz="2000" dirty="0" smtClean="0"/>
              <a:t> </a:t>
            </a:r>
            <a:r>
              <a:rPr lang="en-US" altLang="ru-RU" sz="2000" dirty="0" smtClean="0"/>
              <a:t>(</a:t>
            </a:r>
            <a:r>
              <a:rPr lang="ru-RU" altLang="ru-RU" sz="2000" dirty="0" smtClean="0"/>
              <a:t>Действие1</a:t>
            </a:r>
            <a:r>
              <a:rPr lang="en-US" altLang="ru-RU" sz="2000" dirty="0" smtClean="0"/>
              <a:t>)</a:t>
            </a:r>
            <a:endParaRPr lang="ru-RU" altLang="ru-RU" sz="2000" dirty="0"/>
          </a:p>
          <a:p>
            <a:pPr eaLnBrk="1" hangingPunct="1"/>
            <a:r>
              <a:rPr lang="ru-RU" altLang="ru-RU" sz="2000" dirty="0"/>
              <a:t>    </a:t>
            </a:r>
            <a:r>
              <a:rPr lang="en-US" altLang="ru-RU" sz="2000" b="1" dirty="0">
                <a:latin typeface="Courier New" pitchFamily="49" charset="0"/>
              </a:rPr>
              <a:t>else</a:t>
            </a:r>
            <a:r>
              <a:rPr lang="en-US" altLang="ru-RU" sz="2000" dirty="0"/>
              <a:t> </a:t>
            </a:r>
            <a:r>
              <a:rPr lang="en-US" altLang="ru-RU" sz="2000" dirty="0" smtClean="0"/>
              <a:t>(</a:t>
            </a:r>
            <a:r>
              <a:rPr lang="ru-RU" altLang="ru-RU" sz="2000" dirty="0" smtClean="0"/>
              <a:t>Действие 2</a:t>
            </a:r>
            <a:r>
              <a:rPr lang="en-US" altLang="ru-RU" sz="2000" dirty="0" smtClean="0"/>
              <a:t>)</a:t>
            </a:r>
            <a:endParaRPr lang="ru-RU" altLang="ru-RU" sz="2000" dirty="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68313" y="5084763"/>
            <a:ext cx="748823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ru-RU" altLang="ru-RU" sz="2000" dirty="0" smtClean="0">
                <a:solidFill>
                  <a:srgbClr val="CC0000"/>
                </a:solidFill>
              </a:rPr>
              <a:t>По стандарту С++ ветвь </a:t>
            </a:r>
            <a:r>
              <a:rPr lang="en-US" altLang="ru-RU" sz="2000" dirty="0">
                <a:solidFill>
                  <a:srgbClr val="CC0000"/>
                </a:solidFill>
              </a:rPr>
              <a:t>else </a:t>
            </a:r>
            <a:r>
              <a:rPr lang="ru-RU" altLang="ru-RU" sz="2000" dirty="0">
                <a:solidFill>
                  <a:srgbClr val="CC0000"/>
                </a:solidFill>
              </a:rPr>
              <a:t>относится к ближайшему </a:t>
            </a:r>
            <a:r>
              <a:rPr lang="en-US" altLang="ru-RU" sz="2000" dirty="0">
                <a:solidFill>
                  <a:srgbClr val="CC0000"/>
                </a:solidFill>
              </a:rPr>
              <a:t>if</a:t>
            </a:r>
            <a:r>
              <a:rPr lang="ru-RU" altLang="ru-RU" sz="2000" dirty="0">
                <a:solidFill>
                  <a:srgbClr val="CC0000"/>
                </a:solidFill>
              </a:rPr>
              <a:t>.</a:t>
            </a:r>
          </a:p>
          <a:p>
            <a:pPr eaLnBrk="1" hangingPunct="1">
              <a:lnSpc>
                <a:spcPct val="120000"/>
              </a:lnSpc>
            </a:pPr>
            <a:r>
              <a:rPr lang="ru-RU" altLang="ru-RU" sz="2000" dirty="0"/>
              <a:t>Для реализации варианта </a:t>
            </a:r>
            <a:r>
              <a:rPr lang="ru-RU" altLang="ru-RU" sz="2000" i="1" dirty="0"/>
              <a:t>б</a:t>
            </a:r>
            <a:r>
              <a:rPr lang="ru-RU" altLang="ru-RU" sz="2000" dirty="0"/>
              <a:t> используют </a:t>
            </a:r>
            <a:r>
              <a:rPr lang="en-US" altLang="ru-RU" sz="2000" dirty="0" smtClean="0"/>
              <a:t>{…}</a:t>
            </a:r>
            <a:r>
              <a:rPr lang="ru-RU" altLang="ru-RU" sz="2000" dirty="0" smtClean="0"/>
              <a:t>:</a:t>
            </a:r>
            <a:endParaRPr lang="ru-RU" altLang="ru-RU" sz="2000" dirty="0"/>
          </a:p>
          <a:p>
            <a:pPr eaLnBrk="1" hangingPunct="1"/>
            <a:r>
              <a:rPr lang="ru-RU" altLang="ru-RU" sz="2000" dirty="0"/>
              <a:t>	</a:t>
            </a:r>
            <a:r>
              <a:rPr lang="en-US" altLang="ru-RU" sz="2000" b="1" dirty="0">
                <a:latin typeface="Courier New" pitchFamily="49" charset="0"/>
              </a:rPr>
              <a:t>if</a:t>
            </a:r>
            <a:r>
              <a:rPr lang="en-US" altLang="ru-RU" sz="2000" dirty="0"/>
              <a:t> </a:t>
            </a:r>
            <a:r>
              <a:rPr lang="en-US" altLang="ru-RU" sz="2000" dirty="0" smtClean="0"/>
              <a:t>(</a:t>
            </a:r>
            <a:r>
              <a:rPr lang="ru-RU" altLang="ru-RU" sz="2000" dirty="0" smtClean="0"/>
              <a:t>Условие1</a:t>
            </a:r>
            <a:r>
              <a:rPr lang="en-US" altLang="ru-RU" sz="2000" dirty="0" smtClean="0"/>
              <a:t>)</a:t>
            </a:r>
            <a:endParaRPr lang="en-US" altLang="ru-RU" sz="2000" b="1" dirty="0"/>
          </a:p>
          <a:p>
            <a:pPr eaLnBrk="1" hangingPunct="1"/>
            <a:r>
              <a:rPr lang="en-US" altLang="ru-RU" sz="2000" dirty="0"/>
              <a:t>	     </a:t>
            </a:r>
            <a:r>
              <a:rPr lang="en-US" altLang="ru-RU" sz="2000" b="1" dirty="0" smtClean="0">
                <a:solidFill>
                  <a:srgbClr val="CC3300"/>
                </a:solidFill>
                <a:latin typeface="Courier New" pitchFamily="49" charset="0"/>
              </a:rPr>
              <a:t>{</a:t>
            </a:r>
            <a:r>
              <a:rPr lang="en-US" altLang="ru-RU" sz="2000" b="1" dirty="0" smtClean="0">
                <a:latin typeface="Courier New" pitchFamily="49" charset="0"/>
              </a:rPr>
              <a:t>if</a:t>
            </a:r>
            <a:r>
              <a:rPr lang="en-US" altLang="ru-RU" sz="2000" dirty="0" smtClean="0"/>
              <a:t> (</a:t>
            </a:r>
            <a:r>
              <a:rPr lang="ru-RU" altLang="ru-RU" sz="2000" dirty="0" smtClean="0"/>
              <a:t>Условие2</a:t>
            </a:r>
            <a:r>
              <a:rPr lang="en-US" altLang="ru-RU" sz="2000" dirty="0" smtClean="0"/>
              <a:t>)</a:t>
            </a:r>
            <a:r>
              <a:rPr lang="ru-RU" altLang="ru-RU" sz="2000" dirty="0" smtClean="0"/>
              <a:t> </a:t>
            </a:r>
            <a:r>
              <a:rPr lang="en-US" altLang="ru-RU" sz="2000" dirty="0" smtClean="0"/>
              <a:t>(</a:t>
            </a:r>
            <a:r>
              <a:rPr lang="ru-RU" altLang="ru-RU" sz="2000" dirty="0" smtClean="0"/>
              <a:t>Действие1</a:t>
            </a:r>
            <a:r>
              <a:rPr lang="en-US" altLang="ru-RU" sz="2000" dirty="0" smtClean="0"/>
              <a:t>) </a:t>
            </a:r>
            <a:r>
              <a:rPr lang="en-US" altLang="ru-RU" sz="2000" b="1" dirty="0" smtClean="0">
                <a:solidFill>
                  <a:srgbClr val="CC3300"/>
                </a:solidFill>
                <a:latin typeface="Courier New" pitchFamily="49" charset="0"/>
              </a:rPr>
              <a:t>}</a:t>
            </a:r>
            <a:endParaRPr lang="ru-RU" altLang="ru-RU" sz="2000" b="1" dirty="0">
              <a:solidFill>
                <a:srgbClr val="CC3300"/>
              </a:solidFill>
              <a:latin typeface="Courier New" pitchFamily="49" charset="0"/>
            </a:endParaRPr>
          </a:p>
          <a:p>
            <a:pPr eaLnBrk="1" hangingPunct="1"/>
            <a:r>
              <a:rPr lang="ru-RU" altLang="ru-RU" sz="2000" dirty="0"/>
              <a:t>   </a:t>
            </a:r>
            <a:r>
              <a:rPr lang="en-US" altLang="ru-RU" sz="2000" dirty="0"/>
              <a:t>	</a:t>
            </a:r>
            <a:r>
              <a:rPr lang="en-US" altLang="ru-RU" sz="2000" b="1" dirty="0">
                <a:latin typeface="Courier New" pitchFamily="49" charset="0"/>
              </a:rPr>
              <a:t>else</a:t>
            </a:r>
            <a:r>
              <a:rPr lang="en-US" altLang="ru-RU" sz="2000" dirty="0"/>
              <a:t> </a:t>
            </a:r>
            <a:r>
              <a:rPr lang="en-US" altLang="ru-RU" sz="2000" dirty="0" smtClean="0"/>
              <a:t>(</a:t>
            </a:r>
            <a:r>
              <a:rPr lang="ru-RU" altLang="ru-RU" sz="2000" dirty="0" smtClean="0"/>
              <a:t>Действие 2</a:t>
            </a:r>
            <a:r>
              <a:rPr lang="en-US" altLang="ru-RU" sz="2000" dirty="0" smtClean="0"/>
              <a:t>)</a:t>
            </a:r>
            <a:endParaRPr lang="ru-RU" altLang="ru-RU" sz="2000" dirty="0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5004048" y="2276475"/>
            <a:ext cx="720080" cy="431800"/>
          </a:xfrm>
          <a:prstGeom prst="wedgeRoundRectCallout">
            <a:avLst>
              <a:gd name="adj1" fmla="val 58347"/>
              <a:gd name="adj2" fmla="val 73162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altLang="ru-RU" b="1" dirty="0" smtClean="0"/>
              <a:t>{</a:t>
            </a:r>
            <a:endParaRPr lang="ru-RU" altLang="ru-RU" b="1" dirty="0"/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5148065" y="4581525"/>
            <a:ext cx="720080" cy="431800"/>
          </a:xfrm>
          <a:prstGeom prst="wedgeRoundRectCallout">
            <a:avLst>
              <a:gd name="adj1" fmla="val 41810"/>
              <a:gd name="adj2" fmla="val -74634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altLang="ru-RU" b="1" dirty="0" smtClean="0"/>
              <a:t>}</a:t>
            </a:r>
            <a:endParaRPr lang="ru-RU" altLang="ru-RU" b="1" dirty="0"/>
          </a:p>
        </p:txBody>
      </p:sp>
      <p:graphicFrame>
        <p:nvGraphicFramePr>
          <p:cNvPr id="512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971600" y="2132856"/>
          <a:ext cx="6986588" cy="3096344"/>
        </p:xfrm>
        <a:graphic>
          <a:graphicData uri="http://schemas.openxmlformats.org/presentationml/2006/ole">
            <p:oleObj spid="_x0000_s1028" name="Visio" r:id="rId3" imgW="4161668" imgH="1649430" progId="Visio.Drawing.11">
              <p:embed/>
            </p:oleObj>
          </a:graphicData>
        </a:graphic>
      </p:graphicFrame>
      <p:sp>
        <p:nvSpPr>
          <p:cNvPr id="11" name="AutoShape 33"/>
          <p:cNvSpPr>
            <a:spLocks noChangeArrowheads="1"/>
          </p:cNvSpPr>
          <p:nvPr/>
        </p:nvSpPr>
        <p:spPr bwMode="auto">
          <a:xfrm>
            <a:off x="6228184" y="620688"/>
            <a:ext cx="2915816" cy="1224136"/>
          </a:xfrm>
          <a:prstGeom prst="wedgeRoundRectCallout">
            <a:avLst>
              <a:gd name="adj1" fmla="val -57512"/>
              <a:gd name="adj2" fmla="val 19523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dirty="0" smtClean="0"/>
              <a:t>Предупреждение компилятора:</a:t>
            </a:r>
          </a:p>
          <a:p>
            <a:pPr algn="ctr" eaLnBrk="1" hangingPunct="1"/>
            <a:r>
              <a:rPr lang="en-US" altLang="ru-RU" dirty="0" smtClean="0"/>
              <a:t>add explicit braces to avoid dangling else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 animBg="1"/>
      <p:bldP spid="5122" grpId="0" animBg="1"/>
      <p:bldP spid="5127" grpId="0" animBg="1"/>
      <p:bldP spid="5128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0817B4F-B6E8-40FD-BC50-FA6E7FE216E4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360363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2</a:t>
            </a:r>
            <a:r>
              <a:rPr lang="en-US" altLang="ru-RU" sz="2800" b="1" dirty="0" smtClean="0"/>
              <a:t>.</a:t>
            </a:r>
            <a:r>
              <a:rPr lang="ru-RU" altLang="ru-RU" sz="2800" b="1" dirty="0" smtClean="0"/>
              <a:t>3</a:t>
            </a:r>
            <a:r>
              <a:rPr lang="en-US" altLang="ru-RU" sz="2800" b="1" dirty="0" smtClean="0"/>
              <a:t> </a:t>
            </a:r>
            <a:r>
              <a:rPr lang="ru-RU" altLang="ru-RU" sz="2800" b="1" dirty="0" smtClean="0"/>
              <a:t>Оператор выбора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981075"/>
            <a:ext cx="8893175" cy="58769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/>
              <a:t>Оператор позволяет программировать несколько вариантов решения.</a:t>
            </a:r>
          </a:p>
          <a:p>
            <a:pPr marL="0" indent="361950" eaLnBrk="1" hangingPunct="1">
              <a:buNone/>
            </a:pPr>
            <a:r>
              <a:rPr lang="en-US" altLang="ru-RU" sz="1800" b="1" dirty="0" smtClean="0">
                <a:solidFill>
                  <a:srgbClr val="0000FF"/>
                </a:solidFill>
                <a:latin typeface="Courier New" pitchFamily="49" charset="0"/>
              </a:rPr>
              <a:t>switch </a:t>
            </a:r>
            <a:r>
              <a:rPr lang="ru-RU" altLang="ru-RU" sz="1800" b="1" dirty="0" smtClean="0">
                <a:solidFill>
                  <a:srgbClr val="0000FF"/>
                </a:solidFill>
              </a:rPr>
              <a:t>(Выражение)</a:t>
            </a:r>
          </a:p>
          <a:p>
            <a:pPr marL="0" indent="361950" eaLnBrk="1" hangingPunct="1">
              <a:buNone/>
            </a:pPr>
            <a:r>
              <a:rPr lang="ru-RU" altLang="ru-RU" sz="1800" b="1" dirty="0" smtClean="0">
                <a:solidFill>
                  <a:srgbClr val="0000FF"/>
                </a:solidFill>
              </a:rPr>
              <a:t>{  </a:t>
            </a:r>
            <a:r>
              <a:rPr lang="en-US" altLang="ru-RU" sz="1800" b="1" dirty="0" smtClean="0">
                <a:solidFill>
                  <a:srgbClr val="0000FF"/>
                </a:solidFill>
              </a:rPr>
              <a:t>           </a:t>
            </a:r>
          </a:p>
          <a:p>
            <a:pPr marL="0" indent="361950" eaLnBrk="1" hangingPunct="1">
              <a:buNone/>
            </a:pPr>
            <a:r>
              <a:rPr lang="en-US" altLang="ru-RU" sz="1800" b="1" dirty="0" smtClean="0">
                <a:solidFill>
                  <a:srgbClr val="0000FF"/>
                </a:solidFill>
              </a:rPr>
              <a:t>              </a:t>
            </a:r>
            <a:r>
              <a:rPr lang="en-US" altLang="ru-RU" sz="1800" b="1" dirty="0" smtClean="0">
                <a:solidFill>
                  <a:srgbClr val="0000FF"/>
                </a:solidFill>
                <a:latin typeface="Courier New" pitchFamily="49" charset="0"/>
              </a:rPr>
              <a:t>case</a:t>
            </a:r>
            <a:r>
              <a:rPr lang="en-US" altLang="ru-RU" sz="1800" b="1" dirty="0" smtClean="0">
                <a:solidFill>
                  <a:srgbClr val="0000FF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FF"/>
                </a:solidFill>
              </a:rPr>
              <a:t>Элемент: </a:t>
            </a:r>
            <a:r>
              <a:rPr lang="en-US" altLang="ru-RU" sz="1800" b="1" dirty="0" smtClean="0">
                <a:solidFill>
                  <a:srgbClr val="FF3300"/>
                </a:solidFill>
              </a:rPr>
              <a:t>{</a:t>
            </a:r>
            <a:r>
              <a:rPr lang="ru-RU" altLang="ru-RU" sz="1800" b="1" dirty="0" smtClean="0">
                <a:solidFill>
                  <a:srgbClr val="0000FF"/>
                </a:solidFill>
              </a:rPr>
              <a:t>Оператор</a:t>
            </a:r>
            <a:r>
              <a:rPr lang="en-US" altLang="ru-RU" sz="1800" b="1" dirty="0" smtClean="0">
                <a:solidFill>
                  <a:srgbClr val="FF3300"/>
                </a:solidFill>
              </a:rPr>
              <a:t>} {</a:t>
            </a:r>
            <a:r>
              <a:rPr lang="en-US" altLang="ru-RU" sz="1800" b="1" dirty="0" smtClean="0">
                <a:solidFill>
                  <a:srgbClr val="0000FF"/>
                </a:solidFill>
              </a:rPr>
              <a:t> </a:t>
            </a:r>
            <a:r>
              <a:rPr lang="en-US" altLang="ru-RU" sz="1800" b="1" dirty="0" smtClean="0">
                <a:solidFill>
                  <a:srgbClr val="0000FF"/>
                </a:solidFill>
                <a:latin typeface="Courier New" pitchFamily="49" charset="0"/>
              </a:rPr>
              <a:t>case</a:t>
            </a:r>
            <a:r>
              <a:rPr lang="en-US" altLang="ru-RU" sz="1800" b="1" dirty="0" smtClean="0">
                <a:solidFill>
                  <a:srgbClr val="0000FF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FF"/>
                </a:solidFill>
              </a:rPr>
              <a:t>Элемент: </a:t>
            </a:r>
            <a:r>
              <a:rPr lang="en-US" altLang="ru-RU" sz="1800" b="1" dirty="0" smtClean="0">
                <a:solidFill>
                  <a:srgbClr val="FF3300"/>
                </a:solidFill>
              </a:rPr>
              <a:t>{</a:t>
            </a:r>
            <a:r>
              <a:rPr lang="ru-RU" altLang="ru-RU" sz="1800" b="1" dirty="0" smtClean="0">
                <a:solidFill>
                  <a:srgbClr val="0000FF"/>
                </a:solidFill>
              </a:rPr>
              <a:t>Оператор</a:t>
            </a:r>
            <a:r>
              <a:rPr lang="en-US" altLang="ru-RU" sz="1800" b="1" dirty="0" smtClean="0">
                <a:solidFill>
                  <a:srgbClr val="FF3300"/>
                </a:solidFill>
              </a:rPr>
              <a:t>}</a:t>
            </a:r>
            <a:r>
              <a:rPr lang="en-US" altLang="ru-RU" sz="1800" b="1" dirty="0" smtClean="0">
                <a:solidFill>
                  <a:srgbClr val="0000FF"/>
                </a:solidFill>
              </a:rPr>
              <a:t> </a:t>
            </a:r>
            <a:r>
              <a:rPr lang="en-US" altLang="ru-RU" sz="1800" b="1" dirty="0" smtClean="0">
                <a:solidFill>
                  <a:srgbClr val="FF3300"/>
                </a:solidFill>
              </a:rPr>
              <a:t>}</a:t>
            </a:r>
            <a:endParaRPr lang="ru-RU" altLang="ru-RU" sz="1800" b="1" dirty="0" smtClean="0">
              <a:solidFill>
                <a:srgbClr val="FF3300"/>
              </a:solidFill>
            </a:endParaRPr>
          </a:p>
          <a:p>
            <a:pPr marL="0" indent="361950" eaLnBrk="1" hangingPunct="1">
              <a:buNone/>
            </a:pPr>
            <a:r>
              <a:rPr lang="en-US" altLang="ru-RU" sz="1800" b="1" dirty="0" smtClean="0">
                <a:solidFill>
                  <a:srgbClr val="0000FF"/>
                </a:solidFill>
              </a:rPr>
              <a:t>              </a:t>
            </a:r>
            <a:r>
              <a:rPr lang="ru-RU" altLang="ru-RU" sz="1800" b="1" dirty="0" smtClean="0">
                <a:solidFill>
                  <a:srgbClr val="FF3300"/>
                </a:solidFill>
              </a:rPr>
              <a:t>[</a:t>
            </a:r>
            <a:r>
              <a:rPr lang="ru-RU" altLang="ru-RU" sz="1800" b="1" dirty="0" smtClean="0">
                <a:solidFill>
                  <a:srgbClr val="0000FF"/>
                </a:solidFill>
              </a:rPr>
              <a:t> </a:t>
            </a:r>
            <a:r>
              <a:rPr lang="en-US" altLang="ru-RU" sz="1800" b="1" dirty="0" smtClean="0">
                <a:solidFill>
                  <a:srgbClr val="0000FF"/>
                </a:solidFill>
                <a:latin typeface="Courier New" pitchFamily="49" charset="0"/>
              </a:rPr>
              <a:t>default</a:t>
            </a:r>
            <a:r>
              <a:rPr lang="ru-RU" altLang="ru-RU" sz="1800" b="1" dirty="0" smtClean="0">
                <a:solidFill>
                  <a:srgbClr val="0000FF"/>
                </a:solidFill>
                <a:latin typeface="Courier New" pitchFamily="49" charset="0"/>
              </a:rPr>
              <a:t> :</a:t>
            </a:r>
            <a:r>
              <a:rPr lang="ru-RU" altLang="ru-RU" sz="1800" b="1" dirty="0" smtClean="0">
                <a:solidFill>
                  <a:srgbClr val="0000FF"/>
                </a:solidFill>
              </a:rPr>
              <a:t> </a:t>
            </a:r>
            <a:r>
              <a:rPr lang="en-US" altLang="ru-RU" sz="1800" b="1" dirty="0" smtClean="0">
                <a:solidFill>
                  <a:srgbClr val="FF3300"/>
                </a:solidFill>
              </a:rPr>
              <a:t>{</a:t>
            </a:r>
            <a:r>
              <a:rPr lang="ru-RU" altLang="ru-RU" sz="1800" b="1" dirty="0" smtClean="0">
                <a:solidFill>
                  <a:srgbClr val="0000FF"/>
                </a:solidFill>
              </a:rPr>
              <a:t>Оператор</a:t>
            </a:r>
            <a:r>
              <a:rPr lang="en-US" altLang="ru-RU" sz="1800" b="1" dirty="0" smtClean="0">
                <a:solidFill>
                  <a:srgbClr val="FF3300"/>
                </a:solidFill>
              </a:rPr>
              <a:t>}</a:t>
            </a:r>
            <a:r>
              <a:rPr lang="ru-RU" altLang="ru-RU" sz="1800" b="1" dirty="0" smtClean="0">
                <a:solidFill>
                  <a:srgbClr val="FF3300"/>
                </a:solidFill>
              </a:rPr>
              <a:t> ]</a:t>
            </a:r>
          </a:p>
          <a:p>
            <a:pPr marL="0" indent="361950" eaLnBrk="1" hangingPunct="1">
              <a:buNone/>
            </a:pPr>
            <a:r>
              <a:rPr lang="ru-RU" altLang="ru-RU" sz="1800" b="1" dirty="0" smtClean="0">
                <a:solidFill>
                  <a:srgbClr val="0000FF"/>
                </a:solidFill>
              </a:rPr>
              <a:t>}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800" b="1" dirty="0" smtClean="0"/>
              <a:t>Пример:</a:t>
            </a:r>
          </a:p>
          <a:p>
            <a:pPr marL="0" indent="361950" eaLnBrk="1" hangingPunct="1">
              <a:buNone/>
            </a:pPr>
            <a:r>
              <a:rPr lang="en-US" altLang="ru-RU" sz="1800" b="1" dirty="0" smtClean="0">
                <a:latin typeface="Courier New" pitchFamily="49" charset="0"/>
              </a:rPr>
              <a:t>switch (</a:t>
            </a:r>
            <a:r>
              <a:rPr lang="en-US" altLang="ru-RU" sz="1800" b="1" dirty="0" err="1" smtClean="0">
                <a:latin typeface="Courier New" pitchFamily="49" charset="0"/>
              </a:rPr>
              <a:t>n_day</a:t>
            </a:r>
            <a:r>
              <a:rPr lang="en-US" altLang="ru-RU" sz="1800" b="1" dirty="0" smtClean="0">
                <a:latin typeface="Courier New" pitchFamily="49" charset="0"/>
              </a:rPr>
              <a:t>)</a:t>
            </a:r>
          </a:p>
          <a:p>
            <a:pPr marL="0" indent="361950" eaLnBrk="1" hangingPunct="1">
              <a:buNone/>
            </a:pPr>
            <a:r>
              <a:rPr lang="en-US" altLang="ru-RU" sz="1800" b="1" dirty="0" smtClean="0">
                <a:latin typeface="Courier New" pitchFamily="49" charset="0"/>
              </a:rPr>
              <a:t>{ case 1: </a:t>
            </a:r>
          </a:p>
          <a:p>
            <a:pPr marL="0" indent="361950" eaLnBrk="1" hangingPunct="1"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case 2: </a:t>
            </a:r>
          </a:p>
          <a:p>
            <a:pPr marL="0" indent="361950" eaLnBrk="1" hangingPunct="1"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case 3: </a:t>
            </a:r>
          </a:p>
          <a:p>
            <a:pPr marL="0" indent="361950" eaLnBrk="1" hangingPunct="1"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case 4: </a:t>
            </a:r>
          </a:p>
          <a:p>
            <a:pPr marL="0" indent="361950" eaLnBrk="1" hangingPunct="1"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case 5: </a:t>
            </a:r>
            <a:r>
              <a:rPr lang="en-US" altLang="ru-RU" sz="1800" b="1" dirty="0" err="1" smtClean="0">
                <a:latin typeface="Courier New" pitchFamily="49" charset="0"/>
              </a:rPr>
              <a:t>cout</a:t>
            </a:r>
            <a:r>
              <a:rPr lang="en-US" altLang="ru-RU" sz="1800" b="1" dirty="0" smtClean="0">
                <a:latin typeface="Courier New" pitchFamily="49" charset="0"/>
              </a:rPr>
              <a:t> &lt;&lt; </a:t>
            </a: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altLang="ru-RU" sz="1800" b="1" dirty="0" smtClean="0">
                <a:latin typeface="Courier New" pitchFamily="49" charset="0"/>
              </a:rPr>
              <a:t>Go work!</a:t>
            </a: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" &lt;&lt; </a:t>
            </a:r>
            <a:r>
              <a:rPr lang="en-US" altLang="ru-RU" sz="18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altLang="ru-RU" sz="1800" b="1" dirty="0" smtClean="0">
                <a:latin typeface="Courier New" pitchFamily="49" charset="0"/>
              </a:rPr>
              <a:t>; break;</a:t>
            </a:r>
          </a:p>
          <a:p>
            <a:pPr marL="0" indent="361950" eaLnBrk="1" hangingPunct="1">
              <a:buNone/>
            </a:pPr>
            <a:r>
              <a:rPr lang="ru-RU" altLang="ru-RU" sz="1800" b="1" dirty="0" smtClean="0">
                <a:latin typeface="Courier New" pitchFamily="49" charset="0"/>
              </a:rPr>
              <a:t> </a:t>
            </a:r>
            <a:r>
              <a:rPr lang="en-US" altLang="ru-RU" sz="1800" b="1" dirty="0" smtClean="0">
                <a:latin typeface="Courier New" pitchFamily="49" charset="0"/>
              </a:rPr>
              <a:t> case 6: </a:t>
            </a:r>
            <a:r>
              <a:rPr lang="en-US" altLang="ru-RU" sz="1800" b="1" dirty="0" err="1" smtClean="0">
                <a:latin typeface="Courier New" pitchFamily="49" charset="0"/>
              </a:rPr>
              <a:t>cout</a:t>
            </a:r>
            <a:r>
              <a:rPr lang="en-US" altLang="ru-RU" sz="1800" b="1" dirty="0" smtClean="0">
                <a:latin typeface="Courier New" pitchFamily="49" charset="0"/>
              </a:rPr>
              <a:t> &lt;&lt; </a:t>
            </a: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altLang="ru-RU" sz="1800" b="1" dirty="0" smtClean="0">
                <a:latin typeface="Courier New" pitchFamily="49" charset="0"/>
              </a:rPr>
              <a:t>Clean the yard and</a:t>
            </a: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altLang="ru-RU" sz="1800" b="1" dirty="0" smtClean="0">
                <a:latin typeface="Courier New" pitchFamily="49" charset="0"/>
              </a:rPr>
              <a:t>;</a:t>
            </a:r>
          </a:p>
          <a:p>
            <a:pPr marL="0" indent="361950" eaLnBrk="1" hangingPunct="1"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</a:t>
            </a:r>
            <a:r>
              <a:rPr lang="ru-RU" altLang="ru-RU" sz="1800" b="1" dirty="0" err="1" smtClean="0">
                <a:latin typeface="Courier New" pitchFamily="49" charset="0"/>
              </a:rPr>
              <a:t>case</a:t>
            </a:r>
            <a:r>
              <a:rPr lang="ru-RU" altLang="ru-RU" sz="1800" b="1" dirty="0" smtClean="0">
                <a:latin typeface="Courier New" pitchFamily="49" charset="0"/>
              </a:rPr>
              <a:t> 7: </a:t>
            </a:r>
            <a:r>
              <a:rPr lang="en-US" altLang="ru-RU" sz="1800" b="1" dirty="0" err="1" smtClean="0">
                <a:latin typeface="Courier New" pitchFamily="49" charset="0"/>
              </a:rPr>
              <a:t>cout</a:t>
            </a:r>
            <a:r>
              <a:rPr lang="en-US" altLang="ru-RU" sz="1800" b="1" dirty="0" smtClean="0">
                <a:latin typeface="Courier New" pitchFamily="49" charset="0"/>
              </a:rPr>
              <a:t> &lt;&lt; </a:t>
            </a: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ru-RU" altLang="ru-RU" sz="1800" b="1" dirty="0" err="1" smtClean="0">
                <a:latin typeface="Courier New" pitchFamily="49" charset="0"/>
              </a:rPr>
              <a:t>relax</a:t>
            </a:r>
            <a:r>
              <a:rPr lang="ru-RU" altLang="ru-RU" sz="1800" b="1" dirty="0" smtClean="0">
                <a:latin typeface="Courier New" pitchFamily="49" charset="0"/>
              </a:rPr>
              <a:t>!</a:t>
            </a: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" &lt;&lt; </a:t>
            </a:r>
            <a:r>
              <a:rPr lang="en-US" altLang="ru-RU" sz="18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ru-RU" altLang="ru-RU" sz="1800" b="1" dirty="0" smtClean="0">
                <a:latin typeface="Courier New" pitchFamily="49" charset="0"/>
              </a:rPr>
              <a:t>; </a:t>
            </a:r>
          </a:p>
          <a:p>
            <a:pPr marL="0" indent="361950" eaLnBrk="1" hangingPunct="1">
              <a:buNone/>
            </a:pPr>
            <a:r>
              <a:rPr lang="ru-RU" altLang="ru-RU" sz="1800" b="1" dirty="0" smtClean="0">
                <a:latin typeface="Courier New" pitchFamily="49" charset="0"/>
              </a:rPr>
              <a:t>}</a:t>
            </a:r>
            <a:endParaRPr lang="en-US" altLang="ru-RU" sz="18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altLang="ru-RU" sz="1800" b="1" dirty="0" smtClean="0">
              <a:solidFill>
                <a:schemeClr val="bg2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804248" y="6237312"/>
            <a:ext cx="2133600" cy="457200"/>
          </a:xfrm>
          <a:noFill/>
        </p:spPr>
        <p:txBody>
          <a:bodyPr/>
          <a:lstStyle/>
          <a:p>
            <a:fld id="{9F41F052-04F9-458F-BFC1-96A57A55C5F7}" type="slidenum">
              <a:rPr lang="ru-RU" altLang="ru-RU"/>
              <a:pPr/>
              <a:t>8</a:t>
            </a:fld>
            <a:endParaRPr lang="ru-RU" altLang="ru-RU" dirty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675687" cy="360362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Программа вычисления значений функций</a:t>
            </a:r>
            <a:endParaRPr lang="ru-RU" altLang="ru-RU" sz="2800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4381500" y="980728"/>
            <a:ext cx="1439863" cy="431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Начало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5100638" y="141252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4381500" y="1628428"/>
            <a:ext cx="1366838" cy="431800"/>
          </a:xfrm>
          <a:prstGeom prst="flowChartPunchedCar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Kod , x</a:t>
            </a:r>
            <a:endParaRPr lang="ru-RU" altLang="ru-RU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5100638" y="2061816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381500" y="2277716"/>
            <a:ext cx="14398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key:=true</a:t>
            </a:r>
            <a:endParaRPr lang="ru-RU" altLang="ru-RU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V="1">
            <a:off x="5100638" y="2709516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4381500" y="2925416"/>
            <a:ext cx="1439863" cy="576262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sz="1600"/>
              <a:t>Kod</a:t>
            </a:r>
            <a:endParaRPr lang="ru-RU" altLang="ru-RU" sz="1600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 flipH="1" flipV="1">
            <a:off x="5110163" y="3490566"/>
            <a:ext cx="0" cy="298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V="1">
            <a:off x="2581275" y="3789016"/>
            <a:ext cx="5040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1931988" y="4004916"/>
            <a:ext cx="12969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y:=sin(x)</a:t>
            </a:r>
            <a:endParaRPr lang="ru-RU" altLang="ru-RU"/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3589338" y="4004916"/>
            <a:ext cx="14398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y:=cos(x)</a:t>
            </a:r>
            <a:endParaRPr lang="ru-RU" altLang="ru-RU"/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5245100" y="4004916"/>
            <a:ext cx="14398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y:=exp(x)</a:t>
            </a:r>
            <a:endParaRPr lang="ru-RU" altLang="ru-RU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6900863" y="4004916"/>
            <a:ext cx="14398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key:=false</a:t>
            </a:r>
            <a:endParaRPr lang="ru-RU" altLang="ru-RU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flipH="1" flipV="1">
            <a:off x="2581275" y="3789016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 flipH="1" flipV="1">
            <a:off x="4381500" y="3789016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 flipH="1" flipV="1">
            <a:off x="5892800" y="3789016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 flipH="1" flipV="1">
            <a:off x="7621588" y="3789016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 flipH="1" flipV="1">
            <a:off x="7621588" y="4436716"/>
            <a:ext cx="0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 flipH="1" flipV="1">
            <a:off x="5892800" y="4436716"/>
            <a:ext cx="0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 flipH="1" flipV="1">
            <a:off x="4381500" y="4436716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 flipH="1" flipV="1">
            <a:off x="2581275" y="4436716"/>
            <a:ext cx="0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 flipV="1">
            <a:off x="2581275" y="4652616"/>
            <a:ext cx="5040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3" name="AutoShape 25"/>
          <p:cNvSpPr>
            <a:spLocks noChangeArrowheads="1"/>
          </p:cNvSpPr>
          <p:nvPr/>
        </p:nvSpPr>
        <p:spPr bwMode="auto">
          <a:xfrm>
            <a:off x="4381500" y="4870103"/>
            <a:ext cx="1439863" cy="576263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sz="1600"/>
              <a:t>Key</a:t>
            </a:r>
            <a:endParaRPr lang="ru-RU" altLang="ru-RU" sz="1600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 flipH="1" flipV="1">
            <a:off x="5100638" y="4652616"/>
            <a:ext cx="0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 flipV="1">
            <a:off x="5821363" y="5157441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 flipV="1">
            <a:off x="3732213" y="5157441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5821363" y="4797078"/>
            <a:ext cx="44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да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3876675" y="4797078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/>
              <a:t>нет</a:t>
            </a:r>
          </a:p>
        </p:txBody>
      </p:sp>
      <p:sp>
        <p:nvSpPr>
          <p:cNvPr id="7199" name="AutoShape 31"/>
          <p:cNvSpPr>
            <a:spLocks noChangeArrowheads="1"/>
          </p:cNvSpPr>
          <p:nvPr/>
        </p:nvSpPr>
        <p:spPr bwMode="auto">
          <a:xfrm>
            <a:off x="4381500" y="6094066"/>
            <a:ext cx="1439863" cy="431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Конец</a:t>
            </a:r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 flipV="1">
            <a:off x="3733800" y="5878166"/>
            <a:ext cx="266223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01" name="AutoShape 33"/>
          <p:cNvSpPr>
            <a:spLocks noChangeArrowheads="1"/>
          </p:cNvSpPr>
          <p:nvPr/>
        </p:nvSpPr>
        <p:spPr bwMode="auto">
          <a:xfrm>
            <a:off x="3084513" y="5228878"/>
            <a:ext cx="1296987" cy="576263"/>
          </a:xfrm>
          <a:prstGeom prst="flowChart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Error</a:t>
            </a:r>
            <a:endParaRPr lang="ru-RU" altLang="ru-RU"/>
          </a:p>
        </p:txBody>
      </p:sp>
      <p:sp>
        <p:nvSpPr>
          <p:cNvPr id="7202" name="AutoShape 34"/>
          <p:cNvSpPr>
            <a:spLocks noChangeArrowheads="1"/>
          </p:cNvSpPr>
          <p:nvPr/>
        </p:nvSpPr>
        <p:spPr bwMode="auto">
          <a:xfrm>
            <a:off x="5821363" y="5228878"/>
            <a:ext cx="1368425" cy="576263"/>
          </a:xfrm>
          <a:prstGeom prst="flowChart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x, y</a:t>
            </a:r>
            <a:endParaRPr lang="ru-RU" altLang="ru-RU"/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 flipH="1" flipV="1">
            <a:off x="6397625" y="5157441"/>
            <a:ext cx="0" cy="82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04" name="Line 36"/>
          <p:cNvSpPr>
            <a:spLocks noChangeShapeType="1"/>
          </p:cNvSpPr>
          <p:nvPr/>
        </p:nvSpPr>
        <p:spPr bwMode="auto">
          <a:xfrm flipH="1" flipV="1">
            <a:off x="5100638" y="5878166"/>
            <a:ext cx="635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 flipH="1" flipV="1">
            <a:off x="3732213" y="5157441"/>
            <a:ext cx="0" cy="82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06" name="Line 38"/>
          <p:cNvSpPr>
            <a:spLocks noChangeShapeType="1"/>
          </p:cNvSpPr>
          <p:nvPr/>
        </p:nvSpPr>
        <p:spPr bwMode="auto">
          <a:xfrm flipH="1" flipV="1">
            <a:off x="3736975" y="5767041"/>
            <a:ext cx="1588" cy="111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07" name="Line 39"/>
          <p:cNvSpPr>
            <a:spLocks noChangeShapeType="1"/>
          </p:cNvSpPr>
          <p:nvPr/>
        </p:nvSpPr>
        <p:spPr bwMode="auto">
          <a:xfrm flipH="1" flipV="1">
            <a:off x="6391275" y="5771803"/>
            <a:ext cx="635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4237038" y="3442941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2</a:t>
            </a:r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2436813" y="3428653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1</a:t>
            </a:r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5749925" y="3447703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3</a:t>
            </a:r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7261225" y="3447703"/>
            <a:ext cx="849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Иначе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0" y="980728"/>
            <a:ext cx="39239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b="1" dirty="0" smtClean="0"/>
              <a:t>Задание. </a:t>
            </a:r>
            <a:r>
              <a:rPr lang="ru-RU" altLang="ru-RU" dirty="0" smtClean="0"/>
              <a:t>Разработать программу, вычисляющую значения функции. Функция выбирается из нескольких заданных:</a:t>
            </a:r>
            <a:endParaRPr lang="en-US" altLang="ru-RU" dirty="0" smtClean="0"/>
          </a:p>
          <a:p>
            <a:pPr eaLnBrk="1" hangingPunct="1">
              <a:buFont typeface="Wingdings" pitchFamily="2" charset="2"/>
              <a:buNone/>
            </a:pPr>
            <a:endParaRPr lang="en-US" altLang="ru-RU" b="1" dirty="0" smtClean="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ru-RU" b="1" dirty="0" smtClean="0">
                <a:solidFill>
                  <a:schemeClr val="bg2"/>
                </a:solidFill>
                <a:latin typeface="Courier New" pitchFamily="49" charset="0"/>
              </a:rPr>
              <a:t>Enter cod: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b="1" dirty="0" smtClean="0">
                <a:solidFill>
                  <a:schemeClr val="bg2"/>
                </a:solidFill>
                <a:latin typeface="Courier New" pitchFamily="49" charset="0"/>
              </a:rPr>
              <a:t>   </a:t>
            </a:r>
            <a:r>
              <a:rPr lang="en-US" altLang="ru-RU" b="1" dirty="0" smtClean="0">
                <a:solidFill>
                  <a:schemeClr val="bg2"/>
                </a:solidFill>
                <a:latin typeface="Courier New" pitchFamily="49" charset="0"/>
              </a:rPr>
              <a:t>1 – y=sin x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b="1" dirty="0" smtClean="0">
                <a:solidFill>
                  <a:schemeClr val="bg2"/>
                </a:solidFill>
                <a:latin typeface="Courier New" pitchFamily="49" charset="0"/>
              </a:rPr>
              <a:t>   </a:t>
            </a:r>
            <a:r>
              <a:rPr lang="en-US" altLang="ru-RU" b="1" dirty="0" smtClean="0">
                <a:solidFill>
                  <a:schemeClr val="bg2"/>
                </a:solidFill>
                <a:latin typeface="Courier New" pitchFamily="49" charset="0"/>
              </a:rPr>
              <a:t>2 – y=</a:t>
            </a:r>
            <a:r>
              <a:rPr lang="en-US" altLang="ru-RU" b="1" dirty="0" err="1" smtClean="0">
                <a:solidFill>
                  <a:schemeClr val="bg2"/>
                </a:solidFill>
                <a:latin typeface="Courier New" pitchFamily="49" charset="0"/>
              </a:rPr>
              <a:t>cos</a:t>
            </a:r>
            <a:r>
              <a:rPr lang="en-US" altLang="ru-RU" b="1" dirty="0" smtClean="0">
                <a:solidFill>
                  <a:schemeClr val="bg2"/>
                </a:solidFill>
                <a:latin typeface="Courier New" pitchFamily="49" charset="0"/>
              </a:rPr>
              <a:t> x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b="1" dirty="0" smtClean="0">
                <a:solidFill>
                  <a:schemeClr val="bg2"/>
                </a:solidFill>
                <a:latin typeface="Courier New" pitchFamily="49" charset="0"/>
              </a:rPr>
              <a:t>   </a:t>
            </a:r>
            <a:r>
              <a:rPr lang="en-US" altLang="ru-RU" b="1" dirty="0" smtClean="0">
                <a:solidFill>
                  <a:schemeClr val="bg2"/>
                </a:solidFill>
                <a:latin typeface="Courier New" pitchFamily="49" charset="0"/>
              </a:rPr>
              <a:t>3 – y=exp x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6384103" y="880841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Ex02_02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7172" grpId="0" animBg="1"/>
      <p:bldP spid="7173" grpId="0" animBg="1"/>
      <p:bldP spid="7174" grpId="0" animBg="1"/>
      <p:bldP spid="7175" grpId="0" animBg="1"/>
      <p:bldP spid="7176" grpId="0" animBg="1"/>
      <p:bldP spid="7177" grpId="0" animBg="1"/>
      <p:bldP spid="7178" grpId="0" animBg="1"/>
      <p:bldP spid="7179" grpId="0" animBg="1"/>
      <p:bldP spid="7180" grpId="0" animBg="1"/>
      <p:bldP spid="7181" grpId="0" animBg="1"/>
      <p:bldP spid="7182" grpId="0" animBg="1"/>
      <p:bldP spid="7183" grpId="0" animBg="1"/>
      <p:bldP spid="7184" grpId="0" animBg="1"/>
      <p:bldP spid="7185" grpId="0" animBg="1"/>
      <p:bldP spid="7186" grpId="0" animBg="1"/>
      <p:bldP spid="7187" grpId="0" animBg="1"/>
      <p:bldP spid="7188" grpId="0" animBg="1"/>
      <p:bldP spid="7189" grpId="0" animBg="1"/>
      <p:bldP spid="7190" grpId="0" animBg="1"/>
      <p:bldP spid="7191" grpId="0" animBg="1"/>
      <p:bldP spid="7192" grpId="0" animBg="1"/>
      <p:bldP spid="7193" grpId="0" animBg="1"/>
      <p:bldP spid="7194" grpId="0" animBg="1"/>
      <p:bldP spid="7195" grpId="0" animBg="1"/>
      <p:bldP spid="7196" grpId="0" animBg="1"/>
      <p:bldP spid="7197" grpId="0"/>
      <p:bldP spid="7198" grpId="0"/>
      <p:bldP spid="7199" grpId="0" animBg="1"/>
      <p:bldP spid="7200" grpId="0" animBg="1"/>
      <p:bldP spid="7201" grpId="0" animBg="1"/>
      <p:bldP spid="7202" grpId="0" animBg="1"/>
      <p:bldP spid="7203" grpId="0" animBg="1"/>
      <p:bldP spid="7204" grpId="0" animBg="1"/>
      <p:bldP spid="7205" grpId="0" animBg="1"/>
      <p:bldP spid="7206" grpId="0" animBg="1"/>
      <p:bldP spid="7207" grpId="0" animBg="1"/>
      <p:bldP spid="7208" grpId="0"/>
      <p:bldP spid="7209" grpId="0"/>
      <p:bldP spid="7210" grpId="0"/>
      <p:bldP spid="72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C29B8C4-AC61-4BC0-A4CA-FB242609BE13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4638"/>
            <a:ext cx="8748712" cy="561975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Программа вычисления значений функции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81075"/>
            <a:ext cx="4176713" cy="56880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350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</a:rPr>
              <a:t>stdio.h</a:t>
            </a:r>
            <a:r>
              <a:rPr lang="en-US" altLang="ru-RU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lnSpc>
                <a:spcPct val="90000"/>
              </a:lnSpc>
              <a:spcBef>
                <a:spcPct val="350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</a:rPr>
              <a:t>cmath</a:t>
            </a:r>
            <a:r>
              <a:rPr lang="en-US" altLang="ru-RU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lnSpc>
                <a:spcPct val="90000"/>
              </a:lnSpc>
              <a:spcBef>
                <a:spcPct val="35000"/>
              </a:spcBef>
              <a:buNone/>
            </a:pP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main()</a:t>
            </a:r>
          </a:p>
          <a:p>
            <a:pPr eaLnBrk="1" hangingPunct="1">
              <a:lnSpc>
                <a:spcPct val="90000"/>
              </a:lnSpc>
              <a:spcBef>
                <a:spcPct val="350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spcBef>
                <a:spcPct val="350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	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kod</a:t>
            </a:r>
            <a:r>
              <a:rPr lang="en-US" altLang="ru-RU" sz="2000" b="1" dirty="0" smtClean="0">
                <a:latin typeface="Courier New" pitchFamily="49" charset="0"/>
              </a:rPr>
              <a:t>; </a:t>
            </a:r>
          </a:p>
          <a:p>
            <a:pPr eaLnBrk="1" hangingPunct="1">
              <a:lnSpc>
                <a:spcPct val="90000"/>
              </a:lnSpc>
              <a:spcBef>
                <a:spcPct val="350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	</a:t>
            </a:r>
            <a:r>
              <a:rPr lang="en-US" altLang="ru-RU" sz="2000" b="1" dirty="0" err="1" smtClean="0">
                <a:latin typeface="Courier New" pitchFamily="49" charset="0"/>
              </a:rPr>
              <a:t>bool</a:t>
            </a:r>
            <a:r>
              <a:rPr lang="en-US" altLang="ru-RU" sz="2000" b="1" dirty="0" smtClean="0">
                <a:latin typeface="Courier New" pitchFamily="49" charset="0"/>
              </a:rPr>
              <a:t> key;</a:t>
            </a:r>
          </a:p>
          <a:p>
            <a:pPr eaLnBrk="1" hangingPunct="1">
              <a:lnSpc>
                <a:spcPct val="90000"/>
              </a:lnSpc>
              <a:spcBef>
                <a:spcPct val="350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	float x, y;</a:t>
            </a:r>
          </a:p>
          <a:p>
            <a:pPr eaLnBrk="1" hangingPunct="1">
              <a:lnSpc>
                <a:spcPct val="90000"/>
              </a:lnSpc>
              <a:spcBef>
                <a:spcPct val="350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	puts("Enter x:");</a:t>
            </a:r>
          </a:p>
          <a:p>
            <a:pPr eaLnBrk="1" hangingPunct="1">
              <a:lnSpc>
                <a:spcPct val="90000"/>
              </a:lnSpc>
              <a:spcBef>
                <a:spcPct val="350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	</a:t>
            </a:r>
            <a:r>
              <a:rPr lang="en-US" altLang="ru-RU" sz="2000" b="1" dirty="0" err="1" smtClean="0">
                <a:latin typeface="Courier New" pitchFamily="49" charset="0"/>
              </a:rPr>
              <a:t>scanf</a:t>
            </a:r>
            <a:r>
              <a:rPr lang="en-US" altLang="ru-RU" sz="2000" b="1" dirty="0" smtClean="0">
                <a:latin typeface="Courier New" pitchFamily="49" charset="0"/>
              </a:rPr>
              <a:t>("%</a:t>
            </a:r>
            <a:r>
              <a:rPr lang="en-US" altLang="ru-RU" sz="2000" b="1" dirty="0" err="1" smtClean="0">
                <a:latin typeface="Courier New" pitchFamily="49" charset="0"/>
              </a:rPr>
              <a:t>f",&amp;x</a:t>
            </a:r>
            <a:r>
              <a:rPr lang="en-US" altLang="ru-RU" sz="20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90000"/>
              </a:lnSpc>
              <a:spcBef>
                <a:spcPct val="350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	puts("Enter </a:t>
            </a:r>
            <a:r>
              <a:rPr lang="en-US" altLang="ru-RU" sz="2000" b="1" dirty="0" err="1" smtClean="0">
                <a:latin typeface="Courier New" pitchFamily="49" charset="0"/>
              </a:rPr>
              <a:t>kod</a:t>
            </a:r>
            <a:r>
              <a:rPr lang="en-US" altLang="ru-RU" sz="2000" b="1" dirty="0" smtClean="0">
                <a:latin typeface="Courier New" pitchFamily="49" charset="0"/>
              </a:rPr>
              <a:t>:");</a:t>
            </a:r>
          </a:p>
          <a:p>
            <a:pPr eaLnBrk="1" hangingPunct="1">
              <a:lnSpc>
                <a:spcPct val="90000"/>
              </a:lnSpc>
              <a:spcBef>
                <a:spcPct val="350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	puts("1 - y=sin(x)");</a:t>
            </a:r>
          </a:p>
          <a:p>
            <a:pPr eaLnBrk="1" hangingPunct="1">
              <a:lnSpc>
                <a:spcPct val="90000"/>
              </a:lnSpc>
              <a:spcBef>
                <a:spcPct val="350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	puts("2 - y=</a:t>
            </a:r>
            <a:r>
              <a:rPr lang="en-US" altLang="ru-RU" sz="2000" b="1" dirty="0" err="1" smtClean="0">
                <a:latin typeface="Courier New" pitchFamily="49" charset="0"/>
              </a:rPr>
              <a:t>cos</a:t>
            </a:r>
            <a:r>
              <a:rPr lang="en-US" altLang="ru-RU" sz="2000" b="1" dirty="0" smtClean="0">
                <a:latin typeface="Courier New" pitchFamily="49" charset="0"/>
              </a:rPr>
              <a:t>(x)"); </a:t>
            </a:r>
          </a:p>
          <a:p>
            <a:pPr eaLnBrk="1" hangingPunct="1">
              <a:lnSpc>
                <a:spcPct val="90000"/>
              </a:lnSpc>
              <a:spcBef>
                <a:spcPct val="350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	puts("3 - y=exp(x)");</a:t>
            </a:r>
          </a:p>
          <a:p>
            <a:pPr eaLnBrk="1" hangingPunct="1">
              <a:lnSpc>
                <a:spcPct val="90000"/>
              </a:lnSpc>
              <a:spcBef>
                <a:spcPct val="350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	</a:t>
            </a:r>
            <a:r>
              <a:rPr lang="en-US" altLang="ru-RU" sz="2000" b="1" dirty="0" err="1" smtClean="0">
                <a:latin typeface="Courier New" pitchFamily="49" charset="0"/>
              </a:rPr>
              <a:t>scanf</a:t>
            </a:r>
            <a:r>
              <a:rPr lang="en-US" altLang="ru-RU" sz="2000" b="1" dirty="0" smtClean="0">
                <a:latin typeface="Courier New" pitchFamily="49" charset="0"/>
              </a:rPr>
              <a:t>("%</a:t>
            </a:r>
            <a:r>
              <a:rPr lang="en-US" altLang="ru-RU" sz="2000" b="1" dirty="0" err="1" smtClean="0">
                <a:latin typeface="Courier New" pitchFamily="49" charset="0"/>
              </a:rPr>
              <a:t>d",&amp;kod</a:t>
            </a:r>
            <a:r>
              <a:rPr lang="en-US" altLang="ru-RU" sz="2000" b="1" dirty="0" smtClean="0">
                <a:latin typeface="Courier New" pitchFamily="49" charset="0"/>
              </a:rPr>
              <a:t>);</a:t>
            </a:r>
            <a:endParaRPr lang="ru-RU" altLang="ru-RU" sz="2000" b="1" dirty="0" smtClean="0">
              <a:latin typeface="Courier New" pitchFamily="49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084168" y="1484784"/>
            <a:ext cx="1439863" cy="431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Начало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6803306" y="1916584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6084168" y="2132484"/>
            <a:ext cx="1366838" cy="431800"/>
          </a:xfrm>
          <a:prstGeom prst="flowChartPunchedCar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dirty="0" err="1"/>
              <a:t>Kod</a:t>
            </a:r>
            <a:r>
              <a:rPr lang="en-US" altLang="ru-RU" dirty="0"/>
              <a:t> , x</a:t>
            </a:r>
            <a:endParaRPr lang="ru-RU" altLang="ru-RU" dirty="0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6803306" y="2565872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6660232" y="2780928"/>
            <a:ext cx="288032" cy="288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1565</TotalTime>
  <Words>1917</Words>
  <Application>Microsoft Office PowerPoint</Application>
  <PresentationFormat>Экран (4:3)</PresentationFormat>
  <Paragraphs>628</Paragraphs>
  <Slides>31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31</vt:i4>
      </vt:variant>
    </vt:vector>
  </HeadingPairs>
  <TitlesOfParts>
    <vt:vector size="34" baseType="lpstr">
      <vt:lpstr>Пиксел</vt:lpstr>
      <vt:lpstr>Visio</vt:lpstr>
      <vt:lpstr>VISIO</vt:lpstr>
      <vt:lpstr>Глава 2 Управляющие конструкции</vt:lpstr>
      <vt:lpstr>2.1 Блок операторов</vt:lpstr>
      <vt:lpstr>2.2 Оператор условной передачи управления</vt:lpstr>
      <vt:lpstr>Кодирование символов</vt:lpstr>
      <vt:lpstr>Программа отображения 16-тиричных эквивалентов</vt:lpstr>
      <vt:lpstr>Правило вложения</vt:lpstr>
      <vt:lpstr>2.3 Оператор выбора</vt:lpstr>
      <vt:lpstr>Программа вычисления значений функций</vt:lpstr>
      <vt:lpstr>Программа вычисления значений функции</vt:lpstr>
      <vt:lpstr>Программа вычисления значения функции (2)</vt:lpstr>
      <vt:lpstr>2.4 Операторы организации циклов</vt:lpstr>
      <vt:lpstr>Цикл-пока. Конструкция Цикл-while</vt:lpstr>
      <vt:lpstr>Цикл-до. Конструкция Цикл-do-while</vt:lpstr>
      <vt:lpstr>Счетный цикл. Конструкция Цикл-for</vt:lpstr>
      <vt:lpstr>Суммирование натуральных чисел (Ex02_03)</vt:lpstr>
      <vt:lpstr>Суммирование натуральных чисел (Ex02_03)</vt:lpstr>
      <vt:lpstr>Суммирование ряда (Ex02_04)</vt:lpstr>
      <vt:lpstr>Приведение алгоритма к структурному виду</vt:lpstr>
      <vt:lpstr>Вариант а</vt:lpstr>
      <vt:lpstr>Вариант б</vt:lpstr>
      <vt:lpstr>Сравнение результатов</vt:lpstr>
      <vt:lpstr>2.5 Решение задач вычислительной математики</vt:lpstr>
      <vt:lpstr>Неформальное описание алгоритма</vt:lpstr>
      <vt:lpstr>Схема алгоритма (неструктурная и неэффективная)</vt:lpstr>
      <vt:lpstr>Схема структурированная и сокращенная</vt:lpstr>
      <vt:lpstr>Программа</vt:lpstr>
      <vt:lpstr>Программа (2)</vt:lpstr>
      <vt:lpstr>Программа (3)</vt:lpstr>
      <vt:lpstr>2.6 Неструктурные операторы передачи управления А. Оператор безусловного перехода goto  </vt:lpstr>
      <vt:lpstr>Б. Оператор досрочного завершения break</vt:lpstr>
      <vt:lpstr>В. Оператор продолжения continue</vt:lpstr>
    </vt:vector>
  </TitlesOfParts>
  <Company>Дача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Глава 2. Управляющие конструкции 2.1 Оператор условной передачи управления</dc:title>
  <dc:creator>Иванова</dc:creator>
  <cp:lastModifiedBy>Иванова Галина Сергеевна</cp:lastModifiedBy>
  <cp:revision>82</cp:revision>
  <dcterms:created xsi:type="dcterms:W3CDTF">2006-07-16T10:31:54Z</dcterms:created>
  <dcterms:modified xsi:type="dcterms:W3CDTF">2023-09-22T19:55:57Z</dcterms:modified>
</cp:coreProperties>
</file>