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67" r:id="rId2"/>
    <p:sldId id="257" r:id="rId3"/>
    <p:sldId id="259" r:id="rId4"/>
    <p:sldId id="290" r:id="rId5"/>
    <p:sldId id="260" r:id="rId6"/>
    <p:sldId id="261" r:id="rId7"/>
    <p:sldId id="262" r:id="rId8"/>
    <p:sldId id="293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94" r:id="rId19"/>
    <p:sldId id="291" r:id="rId20"/>
    <p:sldId id="292" r:id="rId21"/>
    <p:sldId id="277" r:id="rId22"/>
    <p:sldId id="285" r:id="rId23"/>
    <p:sldId id="273" r:id="rId24"/>
    <p:sldId id="282" r:id="rId25"/>
    <p:sldId id="278" r:id="rId26"/>
    <p:sldId id="295" r:id="rId27"/>
    <p:sldId id="274" r:id="rId28"/>
    <p:sldId id="284" r:id="rId29"/>
    <p:sldId id="275" r:id="rId30"/>
    <p:sldId id="283" r:id="rId31"/>
    <p:sldId id="281" r:id="rId32"/>
    <p:sldId id="289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8DEF"/>
    <a:srgbClr val="0000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9" autoAdjust="0"/>
    <p:restoredTop sz="93987" autoAdjust="0"/>
  </p:normalViewPr>
  <p:slideViewPr>
    <p:cSldViewPr>
      <p:cViewPr varScale="1">
        <p:scale>
          <a:sx n="89" d="100"/>
          <a:sy n="8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5DF2F7F-B5FC-4918-9AAE-98B098C1EDE1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36911F0-2BA3-45BA-A292-C65A4B82E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FC00244-41E4-4A67-9B66-0645C1622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3144C-19C3-4A4C-9D82-17FC1C8AAE06}" type="slidenum">
              <a:rPr lang="ru-RU" smtClean="0"/>
              <a:pPr>
                <a:defRPr/>
              </a:pPr>
              <a:t>29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84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4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521A4-70AF-461E-850D-D930A292C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CF97C-1A55-47C1-82F8-08D33E469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6A9B3-4B2E-48AB-A799-C956E227B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E6445-B8F3-44F2-A713-6C18DB101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FA42E-A3E7-4FE5-9AB5-9F6987AB4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B9BD5-6F98-4F26-AAC2-195D25C44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948F7-2C8E-4C85-A1AC-2F57F1FEF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E5B75-D881-4BB7-B9C1-B679B77BF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E9D46-7417-43A4-8373-9F7BC61CF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B679D-580A-4445-8E36-43576C972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76FE-A80B-46C6-874D-730EDD7AE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55FA4F34-E96C-4EB8-BD2B-84B36389A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FB55D-2083-4118-89CD-50D1FA87DD1C}" type="slidenum">
              <a:rPr lang="ru-RU" smtClean="0"/>
              <a:pPr>
                <a:defRPr/>
              </a:pPr>
              <a:t>1</a:t>
            </a:fld>
            <a:endParaRPr lang="ru-RU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>Глава </a:t>
            </a:r>
            <a:r>
              <a:rPr lang="en-US" sz="4000" dirty="0" smtClean="0"/>
              <a:t>8</a:t>
            </a:r>
            <a:r>
              <a:rPr lang="ru-RU" sz="4000" dirty="0" smtClean="0"/>
              <a:t>. </a:t>
            </a:r>
            <a:br>
              <a:rPr lang="ru-RU" sz="4000" dirty="0" smtClean="0"/>
            </a:br>
            <a:r>
              <a:rPr lang="ru-RU" sz="3800" b="1" dirty="0" smtClean="0"/>
              <a:t>Библиотека</a:t>
            </a:r>
            <a:r>
              <a:rPr lang="en-US" sz="3800" b="1" dirty="0" smtClean="0"/>
              <a:t> </a:t>
            </a:r>
            <a:r>
              <a:rPr lang="ru-RU" sz="3800" b="1" dirty="0" smtClean="0"/>
              <a:t>классов ввода-вывода С++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267200"/>
            <a:ext cx="7443787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МГТУ им. Н.Э. Баумана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Факультет Информатика и системы управления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Кафедра Компьютерные системы и сети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Лектор: д.т.н., проф.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	    Иванова Галина Сергеевна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3779838" y="476250"/>
            <a:ext cx="14414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/>
              <a:t>АИП </a:t>
            </a:r>
            <a:r>
              <a:rPr lang="ru-RU" sz="1600" b="1" dirty="0"/>
              <a:t>20</a:t>
            </a:r>
            <a:r>
              <a:rPr lang="en-US" sz="1600" b="1" dirty="0" smtClean="0"/>
              <a:t>2</a:t>
            </a:r>
            <a:r>
              <a:rPr lang="ru-RU" sz="1600" b="1" dirty="0" smtClean="0"/>
              <a:t>3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9F3C23-8BEA-4688-9EED-0978B7886919}" type="slidenum">
              <a:rPr lang="ru-RU" smtClean="0"/>
              <a:pPr>
                <a:defRPr/>
              </a:pPr>
              <a:t>10</a:t>
            </a:fld>
            <a:endParaRPr lang="ru-RU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935038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Пример переопределения операций извлечения и вставки</a:t>
            </a:r>
            <a:r>
              <a:rPr lang="en-US" sz="2800" b="1" dirty="0" smtClean="0"/>
              <a:t> (</a:t>
            </a:r>
            <a:r>
              <a:rPr lang="en-US" sz="2800" b="1" dirty="0" smtClean="0">
                <a:solidFill>
                  <a:srgbClr val="008000"/>
                </a:solidFill>
                <a:latin typeface="Courier New" pitchFamily="49" charset="0"/>
              </a:rPr>
              <a:t>Ex8_01</a:t>
            </a:r>
            <a:r>
              <a:rPr lang="en-US" sz="2800" b="1" dirty="0" smtClean="0"/>
              <a:t>)</a:t>
            </a:r>
            <a:r>
              <a:rPr lang="en-US" sz="2400" b="1" dirty="0" smtClean="0"/>
              <a:t> </a:t>
            </a:r>
            <a:endParaRPr lang="ru-RU" sz="2400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893175" cy="5329238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#</a:t>
            </a:r>
            <a:r>
              <a:rPr lang="ru-RU" sz="2000" b="1" dirty="0" err="1" smtClean="0">
                <a:latin typeface="Courier New" pitchFamily="49" charset="0"/>
              </a:rPr>
              <a:t>include</a:t>
            </a:r>
            <a:r>
              <a:rPr lang="ru-RU" sz="2000" b="1" dirty="0" smtClean="0">
                <a:latin typeface="Courier New" pitchFamily="49" charset="0"/>
              </a:rPr>
              <a:t> &lt;</a:t>
            </a:r>
            <a:r>
              <a:rPr lang="ru-RU" sz="2000" b="1" dirty="0" err="1" smtClean="0">
                <a:latin typeface="Courier New" pitchFamily="49" charset="0"/>
              </a:rPr>
              <a:t>iostream</a:t>
            </a:r>
            <a:r>
              <a:rPr 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#</a:t>
            </a:r>
            <a:r>
              <a:rPr lang="ru-RU" sz="2000" b="1" dirty="0" err="1" smtClean="0">
                <a:latin typeface="Courier New" pitchFamily="49" charset="0"/>
              </a:rPr>
              <a:t>include</a:t>
            </a:r>
            <a:r>
              <a:rPr lang="ru-RU" sz="2000" b="1" dirty="0" smtClean="0">
                <a:latin typeface="Courier New" pitchFamily="49" charset="0"/>
              </a:rPr>
              <a:t> &lt;</a:t>
            </a:r>
            <a:r>
              <a:rPr lang="ru-RU" sz="2000" b="1" dirty="0" err="1" smtClean="0">
                <a:latin typeface="Courier New" pitchFamily="49" charset="0"/>
              </a:rPr>
              <a:t>iomanip</a:t>
            </a:r>
            <a:r>
              <a:rPr lang="ru-RU" sz="2000" b="1" dirty="0" smtClean="0">
                <a:latin typeface="Courier New" pitchFamily="49" charset="0"/>
              </a:rPr>
              <a:t>&gt;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using namespace </a:t>
            </a:r>
            <a:r>
              <a:rPr lang="en-US" sz="2000" b="1" dirty="0" err="1" smtClean="0">
                <a:latin typeface="Courier New" pitchFamily="49" charset="0"/>
              </a:rPr>
              <a:t>std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sz="2000" b="1" dirty="0" err="1" smtClean="0">
                <a:latin typeface="Courier New" pitchFamily="49" charset="0"/>
              </a:rPr>
              <a:t>class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TVector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{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private</a:t>
            </a:r>
            <a:r>
              <a:rPr lang="ru-RU" sz="2000" b="1" dirty="0" smtClean="0">
                <a:latin typeface="Courier New" pitchFamily="49" charset="0"/>
              </a:rPr>
              <a:t>: </a:t>
            </a:r>
            <a:r>
              <a:rPr lang="ru-RU" sz="2000" b="1" dirty="0" err="1" smtClean="0">
                <a:latin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x,y,z</a:t>
            </a:r>
            <a:r>
              <a:rPr lang="ru-RU" sz="2000" b="1" dirty="0" smtClean="0">
                <a:latin typeface="Courier New" pitchFamily="49" charset="0"/>
              </a:rPr>
              <a:t>;      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public</a:t>
            </a:r>
            <a:r>
              <a:rPr lang="ru-RU" sz="2000" b="1" dirty="0" smtClean="0">
                <a:latin typeface="Courier New" pitchFamily="49" charset="0"/>
              </a:rPr>
              <a:t>:  </a:t>
            </a:r>
            <a:r>
              <a:rPr lang="ru-RU" sz="2000" b="1" dirty="0" err="1" smtClean="0">
                <a:latin typeface="Courier New" pitchFamily="49" charset="0"/>
              </a:rPr>
              <a:t>TVector</a:t>
            </a:r>
            <a:r>
              <a:rPr lang="ru-RU" sz="2000" b="1" dirty="0" smtClean="0">
                <a:latin typeface="Courier New" pitchFamily="49" charset="0"/>
              </a:rPr>
              <a:t>() {}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ru-RU" sz="2000" b="1" dirty="0" err="1" smtClean="0">
                <a:solidFill>
                  <a:srgbClr val="0000CC"/>
                </a:solidFill>
                <a:latin typeface="Courier New" pitchFamily="49" charset="0"/>
              </a:rPr>
              <a:t>friend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ostream</a:t>
            </a:r>
            <a:r>
              <a:rPr lang="ru-RU" sz="2000" b="1" dirty="0" smtClean="0">
                <a:latin typeface="Courier New" pitchFamily="49" charset="0"/>
              </a:rPr>
              <a:t>&amp; </a:t>
            </a:r>
            <a:r>
              <a:rPr lang="ru-RU" sz="2000" b="1" dirty="0" err="1" smtClean="0">
                <a:latin typeface="Courier New" pitchFamily="49" charset="0"/>
              </a:rPr>
              <a:t>operator</a:t>
            </a:r>
            <a:r>
              <a:rPr lang="ru-RU" sz="2000" b="1" dirty="0" smtClean="0">
                <a:latin typeface="Courier New" pitchFamily="49" charset="0"/>
              </a:rPr>
              <a:t>&lt;&lt;(</a:t>
            </a:r>
            <a:r>
              <a:rPr lang="ru-RU" sz="2000" b="1" dirty="0" err="1" smtClean="0">
                <a:latin typeface="Courier New" pitchFamily="49" charset="0"/>
              </a:rPr>
              <a:t>ostream</a:t>
            </a:r>
            <a:r>
              <a:rPr lang="ru-RU" sz="2000" b="1" dirty="0" smtClean="0">
                <a:latin typeface="Courier New" pitchFamily="49" charset="0"/>
              </a:rPr>
              <a:t> &amp;</a:t>
            </a:r>
            <a:r>
              <a:rPr lang="ru-RU" sz="2000" b="1" dirty="0" err="1" smtClean="0">
                <a:latin typeface="Courier New" pitchFamily="49" charset="0"/>
              </a:rPr>
              <a:t>stream</a:t>
            </a:r>
            <a:r>
              <a:rPr lang="ru-RU" sz="2000" b="1" dirty="0" smtClean="0">
                <a:latin typeface="Courier New" pitchFamily="49" charset="0"/>
              </a:rPr>
              <a:t>,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						</a:t>
            </a:r>
            <a:r>
              <a:rPr lang="ru-RU" sz="2000" b="1" dirty="0" err="1" smtClean="0">
                <a:latin typeface="Courier New" pitchFamily="49" charset="0"/>
              </a:rPr>
              <a:t>TVector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obj</a:t>
            </a:r>
            <a:r>
              <a:rPr 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ru-RU" sz="2000" b="1" dirty="0" err="1" smtClean="0">
                <a:solidFill>
                  <a:srgbClr val="0000CC"/>
                </a:solidFill>
                <a:latin typeface="Courier New" pitchFamily="49" charset="0"/>
              </a:rPr>
              <a:t>friend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istream</a:t>
            </a:r>
            <a:r>
              <a:rPr lang="ru-RU" sz="2000" b="1" dirty="0" smtClean="0">
                <a:latin typeface="Courier New" pitchFamily="49" charset="0"/>
              </a:rPr>
              <a:t>&amp; </a:t>
            </a:r>
            <a:r>
              <a:rPr lang="ru-RU" sz="2000" b="1" dirty="0" err="1" smtClean="0">
                <a:latin typeface="Courier New" pitchFamily="49" charset="0"/>
              </a:rPr>
              <a:t>operator</a:t>
            </a:r>
            <a:r>
              <a:rPr lang="ru-RU" sz="2000" b="1" dirty="0" smtClean="0">
                <a:latin typeface="Courier New" pitchFamily="49" charset="0"/>
              </a:rPr>
              <a:t>&gt;&gt;(</a:t>
            </a:r>
            <a:r>
              <a:rPr lang="ru-RU" sz="2000" b="1" dirty="0" err="1" smtClean="0">
                <a:latin typeface="Courier New" pitchFamily="49" charset="0"/>
              </a:rPr>
              <a:t>istream</a:t>
            </a:r>
            <a:r>
              <a:rPr lang="ru-RU" sz="2000" b="1" dirty="0" smtClean="0">
                <a:latin typeface="Courier New" pitchFamily="49" charset="0"/>
              </a:rPr>
              <a:t> &amp;</a:t>
            </a:r>
            <a:r>
              <a:rPr lang="ru-RU" sz="2000" b="1" dirty="0" err="1" smtClean="0">
                <a:latin typeface="Courier New" pitchFamily="49" charset="0"/>
              </a:rPr>
              <a:t>stream</a:t>
            </a:r>
            <a:r>
              <a:rPr lang="ru-RU" sz="2000" b="1" dirty="0" smtClean="0">
                <a:latin typeface="Courier New" pitchFamily="49" charset="0"/>
              </a:rPr>
              <a:t>,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					      </a:t>
            </a:r>
            <a:r>
              <a:rPr lang="ru-RU" sz="2000" b="1" dirty="0" err="1" smtClean="0">
                <a:latin typeface="Courier New" pitchFamily="49" charset="0"/>
              </a:rPr>
              <a:t>TVector</a:t>
            </a:r>
            <a:r>
              <a:rPr lang="ru-RU" sz="2000" b="1" dirty="0" smtClean="0">
                <a:latin typeface="Courier New" pitchFamily="49" charset="0"/>
              </a:rPr>
              <a:t>&amp; </a:t>
            </a:r>
            <a:r>
              <a:rPr lang="ru-RU" sz="2000" b="1" dirty="0" err="1" smtClean="0">
                <a:latin typeface="Courier New" pitchFamily="49" charset="0"/>
              </a:rPr>
              <a:t>obj</a:t>
            </a:r>
            <a:r>
              <a:rPr 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EE5046-1984-4BB0-86AE-B08B7B977FD1}" type="slidenum">
              <a:rPr lang="ru-RU" smtClean="0"/>
              <a:pPr>
                <a:defRPr/>
              </a:pPr>
              <a:t>11</a:t>
            </a:fld>
            <a:endParaRPr lang="ru-RU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9215438" cy="633413"/>
          </a:xfrm>
        </p:spPr>
        <p:txBody>
          <a:bodyPr/>
          <a:lstStyle/>
          <a:p>
            <a:pPr eaLnBrk="1" hangingPunct="1"/>
            <a:r>
              <a:rPr lang="ru-RU" sz="2800" b="1" smtClean="0"/>
              <a:t>Пример переопределения извлечения и вставки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err="1" smtClean="0">
                <a:latin typeface="Courier New" pitchFamily="49" charset="0"/>
              </a:rPr>
              <a:t>ostream&amp;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operator</a:t>
            </a:r>
            <a:r>
              <a:rPr lang="ru-RU" sz="2000" b="1" dirty="0" smtClean="0">
                <a:latin typeface="Courier New" pitchFamily="49" charset="0"/>
              </a:rPr>
              <a:t>&lt;&lt;(</a:t>
            </a:r>
            <a:r>
              <a:rPr lang="ru-RU" sz="2000" b="1" dirty="0" err="1" smtClean="0">
                <a:latin typeface="Courier New" pitchFamily="49" charset="0"/>
              </a:rPr>
              <a:t>ostream</a:t>
            </a:r>
            <a:r>
              <a:rPr lang="ru-RU" sz="2000" b="1" dirty="0" smtClean="0">
                <a:latin typeface="Courier New" pitchFamily="49" charset="0"/>
              </a:rPr>
              <a:t> &amp;</a:t>
            </a:r>
            <a:r>
              <a:rPr lang="ru-RU" sz="2000" b="1" dirty="0" err="1" smtClean="0">
                <a:latin typeface="Courier New" pitchFamily="49" charset="0"/>
              </a:rPr>
              <a:t>stream,TVector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obj</a:t>
            </a:r>
            <a:r>
              <a:rPr lang="ru-RU" sz="20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{ 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stream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&lt;&lt;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</a:rPr>
              <a:t>Value</a:t>
            </a:r>
            <a:r>
              <a:rPr lang="ru-RU" sz="2000" b="1" dirty="0" smtClean="0">
                <a:latin typeface="Courier New" pitchFamily="49" charset="0"/>
              </a:rPr>
              <a:t> :";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b="1" dirty="0" smtClean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stream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&lt;&lt;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setw</a:t>
            </a:r>
            <a:r>
              <a:rPr lang="ru-RU" sz="2000" b="1" dirty="0" smtClean="0">
                <a:latin typeface="Courier New" pitchFamily="49" charset="0"/>
              </a:rPr>
              <a:t>(5)&lt;&lt;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obj.x</a:t>
            </a:r>
            <a:r>
              <a:rPr lang="ru-RU" sz="2000" b="1" dirty="0" smtClean="0">
                <a:latin typeface="Courier New" pitchFamily="49" charset="0"/>
              </a:rPr>
              <a:t> &lt;&lt; ",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"&lt;&lt;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obj.y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b="1" dirty="0" smtClean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 stream </a:t>
            </a:r>
            <a:r>
              <a:rPr lang="ru-RU" sz="2000" b="1" dirty="0" smtClean="0">
                <a:latin typeface="Courier New" pitchFamily="49" charset="0"/>
              </a:rPr>
              <a:t>&lt;&lt;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",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&lt;&lt;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obj.z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&lt;&lt;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"\</a:t>
            </a:r>
            <a:r>
              <a:rPr lang="ru-RU" sz="2000" b="1" dirty="0" err="1" smtClean="0">
                <a:latin typeface="Courier New" pitchFamily="49" charset="0"/>
              </a:rPr>
              <a:t>n</a:t>
            </a:r>
            <a:r>
              <a:rPr lang="ru-RU" sz="2000" b="1" dirty="0" smtClean="0">
                <a:latin typeface="Courier New" pitchFamily="49" charset="0"/>
              </a:rPr>
              <a:t>";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b="1" dirty="0" smtClean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return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stream</a:t>
            </a:r>
            <a:r>
              <a:rPr 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err="1" smtClean="0">
                <a:latin typeface="Courier New" pitchFamily="49" charset="0"/>
              </a:rPr>
              <a:t>istream&amp;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operator</a:t>
            </a:r>
            <a:r>
              <a:rPr lang="ru-RU" sz="2000" b="1" dirty="0" smtClean="0">
                <a:latin typeface="Courier New" pitchFamily="49" charset="0"/>
              </a:rPr>
              <a:t>&gt;&gt;(</a:t>
            </a:r>
            <a:r>
              <a:rPr lang="ru-RU" sz="2000" b="1" dirty="0" err="1" smtClean="0">
                <a:latin typeface="Courier New" pitchFamily="49" charset="0"/>
              </a:rPr>
              <a:t>istream</a:t>
            </a:r>
            <a:r>
              <a:rPr lang="ru-RU" sz="2000" b="1" dirty="0" smtClean="0">
                <a:latin typeface="Courier New" pitchFamily="49" charset="0"/>
              </a:rPr>
              <a:t> &amp;</a:t>
            </a:r>
            <a:r>
              <a:rPr lang="ru-RU" sz="2000" b="1" dirty="0" err="1" smtClean="0">
                <a:latin typeface="Courier New" pitchFamily="49" charset="0"/>
              </a:rPr>
              <a:t>stream</a:t>
            </a:r>
            <a:r>
              <a:rPr lang="ru-RU" sz="2000" b="1" dirty="0" smtClean="0">
                <a:latin typeface="Courier New" pitchFamily="49" charset="0"/>
              </a:rPr>
              <a:t>, </a:t>
            </a:r>
            <a:r>
              <a:rPr lang="ru-RU" sz="2000" b="1" dirty="0" err="1" smtClean="0">
                <a:latin typeface="Courier New" pitchFamily="49" charset="0"/>
              </a:rPr>
              <a:t>TVector&amp;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obj</a:t>
            </a:r>
            <a:r>
              <a:rPr lang="ru-RU" sz="20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{  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ru-RU" sz="2000" b="1" dirty="0" err="1" smtClean="0">
                <a:latin typeface="Courier New" pitchFamily="49" charset="0"/>
              </a:rPr>
              <a:t>cout</a:t>
            </a:r>
            <a:r>
              <a:rPr lang="ru-RU" sz="2000" b="1" dirty="0" smtClean="0">
                <a:latin typeface="Courier New" pitchFamily="49" charset="0"/>
              </a:rPr>
              <a:t>&lt;&lt;"</a:t>
            </a:r>
            <a:r>
              <a:rPr lang="en-US" sz="2000" b="1" dirty="0" smtClean="0">
                <a:latin typeface="Courier New" pitchFamily="49" charset="0"/>
              </a:rPr>
              <a:t>Input value</a:t>
            </a:r>
            <a:r>
              <a:rPr lang="ru-RU" sz="2000" b="1" dirty="0" smtClean="0">
                <a:latin typeface="Courier New" pitchFamily="49" charset="0"/>
              </a:rPr>
              <a:t>:";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  </a:t>
            </a:r>
            <a:r>
              <a:rPr lang="ru-RU" sz="2000" b="1" dirty="0" err="1" smtClean="0">
                <a:latin typeface="Courier New" pitchFamily="49" charset="0"/>
              </a:rPr>
              <a:t>return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stream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&gt;&gt;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obj.x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&gt;&gt;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obj.y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&gt;&gt;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obj.z</a:t>
            </a:r>
            <a:r>
              <a:rPr 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CCE7C6-FBF7-413C-B657-558ED246D105}" type="slidenum">
              <a:rPr lang="ru-RU" smtClean="0"/>
              <a:pPr>
                <a:defRPr/>
              </a:pPr>
              <a:t>12</a:t>
            </a:fld>
            <a:endParaRPr lang="ru-RU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pPr eaLnBrk="1" hangingPunct="1"/>
            <a:r>
              <a:rPr lang="ru-RU" sz="2800" b="1" smtClean="0"/>
              <a:t>Тестирующая программа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145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main()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{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TVector</a:t>
            </a:r>
            <a:r>
              <a:rPr lang="en-US" sz="2000" b="1" dirty="0" smtClean="0">
                <a:latin typeface="Courier New" pitchFamily="49" charset="0"/>
              </a:rPr>
              <a:t> A,B;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cin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&gt;&gt;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A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&gt;&gt;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B;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cout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&lt;&lt;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A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&lt;&lt;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B;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return 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endParaRPr lang="ru-RU" sz="2000" b="1" dirty="0" smtClean="0">
              <a:latin typeface="Courier New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708920"/>
            <a:ext cx="379135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E8FF48-9529-40A0-A4C0-C5CC4D7F5BF8}" type="slidenum">
              <a:rPr lang="ru-RU" smtClean="0"/>
              <a:pPr>
                <a:defRPr/>
              </a:pPr>
              <a:t>13</a:t>
            </a:fld>
            <a:endParaRPr lang="ru-RU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686800" cy="5746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8.6. Создание и настройка объектов-потоков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2"/>
            <a:ext cx="8893175" cy="58054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dirty="0" smtClean="0"/>
              <a:t>Классы потоков, связанные с файлами:</a:t>
            </a:r>
          </a:p>
          <a:p>
            <a:pPr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ifstream</a:t>
            </a:r>
            <a:r>
              <a:rPr lang="ru-RU" sz="2000" b="1" dirty="0" smtClean="0">
                <a:latin typeface="Courier New" pitchFamily="49" charset="0"/>
              </a:rPr>
              <a:t> – </a:t>
            </a:r>
            <a:r>
              <a:rPr lang="ru-RU" sz="2000" dirty="0" smtClean="0"/>
              <a:t>для ввода из файла;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ofstream</a:t>
            </a:r>
            <a:r>
              <a:rPr lang="ru-RU" sz="2000" b="1" dirty="0" smtClean="0">
                <a:latin typeface="Courier New" pitchFamily="49" charset="0"/>
              </a:rPr>
              <a:t> – </a:t>
            </a:r>
            <a:r>
              <a:rPr lang="ru-RU" sz="2000" dirty="0" smtClean="0"/>
              <a:t>для вывода в файл;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fstream</a:t>
            </a:r>
            <a:r>
              <a:rPr lang="ru-RU" sz="2000" b="1" dirty="0" smtClean="0">
                <a:latin typeface="Courier New" pitchFamily="49" charset="0"/>
              </a:rPr>
              <a:t> – </a:t>
            </a:r>
            <a:r>
              <a:rPr lang="ru-RU" sz="2000" dirty="0" smtClean="0"/>
              <a:t>может применяться для создания потоков ввода и вывода.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Объявление потока и открытие файла с помощью конструктора.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Примеры:</a:t>
            </a:r>
          </a:p>
          <a:p>
            <a:pPr>
              <a:buFont typeface="Wingdings" pitchFamily="2" charset="2"/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ifstream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("d:\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Test1.txt");</a:t>
            </a:r>
            <a:r>
              <a:rPr lang="ru-RU" sz="2000" dirty="0" smtClean="0"/>
              <a:t> </a:t>
            </a:r>
            <a:r>
              <a:rPr lang="en-US" sz="2000" dirty="0" smtClean="0">
                <a:solidFill>
                  <a:srgbClr val="338DEF"/>
                </a:solidFill>
              </a:rPr>
              <a:t>// </a:t>
            </a:r>
            <a:r>
              <a:rPr lang="ru-RU" sz="2000" dirty="0" smtClean="0">
                <a:solidFill>
                  <a:srgbClr val="338DEF"/>
                </a:solidFill>
              </a:rPr>
              <a:t>для ввода из файла</a:t>
            </a:r>
          </a:p>
          <a:p>
            <a:pPr>
              <a:buFont typeface="Wingdings" pitchFamily="2" charset="2"/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ofstream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out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("d:\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Test2.txt");</a:t>
            </a:r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338DEF"/>
                </a:solidFill>
              </a:rPr>
              <a:t>// </a:t>
            </a:r>
            <a:r>
              <a:rPr lang="ru-RU" sz="2000" dirty="0">
                <a:solidFill>
                  <a:srgbClr val="338DEF"/>
                </a:solidFill>
              </a:rPr>
              <a:t>для вывода в файл, если файл </a:t>
            </a:r>
            <a:r>
              <a:rPr lang="en-US" sz="2000" dirty="0" smtClean="0">
                <a:solidFill>
                  <a:srgbClr val="338DEF"/>
                </a:solidFill>
              </a:rPr>
              <a:t>      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338DEF"/>
                </a:solidFill>
              </a:rPr>
              <a:t>                                          // </a:t>
            </a:r>
            <a:r>
              <a:rPr lang="ru-RU" sz="2000" dirty="0" smtClean="0">
                <a:solidFill>
                  <a:srgbClr val="338DEF"/>
                </a:solidFill>
              </a:rPr>
              <a:t>существовал</a:t>
            </a:r>
            <a:r>
              <a:rPr lang="ru-RU" sz="2000" dirty="0">
                <a:solidFill>
                  <a:srgbClr val="338DEF"/>
                </a:solidFill>
              </a:rPr>
              <a:t>, то его содержимое стирается</a:t>
            </a:r>
            <a:endParaRPr lang="en-US" sz="2000" dirty="0">
              <a:solidFill>
                <a:srgbClr val="338DEF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fstream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out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("d:\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Test2.txt");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338DEF"/>
                </a:solidFill>
              </a:rPr>
              <a:t>// </a:t>
            </a:r>
            <a:r>
              <a:rPr lang="ru-RU" sz="2000" dirty="0">
                <a:solidFill>
                  <a:srgbClr val="338DEF"/>
                </a:solidFill>
              </a:rPr>
              <a:t>для ввода из файла</a:t>
            </a:r>
            <a:r>
              <a:rPr lang="en-US" sz="2000" dirty="0">
                <a:solidFill>
                  <a:srgbClr val="338DEF"/>
                </a:solidFill>
              </a:rPr>
              <a:t> </a:t>
            </a:r>
            <a:r>
              <a:rPr lang="ru-RU" sz="2000" dirty="0">
                <a:solidFill>
                  <a:srgbClr val="338DEF"/>
                </a:solidFill>
              </a:rPr>
              <a:t>и вывода в </a:t>
            </a:r>
            <a:endParaRPr lang="en-US" sz="2000" dirty="0" smtClean="0">
              <a:solidFill>
                <a:srgbClr val="338DEF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338DEF"/>
                </a:solidFill>
              </a:rPr>
              <a:t>                                                                            // </a:t>
            </a:r>
            <a:r>
              <a:rPr lang="ru-RU" sz="2000" dirty="0" smtClean="0">
                <a:solidFill>
                  <a:srgbClr val="338DEF"/>
                </a:solidFill>
              </a:rPr>
              <a:t>файл</a:t>
            </a:r>
            <a:endParaRPr lang="ru-RU" sz="2000" dirty="0">
              <a:solidFill>
                <a:srgbClr val="338DEF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cs typeface="Courier New" pitchFamily="49" charset="0"/>
              </a:rPr>
              <a:t>При объявлении потока без указания параметров файл не открывается, поток создается конструктором без параметров…  </a:t>
            </a:r>
          </a:p>
          <a:p>
            <a:pPr eaLnBrk="1" hangingPunct="1">
              <a:buFont typeface="Wingdings" pitchFamily="2" charset="2"/>
              <a:buNone/>
            </a:pPr>
            <a:endParaRPr lang="ru-RU" sz="20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C78A20-0ABE-4A92-98BD-50B74F7D3312}" type="slidenum">
              <a:rPr lang="ru-RU" smtClean="0"/>
              <a:pPr>
                <a:defRPr/>
              </a:pPr>
              <a:t>14</a:t>
            </a:fld>
            <a:endParaRPr lang="ru-RU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pPr eaLnBrk="1" hangingPunct="1"/>
            <a:r>
              <a:rPr lang="ru-RU" sz="2800" b="1" smtClean="0"/>
              <a:t>Открытие файла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964612" cy="59499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filename,int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mode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где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mode</a:t>
            </a:r>
            <a:r>
              <a:rPr lang="ru-RU" sz="2000" dirty="0" smtClean="0"/>
              <a:t> - режим ввода/вывода:</a:t>
            </a:r>
          </a:p>
          <a:p>
            <a:pPr indent="282575">
              <a:buFont typeface="Wingdings" pitchFamily="2" charset="2"/>
              <a:buNone/>
              <a:defRPr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2000" dirty="0" smtClean="0"/>
              <a:t> - открыть поток для ввода;</a:t>
            </a:r>
          </a:p>
          <a:p>
            <a:pPr indent="282575">
              <a:buFont typeface="Wingdings" pitchFamily="2" charset="2"/>
              <a:buNone/>
              <a:defRPr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out</a:t>
            </a:r>
            <a:r>
              <a:rPr lang="ru-RU" sz="2000" dirty="0" smtClean="0"/>
              <a:t> - открыть поток для вывода;</a:t>
            </a:r>
          </a:p>
          <a:p>
            <a:pPr marL="2060575" indent="-1435100">
              <a:buFont typeface="Wingdings" pitchFamily="2" charset="2"/>
              <a:buNone/>
              <a:defRPr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ate</a:t>
            </a:r>
            <a:r>
              <a:rPr lang="ru-RU" sz="2000" dirty="0" smtClean="0"/>
              <a:t> - установить указатель потока на конец файла,</a:t>
            </a:r>
          </a:p>
          <a:p>
            <a:pPr indent="282575">
              <a:buFont typeface="Wingdings" pitchFamily="2" charset="2"/>
              <a:buNone/>
              <a:defRPr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app</a:t>
            </a:r>
            <a:r>
              <a:rPr lang="ru-RU" sz="2000" dirty="0" smtClean="0"/>
              <a:t> - открыть поток для добавления,</a:t>
            </a:r>
          </a:p>
          <a:p>
            <a:pPr indent="282575">
              <a:buFont typeface="Wingdings" pitchFamily="2" charset="2"/>
              <a:buNone/>
              <a:defRPr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trun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2000" dirty="0" smtClean="0"/>
              <a:t> - удалить содержимое файла, если он уже существует,</a:t>
            </a:r>
          </a:p>
          <a:p>
            <a:pPr indent="282575">
              <a:buFont typeface="Wingdings" pitchFamily="2" charset="2"/>
              <a:buNone/>
              <a:defRPr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binary</a:t>
            </a:r>
            <a:r>
              <a:rPr lang="ru-RU" sz="2000" dirty="0" smtClean="0"/>
              <a:t> - открыть в двоичном режиме.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/>
              <a:t>Примеры</a:t>
            </a:r>
            <a:r>
              <a:rPr lang="ru-RU" sz="2000" dirty="0" smtClean="0"/>
              <a:t>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//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объявление переменной-потока без открытия файла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/>
              <a:t>а)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f.open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("simple.txt",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::in);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338DEF"/>
                </a:solidFill>
              </a:rPr>
              <a:t>// </a:t>
            </a:r>
            <a:r>
              <a:rPr lang="ru-RU" sz="2000" dirty="0" smtClean="0">
                <a:solidFill>
                  <a:srgbClr val="338DEF"/>
                </a:solidFill>
              </a:rPr>
              <a:t>открыть поток для ввода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/>
              <a:t>б</a:t>
            </a:r>
            <a:r>
              <a:rPr lang="ru-RU" sz="2000" dirty="0" smtClean="0">
                <a:cs typeface="Courier New" pitchFamily="49" charset="0"/>
              </a:rPr>
              <a:t>)</a:t>
            </a:r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f.open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("simple.txt",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out|ios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trunc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338DEF"/>
                </a:solidFill>
              </a:rPr>
              <a:t>/* </a:t>
            </a:r>
            <a:r>
              <a:rPr lang="ru-RU" sz="2000" dirty="0" smtClean="0">
                <a:solidFill>
                  <a:srgbClr val="338DEF"/>
                </a:solidFill>
              </a:rPr>
              <a:t>открыть  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338DEF"/>
                </a:solidFill>
              </a:rPr>
              <a:t>                                    поток для вывода </a:t>
            </a:r>
            <a:r>
              <a:rPr lang="en-US" sz="2000" dirty="0" smtClean="0">
                <a:solidFill>
                  <a:srgbClr val="338DEF"/>
                </a:solidFill>
              </a:rPr>
              <a:t> </a:t>
            </a:r>
            <a:r>
              <a:rPr lang="ru-RU" sz="2000" dirty="0" smtClean="0">
                <a:solidFill>
                  <a:srgbClr val="338DEF"/>
                </a:solidFill>
              </a:rPr>
              <a:t>и стереть файл с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338DEF"/>
                </a:solidFill>
              </a:rPr>
              <a:t>                                    указанным именем, если он существует </a:t>
            </a:r>
            <a:r>
              <a:rPr lang="en-US" sz="2000" dirty="0" smtClean="0">
                <a:solidFill>
                  <a:srgbClr val="338DEF"/>
                </a:solidFill>
              </a:rPr>
              <a:t>*/</a:t>
            </a:r>
            <a:endParaRPr lang="ru-RU" sz="2000" dirty="0" smtClean="0">
              <a:solidFill>
                <a:srgbClr val="338DEF"/>
              </a:solidFill>
            </a:endParaRPr>
          </a:p>
          <a:p>
            <a:pPr>
              <a:buNone/>
              <a:defRPr/>
            </a:pPr>
            <a:r>
              <a:rPr lang="ru-RU" sz="2000" dirty="0" smtClean="0"/>
              <a:t>в)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f.open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("simple.txt",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in|ios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out|ios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::binary);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338DEF"/>
                </a:solidFill>
              </a:rPr>
              <a:t>                                </a:t>
            </a:r>
            <a:r>
              <a:rPr lang="en-US" sz="2000" dirty="0" smtClean="0">
                <a:solidFill>
                  <a:srgbClr val="338DEF"/>
                </a:solidFill>
              </a:rPr>
              <a:t>/* </a:t>
            </a:r>
            <a:r>
              <a:rPr lang="ru-RU" sz="2000" dirty="0" smtClean="0">
                <a:solidFill>
                  <a:srgbClr val="338DEF"/>
                </a:solidFill>
              </a:rPr>
              <a:t>открыть двоичный файл для ввода и вывода</a:t>
            </a:r>
            <a:r>
              <a:rPr lang="en-US" sz="2000" dirty="0" smtClean="0">
                <a:solidFill>
                  <a:srgbClr val="338DEF"/>
                </a:solidFill>
              </a:rPr>
              <a:t> */</a:t>
            </a:r>
            <a:endParaRPr lang="ru-RU" sz="2000" dirty="0" smtClean="0">
              <a:solidFill>
                <a:srgbClr val="338DE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8826A8-B9DC-4729-9B87-A2B5CFE603D9}" type="slidenum">
              <a:rPr lang="ru-RU" smtClean="0"/>
              <a:pPr>
                <a:defRPr/>
              </a:pPr>
              <a:t>15</a:t>
            </a:fld>
            <a:endParaRPr lang="ru-RU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pPr eaLnBrk="1" hangingPunct="1"/>
            <a:r>
              <a:rPr lang="ru-RU" sz="2800" b="1" smtClean="0"/>
              <a:t>Закрытие файла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229600" cy="51450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close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</a:pPr>
            <a:endParaRPr lang="ru-RU" sz="2000" b="1" dirty="0" smtClean="0"/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Пример</a:t>
            </a:r>
            <a:r>
              <a:rPr lang="ru-RU" sz="2000" dirty="0" smtClean="0"/>
              <a:t> :</a:t>
            </a:r>
            <a:br>
              <a:rPr lang="ru-RU" sz="2000" dirty="0" smtClean="0"/>
            </a:br>
            <a:endParaRPr lang="ru-RU" sz="2000" dirty="0" smtClean="0"/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fstream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f;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f.open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simple.txt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",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ios::in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//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Обработка компонентов файла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ru-RU" sz="20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7E18E9-5C44-44CF-8460-CFC85D63570A}" type="slidenum">
              <a:rPr lang="ru-RU" smtClean="0"/>
              <a:pPr>
                <a:defRPr/>
              </a:pPr>
              <a:t>16</a:t>
            </a:fld>
            <a:endParaRPr lang="ru-RU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pPr eaLnBrk="1" hangingPunct="1"/>
            <a:r>
              <a:rPr lang="ru-RU" sz="2800" b="1" smtClean="0"/>
              <a:t>Контроль ошибок при выполнении операций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47211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good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ru-RU" sz="2000" dirty="0" smtClean="0">
                <a:cs typeface="Courier New" pitchFamily="49" charset="0"/>
              </a:rPr>
              <a:t>-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ru-RU" sz="2000" dirty="0" smtClean="0"/>
              <a:t>возвращает ненулевое значение, если при </a:t>
            </a: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         </a:t>
            </a:r>
            <a:r>
              <a:rPr lang="ru-RU" sz="2000" dirty="0" smtClean="0"/>
              <a:t>выполнении потоковой операции не возникает ошибки; </a:t>
            </a: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fail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dirty="0" smtClean="0">
                <a:solidFill>
                  <a:srgbClr val="00B050"/>
                </a:solidFill>
                <a:cs typeface="Courier New" pitchFamily="49" charset="0"/>
              </a:rPr>
              <a:t> </a:t>
            </a:r>
            <a:r>
              <a:rPr lang="ru-RU" sz="2000" dirty="0" smtClean="0"/>
              <a:t>возвращает ненулевое значение, если при </a:t>
            </a: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             </a:t>
            </a:r>
            <a:r>
              <a:rPr lang="ru-RU" sz="2000" dirty="0" smtClean="0"/>
              <a:t>выполнении потоковой операции возникает ошибка;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!</a:t>
            </a:r>
            <a:r>
              <a:rPr lang="en-US" sz="2000" dirty="0" smtClean="0"/>
              <a:t> - </a:t>
            </a:r>
            <a:r>
              <a:rPr lang="ru-RU" sz="2000" dirty="0" smtClean="0"/>
              <a:t>перегруженная операция - применяется к экземпляру потока для определения состояния ошибки.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/>
              <a:t>Пример:</a:t>
            </a:r>
            <a:endParaRPr lang="en-US" sz="2000" b="1" dirty="0" smtClean="0"/>
          </a:p>
          <a:p>
            <a:pPr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 marL="32400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(!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      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// если файл не открыт</a:t>
            </a:r>
          </a:p>
          <a:p>
            <a:pPr marL="32400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2400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338DEF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b="1" dirty="0" smtClean="0">
                <a:solidFill>
                  <a:srgbClr val="338DEF"/>
                </a:solidFill>
                <a:latin typeface="Courier New" pitchFamily="49" charset="0"/>
                <a:cs typeface="Courier New" pitchFamily="49" charset="0"/>
              </a:rPr>
              <a:t>выдать</a:t>
            </a:r>
            <a:r>
              <a:rPr lang="en-US" sz="2000" b="1" dirty="0" smtClean="0">
                <a:solidFill>
                  <a:srgbClr val="338DE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smtClean="0">
                <a:solidFill>
                  <a:srgbClr val="338DEF"/>
                </a:solidFill>
                <a:latin typeface="Courier New" pitchFamily="49" charset="0"/>
                <a:cs typeface="Courier New" pitchFamily="49" charset="0"/>
              </a:rPr>
              <a:t>сообщение об ошибке</a:t>
            </a:r>
            <a:endParaRPr lang="en-US" sz="2000" b="1" dirty="0" smtClean="0">
              <a:solidFill>
                <a:srgbClr val="338DEF"/>
              </a:solidFill>
              <a:latin typeface="Courier New" pitchFamily="49" charset="0"/>
              <a:cs typeface="Courier New" pitchFamily="49" charset="0"/>
            </a:endParaRPr>
          </a:p>
          <a:p>
            <a:pPr marL="32400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2400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Font typeface="Wingdings" pitchFamily="2" charset="2"/>
              <a:buNone/>
              <a:defRPr/>
            </a:pPr>
            <a:endParaRPr lang="ru-RU" sz="20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AEA956-2F58-4037-9017-504715C5C9EB}" type="slidenum">
              <a:rPr lang="ru-RU" smtClean="0"/>
              <a:pPr>
                <a:defRPr/>
              </a:pPr>
              <a:t>17</a:t>
            </a:fld>
            <a:endParaRPr lang="ru-RU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8.7 Обработка текстовых файлов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893175" cy="57610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dirty="0" smtClean="0"/>
              <a:t>Для выполнения ввода</a:t>
            </a:r>
            <a:r>
              <a:rPr lang="en-US" sz="2000" dirty="0" smtClean="0"/>
              <a:t> </a:t>
            </a:r>
            <a:r>
              <a:rPr lang="ru-RU" sz="2000" dirty="0" smtClean="0"/>
              <a:t>из текстовых файлов и вывода в них используют: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&lt;&lt;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–</a:t>
            </a:r>
            <a:r>
              <a:rPr lang="ru-RU" sz="2000" dirty="0" smtClean="0"/>
              <a:t> операцию вставки в поток строк, символов или чисел с преобразованием из внутреннего в символьное представление;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&gt;&gt;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–</a:t>
            </a:r>
            <a:r>
              <a:rPr lang="ru-RU" sz="2000" dirty="0" smtClean="0"/>
              <a:t> операцию извлечения из потока строк</a:t>
            </a:r>
            <a:r>
              <a:rPr lang="en-US" sz="2000" dirty="0" smtClean="0"/>
              <a:t> 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до пробела</a:t>
            </a:r>
            <a:r>
              <a:rPr lang="ru-RU" sz="2000" dirty="0" smtClean="0"/>
              <a:t>, символов и чисел с преобразованием из символьного во внутреннее представление.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AEA956-2F58-4037-9017-504715C5C9EB}" type="slidenum">
              <a:rPr lang="ru-RU" smtClean="0"/>
              <a:pPr>
                <a:defRPr/>
              </a:pPr>
              <a:t>18</a:t>
            </a:fld>
            <a:endParaRPr lang="ru-RU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686800" cy="5746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Ввод символов и строк из текстовых файлов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720"/>
            <a:ext cx="8893175" cy="583339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dirty="0" smtClean="0"/>
              <a:t>Для ввода с символами и строками используют методы:</a:t>
            </a:r>
          </a:p>
          <a:p>
            <a:r>
              <a:rPr lang="ru-RU" sz="2000" dirty="0" smtClean="0"/>
              <a:t>перегруженный метод чтения символа</a:t>
            </a:r>
            <a:r>
              <a:rPr lang="en-US" sz="2000" dirty="0" smtClean="0"/>
              <a:t> </a:t>
            </a:r>
            <a:r>
              <a:rPr lang="ru-RU" sz="2000" dirty="0" smtClean="0"/>
              <a:t>или строки до ограничителя из потока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get();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//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возвращает </a:t>
            </a:r>
            <a:r>
              <a:rPr lang="ru-RU" sz="2000" dirty="0" smtClean="0">
                <a:solidFill>
                  <a:srgbClr val="338DEF"/>
                </a:solidFill>
              </a:rPr>
              <a:t>код символа или </a:t>
            </a:r>
            <a:r>
              <a:rPr lang="en-US" sz="2000" dirty="0" smtClean="0">
                <a:solidFill>
                  <a:srgbClr val="338DEF"/>
                </a:solidFill>
              </a:rPr>
              <a:t>EOF</a:t>
            </a:r>
            <a:endParaRPr lang="ru-RU" sz="2000" dirty="0" smtClean="0">
              <a:solidFill>
                <a:srgbClr val="338DEF"/>
              </a:solidFill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get(char &amp;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dirty="0" smtClean="0">
                <a:cs typeface="Courier New" pitchFamily="49" charset="0"/>
              </a:rPr>
              <a:t>);</a:t>
            </a:r>
            <a:r>
              <a:rPr lang="ru-RU" sz="2000" dirty="0" smtClean="0"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//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вводит символ и возвращает поток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istream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get(char*,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len,char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delim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'\n');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 /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*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вводит строку до ограничителя или указанной длины (ограничитель не вводится) *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 smtClean="0"/>
              <a:t>метод чтения строки из потока</a:t>
            </a:r>
            <a:r>
              <a:rPr lang="en-US" sz="2000" dirty="0" smtClean="0"/>
              <a:t> </a:t>
            </a:r>
            <a:r>
              <a:rPr lang="ru-RU" sz="2000" dirty="0" smtClean="0"/>
              <a:t>включая ограничитель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buffer,int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size,char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delim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='\n'); 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*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вводит строку до ограничителя и ограничитель *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</a:t>
            </a:r>
            <a:endParaRPr lang="ru-RU" sz="2000" dirty="0" smtClean="0">
              <a:solidFill>
                <a:srgbClr val="338DEF"/>
              </a:solidFill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P.S. </a:t>
            </a:r>
            <a:r>
              <a:rPr lang="ru-RU" sz="2000" dirty="0" smtClean="0"/>
              <a:t>Для ввода строки </a:t>
            </a:r>
            <a:r>
              <a:rPr lang="en-US" sz="2000" dirty="0" smtClean="0"/>
              <a:t>string </a:t>
            </a:r>
            <a:r>
              <a:rPr lang="ru-RU" sz="2000" dirty="0" smtClean="0"/>
              <a:t>можно также использовать специальную функцию из библиотеки </a:t>
            </a:r>
            <a:r>
              <a:rPr lang="en-US" sz="2000" dirty="0" smtClean="0"/>
              <a:t>&lt;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 smtClean="0"/>
              <a:t>&gt;</a:t>
            </a:r>
            <a:r>
              <a:rPr lang="ru-RU" sz="2000" dirty="0" smtClean="0"/>
              <a:t>, которая вводит строки с </a:t>
            </a:r>
            <a:r>
              <a:rPr lang="ru-RU" sz="2000" dirty="0" err="1" smtClean="0"/>
              <a:t>пробе-лами</a:t>
            </a:r>
            <a:r>
              <a:rPr lang="ru-RU" sz="2000" dirty="0" smtClean="0"/>
              <a:t> до конца или специального ограничителя, включая ограничитель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is, string&amp;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                 char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delim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'\n');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ru-RU" sz="2000" dirty="0" smtClean="0">
              <a:solidFill>
                <a:srgbClr val="338DEF"/>
              </a:solidFill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580688-89E2-41A9-A582-51CE9EBC1FEB}" type="slidenum">
              <a:rPr lang="ru-RU" smtClean="0"/>
              <a:pPr>
                <a:defRPr/>
              </a:pPr>
              <a:t>19</a:t>
            </a:fld>
            <a:endParaRPr lang="ru-RU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Ввод символа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get()</a:t>
            </a:r>
            <a:r>
              <a:rPr lang="en-US" sz="2800" b="1" dirty="0" smtClean="0">
                <a:cs typeface="Courier New" pitchFamily="49" charset="0"/>
              </a:rPr>
              <a:t> </a:t>
            </a:r>
            <a:endParaRPr lang="ru-RU" sz="28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569325" cy="57610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get(); 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//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возвращает </a:t>
            </a:r>
            <a:r>
              <a:rPr lang="ru-RU" sz="2000" dirty="0" smtClean="0">
                <a:solidFill>
                  <a:srgbClr val="338DEF"/>
                </a:solidFill>
              </a:rPr>
              <a:t>код символа или </a:t>
            </a:r>
            <a:r>
              <a:rPr lang="en-US" sz="2000" dirty="0" smtClean="0">
                <a:solidFill>
                  <a:srgbClr val="338DEF"/>
                </a:solidFill>
              </a:rPr>
              <a:t>EOF</a:t>
            </a:r>
            <a:endParaRPr lang="ru-RU" sz="2000" dirty="0" smtClean="0">
              <a:solidFill>
                <a:srgbClr val="338DEF"/>
              </a:solidFill>
            </a:endParaRPr>
          </a:p>
          <a:p>
            <a:pPr>
              <a:buFont typeface="Wingdings" pitchFamily="2" charset="2"/>
              <a:buNone/>
            </a:pPr>
            <a:endParaRPr lang="ru-RU" sz="2000" b="1" dirty="0" smtClean="0"/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Пример (</a:t>
            </a:r>
            <a:r>
              <a:rPr lang="en-US" sz="2000" dirty="0" smtClean="0">
                <a:solidFill>
                  <a:srgbClr val="00B050"/>
                </a:solidFill>
              </a:rPr>
              <a:t>Ex8_02</a:t>
            </a:r>
            <a:r>
              <a:rPr lang="ru-RU" sz="2000" b="1" dirty="0" smtClean="0"/>
              <a:t>)</a:t>
            </a:r>
            <a:r>
              <a:rPr lang="en-US" sz="2000" dirty="0" smtClean="0"/>
              <a:t>: </a:t>
            </a:r>
            <a:endParaRPr lang="ru-RU" sz="20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"Enter character: ";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while((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cin.get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())!=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'\n')</a:t>
            </a:r>
          </a:p>
          <a:p>
            <a:pPr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988840"/>
            <a:ext cx="27622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AF4F124-2362-40A5-8BB6-6569B99DE047}" type="slidenum">
              <a:rPr lang="ru-RU" smtClean="0"/>
              <a:pPr>
                <a:defRPr/>
              </a:pPr>
              <a:t>2</a:t>
            </a:fld>
            <a:endParaRPr lang="ru-RU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115888"/>
            <a:ext cx="8229600" cy="865187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8.1 Стандартные консольные потоки</a:t>
            </a: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468313" y="908050"/>
            <a:ext cx="867568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  <a:cs typeface="+mn-cs"/>
              </a:rPr>
              <a:t>Классы потоков – реализация соответствующих шаблонов.</a:t>
            </a:r>
          </a:p>
          <a:p>
            <a:pPr>
              <a:defRPr/>
            </a:pPr>
            <a:endParaRPr lang="ru-RU" sz="800" b="1" dirty="0">
              <a:latin typeface="Courier New" pitchFamily="49" charset="0"/>
              <a:cs typeface="+mn-cs"/>
            </a:endParaRPr>
          </a:p>
          <a:p>
            <a:pPr marL="457200" indent="-457200">
              <a:defRPr/>
            </a:pPr>
            <a:r>
              <a:rPr lang="ru-RU" sz="2400" dirty="0">
                <a:latin typeface="+mn-lt"/>
                <a:cs typeface="+mn-cs"/>
              </a:rPr>
              <a:t>Классы консольных потоков:</a:t>
            </a:r>
            <a:endParaRPr lang="en-US" sz="2400" dirty="0">
              <a:latin typeface="+mn-lt"/>
              <a:cs typeface="+mn-cs"/>
            </a:endParaRPr>
          </a:p>
          <a:p>
            <a:pPr marL="457200" indent="-457200">
              <a:defRPr/>
            </a:pPr>
            <a:endParaRPr lang="ru-RU" sz="800" dirty="0">
              <a:latin typeface="+mn-lt"/>
              <a:cs typeface="+mn-cs"/>
            </a:endParaRPr>
          </a:p>
          <a:p>
            <a:pPr marL="457200" indent="-457200">
              <a:defRPr/>
            </a:pPr>
            <a:r>
              <a:rPr lang="ru-RU" sz="2400" b="1" dirty="0">
                <a:latin typeface="Courier New" pitchFamily="49" charset="0"/>
                <a:cs typeface="+mn-cs"/>
              </a:rPr>
              <a:t>   </a:t>
            </a:r>
            <a:r>
              <a:rPr lang="en-US" sz="2400" b="1" dirty="0" err="1">
                <a:latin typeface="Courier New" pitchFamily="49" charset="0"/>
                <a:cs typeface="+mn-cs"/>
              </a:rPr>
              <a:t>istream</a:t>
            </a:r>
            <a:r>
              <a:rPr lang="ru-RU" sz="2400" b="1" dirty="0">
                <a:latin typeface="Courier New" pitchFamily="49" charset="0"/>
                <a:cs typeface="+mn-cs"/>
              </a:rPr>
              <a:t> – для ввода;</a:t>
            </a:r>
          </a:p>
          <a:p>
            <a:pPr marL="457200" indent="-457200">
              <a:defRPr/>
            </a:pPr>
            <a:r>
              <a:rPr lang="ru-RU" sz="2400" b="1" dirty="0">
                <a:latin typeface="Courier New" pitchFamily="49" charset="0"/>
                <a:cs typeface="+mn-cs"/>
              </a:rPr>
              <a:t>   </a:t>
            </a:r>
            <a:r>
              <a:rPr lang="en-US" sz="2400" b="1" dirty="0" err="1">
                <a:latin typeface="Courier New" pitchFamily="49" charset="0"/>
                <a:cs typeface="+mn-cs"/>
              </a:rPr>
              <a:t>ostream</a:t>
            </a:r>
            <a:r>
              <a:rPr lang="ru-RU" sz="2400" b="1" dirty="0">
                <a:latin typeface="Courier New" pitchFamily="49" charset="0"/>
                <a:cs typeface="+mn-cs"/>
              </a:rPr>
              <a:t> – для вывода;</a:t>
            </a:r>
          </a:p>
          <a:p>
            <a:pPr marL="457200" indent="-457200">
              <a:defRPr/>
            </a:pPr>
            <a:r>
              <a:rPr lang="ru-RU" sz="2400" b="1" dirty="0">
                <a:latin typeface="Courier New" pitchFamily="49" charset="0"/>
                <a:cs typeface="+mn-cs"/>
              </a:rPr>
              <a:t>   </a:t>
            </a:r>
            <a:r>
              <a:rPr lang="en-US" sz="2400" b="1" dirty="0" err="1">
                <a:latin typeface="Courier New" pitchFamily="49" charset="0"/>
                <a:cs typeface="+mn-cs"/>
              </a:rPr>
              <a:t>iostream</a:t>
            </a:r>
            <a:r>
              <a:rPr lang="ru-RU" sz="2400" b="1" dirty="0">
                <a:latin typeface="Courier New" pitchFamily="49" charset="0"/>
                <a:cs typeface="+mn-cs"/>
              </a:rPr>
              <a:t> – для ввода-вывода.</a:t>
            </a:r>
          </a:p>
          <a:p>
            <a:pPr marL="457200" indent="-457200">
              <a:defRPr/>
            </a:pPr>
            <a:endParaRPr lang="ru-RU" sz="800" b="1" dirty="0">
              <a:latin typeface="Courier New" pitchFamily="49" charset="0"/>
              <a:cs typeface="+mn-cs"/>
            </a:endParaRPr>
          </a:p>
          <a:p>
            <a:pPr>
              <a:defRPr/>
            </a:pPr>
            <a:r>
              <a:rPr lang="ru-RU" sz="2400" dirty="0">
                <a:cs typeface="+mn-cs"/>
              </a:rPr>
              <a:t>Объекты этих классов – </a:t>
            </a:r>
          </a:p>
          <a:p>
            <a:pPr>
              <a:defRPr/>
            </a:pPr>
            <a:r>
              <a:rPr lang="ru-RU" sz="2400" dirty="0">
                <a:cs typeface="+mn-cs"/>
              </a:rPr>
              <a:t>                    стандартные потоки, связанные с консолью:</a:t>
            </a:r>
          </a:p>
          <a:p>
            <a:pPr>
              <a:defRPr/>
            </a:pPr>
            <a:endParaRPr lang="ru-RU" sz="800" dirty="0">
              <a:cs typeface="+mn-cs"/>
            </a:endParaRPr>
          </a:p>
          <a:p>
            <a:pPr>
              <a:defRPr/>
            </a:pPr>
            <a:r>
              <a:rPr lang="en-US" sz="2400" b="1" dirty="0" err="1">
                <a:latin typeface="Courier New" pitchFamily="49" charset="0"/>
                <a:cs typeface="+mn-cs"/>
              </a:rPr>
              <a:t>cin</a:t>
            </a:r>
            <a:r>
              <a:rPr lang="ru-RU" sz="2400" b="1" dirty="0">
                <a:latin typeface="Courier New" pitchFamily="49" charset="0"/>
                <a:cs typeface="+mn-cs"/>
              </a:rPr>
              <a:t> – </a:t>
            </a:r>
            <a:r>
              <a:rPr lang="ru-RU" sz="2400" dirty="0">
                <a:latin typeface="+mn-lt"/>
                <a:cs typeface="+mn-cs"/>
              </a:rPr>
              <a:t>стандартный ввод (обычно с клавиатуры);</a:t>
            </a:r>
          </a:p>
          <a:p>
            <a:pPr>
              <a:defRPr/>
            </a:pPr>
            <a:r>
              <a:rPr lang="en-US" sz="2400" b="1" dirty="0" err="1">
                <a:latin typeface="Courier New" pitchFamily="49" charset="0"/>
                <a:cs typeface="+mn-cs"/>
              </a:rPr>
              <a:t>cout</a:t>
            </a:r>
            <a:r>
              <a:rPr lang="ru-RU" sz="2400" b="1" dirty="0">
                <a:latin typeface="Courier New" pitchFamily="49" charset="0"/>
                <a:cs typeface="+mn-cs"/>
              </a:rPr>
              <a:t> – </a:t>
            </a:r>
            <a:r>
              <a:rPr lang="ru-RU" sz="2400" dirty="0">
                <a:cs typeface="+mn-cs"/>
              </a:rPr>
              <a:t>стандартный вывод (</a:t>
            </a:r>
            <a:r>
              <a:rPr lang="ru-RU" sz="2400" dirty="0">
                <a:latin typeface="+mn-lt"/>
                <a:cs typeface="Courier New" pitchFamily="49" charset="0"/>
              </a:rPr>
              <a:t>обычно на экран)</a:t>
            </a:r>
            <a:r>
              <a:rPr lang="ru-RU" sz="2400" b="1" dirty="0">
                <a:latin typeface="Courier New" pitchFamily="49" charset="0"/>
                <a:cs typeface="+mn-cs"/>
              </a:rPr>
              <a:t>;</a:t>
            </a:r>
          </a:p>
          <a:p>
            <a:pPr>
              <a:defRPr/>
            </a:pPr>
            <a:r>
              <a:rPr lang="en-US" sz="2400" b="1" dirty="0" err="1">
                <a:latin typeface="Courier New" pitchFamily="49" charset="0"/>
                <a:cs typeface="+mn-cs"/>
              </a:rPr>
              <a:t>cerr</a:t>
            </a:r>
            <a:r>
              <a:rPr lang="ru-RU" sz="2400" b="1" dirty="0">
                <a:latin typeface="Courier New" pitchFamily="49" charset="0"/>
                <a:cs typeface="+mn-cs"/>
              </a:rPr>
              <a:t> – </a:t>
            </a:r>
            <a:r>
              <a:rPr lang="ru-RU" sz="2400" dirty="0">
                <a:latin typeface="+mn-lt"/>
                <a:cs typeface="+mn-cs"/>
              </a:rPr>
              <a:t>вывод сообщений об ошибках на экран;</a:t>
            </a: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+mn-cs"/>
              </a:rPr>
              <a:t>clog</a:t>
            </a:r>
            <a:r>
              <a:rPr lang="ru-RU" sz="2400" b="1" dirty="0">
                <a:latin typeface="Courier New" pitchFamily="49" charset="0"/>
                <a:cs typeface="+mn-cs"/>
              </a:rPr>
              <a:t> – </a:t>
            </a:r>
            <a:r>
              <a:rPr lang="ru-RU" sz="2400" dirty="0">
                <a:latin typeface="+mn-lt"/>
                <a:cs typeface="+mn-cs"/>
              </a:rPr>
              <a:t>буферированный вывод сообщений об ошибках 			на экран. </a:t>
            </a:r>
            <a:endParaRPr lang="en-US" sz="2400" dirty="0">
              <a:latin typeface="+mn-lt"/>
              <a:cs typeface="+mn-cs"/>
            </a:endParaRPr>
          </a:p>
          <a:p>
            <a:pPr>
              <a:defRPr/>
            </a:pPr>
            <a:endParaRPr lang="en-US" sz="1600" b="1" dirty="0">
              <a:latin typeface="Courier New" pitchFamily="49" charset="0"/>
              <a:cs typeface="+mn-cs"/>
            </a:endParaRPr>
          </a:p>
          <a:p>
            <a:pPr>
              <a:defRPr/>
            </a:pPr>
            <a:endParaRPr lang="ru-RU" sz="2400" b="1" dirty="0">
              <a:latin typeface="Courier New" pitchFamily="49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EB24AA-ABB7-4F75-BB5C-A0D99E0A44F4}" type="slidenum">
              <a:rPr lang="ru-RU" smtClean="0"/>
              <a:pPr>
                <a:defRPr/>
              </a:pPr>
              <a:t>20</a:t>
            </a:fld>
            <a:endParaRPr lang="ru-RU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pPr eaLnBrk="1" hangingPunct="1"/>
            <a:r>
              <a:rPr lang="ru-RU" sz="2800" b="1" smtClean="0"/>
              <a:t>Ввод символа </a:t>
            </a:r>
            <a:r>
              <a:rPr lang="en-US" sz="2800" b="1" smtClean="0">
                <a:latin typeface="Courier New" pitchFamily="49" charset="0"/>
                <a:cs typeface="Courier New" pitchFamily="49" charset="0"/>
              </a:rPr>
              <a:t>get() </a:t>
            </a:r>
            <a:r>
              <a:rPr lang="ru-RU" sz="2800" b="1" smtClean="0"/>
              <a:t>с возвратом потока</a:t>
            </a:r>
            <a:r>
              <a:rPr lang="en-US" sz="2800" b="1" smtClean="0"/>
              <a:t>  </a:t>
            </a:r>
            <a:endParaRPr lang="ru-RU" sz="28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569325" cy="57610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&amp;get(char &amp;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dirty="0" smtClean="0">
                <a:cs typeface="Courier New" pitchFamily="49" charset="0"/>
              </a:rPr>
              <a:t>);</a:t>
            </a:r>
            <a:r>
              <a:rPr lang="ru-RU" sz="2000" dirty="0" smtClean="0"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//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вводит символ и возвращает поток</a:t>
            </a:r>
          </a:p>
          <a:p>
            <a:pPr>
              <a:buFont typeface="Wingdings" pitchFamily="2" charset="2"/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Пример</a:t>
            </a:r>
            <a:r>
              <a:rPr lang="en-US" sz="2000" b="1" dirty="0" smtClean="0"/>
              <a:t> </a:t>
            </a:r>
            <a:r>
              <a:rPr lang="ru-RU" sz="2000" b="1" dirty="0" smtClean="0"/>
              <a:t>(</a:t>
            </a:r>
            <a:r>
              <a:rPr lang="en-US" sz="2000" dirty="0" smtClean="0">
                <a:solidFill>
                  <a:srgbClr val="00B050"/>
                </a:solidFill>
              </a:rPr>
              <a:t>Ex8_03</a:t>
            </a:r>
            <a:r>
              <a:rPr lang="ru-RU" sz="2000" b="1" dirty="0" smtClean="0"/>
              <a:t>) 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char ch1,ch2;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"Enter character: ";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cin.get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(ch1) &gt;&gt; ch2;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ch1 &lt;&lt; ' ' &lt;&lt; ch2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276872"/>
            <a:ext cx="339652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26EAEA-F139-4F0A-8987-CC3BD4B34DC2}" type="slidenum">
              <a:rPr lang="ru-RU" smtClean="0"/>
              <a:pPr>
                <a:defRPr/>
              </a:pPr>
              <a:t>21</a:t>
            </a:fld>
            <a:endParaRPr lang="ru-R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pPr eaLnBrk="1" hangingPunct="1"/>
            <a:r>
              <a:rPr lang="ru-RU" sz="2800" b="1" smtClean="0"/>
              <a:t>Ввод строки без ограничителя </a:t>
            </a:r>
            <a:r>
              <a:rPr lang="en-US" sz="2800" b="1" smtClean="0">
                <a:latin typeface="Courier New" pitchFamily="49" charset="0"/>
                <a:cs typeface="Courier New" pitchFamily="49" charset="0"/>
              </a:rPr>
              <a:t>get()</a:t>
            </a:r>
            <a:r>
              <a:rPr lang="en-US" sz="2800" b="1" smtClean="0">
                <a:cs typeface="Courier New" pitchFamily="49" charset="0"/>
              </a:rPr>
              <a:t> </a:t>
            </a:r>
            <a:endParaRPr lang="ru-RU" sz="28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748712" cy="57610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get(char*,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char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delim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'\n</a:t>
            </a:r>
            <a:r>
              <a:rPr lang="en-US" sz="2000" b="1" dirty="0" smtClean="0">
                <a:solidFill>
                  <a:srgbClr val="338DEF"/>
                </a:solidFill>
                <a:latin typeface="Courier New" pitchFamily="49" charset="0"/>
                <a:cs typeface="Courier New" pitchFamily="49" charset="0"/>
              </a:rPr>
              <a:t>');</a:t>
            </a:r>
            <a:r>
              <a:rPr lang="ru-RU" sz="2000" b="1" dirty="0" smtClean="0">
                <a:solidFill>
                  <a:srgbClr val="338DE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*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вводит строку до ограничителя или указанной длины (ограничитель не вводится) *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</a:t>
            </a:r>
            <a:endParaRPr lang="ru-RU" sz="2000" dirty="0" smtClean="0">
              <a:solidFill>
                <a:srgbClr val="338DEF"/>
              </a:solidFill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ru-RU" sz="2000" b="1" dirty="0" smtClean="0"/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Пример</a:t>
            </a:r>
            <a:r>
              <a:rPr lang="en-US" sz="2000" b="1" dirty="0" smtClean="0"/>
              <a:t> (</a:t>
            </a:r>
            <a:r>
              <a:rPr lang="en-US" sz="2000" dirty="0" smtClean="0">
                <a:solidFill>
                  <a:srgbClr val="00B050"/>
                </a:solidFill>
              </a:rPr>
              <a:t>Ex8_04</a:t>
            </a:r>
            <a:r>
              <a:rPr lang="en-US" sz="2000" b="1" dirty="0" smtClean="0"/>
              <a:t>)</a:t>
            </a:r>
            <a:r>
              <a:rPr lang="en-US" sz="2000" dirty="0" smtClean="0"/>
              <a:t>: 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using namespace std; </a:t>
            </a:r>
          </a:p>
          <a:p>
            <a:pPr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0],ch2;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"Enter string: ";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cin.get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ru-RU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,'#') &gt;&gt; ch2;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' ' &lt;&lt; ch2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6940" y="3386138"/>
            <a:ext cx="47053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6940" y="1657351"/>
            <a:ext cx="45720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CC8CD0-3E04-426B-8AAF-4F0909FE5D69}" type="slidenum">
              <a:rPr lang="ru-RU" smtClean="0"/>
              <a:pPr>
                <a:defRPr/>
              </a:pPr>
              <a:t>22</a:t>
            </a:fld>
            <a:endParaRPr lang="ru-RU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pPr eaLnBrk="1" hangingPunct="1"/>
            <a:r>
              <a:rPr lang="ru-RU" sz="2800" b="1" smtClean="0"/>
              <a:t>Ввод строки с ограничителем </a:t>
            </a:r>
            <a:r>
              <a:rPr lang="en-US" sz="2800" b="1" smtClean="0"/>
              <a:t>getline()</a:t>
            </a:r>
            <a:endParaRPr lang="ru-RU" sz="28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1450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buffer,int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size,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char delimiter='\n'); </a:t>
            </a:r>
            <a:r>
              <a:rPr lang="ru-RU" sz="2000" dirty="0" smtClean="0"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*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вводит строку до 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   				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ограничителя и ограничитель *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</a:t>
            </a:r>
            <a:endParaRPr lang="ru-RU" sz="2000" dirty="0" smtClean="0">
              <a:solidFill>
                <a:srgbClr val="338DEF"/>
              </a:solidFill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cs typeface="Courier New" pitchFamily="49" charset="0"/>
              </a:rPr>
              <a:t>Параметры: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r>
              <a:rPr lang="en-US" sz="2000" dirty="0" smtClean="0"/>
              <a:t> - </a:t>
            </a:r>
            <a:r>
              <a:rPr lang="ru-RU" sz="2000" dirty="0" smtClean="0"/>
              <a:t>указатель на строку, принимающую символы из потока;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ru-RU" sz="2000" dirty="0" smtClean="0"/>
              <a:t> -</a:t>
            </a:r>
            <a:r>
              <a:rPr lang="en-US" sz="2000" dirty="0" smtClean="0"/>
              <a:t> </a:t>
            </a:r>
            <a:r>
              <a:rPr lang="ru-RU" sz="2000" dirty="0" smtClean="0"/>
              <a:t>задает максимальное число символов для чтения;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delimiter</a:t>
            </a:r>
            <a:r>
              <a:rPr lang="en-US" sz="2000" dirty="0" smtClean="0"/>
              <a:t> </a:t>
            </a:r>
            <a:r>
              <a:rPr lang="ru-RU" sz="2000" dirty="0" smtClean="0"/>
              <a:t>- указывает разделяющий символ, который вызывает прекращение ввода строки до того, как будет введено количество символов, указанное в параметре </a:t>
            </a:r>
            <a:r>
              <a:rPr lang="en-US" sz="2000" dirty="0" smtClean="0"/>
              <a:t>size</a:t>
            </a:r>
            <a:r>
              <a:rPr lang="ru-RU" sz="2000" dirty="0" smtClean="0"/>
              <a:t> (по умолчанию = '\</a:t>
            </a:r>
            <a:r>
              <a:rPr lang="en-US" sz="2000" dirty="0" smtClean="0"/>
              <a:t>n'</a:t>
            </a:r>
            <a:r>
              <a:rPr lang="ru-RU" sz="2000" dirty="0" smtClean="0"/>
              <a:t>)</a:t>
            </a:r>
            <a:r>
              <a:rPr lang="en-US" sz="2000" dirty="0" smtClean="0"/>
              <a:t>.</a:t>
            </a:r>
            <a:r>
              <a:rPr lang="ru-RU" sz="20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sz="20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F01DBF-BD95-4AE1-9C33-94A7D08172EF}" type="slidenum">
              <a:rPr lang="ru-RU" smtClean="0"/>
              <a:pPr>
                <a:defRPr/>
              </a:pPr>
              <a:t>23</a:t>
            </a:fld>
            <a:endParaRPr lang="ru-RU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686800" cy="574675"/>
          </a:xfrm>
        </p:spPr>
        <p:txBody>
          <a:bodyPr/>
          <a:lstStyle/>
          <a:p>
            <a:pPr eaLnBrk="1" hangingPunct="1"/>
            <a:r>
              <a:rPr lang="ru-RU" sz="2400" b="1" dirty="0" smtClean="0"/>
              <a:t>Пример использования функции </a:t>
            </a:r>
            <a:r>
              <a:rPr lang="en-US" sz="2400" b="1" dirty="0" err="1" smtClean="0"/>
              <a:t>getline</a:t>
            </a:r>
            <a:r>
              <a:rPr lang="en-US" sz="2400" b="1" dirty="0" smtClean="0"/>
              <a:t>() (</a:t>
            </a:r>
            <a:r>
              <a:rPr lang="ru-RU" sz="2400" dirty="0" smtClean="0">
                <a:solidFill>
                  <a:srgbClr val="00B050"/>
                </a:solidFill>
              </a:rPr>
              <a:t>Е</a:t>
            </a:r>
            <a:r>
              <a:rPr lang="en-US" sz="2400" dirty="0" smtClean="0">
                <a:solidFill>
                  <a:srgbClr val="00B050"/>
                </a:solidFill>
              </a:rPr>
              <a:t>x8_5</a:t>
            </a:r>
            <a:r>
              <a:rPr lang="en-US" sz="2400" b="1" dirty="0" smtClean="0"/>
              <a:t>)</a:t>
            </a:r>
            <a:endParaRPr lang="ru-RU" sz="24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748712" cy="57324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main()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textLine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[50];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ifstream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f("text.txt");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if (!f)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&lt;&lt; "Error"&lt;&lt;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else 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while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f.getline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textLine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20, '\n')) 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textLine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8263" y="1125538"/>
            <a:ext cx="3744912" cy="1871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Если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а) размер строки превышает заданное ограничение,</a:t>
            </a:r>
          </a:p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б) программа доходит до конца файла, 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то </a:t>
            </a:r>
            <a:r>
              <a:rPr lang="en-US" dirty="0" err="1">
                <a:solidFill>
                  <a:schemeClr val="tx1"/>
                </a:solidFill>
              </a:rPr>
              <a:t>getline</a:t>
            </a:r>
            <a:r>
              <a:rPr lang="en-US" dirty="0">
                <a:solidFill>
                  <a:schemeClr val="tx1"/>
                </a:solidFill>
              </a:rPr>
              <a:t>() </a:t>
            </a:r>
            <a:r>
              <a:rPr lang="ru-RU" dirty="0">
                <a:solidFill>
                  <a:schemeClr val="tx1"/>
                </a:solidFill>
              </a:rPr>
              <a:t>возвращает </a:t>
            </a:r>
            <a:r>
              <a:rPr lang="en-US" dirty="0">
                <a:solidFill>
                  <a:schemeClr val="tx1"/>
                </a:solidFill>
              </a:rPr>
              <a:t>false!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013176"/>
            <a:ext cx="20669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11681C-558F-459D-A832-C1E4DD699C64}" type="slidenum">
              <a:rPr lang="ru-RU" smtClean="0"/>
              <a:pPr>
                <a:defRPr/>
              </a:pPr>
              <a:t>24</a:t>
            </a:fld>
            <a:endParaRPr lang="ru-RU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686800" cy="5746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Пример работы с текстовым файлом ( </a:t>
            </a:r>
            <a:r>
              <a:rPr lang="en-US" sz="2800" dirty="0" smtClean="0">
                <a:solidFill>
                  <a:srgbClr val="00B050"/>
                </a:solidFill>
              </a:rPr>
              <a:t>Ex8_06</a:t>
            </a:r>
            <a:r>
              <a:rPr lang="ru-RU" sz="2800" b="1" dirty="0" smtClean="0"/>
              <a:t>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748712" cy="54721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8DEF"/>
                </a:solidFill>
                <a:latin typeface="Courier New" pitchFamily="49" charset="0"/>
                <a:cs typeface="Courier New" pitchFamily="49" charset="0"/>
              </a:rPr>
              <a:t>//#include &lt;string&gt;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 = 50;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ofstream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out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//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создаем объект потока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solidFill>
                <a:srgbClr val="00B050"/>
              </a:solidFill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// открываем файл для вывода</a:t>
            </a:r>
            <a:endParaRPr lang="en-US" sz="2000" dirty="0" smtClean="0">
              <a:solidFill>
                <a:srgbClr val="338DEF"/>
              </a:solidFill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out.open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Test.txt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",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ios::out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sz="2000" dirty="0" smtClean="0">
              <a:solidFill>
                <a:srgbClr val="00B050"/>
              </a:solidFill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ru-RU" sz="2000" dirty="0" smtClean="0">
              <a:solidFill>
                <a:srgbClr val="00B050"/>
              </a:solidFill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out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&lt;&lt; "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Hello!\n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" &lt;&lt;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// выводим в файл строку и число</a:t>
            </a:r>
            <a:endParaRPr lang="en-US" sz="2000" dirty="0" smtClean="0">
              <a:solidFill>
                <a:srgbClr val="338DEF"/>
              </a:solidFill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ru-RU" sz="2000" dirty="0" smtClean="0">
              <a:solidFill>
                <a:srgbClr val="00B050"/>
              </a:solidFill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out.close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//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закрываем файл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67400" y="1196975"/>
            <a:ext cx="1152525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Hello!</a:t>
            </a:r>
          </a:p>
          <a:p>
            <a:pPr>
              <a:defRPr/>
            </a:pPr>
            <a:r>
              <a:rPr lang="ru-RU" sz="2000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4663" y="2276475"/>
            <a:ext cx="4535487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dirty="0">
                <a:solidFill>
                  <a:schemeClr val="tx1"/>
                </a:solidFill>
              </a:rPr>
              <a:t>В шестнадцатеричном виде: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48 65 6C </a:t>
            </a:r>
            <a:r>
              <a:rPr lang="en-US" sz="2000" dirty="0" err="1">
                <a:solidFill>
                  <a:schemeClr val="tx1"/>
                </a:solidFill>
              </a:rPr>
              <a:t>6C</a:t>
            </a:r>
            <a:r>
              <a:rPr lang="en-US" sz="2000" dirty="0">
                <a:solidFill>
                  <a:schemeClr val="tx1"/>
                </a:solidFill>
              </a:rPr>
              <a:t> 6F 21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0D 0A  </a:t>
            </a:r>
            <a:r>
              <a:rPr lang="en-US" sz="2000" dirty="0">
                <a:solidFill>
                  <a:schemeClr val="tx1"/>
                </a:solidFill>
              </a:rPr>
              <a:t>35 30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F8E1A6-C26C-41B4-8C75-92A86E886132}" type="slidenum">
              <a:rPr lang="ru-RU" smtClean="0"/>
              <a:pPr>
                <a:defRPr/>
              </a:pPr>
              <a:t>25</a:t>
            </a:fld>
            <a:endParaRPr lang="ru-RU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pPr eaLnBrk="1" hangingPunct="1"/>
            <a:r>
              <a:rPr lang="ru-RU" sz="2800" b="1" smtClean="0"/>
              <a:t>Пример работы с текстовым файлом</a:t>
            </a:r>
            <a:r>
              <a:rPr lang="en-US" sz="2800" b="1" smtClean="0"/>
              <a:t> (2)</a:t>
            </a:r>
            <a:endParaRPr lang="ru-RU" sz="28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748712" cy="58054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ifstream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in("Test.txt"); 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//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открываем файл для ввода </a:t>
            </a:r>
            <a:r>
              <a:rPr lang="ru-RU" sz="2000" b="1" dirty="0" smtClean="0">
                <a:solidFill>
                  <a:srgbClr val="00B050"/>
                </a:solidFill>
                <a:cs typeface="Courier New" pitchFamily="49" charset="0"/>
              </a:rPr>
              <a:t> 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if (!in) 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"Error.\n";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else 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char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[80];       </a:t>
            </a:r>
            <a:endParaRPr lang="en-US" sz="2000" dirty="0" smtClean="0">
              <a:solidFill>
                <a:srgbClr val="338DEF"/>
              </a:solidFill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// вводим строку без пробелов и число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" " &lt;&lt; n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in.close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//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закрываем файл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eaLnBrk="1" hangingPunct="1">
              <a:buFont typeface="Wingdings" pitchFamily="2" charset="2"/>
              <a:buNone/>
            </a:pPr>
            <a:endParaRPr lang="ru-RU" sz="2000" b="1" dirty="0" smtClean="0">
              <a:latin typeface="Courier New" pitchFamily="49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157788"/>
            <a:ext cx="46291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F8E1A6-C26C-41B4-8C75-92A86E886132}" type="slidenum">
              <a:rPr lang="ru-RU" smtClean="0"/>
              <a:pPr>
                <a:defRPr/>
              </a:pPr>
              <a:t>26</a:t>
            </a:fld>
            <a:endParaRPr lang="ru-RU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Пример ввода-вывода строки с пробелами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3"/>
            <a:ext cx="9001000" cy="6021288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ofstream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out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out.open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Test.txt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",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ios::out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out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&lt;&lt; "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World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!\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" &lt;&lt;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338DEF"/>
                </a:solidFill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// выводим строку с пробелами и число</a:t>
            </a:r>
            <a:endParaRPr lang="en-US" sz="2000" dirty="0" smtClean="0">
              <a:solidFill>
                <a:srgbClr val="338DEF"/>
              </a:solidFill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out.close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//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закрываем файл 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ifstream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in("Test.txt"); 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string str1;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(in,str1) &gt;&gt; n;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//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вводим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строку с пробелами и число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str1 &lt;&lt; " " &lt;&lt; n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in.close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  <a:endParaRPr lang="ru-RU" sz="2000" b="1" dirty="0" smtClean="0">
              <a:latin typeface="Courier New" pitchFamily="49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5085184"/>
            <a:ext cx="2592288" cy="172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C2E9DE-F071-4EFF-BE92-79E2E48F8CB8}" type="slidenum">
              <a:rPr lang="ru-RU" smtClean="0"/>
              <a:pPr>
                <a:defRPr/>
              </a:pPr>
              <a:t>27</a:t>
            </a:fld>
            <a:endParaRPr lang="ru-RU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649288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8</a:t>
            </a:r>
            <a:r>
              <a:rPr lang="ru-RU" sz="2800" b="1" dirty="0" smtClean="0"/>
              <a:t>.8 Обработка двоичных файлов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569325" cy="5327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cs typeface="Courier New" pitchFamily="49" charset="0"/>
              </a:rPr>
              <a:t>Для работы с двоичными файлами перегружены функции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ru-RU" sz="2000" b="1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smtClean="0">
                <a:cs typeface="Courier New" pitchFamily="49" charset="0"/>
              </a:rPr>
              <a:t> </a:t>
            </a:r>
            <a:r>
              <a:rPr lang="ru-RU" sz="2000" smtClean="0">
                <a:cs typeface="Courier New" pitchFamily="49" charset="0"/>
              </a:rPr>
              <a:t>и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write</a:t>
            </a:r>
            <a:r>
              <a:rPr lang="ru-RU" sz="2000" b="1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smtClean="0">
                <a:cs typeface="Courier New" pitchFamily="49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ru-RU" sz="20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ostream&amp; write(const char* buffer, int num);</a:t>
            </a:r>
            <a:endParaRPr lang="ru-RU" sz="20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istream&amp; read(char* buffer, int num);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buffer</a:t>
            </a:r>
            <a:r>
              <a:rPr lang="en-US" sz="2000" smtClean="0"/>
              <a:t> – </a:t>
            </a:r>
            <a:r>
              <a:rPr lang="ru-RU" sz="2000" smtClean="0"/>
              <a:t>указатель на буфер, содержащий данные;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smtClean="0"/>
              <a:t> – </a:t>
            </a:r>
            <a:r>
              <a:rPr lang="ru-RU" sz="2000" smtClean="0"/>
              <a:t>количество байт, передаваемых в поток или извлекаемых из него.</a:t>
            </a: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/>
            </a:r>
            <a:br>
              <a:rPr lang="ru-RU" sz="2000" smtClean="0"/>
            </a:br>
            <a:endParaRPr lang="ru-RU" sz="2000" b="1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5585CB-8B89-4595-8DEF-4B438A39FA5F}" type="slidenum">
              <a:rPr lang="ru-RU" smtClean="0"/>
              <a:pPr>
                <a:defRPr/>
              </a:pPr>
              <a:t>28</a:t>
            </a:fld>
            <a:endParaRPr lang="ru-RU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Пример использования </a:t>
            </a:r>
            <a:r>
              <a:rPr lang="en-US" sz="2800" b="1" dirty="0" smtClean="0"/>
              <a:t>write()  (</a:t>
            </a:r>
            <a:r>
              <a:rPr lang="en-US" sz="2800" dirty="0" smtClean="0">
                <a:solidFill>
                  <a:srgbClr val="00B050"/>
                </a:solidFill>
              </a:rPr>
              <a:t>Ex8_07</a:t>
            </a:r>
            <a:r>
              <a:rPr lang="en-US" sz="2800" b="1" dirty="0" smtClean="0"/>
              <a:t>)</a:t>
            </a:r>
            <a:endParaRPr lang="ru-RU" sz="28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748712" cy="58054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</a:rPr>
              <a:t>iostream</a:t>
            </a:r>
            <a:r>
              <a:rPr lang="en-US" sz="2000" b="1" dirty="0" smtClean="0">
                <a:latin typeface="Courier New" pitchFamily="49" charset="0"/>
              </a:rPr>
              <a:t>&gt;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</a:rPr>
              <a:t>fstream</a:t>
            </a:r>
            <a:r>
              <a:rPr lang="en-US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main()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const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MAX = 80;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char buff[MAX+1] = "Hello World!";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strlen</a:t>
            </a:r>
            <a:r>
              <a:rPr lang="en-US" sz="2000" b="1" dirty="0" smtClean="0">
                <a:latin typeface="Courier New" pitchFamily="49" charset="0"/>
              </a:rPr>
              <a:t> (buff) + 1;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fstream</a:t>
            </a:r>
            <a:r>
              <a:rPr lang="en-US" sz="2000" b="1" dirty="0" smtClean="0">
                <a:latin typeface="Courier New" pitchFamily="49" charset="0"/>
              </a:rPr>
              <a:t> f;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f.open</a:t>
            </a:r>
            <a:r>
              <a:rPr lang="en-US" sz="2000" b="1" dirty="0" smtClean="0">
                <a:latin typeface="Courier New" pitchFamily="49" charset="0"/>
              </a:rPr>
              <a:t>("CALC.DATA", </a:t>
            </a:r>
            <a:r>
              <a:rPr lang="en-US" sz="2000" b="1" dirty="0" err="1" smtClean="0">
                <a:latin typeface="Courier New" pitchFamily="49" charset="0"/>
              </a:rPr>
              <a:t>ios</a:t>
            </a:r>
            <a:r>
              <a:rPr lang="en-US" sz="2000" b="1" dirty="0" smtClean="0">
                <a:latin typeface="Courier New" pitchFamily="49" charset="0"/>
              </a:rPr>
              <a:t>::</a:t>
            </a:r>
            <a:r>
              <a:rPr lang="en-US" sz="2000" b="1" dirty="0" err="1" smtClean="0">
                <a:latin typeface="Courier New" pitchFamily="49" charset="0"/>
              </a:rPr>
              <a:t>out|ios</a:t>
            </a:r>
            <a:r>
              <a:rPr lang="en-US" sz="2000" b="1" dirty="0" smtClean="0">
                <a:latin typeface="Courier New" pitchFamily="49" charset="0"/>
              </a:rPr>
              <a:t>::binary);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f.write</a:t>
            </a:r>
            <a:r>
              <a:rPr lang="en-US" sz="2000" b="1" dirty="0" smtClean="0">
                <a:latin typeface="Courier New" pitchFamily="49" charset="0"/>
              </a:rPr>
              <a:t>((const char*) &amp;</a:t>
            </a:r>
            <a:r>
              <a:rPr lang="en-US" sz="2000" b="1" dirty="0" err="1" smtClean="0">
                <a:latin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</a:rPr>
              <a:t>sizeof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</a:rPr>
              <a:t>));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f.write</a:t>
            </a:r>
            <a:r>
              <a:rPr lang="en-US" sz="2000" b="1" dirty="0" smtClean="0">
                <a:latin typeface="Courier New" pitchFamily="49" charset="0"/>
              </a:rPr>
              <a:t>((const char*) buff, </a:t>
            </a:r>
            <a:r>
              <a:rPr lang="en-US" sz="2000" b="1" dirty="0" err="1" smtClean="0">
                <a:latin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f.close</a:t>
            </a:r>
            <a:r>
              <a:rPr lang="en-US" sz="2000" b="1" dirty="0" smtClean="0">
                <a:latin typeface="Courier New" pitchFamily="49" charset="0"/>
              </a:rPr>
              <a:t>();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return 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ru-RU" sz="2000" b="1" dirty="0" smtClean="0">
              <a:latin typeface="Courier New" pitchFamily="49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87675" y="5876925"/>
            <a:ext cx="5940425" cy="503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0D 00 00 00 48 65 6C </a:t>
            </a:r>
            <a:r>
              <a:rPr lang="en-US" dirty="0" err="1">
                <a:solidFill>
                  <a:schemeClr val="tx1"/>
                </a:solidFill>
              </a:rPr>
              <a:t>6C</a:t>
            </a:r>
            <a:r>
              <a:rPr lang="en-US" dirty="0">
                <a:solidFill>
                  <a:schemeClr val="tx1"/>
                </a:solidFill>
              </a:rPr>
              <a:t> 6F 20 57 6F 72 6C 64</a:t>
            </a:r>
            <a:r>
              <a:rPr lang="ru-RU" dirty="0">
                <a:solidFill>
                  <a:schemeClr val="tx1"/>
                </a:solidFill>
              </a:rPr>
              <a:t> 21</a:t>
            </a:r>
            <a:r>
              <a:rPr lang="en-US" dirty="0">
                <a:solidFill>
                  <a:schemeClr val="tx1"/>
                </a:solidFill>
              </a:rPr>
              <a:t> 00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601FBD3-0619-4A77-8184-5DBC882ADE9B}" type="slidenum">
              <a:rPr lang="ru-RU" smtClean="0"/>
              <a:pPr>
                <a:defRPr/>
              </a:pPr>
              <a:t>29</a:t>
            </a:fld>
            <a:endParaRPr lang="ru-RU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Пример использования </a:t>
            </a:r>
            <a:r>
              <a:rPr lang="en-US" sz="2800" b="1" dirty="0" smtClean="0"/>
              <a:t>read()</a:t>
            </a:r>
            <a:r>
              <a:rPr lang="ru-RU" sz="2800" b="1" dirty="0" smtClean="0"/>
              <a:t> (</a:t>
            </a:r>
            <a:r>
              <a:rPr lang="en-US" sz="2800" dirty="0" smtClean="0">
                <a:solidFill>
                  <a:srgbClr val="00B050"/>
                </a:solidFill>
              </a:rPr>
              <a:t>Ex08_08</a:t>
            </a:r>
            <a:r>
              <a:rPr lang="ru-RU" sz="2800" b="1" dirty="0" smtClean="0"/>
              <a:t>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856662" cy="5689600"/>
          </a:xfrm>
        </p:spPr>
        <p:txBody>
          <a:bodyPr/>
          <a:lstStyle/>
          <a:p>
            <a:pPr>
              <a:spcBef>
                <a:spcPts val="4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spcBef>
                <a:spcPts val="4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4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spcBef>
                <a:spcPts val="400"/>
              </a:spcBef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spcBef>
                <a:spcPts val="400"/>
              </a:spcBef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4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const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MAX = 80;</a:t>
            </a:r>
          </a:p>
          <a:p>
            <a:pPr>
              <a:spcBef>
                <a:spcPts val="4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char buff [MAX+1];</a:t>
            </a:r>
          </a:p>
          <a:p>
            <a:pPr>
              <a:spcBef>
                <a:spcPts val="4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4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f;</a:t>
            </a:r>
          </a:p>
          <a:p>
            <a:pPr>
              <a:spcBef>
                <a:spcPts val="4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f.open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("CALC.DATA",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in|ios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::binary);</a:t>
            </a:r>
          </a:p>
          <a:p>
            <a:pPr>
              <a:spcBef>
                <a:spcPts val="4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((char *) &amp;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spcBef>
                <a:spcPts val="4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((char *) buff,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4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' ' &lt;&lt; buff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4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4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spcBef>
                <a:spcPts val="400"/>
              </a:spcBef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5963" y="3141663"/>
            <a:ext cx="1943100" cy="503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13 Hello World!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03575" y="908050"/>
            <a:ext cx="5940425" cy="503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0D 00 00 00 48 65 6C </a:t>
            </a:r>
            <a:r>
              <a:rPr lang="en-US" dirty="0" err="1">
                <a:solidFill>
                  <a:schemeClr val="tx1"/>
                </a:solidFill>
              </a:rPr>
              <a:t>6C</a:t>
            </a:r>
            <a:r>
              <a:rPr lang="en-US" dirty="0">
                <a:solidFill>
                  <a:schemeClr val="tx1"/>
                </a:solidFill>
              </a:rPr>
              <a:t> 6F 20 57 6F 72 6C 64</a:t>
            </a:r>
            <a:r>
              <a:rPr lang="ru-RU" dirty="0">
                <a:solidFill>
                  <a:schemeClr val="tx1"/>
                </a:solidFill>
              </a:rPr>
              <a:t> 21</a:t>
            </a:r>
            <a:r>
              <a:rPr lang="en-US" dirty="0">
                <a:solidFill>
                  <a:schemeClr val="tx1"/>
                </a:solidFill>
              </a:rPr>
              <a:t> 00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5C60F3-6B25-40C6-B3F5-82BB992FE500}" type="slidenum">
              <a:rPr lang="ru-RU" smtClean="0"/>
              <a:pPr>
                <a:defRPr/>
              </a:pPr>
              <a:t>3</a:t>
            </a:fld>
            <a:endParaRPr lang="ru-RU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647700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8.2 Операции «извлечение» и «вставка»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6880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Операции сдвигов "</a:t>
            </a:r>
            <a:r>
              <a:rPr lang="en-US" sz="2400" dirty="0" smtClean="0"/>
              <a:t>&lt;&lt;</a:t>
            </a:r>
            <a:r>
              <a:rPr lang="ru-RU" sz="2400" dirty="0" smtClean="0"/>
              <a:t>"</a:t>
            </a:r>
            <a:r>
              <a:rPr lang="en-US" sz="2400" dirty="0" smtClean="0"/>
              <a:t>, </a:t>
            </a:r>
            <a:r>
              <a:rPr lang="ru-RU" sz="2400" dirty="0" smtClean="0"/>
              <a:t>"</a:t>
            </a:r>
            <a:r>
              <a:rPr lang="en-US" sz="2400" dirty="0" smtClean="0"/>
              <a:t>&gt;&gt;</a:t>
            </a:r>
            <a:r>
              <a:rPr lang="ru-RU" sz="2400" dirty="0" smtClean="0"/>
              <a:t>"  в классах потоков переопределены для обозначения операций ввода-вывода с преобразованием к символьному виду или из него: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ostream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ostream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::operator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(Тип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Операнд)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istream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istream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::operator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(Тип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Операнд)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где типы:</a:t>
            </a:r>
            <a:r>
              <a:rPr lang="ru-RU" sz="2400" b="1" dirty="0" smtClean="0"/>
              <a:t>    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char, signed 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и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unsigned short,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long,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float, double, long 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double,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char *(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строка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void *(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адрес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Первый параметр – поток, второй – данные указанных типов, результат –</a:t>
            </a:r>
            <a:r>
              <a:rPr lang="en-US" sz="2400" dirty="0" smtClean="0"/>
              <a:t> </a:t>
            </a:r>
            <a:r>
              <a:rPr lang="ru-RU" sz="2400" dirty="0" smtClean="0"/>
              <a:t>ссылка на тот же поток, что позволяет строить выражения для ввода и вывода.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EF3FCF-A2C5-4B48-8EEA-173F8B835E39}" type="slidenum">
              <a:rPr lang="ru-RU" smtClean="0"/>
              <a:pPr>
                <a:defRPr/>
              </a:pPr>
              <a:t>30</a:t>
            </a:fld>
            <a:endParaRPr lang="ru-RU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pPr eaLnBrk="1" hangingPunct="1"/>
            <a:r>
              <a:rPr lang="ru-RU" sz="2800" b="1" smtClean="0"/>
              <a:t>Файловый ввод/вывод с прямым доступом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24862" cy="51450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000" dirty="0" smtClean="0"/>
              <a:t>Для перемещения файлового указателя используют функцию-метод </a:t>
            </a:r>
            <a:r>
              <a:rPr lang="ru-RU" sz="2000" dirty="0" err="1" smtClean="0"/>
              <a:t>seekg</a:t>
            </a:r>
            <a:r>
              <a:rPr lang="ru-RU" sz="2000" dirty="0" smtClean="0"/>
              <a:t>():</a:t>
            </a:r>
          </a:p>
          <a:p>
            <a:pPr>
              <a:buFont typeface="Wingdings" pitchFamily="2" charset="2"/>
              <a:buNone/>
              <a:defRPr/>
            </a:pP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seekg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(long pos);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seekg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(long offset,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seek_dir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dir);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ru-RU" sz="2000" dirty="0" smtClean="0"/>
              <a:t> - номер байта в потоке;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offset</a:t>
            </a:r>
            <a:r>
              <a:rPr lang="ru-RU" sz="2000" dirty="0" smtClean="0"/>
              <a:t> - относительное смещение в зависимости от аргумента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dir</a:t>
            </a:r>
            <a:r>
              <a:rPr lang="ru-RU" sz="2000" dirty="0" smtClean="0"/>
              <a:t>:</a:t>
            </a:r>
          </a:p>
          <a:p>
            <a:pPr indent="638175">
              <a:buFont typeface="Wingdings" pitchFamily="2" charset="2"/>
              <a:buNone/>
              <a:defRPr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ios::beg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ru-RU" sz="2000" dirty="0" smtClean="0">
                <a:cs typeface="Courier New" pitchFamily="49" charset="0"/>
              </a:rPr>
              <a:t>с</a:t>
            </a:r>
            <a:r>
              <a:rPr lang="ru-RU" sz="2000" dirty="0" smtClean="0"/>
              <a:t> начала файла;</a:t>
            </a:r>
          </a:p>
          <a:p>
            <a:pPr indent="638175">
              <a:buFont typeface="Wingdings" pitchFamily="2" charset="2"/>
              <a:buNone/>
              <a:defRPr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ios::cur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ru-RU" sz="2000" dirty="0" smtClean="0">
                <a:cs typeface="Courier New" pitchFamily="49" charset="0"/>
              </a:rPr>
              <a:t>с</a:t>
            </a:r>
            <a:r>
              <a:rPr lang="ru-RU" sz="2000" dirty="0" smtClean="0"/>
              <a:t> текущей позиции файла;</a:t>
            </a:r>
          </a:p>
          <a:p>
            <a:pPr indent="638175">
              <a:buFont typeface="Wingdings" pitchFamily="2" charset="2"/>
              <a:buNone/>
              <a:defRPr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ios::end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– </a:t>
            </a:r>
            <a:r>
              <a:rPr lang="ru-RU" sz="2000" dirty="0" smtClean="0">
                <a:cs typeface="Courier New" pitchFamily="49" charset="0"/>
              </a:rPr>
              <a:t>с</a:t>
            </a:r>
            <a:r>
              <a:rPr lang="ru-RU" sz="2000" dirty="0" smtClean="0"/>
              <a:t> конца файла.</a:t>
            </a:r>
          </a:p>
          <a:p>
            <a:pPr>
              <a:buFont typeface="Wingdings" pitchFamily="2" charset="2"/>
              <a:buNone/>
              <a:defRPr/>
            </a:pPr>
            <a:endParaRPr lang="ru-RU" sz="20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69A637-91C8-4079-B95C-56C61B8A76D0}" type="slidenum">
              <a:rPr lang="ru-RU" smtClean="0"/>
              <a:pPr>
                <a:defRPr/>
              </a:pPr>
              <a:t>31</a:t>
            </a:fld>
            <a:endParaRPr lang="ru-RU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Пример прямого доступа (</a:t>
            </a:r>
            <a:r>
              <a:rPr lang="en-US" sz="2800" dirty="0" smtClean="0">
                <a:solidFill>
                  <a:srgbClr val="00B050"/>
                </a:solidFill>
              </a:rPr>
              <a:t>Ex08_09</a:t>
            </a:r>
            <a:r>
              <a:rPr lang="ru-RU" sz="2800" b="1" dirty="0" smtClean="0"/>
              <a:t>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820150" cy="58054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fstream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bbb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[80],buff[80] = "Hello World!";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fstream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f,f1;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f.open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("CALC.DAT",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ios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::out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ios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::binary);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f.write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buff,strlen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(buff));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f1.open("CALC.DAT",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ios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in|ios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::binary);</a:t>
            </a:r>
          </a:p>
          <a:p>
            <a:pPr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	f1.seekg(3); </a:t>
            </a:r>
            <a:r>
              <a:rPr lang="ru-RU" sz="1800" dirty="0" smtClean="0">
                <a:solidFill>
                  <a:srgbClr val="338DEF"/>
                </a:solidFill>
                <a:cs typeface="Courier New" pitchFamily="49" charset="0"/>
              </a:rPr>
              <a:t>// продвинуться к байту </a:t>
            </a:r>
            <a:r>
              <a:rPr lang="en-US" sz="1800" dirty="0" smtClean="0">
                <a:solidFill>
                  <a:srgbClr val="338DEF"/>
                </a:solidFill>
                <a:cs typeface="Courier New" pitchFamily="49" charset="0"/>
              </a:rPr>
              <a:t>3</a:t>
            </a:r>
            <a:endParaRPr lang="ru-RU" sz="1800" dirty="0" smtClean="0">
              <a:solidFill>
                <a:srgbClr val="338DEF"/>
              </a:solidFill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f1.read(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bbb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5);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bbb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f1.close();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27538" y="1052513"/>
            <a:ext cx="3960812" cy="1368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lo </a:t>
            </a:r>
            <a:r>
              <a:rPr lang="en-US" dirty="0" err="1">
                <a:solidFill>
                  <a:schemeClr val="tx1"/>
                </a:solidFill>
              </a:rPr>
              <a:t>Wo</a:t>
            </a:r>
            <a:r>
              <a:rPr lang="en-US" dirty="0">
                <a:solidFill>
                  <a:schemeClr val="tx1"/>
                </a:solidFill>
              </a:rPr>
              <a:t>╠╠╠╠╠╠╠╠╠╠╠╠╠╠╠╠╠╠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╠╠╠╠╠╠╠╠╠╠╠╠╠╠╠╠╠╠╠╠╠╠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╠╠╠╠╠╠╠╠╠╠╠╠╠╠╠╠╠╠╠╠╠╠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╠╠╠╠╠╠╠╠╠╠╠╠╠╠╠</a:t>
            </a:r>
            <a:r>
              <a:rPr lang="ru-RU" dirty="0">
                <a:solidFill>
                  <a:schemeClr val="tx1"/>
                </a:solidFill>
              </a:rPr>
              <a:t>з?║↔Мў6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A62D6B-F821-4D4A-8AF5-8046B31F05C3}" type="slidenum">
              <a:rPr lang="ru-RU" smtClean="0"/>
              <a:pPr>
                <a:defRPr/>
              </a:pPr>
              <a:t>32</a:t>
            </a:fld>
            <a:endParaRPr lang="ru-RU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pPr eaLnBrk="1" hangingPunct="1"/>
            <a:endParaRPr lang="ru-RU" sz="28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145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000" b="1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854E4A-1744-48FD-B487-8655E9595AC1}" type="slidenum">
              <a:rPr lang="ru-RU" smtClean="0"/>
              <a:pPr>
                <a:defRPr/>
              </a:pPr>
              <a:t>4</a:t>
            </a:fld>
            <a:endParaRPr lang="ru-RU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800" b="1" smtClean="0"/>
              <a:t>Примеры записи операций извлечения и вставки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485616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а)</a:t>
            </a:r>
            <a:r>
              <a:rPr lang="ru-RU" sz="2000" b="1" dirty="0" smtClean="0"/>
              <a:t> 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"Input integer:";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//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вставка в поток строки</a:t>
            </a:r>
            <a:endParaRPr lang="en-US" sz="2000" dirty="0" smtClean="0">
              <a:solidFill>
                <a:srgbClr val="338DEF"/>
              </a:solidFill>
              <a:cs typeface="Courier New" pitchFamily="49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б)</a:t>
            </a:r>
            <a:r>
              <a:rPr lang="ru-RU" sz="2000" b="1" dirty="0" smtClean="0"/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&gt;&gt; a;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dirty="0" smtClean="0">
                <a:solidFill>
                  <a:srgbClr val="338DEF"/>
                </a:solidFill>
                <a:cs typeface="Courier New" pitchFamily="49" charset="0"/>
              </a:rPr>
              <a:t>// </a:t>
            </a:r>
            <a:r>
              <a:rPr lang="ru-RU" sz="2000" dirty="0" smtClean="0">
                <a:solidFill>
                  <a:srgbClr val="338DEF"/>
                </a:solidFill>
                <a:cs typeface="Courier New" pitchFamily="49" charset="0"/>
              </a:rPr>
              <a:t>извлечение из потока </a:t>
            </a:r>
            <a:endParaRPr lang="ru-RU" sz="2000" b="1" dirty="0" smtClean="0">
              <a:solidFill>
                <a:srgbClr val="338DE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в)</a:t>
            </a:r>
            <a:r>
              <a:rPr lang="ru-RU" sz="2000" b="1" dirty="0" smtClean="0"/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2+a+8;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		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ru-RU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2+a+b</a:t>
            </a:r>
            <a:r>
              <a:rPr lang="ru-RU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г)</a:t>
            </a:r>
            <a:r>
              <a:rPr lang="ru-RU" sz="2000" b="1" dirty="0" smtClean="0"/>
              <a:t>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с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out &lt;&lt; "String:"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		 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с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out&lt;&lt;"String:"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000" dirty="0" err="1" smtClean="0"/>
              <a:t>д</a:t>
            </a:r>
            <a:r>
              <a:rPr lang="ru-RU" sz="2000" dirty="0" smtClean="0"/>
              <a:t>)</a:t>
            </a:r>
            <a:r>
              <a:rPr lang="ru-RU" sz="2000" b="1" dirty="0" smtClean="0"/>
              <a:t>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с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out &lt;&lt; (a&lt;&lt;2);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е)</a:t>
            </a:r>
            <a:r>
              <a:rPr lang="ru-RU" sz="2000" b="1" dirty="0" smtClean="0"/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(a=2);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A2A58E-6EE6-4ED1-9317-D90ED7001B08}" type="slidenum">
              <a:rPr lang="ru-RU" smtClean="0"/>
              <a:pPr>
                <a:defRPr/>
              </a:pPr>
              <a:t>5</a:t>
            </a:fld>
            <a:endParaRPr lang="ru-RU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884238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8.3 Управление потоками ввода-вывода</a:t>
            </a:r>
            <a:br>
              <a:rPr lang="ru-RU" sz="2800" b="1" dirty="0" smtClean="0"/>
            </a:br>
            <a:r>
              <a:rPr lang="ru-RU" sz="2800" b="1" dirty="0" smtClean="0"/>
              <a:t>Форматирование ввода-вывода. Флаги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9001695" cy="5661025"/>
          </a:xfrm>
        </p:spPr>
        <p:txBody>
          <a:bodyPr/>
          <a:lstStyle/>
          <a:p>
            <a:pPr eaLnBrk="1" hangingPunct="1">
              <a:buNone/>
            </a:pPr>
            <a:r>
              <a:rPr lang="en-US" sz="1800" b="1" dirty="0" err="1" smtClean="0">
                <a:latin typeface="Courier New" pitchFamily="49" charset="0"/>
              </a:rPr>
              <a:t>enum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fmt_flags</a:t>
            </a:r>
            <a:r>
              <a:rPr lang="ru-RU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{  </a:t>
            </a:r>
            <a:r>
              <a:rPr lang="ru-RU" sz="1800" b="1" dirty="0" smtClean="0">
                <a:latin typeface="Courier New" pitchFamily="49" charset="0"/>
              </a:rPr>
              <a:t>  </a:t>
            </a:r>
            <a:r>
              <a:rPr lang="en-US" sz="1800" dirty="0" smtClean="0">
                <a:solidFill>
                  <a:srgbClr val="FF0000"/>
                </a:solidFill>
              </a:rPr>
              <a:t>// </a:t>
            </a:r>
            <a:r>
              <a:rPr lang="ru-RU" sz="1800" dirty="0" smtClean="0">
                <a:solidFill>
                  <a:srgbClr val="FF0000"/>
                </a:solidFill>
              </a:rPr>
              <a:t>константы для записи флагов</a:t>
            </a:r>
            <a:endParaRPr lang="ru-RU" sz="1800" dirty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boolalpha</a:t>
            </a:r>
            <a:r>
              <a:rPr lang="en-US" sz="1800" b="1" dirty="0" smtClean="0">
                <a:latin typeface="Courier New" pitchFamily="49" charset="0"/>
              </a:rPr>
              <a:t> = 0x0001,</a:t>
            </a:r>
            <a:r>
              <a:rPr lang="en-US" sz="1800" dirty="0" smtClean="0">
                <a:solidFill>
                  <a:srgbClr val="338DEF"/>
                </a:solidFill>
              </a:rPr>
              <a:t>// </a:t>
            </a:r>
            <a:r>
              <a:rPr lang="ru-RU" sz="1800" dirty="0" smtClean="0">
                <a:solidFill>
                  <a:srgbClr val="338DEF"/>
                </a:solidFill>
              </a:rPr>
              <a:t>ввод-вывод логических значений в символьном виде</a:t>
            </a:r>
          </a:p>
          <a:p>
            <a:pPr eaLnBrk="1" hangingPunct="1">
              <a:buNone/>
            </a:pPr>
            <a:r>
              <a:rPr lang="ru-RU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dec</a:t>
            </a:r>
            <a:r>
              <a:rPr lang="en-US" sz="1800" b="1" dirty="0" smtClean="0">
                <a:latin typeface="Courier New" pitchFamily="49" charset="0"/>
              </a:rPr>
              <a:t>     = 0x00</a:t>
            </a:r>
            <a:r>
              <a:rPr lang="ru-RU" sz="1800" b="1" dirty="0" smtClean="0">
                <a:latin typeface="Courier New" pitchFamily="49" charset="0"/>
              </a:rPr>
              <a:t>02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ru-RU" sz="1800" b="1" dirty="0" smtClean="0"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338DEF"/>
                </a:solidFill>
              </a:rPr>
              <a:t>// </a:t>
            </a:r>
            <a:r>
              <a:rPr lang="ru-RU" sz="1800" dirty="0" smtClean="0">
                <a:solidFill>
                  <a:srgbClr val="338DEF"/>
                </a:solidFill>
              </a:rPr>
              <a:t>преобразование </a:t>
            </a:r>
            <a:r>
              <a:rPr lang="ru-RU" sz="1800" dirty="0">
                <a:solidFill>
                  <a:srgbClr val="338DEF"/>
                </a:solidFill>
              </a:rPr>
              <a:t>в десятичную с</a:t>
            </a:r>
            <a:r>
              <a:rPr lang="en-US" sz="1800" dirty="0">
                <a:solidFill>
                  <a:srgbClr val="338DEF"/>
                </a:solidFill>
              </a:rPr>
              <a:t>/</a:t>
            </a:r>
            <a:r>
              <a:rPr lang="ru-RU" sz="1800" dirty="0">
                <a:solidFill>
                  <a:srgbClr val="338DEF"/>
                </a:solidFill>
              </a:rPr>
              <a:t>с (</a:t>
            </a:r>
            <a:r>
              <a:rPr lang="ru-RU" sz="1800" dirty="0" err="1">
                <a:solidFill>
                  <a:srgbClr val="FF0000"/>
                </a:solidFill>
              </a:rPr>
              <a:t>умолч</a:t>
            </a:r>
            <a:r>
              <a:rPr lang="ru-RU" sz="1800" dirty="0">
                <a:solidFill>
                  <a:srgbClr val="338DEF"/>
                </a:solidFill>
              </a:rPr>
              <a:t>.)</a:t>
            </a:r>
          </a:p>
          <a:p>
            <a:pPr eaLnBrk="1" hangingPunct="1">
              <a:buNone/>
            </a:pPr>
            <a:r>
              <a:rPr lang="en-US" sz="1800" b="1" dirty="0" smtClean="0">
                <a:latin typeface="Courier New" pitchFamily="49" charset="0"/>
              </a:rPr>
              <a:t> fixed   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ru-RU" sz="1800" b="1" dirty="0">
                <a:latin typeface="Courier New" pitchFamily="49" charset="0"/>
              </a:rPr>
              <a:t>0</a:t>
            </a:r>
            <a:r>
              <a:rPr lang="en-US" sz="1800" b="1" dirty="0" smtClean="0">
                <a:latin typeface="Courier New" pitchFamily="49" charset="0"/>
              </a:rPr>
              <a:t>x0004,</a:t>
            </a:r>
            <a:r>
              <a:rPr lang="ru-RU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338DEF"/>
                </a:solidFill>
              </a:rPr>
              <a:t>//</a:t>
            </a:r>
            <a:r>
              <a:rPr lang="ru-RU" sz="1800" dirty="0">
                <a:solidFill>
                  <a:srgbClr val="338DEF"/>
                </a:solidFill>
              </a:rPr>
              <a:t> вывод в формате с </a:t>
            </a:r>
            <a:r>
              <a:rPr lang="ru-RU" sz="1800" dirty="0" smtClean="0">
                <a:solidFill>
                  <a:srgbClr val="338DEF"/>
                </a:solidFill>
              </a:rPr>
              <a:t>фиксированной </a:t>
            </a:r>
            <a:r>
              <a:rPr lang="ru-RU" sz="1800" dirty="0">
                <a:solidFill>
                  <a:srgbClr val="338DEF"/>
                </a:solidFill>
              </a:rPr>
              <a:t>точкой (</a:t>
            </a:r>
            <a:r>
              <a:rPr lang="ru-RU" sz="1800" dirty="0" err="1" smtClean="0">
                <a:solidFill>
                  <a:srgbClr val="FF0000"/>
                </a:solidFill>
              </a:rPr>
              <a:t>умолч</a:t>
            </a:r>
            <a:r>
              <a:rPr lang="ru-RU" sz="1800" dirty="0" smtClean="0">
                <a:solidFill>
                  <a:srgbClr val="338DEF"/>
                </a:solidFill>
              </a:rPr>
              <a:t>.)</a:t>
            </a:r>
            <a:endParaRPr lang="en-US" sz="1800" dirty="0">
              <a:solidFill>
                <a:srgbClr val="338DEF"/>
              </a:solidFill>
            </a:endParaRPr>
          </a:p>
          <a:p>
            <a:pPr eaLnBrk="1" hangingPunct="1">
              <a:buNone/>
            </a:pPr>
            <a:r>
              <a:rPr lang="en-US" sz="1800" b="1" dirty="0" smtClean="0">
                <a:latin typeface="Courier New" pitchFamily="49" charset="0"/>
              </a:rPr>
              <a:t> hex     = 0x0008,</a:t>
            </a:r>
            <a:r>
              <a:rPr lang="ru-RU" sz="1800" b="1" dirty="0" smtClean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338DEF"/>
                </a:solidFill>
              </a:rPr>
              <a:t>// </a:t>
            </a:r>
            <a:r>
              <a:rPr lang="ru-RU" sz="1800" dirty="0">
                <a:solidFill>
                  <a:srgbClr val="338DEF"/>
                </a:solidFill>
              </a:rPr>
              <a:t>преобразование</a:t>
            </a:r>
            <a:r>
              <a:rPr lang="ru-RU" sz="1800" dirty="0" smtClean="0">
                <a:solidFill>
                  <a:srgbClr val="338DEF"/>
                </a:solidFill>
              </a:rPr>
              <a:t> </a:t>
            </a:r>
            <a:r>
              <a:rPr lang="ru-RU" sz="1800" dirty="0">
                <a:solidFill>
                  <a:srgbClr val="338DEF"/>
                </a:solidFill>
              </a:rPr>
              <a:t>в шестнадцатеричную с</a:t>
            </a:r>
            <a:r>
              <a:rPr lang="en-US" sz="1800" dirty="0">
                <a:solidFill>
                  <a:srgbClr val="338DEF"/>
                </a:solidFill>
              </a:rPr>
              <a:t>/</a:t>
            </a:r>
            <a:r>
              <a:rPr lang="ru-RU" sz="1800" dirty="0">
                <a:solidFill>
                  <a:srgbClr val="338DEF"/>
                </a:solidFill>
              </a:rPr>
              <a:t>с</a:t>
            </a:r>
            <a:endParaRPr lang="en-US" sz="1800" dirty="0">
              <a:solidFill>
                <a:srgbClr val="338DEF"/>
              </a:solidFill>
            </a:endParaRPr>
          </a:p>
          <a:p>
            <a:pPr eaLnBrk="1" hangingPunct="1">
              <a:buNone/>
            </a:pPr>
            <a:r>
              <a:rPr lang="en-US" sz="1800" b="1" dirty="0" smtClean="0">
                <a:latin typeface="Courier New" pitchFamily="49" charset="0"/>
              </a:rPr>
              <a:t> interval= 0x0010,</a:t>
            </a:r>
            <a:r>
              <a:rPr lang="ru-RU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338DEF"/>
                </a:solidFill>
              </a:rPr>
              <a:t>// </a:t>
            </a:r>
            <a:r>
              <a:rPr lang="ru-RU" sz="1800" dirty="0" smtClean="0">
                <a:solidFill>
                  <a:srgbClr val="338DEF"/>
                </a:solidFill>
              </a:rPr>
              <a:t>дополнение </a:t>
            </a:r>
            <a:r>
              <a:rPr lang="ru-RU" sz="1800" dirty="0">
                <a:solidFill>
                  <a:srgbClr val="338DEF"/>
                </a:solidFill>
              </a:rPr>
              <a:t>пробелами при выводе (</a:t>
            </a:r>
            <a:r>
              <a:rPr lang="ru-RU" sz="1800" dirty="0" err="1">
                <a:solidFill>
                  <a:srgbClr val="FF0000"/>
                </a:solidFill>
              </a:rPr>
              <a:t>умолч</a:t>
            </a:r>
            <a:r>
              <a:rPr lang="ru-RU" sz="1800" dirty="0">
                <a:solidFill>
                  <a:srgbClr val="338DEF"/>
                </a:solidFill>
              </a:rPr>
              <a:t>.)</a:t>
            </a:r>
          </a:p>
          <a:p>
            <a:pPr eaLnBrk="1" hangingPunct="1">
              <a:buNone/>
            </a:pPr>
            <a:r>
              <a:rPr lang="ru-RU" sz="1800" b="1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left    = 0x0020,</a:t>
            </a:r>
            <a:r>
              <a:rPr lang="ru-RU" sz="1800" b="1" dirty="0" smtClean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338DEF"/>
                </a:solidFill>
              </a:rPr>
              <a:t>// </a:t>
            </a:r>
            <a:r>
              <a:rPr lang="ru-RU" sz="1800" dirty="0" smtClean="0">
                <a:solidFill>
                  <a:srgbClr val="338DEF"/>
                </a:solidFill>
              </a:rPr>
              <a:t>вывод чисел по </a:t>
            </a:r>
            <a:r>
              <a:rPr lang="ru-RU" sz="1800" dirty="0">
                <a:solidFill>
                  <a:srgbClr val="338DEF"/>
                </a:solidFill>
              </a:rPr>
              <a:t>левой границе</a:t>
            </a:r>
            <a:endParaRPr lang="en-US" sz="1800" dirty="0">
              <a:solidFill>
                <a:srgbClr val="338DEF"/>
              </a:solidFill>
            </a:endParaRPr>
          </a:p>
          <a:p>
            <a:pPr eaLnBrk="1" hangingPunct="1"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oct</a:t>
            </a:r>
            <a:r>
              <a:rPr lang="en-US" sz="1800" b="1" dirty="0" smtClean="0">
                <a:latin typeface="Courier New" pitchFamily="49" charset="0"/>
              </a:rPr>
              <a:t>     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</a:rPr>
              <a:t>0x0040</a:t>
            </a:r>
            <a:r>
              <a:rPr lang="en-US" sz="1800" b="1" dirty="0">
                <a:latin typeface="Courier New" pitchFamily="49" charset="0"/>
              </a:rPr>
              <a:t>,</a:t>
            </a:r>
            <a:r>
              <a:rPr lang="ru-RU" sz="1800" b="1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338DEF"/>
                </a:solidFill>
              </a:rPr>
              <a:t>// </a:t>
            </a:r>
            <a:r>
              <a:rPr lang="ru-RU" sz="1800" dirty="0">
                <a:solidFill>
                  <a:srgbClr val="338DEF"/>
                </a:solidFill>
              </a:rPr>
              <a:t>преобразование</a:t>
            </a:r>
            <a:r>
              <a:rPr lang="ru-RU" sz="1800" dirty="0" smtClean="0">
                <a:solidFill>
                  <a:srgbClr val="338DEF"/>
                </a:solidFill>
              </a:rPr>
              <a:t> </a:t>
            </a:r>
            <a:r>
              <a:rPr lang="ru-RU" sz="1800" dirty="0">
                <a:solidFill>
                  <a:srgbClr val="338DEF"/>
                </a:solidFill>
              </a:rPr>
              <a:t>в восьмеричную с</a:t>
            </a:r>
            <a:r>
              <a:rPr lang="en-US" sz="1800" dirty="0">
                <a:solidFill>
                  <a:srgbClr val="338DEF"/>
                </a:solidFill>
              </a:rPr>
              <a:t>/</a:t>
            </a:r>
            <a:r>
              <a:rPr lang="ru-RU" sz="1800" dirty="0">
                <a:solidFill>
                  <a:srgbClr val="338DEF"/>
                </a:solidFill>
              </a:rPr>
              <a:t>с</a:t>
            </a:r>
          </a:p>
          <a:p>
            <a:pPr eaLnBrk="1" hangingPunct="1"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rigth</a:t>
            </a:r>
            <a:r>
              <a:rPr lang="en-US" sz="1800" b="1" dirty="0" smtClean="0">
                <a:latin typeface="Courier New" pitchFamily="49" charset="0"/>
              </a:rPr>
              <a:t>   = 0x0080,</a:t>
            </a:r>
            <a:r>
              <a:rPr lang="ru-RU" sz="1800" b="1" dirty="0" smtClean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338DEF"/>
                </a:solidFill>
              </a:rPr>
              <a:t>// </a:t>
            </a:r>
            <a:r>
              <a:rPr lang="ru-RU" sz="1800" dirty="0" smtClean="0">
                <a:solidFill>
                  <a:srgbClr val="338DEF"/>
                </a:solidFill>
              </a:rPr>
              <a:t>вывод чисел по </a:t>
            </a:r>
            <a:r>
              <a:rPr lang="ru-RU" sz="1800" dirty="0">
                <a:solidFill>
                  <a:srgbClr val="338DEF"/>
                </a:solidFill>
              </a:rPr>
              <a:t>правой границе (</a:t>
            </a:r>
            <a:r>
              <a:rPr lang="ru-RU" sz="1800" dirty="0" err="1">
                <a:solidFill>
                  <a:srgbClr val="FF0000"/>
                </a:solidFill>
              </a:rPr>
              <a:t>умолч</a:t>
            </a:r>
            <a:r>
              <a:rPr lang="ru-RU" sz="1800" dirty="0">
                <a:solidFill>
                  <a:srgbClr val="338DEF"/>
                </a:solidFill>
              </a:rPr>
              <a:t>.)</a:t>
            </a:r>
          </a:p>
          <a:p>
            <a:pPr eaLnBrk="1" hangingPunct="1"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sientific</a:t>
            </a:r>
            <a:r>
              <a:rPr lang="en-US" sz="1800" b="1" dirty="0">
                <a:latin typeface="Courier New" pitchFamily="49" charset="0"/>
              </a:rPr>
              <a:t>=</a:t>
            </a:r>
            <a:r>
              <a:rPr lang="ru-RU" sz="1800" b="1" dirty="0">
                <a:latin typeface="Courier New" pitchFamily="49" charset="0"/>
              </a:rPr>
              <a:t>0</a:t>
            </a:r>
            <a:r>
              <a:rPr lang="en-US" sz="1800" b="1" dirty="0" smtClean="0">
                <a:latin typeface="Courier New" pitchFamily="49" charset="0"/>
              </a:rPr>
              <a:t>x0100, </a:t>
            </a:r>
            <a:r>
              <a:rPr lang="ru-RU" sz="1800" b="1" dirty="0" smtClean="0"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338DEF"/>
                </a:solidFill>
              </a:rPr>
              <a:t>//</a:t>
            </a:r>
            <a:r>
              <a:rPr lang="ru-RU" sz="1800" dirty="0">
                <a:solidFill>
                  <a:srgbClr val="338DEF"/>
                </a:solidFill>
              </a:rPr>
              <a:t> вывод в формате с плавающей точкой</a:t>
            </a:r>
            <a:r>
              <a:rPr lang="ru-RU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1800" b="1" dirty="0" smtClean="0">
                <a:latin typeface="Courier New" pitchFamily="49" charset="0"/>
              </a:rPr>
              <a:t>	</a:t>
            </a:r>
            <a:endParaRPr lang="ru-RU" sz="1800" b="1" dirty="0" smtClean="0">
              <a:solidFill>
                <a:schemeClr val="bg2">
                  <a:lumMod val="50000"/>
                  <a:lumOff val="50000"/>
                </a:schemeClr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showbase</a:t>
            </a:r>
            <a:r>
              <a:rPr lang="en-US" sz="1800" b="1" dirty="0" smtClean="0">
                <a:latin typeface="Courier New" pitchFamily="49" charset="0"/>
              </a:rPr>
              <a:t> =0x0200,</a:t>
            </a:r>
            <a:r>
              <a:rPr lang="ru-RU" sz="1800" b="1" dirty="0" smtClean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338DEF"/>
                </a:solidFill>
              </a:rPr>
              <a:t>// </a:t>
            </a:r>
            <a:r>
              <a:rPr lang="ru-RU" sz="1800" dirty="0" smtClean="0">
                <a:solidFill>
                  <a:srgbClr val="338DEF"/>
                </a:solidFill>
              </a:rPr>
              <a:t>показ основания </a:t>
            </a:r>
            <a:r>
              <a:rPr lang="ru-RU" sz="1800" dirty="0">
                <a:solidFill>
                  <a:srgbClr val="338DEF"/>
                </a:solidFill>
              </a:rPr>
              <a:t>с</a:t>
            </a:r>
            <a:r>
              <a:rPr lang="en-US" sz="1800" dirty="0">
                <a:solidFill>
                  <a:srgbClr val="338DEF"/>
                </a:solidFill>
              </a:rPr>
              <a:t>/</a:t>
            </a:r>
            <a:r>
              <a:rPr lang="ru-RU" sz="1800" dirty="0">
                <a:solidFill>
                  <a:srgbClr val="338DEF"/>
                </a:solidFill>
              </a:rPr>
              <a:t>с при выводе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showpoint</a:t>
            </a:r>
            <a:r>
              <a:rPr lang="en-US" sz="1800" b="1" dirty="0" smtClean="0">
                <a:latin typeface="Courier New" pitchFamily="49" charset="0"/>
              </a:rPr>
              <a:t>=0x0400,</a:t>
            </a:r>
            <a:r>
              <a:rPr lang="ru-RU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338DEF"/>
                </a:solidFill>
              </a:rPr>
              <a:t>// </a:t>
            </a:r>
            <a:r>
              <a:rPr lang="ru-RU" sz="1800" dirty="0" smtClean="0">
                <a:solidFill>
                  <a:srgbClr val="338DEF"/>
                </a:solidFill>
              </a:rPr>
              <a:t>показ десятичной точки </a:t>
            </a:r>
            <a:r>
              <a:rPr lang="ru-RU" sz="1800" dirty="0">
                <a:solidFill>
                  <a:srgbClr val="338DEF"/>
                </a:solidFill>
              </a:rPr>
              <a:t>при выводе</a:t>
            </a:r>
            <a:endParaRPr lang="en-US" sz="1800" dirty="0">
              <a:solidFill>
                <a:srgbClr val="338DEF"/>
              </a:solidFill>
            </a:endParaRPr>
          </a:p>
          <a:p>
            <a:pPr eaLnBrk="1" hangingPunct="1">
              <a:buNone/>
            </a:pPr>
            <a:r>
              <a:rPr lang="en-US" sz="1800" b="1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showpos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= 0x0800</a:t>
            </a:r>
            <a:r>
              <a:rPr lang="en-US" sz="1800" b="1" dirty="0">
                <a:latin typeface="Courier New" pitchFamily="49" charset="0"/>
              </a:rPr>
              <a:t>,</a:t>
            </a:r>
            <a:r>
              <a:rPr lang="ru-RU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338DEF"/>
                </a:solidFill>
              </a:rPr>
              <a:t>// </a:t>
            </a:r>
            <a:r>
              <a:rPr lang="ru-RU" sz="1800" dirty="0" smtClean="0">
                <a:solidFill>
                  <a:srgbClr val="338DEF"/>
                </a:solidFill>
              </a:rPr>
              <a:t>вывод «+» </a:t>
            </a:r>
            <a:r>
              <a:rPr lang="ru-RU" sz="1800" dirty="0">
                <a:solidFill>
                  <a:srgbClr val="338DEF"/>
                </a:solidFill>
              </a:rPr>
              <a:t>перед положительными числами</a:t>
            </a:r>
            <a:endParaRPr lang="en-US" sz="1800" dirty="0">
              <a:solidFill>
                <a:srgbClr val="338DEF"/>
              </a:solidFill>
            </a:endParaRPr>
          </a:p>
          <a:p>
            <a:pPr eaLnBrk="1" hangingPunct="1"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ru-RU" sz="1800" b="1" dirty="0" err="1" smtClean="0">
                <a:latin typeface="Courier New" pitchFamily="49" charset="0"/>
              </a:rPr>
              <a:t>skipws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ru-RU" sz="1800" b="1" dirty="0" smtClean="0">
                <a:latin typeface="Courier New" pitchFamily="49" charset="0"/>
              </a:rPr>
              <a:t> </a:t>
            </a:r>
            <a:r>
              <a:rPr lang="ru-RU" sz="1800" b="1" dirty="0">
                <a:latin typeface="Courier New" pitchFamily="49" charset="0"/>
              </a:rPr>
              <a:t>= 0x1000,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ru-RU" sz="1800" dirty="0">
                <a:solidFill>
                  <a:srgbClr val="338DEF"/>
                </a:solidFill>
              </a:rPr>
              <a:t>// </a:t>
            </a:r>
            <a:r>
              <a:rPr lang="ru-RU" sz="1800" dirty="0" smtClean="0">
                <a:solidFill>
                  <a:srgbClr val="338DEF"/>
                </a:solidFill>
              </a:rPr>
              <a:t>пропуск начальных пробелов </a:t>
            </a:r>
            <a:r>
              <a:rPr lang="ru-RU" sz="1800" dirty="0">
                <a:solidFill>
                  <a:srgbClr val="338DEF"/>
                </a:solidFill>
              </a:rPr>
              <a:t>при вводе</a:t>
            </a:r>
            <a:endParaRPr lang="en-US" sz="1800" dirty="0">
              <a:solidFill>
                <a:srgbClr val="338DEF"/>
              </a:solidFill>
            </a:endParaRPr>
          </a:p>
          <a:p>
            <a:pPr eaLnBrk="1" hangingPunct="1"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unitbuf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= 0x2000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ru-RU" sz="1800" b="1" dirty="0" smtClean="0"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338DEF"/>
                </a:solidFill>
              </a:rPr>
              <a:t>// </a:t>
            </a:r>
            <a:r>
              <a:rPr lang="ru-RU" sz="1800" dirty="0" smtClean="0">
                <a:solidFill>
                  <a:srgbClr val="338DEF"/>
                </a:solidFill>
              </a:rPr>
              <a:t>сброс настроек вывода </a:t>
            </a:r>
            <a:r>
              <a:rPr lang="ru-RU" sz="1800" dirty="0">
                <a:solidFill>
                  <a:srgbClr val="338DEF"/>
                </a:solidFill>
              </a:rPr>
              <a:t>после каждого вывода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uppercase=0x</a:t>
            </a:r>
            <a:r>
              <a:rPr lang="ru-RU" sz="1800" b="1" dirty="0" smtClean="0">
                <a:latin typeface="Courier New" pitchFamily="49" charset="0"/>
              </a:rPr>
              <a:t>40</a:t>
            </a:r>
            <a:r>
              <a:rPr lang="en-US" sz="1800" b="1" dirty="0" smtClean="0">
                <a:latin typeface="Courier New" pitchFamily="49" charset="0"/>
              </a:rPr>
              <a:t>00,</a:t>
            </a:r>
            <a:r>
              <a:rPr lang="ru-RU" sz="1800" b="1" dirty="0" smtClean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338DEF"/>
                </a:solidFill>
              </a:rPr>
              <a:t>// </a:t>
            </a:r>
            <a:r>
              <a:rPr lang="ru-RU" sz="1800" dirty="0">
                <a:solidFill>
                  <a:srgbClr val="338DEF"/>
                </a:solidFill>
              </a:rPr>
              <a:t>вывод </a:t>
            </a:r>
            <a:r>
              <a:rPr lang="ru-RU" sz="1800" dirty="0" smtClean="0">
                <a:solidFill>
                  <a:srgbClr val="338DEF"/>
                </a:solidFill>
              </a:rPr>
              <a:t>шестнадцатеричных </a:t>
            </a:r>
            <a:r>
              <a:rPr lang="ru-RU" sz="1800" dirty="0">
                <a:solidFill>
                  <a:srgbClr val="338DEF"/>
                </a:solidFill>
              </a:rPr>
              <a:t>цифр в верхнем </a:t>
            </a:r>
            <a:r>
              <a:rPr lang="ru-RU" sz="1800" dirty="0" smtClean="0">
                <a:solidFill>
                  <a:srgbClr val="338DEF"/>
                </a:solidFill>
              </a:rPr>
              <a:t>регистре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ru-RU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993341-7307-4AA6-B358-9A77911F37B4}" type="slidenum">
              <a:rPr lang="ru-RU" smtClean="0"/>
              <a:pPr>
                <a:defRPr/>
              </a:pPr>
              <a:t>6</a:t>
            </a:fld>
            <a:endParaRPr lang="ru-RU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576263"/>
          </a:xfrm>
        </p:spPr>
        <p:txBody>
          <a:bodyPr/>
          <a:lstStyle/>
          <a:p>
            <a:pPr eaLnBrk="1" hangingPunct="1"/>
            <a:r>
              <a:rPr lang="ru-RU" sz="2800" b="1" smtClean="0"/>
              <a:t>Флаги</a:t>
            </a:r>
            <a:r>
              <a:rPr lang="en-US" sz="2800" b="1" smtClean="0"/>
              <a:t> (2)</a:t>
            </a:r>
            <a:endParaRPr lang="ru-RU" sz="2800" b="1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836612"/>
            <a:ext cx="9001000" cy="5868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Флаги вместе с другими управляющими полями объявлены в классе </a:t>
            </a:r>
            <a:r>
              <a:rPr lang="en-US" sz="2000" dirty="0" err="1" smtClean="0"/>
              <a:t>ios</a:t>
            </a:r>
            <a:r>
              <a:rPr lang="ru-RU" sz="2000" dirty="0" smtClean="0"/>
              <a:t>: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 smtClean="0">
                <a:latin typeface="Courier New" pitchFamily="49" charset="0"/>
              </a:rPr>
              <a:t>ios</a:t>
            </a:r>
            <a:r>
              <a:rPr lang="en-US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</a:rPr>
              <a:t>private</a:t>
            </a:r>
            <a:r>
              <a:rPr lang="en-US" sz="2000" b="1" dirty="0" smtClean="0">
                <a:solidFill>
                  <a:srgbClr val="3333CC"/>
                </a:solidFill>
                <a:latin typeface="Courier New" pitchFamily="49" charset="0"/>
              </a:rPr>
              <a:t>:</a:t>
            </a:r>
            <a:endParaRPr lang="ru-RU" sz="2000" b="1" dirty="0" smtClean="0">
              <a:solidFill>
                <a:srgbClr val="3333CC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long </a:t>
            </a:r>
            <a:r>
              <a:rPr lang="en-US" sz="2000" b="1" dirty="0" err="1" smtClean="0">
                <a:latin typeface="Courier New" pitchFamily="49" charset="0"/>
              </a:rPr>
              <a:t>x_flags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ru-RU" sz="2000" b="1" dirty="0" smtClean="0">
                <a:latin typeface="Courier New" pitchFamily="49" charset="0"/>
              </a:rPr>
              <a:t>  	</a:t>
            </a:r>
            <a:r>
              <a:rPr lang="en-US" sz="2000" dirty="0" smtClean="0">
                <a:solidFill>
                  <a:srgbClr val="338DEF"/>
                </a:solidFill>
              </a:rPr>
              <a:t>//</a:t>
            </a:r>
            <a:r>
              <a:rPr lang="ru-RU" sz="2000" dirty="0" smtClean="0">
                <a:solidFill>
                  <a:srgbClr val="338DEF"/>
                </a:solidFill>
              </a:rPr>
              <a:t> флаги</a:t>
            </a:r>
            <a:endParaRPr lang="en-US" sz="2000" dirty="0" smtClean="0">
              <a:solidFill>
                <a:srgbClr val="338DE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x_width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ru-RU" sz="2000" b="1" dirty="0" smtClean="0">
                <a:latin typeface="Courier New" pitchFamily="49" charset="0"/>
              </a:rPr>
              <a:t>   	</a:t>
            </a:r>
            <a:r>
              <a:rPr lang="en-US" sz="2000" dirty="0">
                <a:solidFill>
                  <a:srgbClr val="338DEF"/>
                </a:solidFill>
              </a:rPr>
              <a:t>//</a:t>
            </a:r>
            <a:r>
              <a:rPr lang="ru-RU" sz="2000" dirty="0">
                <a:solidFill>
                  <a:srgbClr val="338DEF"/>
                </a:solidFill>
              </a:rPr>
              <a:t> ширина поля вывода</a:t>
            </a:r>
            <a:endParaRPr lang="en-US" sz="2000" dirty="0">
              <a:solidFill>
                <a:srgbClr val="338DE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x_precision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r>
              <a:rPr lang="ru-RU" sz="2000" b="1" dirty="0" smtClean="0">
                <a:latin typeface="Courier New" pitchFamily="49" charset="0"/>
              </a:rPr>
              <a:t>	</a:t>
            </a:r>
            <a:r>
              <a:rPr lang="en-US" sz="2000" dirty="0">
                <a:solidFill>
                  <a:srgbClr val="338DEF"/>
                </a:solidFill>
              </a:rPr>
              <a:t>// </a:t>
            </a:r>
            <a:r>
              <a:rPr lang="ru-RU" sz="2000" dirty="0">
                <a:solidFill>
                  <a:srgbClr val="338DEF"/>
                </a:solidFill>
              </a:rPr>
              <a:t>число цифр дробной части</a:t>
            </a:r>
            <a:endParaRPr lang="en-US" sz="2000" dirty="0">
              <a:solidFill>
                <a:srgbClr val="338DE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x_fill</a:t>
            </a:r>
            <a:r>
              <a:rPr lang="en-US" sz="2000" b="1" dirty="0" smtClean="0">
                <a:latin typeface="Courier New" pitchFamily="49" charset="0"/>
              </a:rPr>
              <a:t>; … </a:t>
            </a:r>
            <a:r>
              <a:rPr lang="ru-RU" sz="2000" b="1" dirty="0" smtClean="0">
                <a:latin typeface="Courier New" pitchFamily="49" charset="0"/>
              </a:rPr>
              <a:t>	</a:t>
            </a:r>
            <a:r>
              <a:rPr lang="en-US" sz="2000" dirty="0">
                <a:solidFill>
                  <a:srgbClr val="338DEF"/>
                </a:solidFill>
              </a:rPr>
              <a:t>// </a:t>
            </a:r>
            <a:r>
              <a:rPr lang="ru-RU" sz="2000" dirty="0">
                <a:solidFill>
                  <a:srgbClr val="338DEF"/>
                </a:solidFill>
              </a:rPr>
              <a:t>символ-заполнитель при </a:t>
            </a:r>
            <a:r>
              <a:rPr lang="ru-RU" sz="2000" dirty="0" smtClean="0">
                <a:solidFill>
                  <a:srgbClr val="338DEF"/>
                </a:solidFill>
              </a:rPr>
              <a:t>выводе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r>
              <a:rPr lang="ru-RU" sz="2000" b="1" dirty="0" smtClean="0">
                <a:latin typeface="Courier New" pitchFamily="49" charset="0"/>
              </a:rPr>
              <a:t>;</a:t>
            </a:r>
            <a:endParaRPr lang="ru-RU" sz="2000" dirty="0">
              <a:solidFill>
                <a:srgbClr val="338DE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800" dirty="0">
              <a:solidFill>
                <a:srgbClr val="338DE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Для работы с полями используют специальные методы, например:</a:t>
            </a:r>
          </a:p>
          <a:p>
            <a:pPr eaLnBrk="1" hangingPunct="1">
              <a:buFont typeface="Wingdings" pitchFamily="2" charset="2"/>
              <a:buNone/>
            </a:pPr>
            <a:endParaRPr lang="ru-RU" sz="800" dirty="0" smtClean="0"/>
          </a:p>
          <a:p>
            <a:pPr eaLnBrk="1" hangingPunct="1">
              <a:buNone/>
            </a:pPr>
            <a:r>
              <a:rPr lang="en-US" sz="2000" b="1" dirty="0" err="1">
                <a:latin typeface="Courier New" pitchFamily="49" charset="0"/>
              </a:rPr>
              <a:t>fmtflags</a:t>
            </a:r>
            <a:r>
              <a:rPr lang="ru-RU" sz="2000" b="1" dirty="0"/>
              <a:t> </a:t>
            </a:r>
            <a:r>
              <a:rPr lang="en-US" sz="2000" b="1" dirty="0" err="1">
                <a:latin typeface="Courier New" pitchFamily="49" charset="0"/>
              </a:rPr>
              <a:t>const</a:t>
            </a:r>
            <a:r>
              <a:rPr lang="ru-RU" sz="2000" b="1" dirty="0" smtClean="0"/>
              <a:t> </a:t>
            </a:r>
            <a:r>
              <a:rPr lang="en-US" sz="2000" b="1" dirty="0" smtClean="0">
                <a:latin typeface="Courier New" pitchFamily="49" charset="0"/>
              </a:rPr>
              <a:t>f</a:t>
            </a:r>
            <a:r>
              <a:rPr lang="ru-RU" sz="2000" b="1" dirty="0" smtClean="0">
                <a:latin typeface="Courier New" pitchFamily="49" charset="0"/>
              </a:rPr>
              <a:t>1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err="1">
                <a:solidFill>
                  <a:srgbClr val="0000CC"/>
                </a:solidFill>
                <a:latin typeface="Courier New" pitchFamily="49" charset="0"/>
              </a:rPr>
              <a:t>cout.flags</a:t>
            </a:r>
            <a:r>
              <a:rPr lang="en-US" sz="2000" b="1" dirty="0" smtClean="0">
                <a:latin typeface="Courier New" pitchFamily="49" charset="0"/>
              </a:rPr>
              <a:t>(); </a:t>
            </a:r>
            <a:r>
              <a:rPr lang="en-US" sz="2000" dirty="0">
                <a:solidFill>
                  <a:srgbClr val="338DEF"/>
                </a:solidFill>
              </a:rPr>
              <a:t>// </a:t>
            </a:r>
            <a:r>
              <a:rPr lang="ru-RU" sz="2000" dirty="0">
                <a:solidFill>
                  <a:srgbClr val="338DEF"/>
                </a:solidFill>
              </a:rPr>
              <a:t>чтение всех флагов </a:t>
            </a:r>
          </a:p>
          <a:p>
            <a:pPr eaLnBrk="1" hangingPunct="1">
              <a:buNone/>
            </a:pPr>
            <a:r>
              <a:rPr lang="en-US" sz="2000" b="1" dirty="0" err="1" smtClean="0">
                <a:latin typeface="Courier New" pitchFamily="49" charset="0"/>
              </a:rPr>
              <a:t>fmtflags</a:t>
            </a:r>
            <a:r>
              <a:rPr lang="ru-RU" sz="2000" b="1" dirty="0" smtClean="0"/>
              <a:t> </a:t>
            </a:r>
            <a:r>
              <a:rPr lang="en-US" sz="2000" b="1" dirty="0" smtClean="0">
                <a:latin typeface="Courier New" pitchFamily="49" charset="0"/>
              </a:rPr>
              <a:t>f2 = </a:t>
            </a:r>
            <a:r>
              <a:rPr lang="en-US" sz="2000" b="1" dirty="0" err="1">
                <a:solidFill>
                  <a:srgbClr val="0000CC"/>
                </a:solidFill>
                <a:latin typeface="Courier New" pitchFamily="49" charset="0"/>
              </a:rPr>
              <a:t>cout.flags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(f</a:t>
            </a:r>
            <a:r>
              <a:rPr lang="ru-RU" sz="2000" b="1" dirty="0">
                <a:latin typeface="Courier New" pitchFamily="49" charset="0"/>
              </a:rPr>
              <a:t>1</a:t>
            </a:r>
            <a:r>
              <a:rPr lang="en-US" sz="2000" b="1" dirty="0" smtClean="0">
                <a:latin typeface="Courier New" pitchFamily="49" charset="0"/>
              </a:rPr>
              <a:t>); </a:t>
            </a:r>
            <a:r>
              <a:rPr lang="en-US" sz="2000" dirty="0">
                <a:solidFill>
                  <a:srgbClr val="338DEF"/>
                </a:solidFill>
              </a:rPr>
              <a:t>// </a:t>
            </a:r>
            <a:r>
              <a:rPr lang="ru-RU" sz="2000" dirty="0">
                <a:solidFill>
                  <a:srgbClr val="338DEF"/>
                </a:solidFill>
              </a:rPr>
              <a:t>чтение и установка всех флагов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err="1">
                <a:solidFill>
                  <a:srgbClr val="0000CC"/>
                </a:solidFill>
                <a:latin typeface="Courier New" pitchFamily="49" charset="0"/>
              </a:rPr>
              <a:t>cout.setf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0000CC"/>
                </a:solidFill>
                <a:latin typeface="Courier New" pitchFamily="49" charset="0"/>
              </a:rPr>
              <a:t>ios</a:t>
            </a:r>
            <a:r>
              <a:rPr lang="en-US" sz="2000" b="1" dirty="0">
                <a:latin typeface="Courier New" pitchFamily="49" charset="0"/>
              </a:rPr>
              <a:t>::uppercase); </a:t>
            </a:r>
            <a:r>
              <a:rPr lang="ru-RU" sz="2000" b="1" dirty="0" smtClean="0">
                <a:latin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rgbClr val="338DEF"/>
                </a:solidFill>
              </a:rPr>
              <a:t>// </a:t>
            </a:r>
            <a:r>
              <a:rPr lang="ru-RU" sz="2000" dirty="0">
                <a:solidFill>
                  <a:srgbClr val="338DEF"/>
                </a:solidFill>
              </a:rPr>
              <a:t>установка флага</a:t>
            </a:r>
            <a:endParaRPr lang="en-US" sz="2000" dirty="0">
              <a:solidFill>
                <a:srgbClr val="338DE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err="1">
                <a:solidFill>
                  <a:srgbClr val="0000CC"/>
                </a:solidFill>
                <a:latin typeface="Courier New" pitchFamily="49" charset="0"/>
              </a:rPr>
              <a:t>cout.unsetf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0000CC"/>
                </a:solidFill>
                <a:latin typeface="Courier New" pitchFamily="49" charset="0"/>
              </a:rPr>
              <a:t>ios</a:t>
            </a:r>
            <a:r>
              <a:rPr lang="en-US" sz="2000" b="1" dirty="0" smtClean="0">
                <a:latin typeface="Courier New" pitchFamily="49" charset="0"/>
              </a:rPr>
              <a:t>::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dec|ios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::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oct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338DEF"/>
                </a:solidFill>
              </a:rPr>
              <a:t>// </a:t>
            </a:r>
            <a:r>
              <a:rPr lang="ru-RU" sz="2000" dirty="0">
                <a:solidFill>
                  <a:srgbClr val="338DEF"/>
                </a:solidFill>
              </a:rPr>
              <a:t>сброс флагов</a:t>
            </a:r>
          </a:p>
          <a:p>
            <a:pPr eaLnBrk="1" hangingPunct="1">
              <a:buNone/>
            </a:pPr>
            <a:r>
              <a:rPr lang="en-US" sz="2000" b="1" dirty="0" err="1">
                <a:solidFill>
                  <a:srgbClr val="0000CC"/>
                </a:solidFill>
                <a:latin typeface="Courier New" pitchFamily="49" charset="0"/>
              </a:rPr>
              <a:t>cout.width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(</a:t>
            </a:r>
            <a:r>
              <a:rPr lang="ru-RU" sz="2000" b="1" dirty="0" smtClean="0">
                <a:latin typeface="Courier New" pitchFamily="49" charset="0"/>
              </a:rPr>
              <a:t>5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r>
              <a:rPr lang="ru-RU" sz="2000" b="1" dirty="0" smtClean="0">
                <a:latin typeface="Courier New" pitchFamily="49" charset="0"/>
              </a:rPr>
              <a:t>        </a:t>
            </a:r>
            <a:r>
              <a:rPr lang="en-US" sz="2000" dirty="0">
                <a:solidFill>
                  <a:srgbClr val="338DEF"/>
                </a:solidFill>
              </a:rPr>
              <a:t>// </a:t>
            </a:r>
            <a:r>
              <a:rPr lang="ru-RU" sz="2000" dirty="0">
                <a:solidFill>
                  <a:srgbClr val="338DEF"/>
                </a:solidFill>
              </a:rPr>
              <a:t>установка ширины поля вывода</a:t>
            </a:r>
          </a:p>
          <a:p>
            <a:pPr eaLnBrk="1" hangingPunct="1">
              <a:buNone/>
            </a:pPr>
            <a:r>
              <a:rPr lang="en-US" sz="2000" b="1" dirty="0" err="1">
                <a:solidFill>
                  <a:srgbClr val="0000CC"/>
                </a:solidFill>
                <a:latin typeface="Courier New" pitchFamily="49" charset="0"/>
              </a:rPr>
              <a:t>cout.precision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(</a:t>
            </a:r>
            <a:r>
              <a:rPr lang="ru-RU" sz="2000" b="1" dirty="0" smtClean="0">
                <a:latin typeface="Courier New" pitchFamily="49" charset="0"/>
              </a:rPr>
              <a:t>3</a:t>
            </a:r>
            <a:r>
              <a:rPr lang="en-US" sz="2000" b="1" dirty="0" smtClean="0">
                <a:latin typeface="Courier New" pitchFamily="49" charset="0"/>
              </a:rPr>
              <a:t>)</a:t>
            </a:r>
            <a:r>
              <a:rPr lang="ru-RU" sz="2000" b="1" dirty="0" smtClean="0">
                <a:latin typeface="Courier New" pitchFamily="49" charset="0"/>
              </a:rPr>
              <a:t>;    </a:t>
            </a:r>
            <a:r>
              <a:rPr lang="en-US" sz="2000" dirty="0">
                <a:solidFill>
                  <a:srgbClr val="338DEF"/>
                </a:solidFill>
              </a:rPr>
              <a:t>// </a:t>
            </a:r>
            <a:r>
              <a:rPr lang="ru-RU" sz="2000" dirty="0">
                <a:solidFill>
                  <a:srgbClr val="338DEF"/>
                </a:solidFill>
              </a:rPr>
              <a:t>установка количества выводимых цифр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B7D4CD-B78E-4A2B-84CC-8B51D869E1CC}" type="slidenum">
              <a:rPr lang="ru-RU" smtClean="0"/>
              <a:pPr>
                <a:defRPr/>
              </a:pPr>
              <a:t>7</a:t>
            </a:fld>
            <a:endParaRPr lang="ru-RU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03238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8.4 Манипуляторы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836613"/>
            <a:ext cx="8901112" cy="6021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800" dirty="0" smtClean="0"/>
              <a:t>Манипулятор – метод, упрощающий настройку потока.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dirty="0" smtClean="0"/>
              <a:t>1) </a:t>
            </a:r>
            <a:r>
              <a:rPr lang="ru-RU" sz="1800" b="1" i="1" dirty="0" smtClean="0">
                <a:solidFill>
                  <a:srgbClr val="0000CC"/>
                </a:solidFill>
              </a:rPr>
              <a:t>Манипуляторы без параметров </a:t>
            </a:r>
            <a:r>
              <a:rPr lang="ru-RU" sz="1800" dirty="0" smtClean="0"/>
              <a:t>(объявлены в </a:t>
            </a:r>
            <a:r>
              <a:rPr lang="en-US" sz="1800" b="1" dirty="0" smtClean="0"/>
              <a:t>&lt;</a:t>
            </a:r>
            <a:r>
              <a:rPr lang="en-US" sz="1800" b="1" dirty="0" err="1" smtClean="0"/>
              <a:t>iostream</a:t>
            </a:r>
            <a:r>
              <a:rPr lang="en-US" sz="1800" b="1" dirty="0" smtClean="0"/>
              <a:t>&gt;</a:t>
            </a:r>
            <a:r>
              <a:rPr lang="ru-RU" sz="1800" dirty="0" smtClean="0"/>
              <a:t>)</a:t>
            </a:r>
            <a:r>
              <a:rPr lang="en-US" sz="180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stream &amp; &lt;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Имя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stream &amp;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Os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right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left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/>
              <a:t>– </a:t>
            </a:r>
            <a:r>
              <a:rPr lang="ru-RU" sz="1800" dirty="0"/>
              <a:t>выравнивание по </a:t>
            </a:r>
            <a:r>
              <a:rPr lang="ru-RU" sz="1800" dirty="0" smtClean="0"/>
              <a:t>правой или левой границе;</a:t>
            </a:r>
          </a:p>
          <a:p>
            <a:pPr eaLnBrk="1" hangingPunct="1"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boolalpha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/>
              <a:t>– вывод логических значение как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ru-RU" sz="1800" dirty="0"/>
              <a:t>и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ru-RU" sz="1800" dirty="0" smtClean="0"/>
              <a:t>;</a:t>
            </a:r>
            <a:endParaRPr lang="en-US" sz="1800" dirty="0" smtClean="0"/>
          </a:p>
          <a:p>
            <a:pPr eaLnBrk="1" hangingPunct="1"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unboolalpha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/>
              <a:t>– вывод логических значение </a:t>
            </a:r>
            <a:r>
              <a:rPr lang="ru-RU" sz="1800" dirty="0" smtClean="0"/>
              <a:t>в виде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ru-RU" sz="1800" dirty="0"/>
              <a:t>и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0</a:t>
            </a:r>
            <a:r>
              <a:rPr lang="ru-RU" sz="1800" dirty="0" smtClean="0"/>
              <a:t> (</a:t>
            </a:r>
            <a:r>
              <a:rPr lang="ru-RU" sz="1800" dirty="0" err="1" smtClean="0">
                <a:solidFill>
                  <a:srgbClr val="FF0000"/>
                </a:solidFill>
              </a:rPr>
              <a:t>умолч</a:t>
            </a:r>
            <a:r>
              <a:rPr lang="ru-RU" sz="1800" dirty="0" smtClean="0">
                <a:solidFill>
                  <a:srgbClr val="FF0000"/>
                </a:solidFill>
              </a:rPr>
              <a:t>.</a:t>
            </a:r>
            <a:r>
              <a:rPr lang="ru-RU" sz="1800" dirty="0" smtClean="0"/>
              <a:t>)</a:t>
            </a:r>
            <a:endParaRPr lang="en-US" sz="1800" dirty="0"/>
          </a:p>
          <a:p>
            <a:pPr eaLnBrk="1" hangingPunct="1"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showpos</a:t>
            </a:r>
            <a:r>
              <a:rPr lang="en-US" sz="1800" dirty="0" smtClean="0"/>
              <a:t> – </a:t>
            </a:r>
            <a:r>
              <a:rPr lang="ru-RU" sz="1800" dirty="0" smtClean="0"/>
              <a:t>выводить «+» для положительных чисел;</a:t>
            </a:r>
            <a:endParaRPr lang="en-US" sz="1800" dirty="0" smtClean="0"/>
          </a:p>
          <a:p>
            <a:pPr eaLnBrk="1" hangingPunct="1"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showbase</a:t>
            </a:r>
            <a:r>
              <a:rPr lang="en-US" sz="1800" dirty="0" smtClean="0"/>
              <a:t> – </a:t>
            </a:r>
            <a:r>
              <a:rPr lang="ru-RU" sz="1800" dirty="0" smtClean="0"/>
              <a:t>показать основание системы счисления для целых чисел;</a:t>
            </a:r>
          </a:p>
          <a:p>
            <a:pPr eaLnBrk="1" hangingPunct="1"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noshowpos</a:t>
            </a:r>
            <a:r>
              <a:rPr lang="en-US" sz="1800" dirty="0" smtClean="0"/>
              <a:t> </a:t>
            </a:r>
            <a:r>
              <a:rPr lang="en-US" sz="1800" dirty="0"/>
              <a:t>– </a:t>
            </a:r>
            <a:r>
              <a:rPr lang="ru-RU" sz="1800" dirty="0" smtClean="0"/>
              <a:t>не выводить </a:t>
            </a:r>
            <a:r>
              <a:rPr lang="ru-RU" sz="1800" dirty="0"/>
              <a:t>«+» для положительных чисел;</a:t>
            </a:r>
          </a:p>
          <a:p>
            <a:pPr eaLnBrk="1" hangingPunct="1"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dec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hex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oct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/>
              <a:t> – </a:t>
            </a:r>
            <a:r>
              <a:rPr lang="ru-RU" sz="1800" dirty="0" smtClean="0"/>
              <a:t>10-ая, 16-ая и 8-ая системы счисления;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uppercase</a:t>
            </a:r>
            <a:r>
              <a:rPr lang="en-US" sz="1800" dirty="0" smtClean="0"/>
              <a:t> – </a:t>
            </a:r>
            <a:r>
              <a:rPr lang="ru-RU" sz="1800" dirty="0" smtClean="0"/>
              <a:t>прописные буквы в виде шестнадцатеричных цифр;</a:t>
            </a:r>
          </a:p>
          <a:p>
            <a:pPr eaLnBrk="1" hangingPunct="1"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nouppercase</a:t>
            </a:r>
            <a:r>
              <a:rPr lang="en-US" sz="1800" dirty="0" smtClean="0"/>
              <a:t> – </a:t>
            </a:r>
            <a:r>
              <a:rPr lang="ru-RU" sz="1800" dirty="0" smtClean="0"/>
              <a:t>строчные </a:t>
            </a:r>
            <a:r>
              <a:rPr lang="ru-RU" sz="1800" dirty="0"/>
              <a:t>буквы в виде шестнадцатеричных цифр;</a:t>
            </a:r>
          </a:p>
          <a:p>
            <a:pPr eaLnBrk="1" hangingPunct="1"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scientific</a:t>
            </a:r>
            <a:r>
              <a:rPr lang="en-US" sz="1800" dirty="0" smtClean="0"/>
              <a:t> – </a:t>
            </a:r>
            <a:r>
              <a:rPr lang="ru-RU" sz="1800" dirty="0" smtClean="0"/>
              <a:t>экспоненциальная форма вывода вещественных чисел;</a:t>
            </a:r>
          </a:p>
          <a:p>
            <a:pPr eaLnBrk="1" hangingPunct="1"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fix</a:t>
            </a:r>
            <a:r>
              <a:rPr lang="en-US" sz="1800" dirty="0" smtClean="0"/>
              <a:t> – </a:t>
            </a:r>
            <a:r>
              <a:rPr lang="ru-RU" sz="1800" dirty="0" smtClean="0"/>
              <a:t>фиксированная форма вывода вещественных чисел;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dirty="0" smtClean="0"/>
              <a:t> – </a:t>
            </a:r>
            <a:r>
              <a:rPr lang="ru-RU" sz="1800" dirty="0" smtClean="0"/>
              <a:t>добавление маркера «конец строки» + вывод из буфера;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b="1" dirty="0" smtClean="0"/>
              <a:t>Примеры:</a:t>
            </a:r>
          </a:p>
          <a:p>
            <a:pPr eaLnBrk="1" hangingPunct="1">
              <a:buNone/>
            </a:pPr>
            <a:r>
              <a:rPr lang="ru-RU" altLang="ru-RU" sz="18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ru-RU" altLang="ru-RU" sz="1800" b="1" dirty="0" smtClean="0">
                <a:latin typeface="Courier New" pitchFamily="49" charset="0"/>
                <a:cs typeface="Courier New" pitchFamily="49" charset="0"/>
              </a:rPr>
              <a:t> a = </a:t>
            </a:r>
            <a:r>
              <a:rPr lang="ru-RU" altLang="ru-RU" sz="1800" b="1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ru-RU" altLang="ru-RU" sz="18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ru-RU" altLang="ru-RU" sz="1800" b="1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ru-RU" altLang="ru-RU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ru-RU" altLang="ru-RU" sz="1800" b="1" dirty="0" smtClean="0">
                <a:latin typeface="Courier New" pitchFamily="49" charset="0"/>
                <a:cs typeface="Courier New" pitchFamily="49" charset="0"/>
              </a:rPr>
              <a:t> &lt;&lt; a &lt;&lt; </a:t>
            </a:r>
            <a:r>
              <a:rPr lang="ru-RU" altLang="ru-RU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ru-RU" altLang="ru-RU" sz="18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800" dirty="0" smtClean="0">
                <a:solidFill>
                  <a:srgbClr val="338DEF"/>
                </a:solidFill>
                <a:cs typeface="Courier New" pitchFamily="49" charset="0"/>
              </a:rPr>
              <a:t>// 1</a:t>
            </a:r>
            <a:endParaRPr lang="ru-RU" altLang="ru-RU" sz="1800" dirty="0" smtClean="0">
              <a:solidFill>
                <a:srgbClr val="338DEF"/>
              </a:solidFill>
              <a:cs typeface="Courier New" pitchFamily="49" charset="0"/>
            </a:endParaRPr>
          </a:p>
          <a:p>
            <a:pPr eaLnBrk="1" hangingPunct="1">
              <a:buNone/>
            </a:pPr>
            <a:r>
              <a:rPr lang="ru-RU" altLang="ru-RU" sz="1800" b="1" dirty="0" err="1" smtClean="0">
                <a:latin typeface="Courier New" pitchFamily="49" charset="0"/>
                <a:cs typeface="Courier New" pitchFamily="49" charset="0"/>
              </a:rPr>
              <a:t>cout.setf</a:t>
            </a:r>
            <a:r>
              <a:rPr lang="ru-RU" altLang="ru-RU" sz="18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altLang="ru-RU" sz="1800" b="1" dirty="0" err="1">
                <a:latin typeface="Courier New" pitchFamily="49" charset="0"/>
                <a:cs typeface="Courier New" pitchFamily="49" charset="0"/>
              </a:rPr>
              <a:t>ios</a:t>
            </a:r>
            <a:r>
              <a:rPr lang="ru-RU" altLang="ru-RU" sz="1800" b="1" dirty="0">
                <a:latin typeface="Courier New" pitchFamily="49" charset="0"/>
                <a:cs typeface="Courier New" pitchFamily="49" charset="0"/>
              </a:rPr>
              <a:t> :: </a:t>
            </a:r>
            <a:r>
              <a:rPr lang="ru-RU" altLang="ru-RU" sz="1800" b="1" dirty="0" err="1">
                <a:latin typeface="Courier New" pitchFamily="49" charset="0"/>
                <a:cs typeface="Courier New" pitchFamily="49" charset="0"/>
              </a:rPr>
              <a:t>boolalpha</a:t>
            </a:r>
            <a:r>
              <a:rPr lang="ru-RU" altLang="ru-RU" sz="18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ru-RU" altLang="ru-RU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ru-RU" altLang="ru-RU" sz="1800" b="1" dirty="0" smtClean="0">
                <a:latin typeface="Courier New" pitchFamily="49" charset="0"/>
                <a:cs typeface="Courier New" pitchFamily="49" charset="0"/>
              </a:rPr>
              <a:t> &lt;&lt; a &lt;&lt; </a:t>
            </a:r>
            <a:r>
              <a:rPr lang="ru-RU" altLang="ru-RU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ru-RU" altLang="ru-RU" sz="18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ru-RU" alt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800" dirty="0" smtClean="0">
                <a:solidFill>
                  <a:srgbClr val="338DEF"/>
                </a:solidFill>
                <a:cs typeface="Courier New" pitchFamily="49" charset="0"/>
              </a:rPr>
              <a:t>// </a:t>
            </a:r>
            <a:r>
              <a:rPr lang="en-US" altLang="ru-RU" sz="1800" dirty="0">
                <a:solidFill>
                  <a:srgbClr val="338DEF"/>
                </a:solidFill>
                <a:cs typeface="Courier New" pitchFamily="49" charset="0"/>
              </a:rPr>
              <a:t>true</a:t>
            </a:r>
            <a:endParaRPr lang="ru-RU" altLang="ru-RU" sz="1800" dirty="0">
              <a:solidFill>
                <a:srgbClr val="338DEF"/>
              </a:solidFill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8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48709"/>
            <a:ext cx="184731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B7D4CD-B78E-4A2B-84CC-8B51D869E1CC}" type="slidenum">
              <a:rPr lang="ru-RU" smtClean="0"/>
              <a:pPr>
                <a:defRPr/>
              </a:pPr>
              <a:t>8</a:t>
            </a:fld>
            <a:endParaRPr lang="ru-RU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03238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Манипуляторы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748712" cy="5876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2) </a:t>
            </a:r>
            <a:r>
              <a:rPr lang="ru-RU" sz="2000" b="1" i="1" dirty="0" smtClean="0">
                <a:solidFill>
                  <a:srgbClr val="0000CC"/>
                </a:solidFill>
              </a:rPr>
              <a:t>Манипуляторы с параметрами </a:t>
            </a:r>
            <a:r>
              <a:rPr lang="ru-RU" sz="2000" dirty="0" smtClean="0"/>
              <a:t>(</a:t>
            </a:r>
            <a:r>
              <a:rPr lang="ru-RU" sz="1800" dirty="0" smtClean="0"/>
              <a:t>объявлены в </a:t>
            </a:r>
            <a:r>
              <a:rPr lang="en-US" sz="1800" b="1" dirty="0" smtClean="0"/>
              <a:t>&lt;</a:t>
            </a:r>
            <a:r>
              <a:rPr lang="en-US" sz="1800" b="1" dirty="0" err="1" smtClean="0"/>
              <a:t>iomanip</a:t>
            </a:r>
            <a:r>
              <a:rPr lang="en-US" sz="1800" b="1" dirty="0" smtClean="0"/>
              <a:t>&gt;</a:t>
            </a:r>
            <a:r>
              <a:rPr lang="ru-RU" sz="1800" b="1" dirty="0" smtClean="0"/>
              <a:t>)</a:t>
            </a:r>
            <a:r>
              <a:rPr lang="ru-RU" sz="2000" dirty="0" smtClean="0"/>
              <a:t>:</a:t>
            </a:r>
          </a:p>
          <a:p>
            <a:pPr eaLnBrk="1" hangingPunct="1"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stream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 &lt;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Имя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stream &amp;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, Параметры)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setfill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 c</a:t>
            </a:r>
            <a:r>
              <a:rPr lang="en-US" sz="2000" dirty="0" smtClean="0"/>
              <a:t>) – </a:t>
            </a:r>
            <a:r>
              <a:rPr lang="ru-RU" sz="2000" dirty="0" smtClean="0"/>
              <a:t>установка символа заполнителя для вывода;</a:t>
            </a:r>
            <a:endParaRPr lang="ru-RU" sz="2000" dirty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setprecision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n)</a:t>
            </a:r>
            <a:r>
              <a:rPr lang="en-US" sz="2000" dirty="0" smtClean="0"/>
              <a:t> – </a:t>
            </a:r>
            <a:r>
              <a:rPr lang="ru-RU" sz="2000" dirty="0" smtClean="0"/>
              <a:t>определяет количество выводимых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значащих цифр;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n)</a:t>
            </a:r>
            <a:r>
              <a:rPr lang="en-US" sz="2000" dirty="0" smtClean="0"/>
              <a:t> – </a:t>
            </a:r>
            <a:r>
              <a:rPr lang="ru-RU" sz="2000" dirty="0" smtClean="0"/>
              <a:t>определяет минимальную ширину поля вывода.</a:t>
            </a:r>
          </a:p>
          <a:p>
            <a:pPr eaLnBrk="1" hangingPunct="1">
              <a:buFont typeface="Wingdings" pitchFamily="2" charset="2"/>
              <a:buNone/>
            </a:pPr>
            <a:endParaRPr lang="ru-RU" sz="8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Пример:</a:t>
            </a:r>
          </a:p>
          <a:p>
            <a:pPr marL="0" indent="0" eaLnBrk="1" hangingPunct="1">
              <a:buNone/>
            </a:pP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float b = (float)1/3;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b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(6)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setprecision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(2) &lt;&lt; b;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None/>
            </a:pPr>
            <a:r>
              <a:rPr lang="ru-RU" altLang="ru-RU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ru-RU" altLang="ru-RU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&lt;&lt; </a:t>
            </a:r>
            <a:endParaRPr lang="en-US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None/>
            </a:pPr>
            <a:r>
              <a:rPr lang="en-US" altLang="ru-RU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setw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(10)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setprecision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(4</a:t>
            </a:r>
            <a:r>
              <a:rPr lang="ru-RU" altLang="ru-RU" sz="20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 eaLnBrk="1" hangingPunct="1">
              <a:buNone/>
            </a:pPr>
            <a:r>
              <a:rPr lang="ru-RU" altLang="ru-RU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setfill</a:t>
            </a:r>
            <a:r>
              <a:rPr lang="ru-RU" altLang="ru-RU" sz="2000" b="1" dirty="0">
                <a:latin typeface="Courier New" pitchFamily="49" charset="0"/>
                <a:cs typeface="Courier New" pitchFamily="49" charset="0"/>
              </a:rPr>
              <a:t>("!"); 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&lt;&lt; (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)1/7 &lt;&lt;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ru-RU" altLang="ru-RU" sz="2000" b="1" dirty="0">
                <a:latin typeface="Courier New" pitchFamily="49" charset="0"/>
                <a:cs typeface="Courier New" pitchFamily="49" charset="0"/>
              </a:rPr>
              <a:t>; 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None/>
            </a:pPr>
            <a:r>
              <a:rPr lang="ru-RU" altLang="ru-RU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1" y="4723912"/>
            <a:ext cx="2880321" cy="244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582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53A4B7-FCBD-49BC-B4DE-D7102405CD60}" type="slidenum">
              <a:rPr lang="ru-RU" smtClean="0"/>
              <a:pPr>
                <a:defRPr/>
              </a:pPr>
              <a:t>9</a:t>
            </a:fld>
            <a:endParaRPr lang="ru-RU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572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8.5 Переопределение извлечения и вставки для объектов пользовательских классов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484313"/>
            <a:ext cx="87757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Переопределяются как функции-операции (т.е. вне класса) </a:t>
            </a:r>
            <a:r>
              <a:rPr lang="ru-RU" sz="2000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ostream</a:t>
            </a:r>
            <a:r>
              <a:rPr lang="en-US" sz="2000" b="1" dirty="0" smtClean="0">
                <a:latin typeface="Courier New" pitchFamily="49" charset="0"/>
              </a:rPr>
              <a:t> &amp; operator&lt;&lt;(</a:t>
            </a:r>
            <a:r>
              <a:rPr lang="en-US" sz="2000" b="1" dirty="0" err="1" smtClean="0">
                <a:latin typeface="Courier New" pitchFamily="49" charset="0"/>
              </a:rPr>
              <a:t>ostream</a:t>
            </a:r>
            <a:r>
              <a:rPr lang="en-US" sz="2000" b="1" dirty="0" smtClean="0">
                <a:latin typeface="Courier New" pitchFamily="49" charset="0"/>
              </a:rPr>
              <a:t> &amp;out, </a:t>
            </a:r>
            <a:r>
              <a:rPr lang="ru-RU" sz="2000" b="1" dirty="0" smtClean="0">
                <a:latin typeface="Courier New" pitchFamily="49" charset="0"/>
              </a:rPr>
              <a:t>Тип Имя</a:t>
            </a:r>
            <a:r>
              <a:rPr lang="en-US" sz="2000" b="1" dirty="0" smtClean="0">
                <a:latin typeface="Courier New" pitchFamily="49" charset="0"/>
              </a:rPr>
              <a:t>)</a:t>
            </a: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{ ...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out &lt;&lt;...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return out;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istream</a:t>
            </a:r>
            <a:r>
              <a:rPr lang="en-US" sz="2000" b="1" dirty="0" smtClean="0">
                <a:latin typeface="Courier New" pitchFamily="49" charset="0"/>
              </a:rPr>
              <a:t> &amp; operator&gt;&gt;(</a:t>
            </a:r>
            <a:r>
              <a:rPr lang="en-US" sz="2000" b="1" dirty="0" err="1" smtClean="0">
                <a:latin typeface="Courier New" pitchFamily="49" charset="0"/>
              </a:rPr>
              <a:t>istream</a:t>
            </a:r>
            <a:r>
              <a:rPr lang="en-US" sz="2000" b="1" dirty="0" smtClean="0">
                <a:latin typeface="Courier New" pitchFamily="49" charset="0"/>
              </a:rPr>
              <a:t> &amp;in,</a:t>
            </a:r>
            <a:r>
              <a:rPr lang="ru-RU" sz="2000" b="1" dirty="0" smtClean="0">
                <a:latin typeface="Courier New" pitchFamily="49" charset="0"/>
              </a:rPr>
              <a:t> Тип </a:t>
            </a:r>
            <a:r>
              <a:rPr lang="en-US" sz="2000" b="1" dirty="0" smtClean="0">
                <a:latin typeface="Courier New" pitchFamily="49" charset="0"/>
              </a:rPr>
              <a:t>&amp;</a:t>
            </a:r>
            <a:r>
              <a:rPr lang="ru-RU" sz="2000" b="1" dirty="0" smtClean="0">
                <a:latin typeface="Courier New" pitchFamily="49" charset="0"/>
              </a:rPr>
              <a:t>Имя</a:t>
            </a:r>
            <a:r>
              <a:rPr lang="en-US" sz="2000" b="1" dirty="0" smtClean="0">
                <a:latin typeface="Courier New" pitchFamily="49" charset="0"/>
              </a:rPr>
              <a:t>)</a:t>
            </a: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{ ...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in &gt;&gt;...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return in;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ru-RU" sz="20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3415</TotalTime>
  <Words>1523</Words>
  <Application>Microsoft Office PowerPoint</Application>
  <PresentationFormat>Экран (4:3)</PresentationFormat>
  <Paragraphs>469</Paragraphs>
  <Slides>32</Slides>
  <Notes>1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Пиксел</vt:lpstr>
      <vt:lpstr>Глава 8.  Библиотека классов ввода-вывода С++</vt:lpstr>
      <vt:lpstr>8.1 Стандартные консольные потоки</vt:lpstr>
      <vt:lpstr>8.2 Операции «извлечение» и «вставка»</vt:lpstr>
      <vt:lpstr>Примеры записи операций извлечения и вставки</vt:lpstr>
      <vt:lpstr>8.3 Управление потоками ввода-вывода Форматирование ввода-вывода. Флаги</vt:lpstr>
      <vt:lpstr>Флаги (2)</vt:lpstr>
      <vt:lpstr>8.4 Манипуляторы</vt:lpstr>
      <vt:lpstr>Манипуляторы (2)</vt:lpstr>
      <vt:lpstr>8.5 Переопределение извлечения и вставки для объектов пользовательских классов</vt:lpstr>
      <vt:lpstr>Пример переопределения операций извлечения и вставки (Ex8_01) </vt:lpstr>
      <vt:lpstr>Пример переопределения извлечения и вставки</vt:lpstr>
      <vt:lpstr>Тестирующая программа</vt:lpstr>
      <vt:lpstr>8.6. Создание и настройка объектов-потоков</vt:lpstr>
      <vt:lpstr>Открытие файла </vt:lpstr>
      <vt:lpstr>Закрытие файла</vt:lpstr>
      <vt:lpstr>Контроль ошибок при выполнении операций</vt:lpstr>
      <vt:lpstr>8.7 Обработка текстовых файлов</vt:lpstr>
      <vt:lpstr>Ввод символов и строк из текстовых файлов</vt:lpstr>
      <vt:lpstr>Ввод символа get() </vt:lpstr>
      <vt:lpstr>Ввод символа get() с возвратом потока  </vt:lpstr>
      <vt:lpstr>Ввод строки без ограничителя get() </vt:lpstr>
      <vt:lpstr>Ввод строки с ограничителем getline()</vt:lpstr>
      <vt:lpstr>Пример использования функции getline() (Еx8_5)</vt:lpstr>
      <vt:lpstr>Пример работы с текстовым файлом ( Ex8_06)</vt:lpstr>
      <vt:lpstr>Пример работы с текстовым файлом (2)</vt:lpstr>
      <vt:lpstr>Пример ввода-вывода строки с пробелами</vt:lpstr>
      <vt:lpstr>8.8 Обработка двоичных файлов</vt:lpstr>
      <vt:lpstr>Пример использования write()  (Ex8_07)</vt:lpstr>
      <vt:lpstr>Пример использования read() (Ex08_08)</vt:lpstr>
      <vt:lpstr>Файловый ввод/вывод с прямым доступом</vt:lpstr>
      <vt:lpstr>Пример прямого доступа (Ex08_09)</vt:lpstr>
      <vt:lpstr>Слайд 32</vt:lpstr>
    </vt:vector>
  </TitlesOfParts>
  <Company>MGTU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Библиотека ввода/вывода С++</dc:title>
  <dc:creator>Ivanova</dc:creator>
  <cp:lastModifiedBy>Иванова Галина Сергеевна</cp:lastModifiedBy>
  <cp:revision>343</cp:revision>
  <dcterms:created xsi:type="dcterms:W3CDTF">2007-01-23T14:13:02Z</dcterms:created>
  <dcterms:modified xsi:type="dcterms:W3CDTF">2023-12-20T14:28:32Z</dcterms:modified>
</cp:coreProperties>
</file>