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8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36"/>
  </p:notesMasterIdLst>
  <p:sldIdLst>
    <p:sldId id="256" r:id="rId3"/>
    <p:sldId id="258" r:id="rId4"/>
    <p:sldId id="259" r:id="rId5"/>
    <p:sldId id="2147471984" r:id="rId6"/>
    <p:sldId id="2147471985" r:id="rId7"/>
    <p:sldId id="2147471986" r:id="rId8"/>
    <p:sldId id="2147471987" r:id="rId9"/>
    <p:sldId id="2147471988" r:id="rId10"/>
    <p:sldId id="1157" r:id="rId11"/>
    <p:sldId id="2147471989" r:id="rId12"/>
    <p:sldId id="2147471990" r:id="rId13"/>
    <p:sldId id="2147471991" r:id="rId14"/>
    <p:sldId id="2147471992" r:id="rId15"/>
    <p:sldId id="1187" r:id="rId16"/>
    <p:sldId id="2147471996" r:id="rId17"/>
    <p:sldId id="2147472008" r:id="rId18"/>
    <p:sldId id="2147471993" r:id="rId19"/>
    <p:sldId id="2147471995" r:id="rId20"/>
    <p:sldId id="2147472006" r:id="rId21"/>
    <p:sldId id="2147471994" r:id="rId22"/>
    <p:sldId id="2147471997" r:id="rId23"/>
    <p:sldId id="2147471998" r:id="rId24"/>
    <p:sldId id="2147471999" r:id="rId25"/>
    <p:sldId id="2147472000" r:id="rId26"/>
    <p:sldId id="2147472001" r:id="rId27"/>
    <p:sldId id="2147472002" r:id="rId28"/>
    <p:sldId id="2147472003" r:id="rId29"/>
    <p:sldId id="2147472004" r:id="rId30"/>
    <p:sldId id="2147472005" r:id="rId31"/>
    <p:sldId id="2147472007" r:id="rId32"/>
    <p:sldId id="262" r:id="rId33"/>
    <p:sldId id="263" r:id="rId34"/>
    <p:sldId id="265" r:id="rId3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робьева Алина Алексеевна" initials="ВАА" lastIdx="16" clrIdx="0">
    <p:extLst>
      <p:ext uri="{19B8F6BF-5375-455C-9EA6-DF929625EA0E}">
        <p15:presenceInfo xmlns:p15="http://schemas.microsoft.com/office/powerpoint/2012/main" userId="S-1-5-21-4282006300-870218872-2599774980-96377" providerId="AD"/>
      </p:ext>
    </p:extLst>
  </p:cmAuthor>
  <p:cmAuthor id="2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/>
    <p:restoredTop sz="70439" autoAdjust="0"/>
  </p:normalViewPr>
  <p:slideViewPr>
    <p:cSldViewPr snapToGrid="0" showGuides="1">
      <p:cViewPr varScale="1">
        <p:scale>
          <a:sx n="86" d="100"/>
          <a:sy n="86" d="100"/>
        </p:scale>
        <p:origin x="992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01" cy="216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8:45:38.205" idx="1">
    <p:pos x="2591" y="1209"/>
    <p:text>Дизайнеру: прошу убрать конечные точки в пунктах (в целях единообразия с другими материалами)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8:48:23.891" idx="2">
    <p:pos x="4705" y="2719"/>
    <p:text>Прошу перенести "на" в 4 пункте на след. строку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8:48:52.913" idx="3">
    <p:pos x="1482" y="1918"/>
    <p:text>Дизайнеру: прошу убрать конечные точки в пунктах (в целях единообразия с другими материалами)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8:49:07.632" idx="4">
    <p:pos x="850" y="3608"/>
    <p:text>Прошу в последнем пункте заменить "Четкая" на "Чёткая"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8:50:13.527" idx="5">
    <p:pos x="1217" y="1951"/>
    <p:text>Методисту: лучше заменить в первой плашке во 2 пункте Scrum Master на "Скрам-мастер", если ок - внести дизайнеру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8:53:09.377" idx="6">
    <p:pos x="5845" y="2283"/>
    <p:text>Прошу перенести "и" на след. строку (в "Специалист", 1 пункт)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8:54:38.728" idx="7">
    <p:pos x="4502" y="3373"/>
    <p:text>Прошу в третьем пункте в "Координаторе" заменить "Склонность" на "склонность"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8:55:24.036" idx="8">
    <p:pos x="2745" y="2803"/>
    <p:text>Прошу в 1 строке "Реализатора" перенести "и" на след. строку, на 2 строке заменить "надежность" на "надёжность"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9:13:26.044" idx="9">
    <p:pos x="5524" y="1467"/>
    <p:text>Методисту. Я не нашла такую модель Тракмана-Тюкмана в гугле, она реально есть?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9:18:19.514" idx="12">
    <p:pos x="5524" y="1603"/>
    <p:text>Дизайнеру: поправить на "Модель Такмана-Тюкмана"</p:text>
    <p:extLst>
      <p:ext uri="{C676402C-5697-4E1C-873F-D02D1690AC5C}">
        <p15:threadingInfo xmlns:p15="http://schemas.microsoft.com/office/powerpoint/2012/main" timeZoneBias="-180">
          <p15:parentCm authorId="1" idx="9"/>
        </p15:threadingInfo>
      </p:ext>
    </p:extLst>
  </p:cm>
  <p:cm authorId="2" dt="2025-08-05T12:13:13.728" idx="1">
    <p:pos x="5524" y="1739"/>
    <p:text>См слайд 16</p:text>
    <p:extLst>
      <p:ext uri="{C676402C-5697-4E1C-873F-D02D1690AC5C}">
        <p15:threadingInfo xmlns:p15="http://schemas.microsoft.com/office/powerpoint/2012/main" timeZoneBias="-180">
          <p15:parentCm authorId="1" idx="9"/>
        </p15:threadingInfo>
      </p:ext>
    </p:extLst>
  </p:cm>
  <p:cm authorId="1" dt="2025-08-04T19:14:08.173" idx="10">
    <p:pos x="5872" y="2108"/>
    <p:text>Я не нашла модель Брюса Хакмана, есть только Брюса Такмана, прошу уточнить тоже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9:14:25.984" idx="11">
    <p:pos x="5283" y="2508"/>
    <p:text>Дизайнеру: прошу заменить "Лэнсиони" в последней плашке на "Ленсиони"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9:21:39.600" idx="13">
    <p:pos x="1686" y="2231"/>
    <p:text>В таблице прошу заменить manager на Manager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9:22:16.215" idx="14">
    <p:pos x="3908" y="2134"/>
    <p:text>В таблице прошу заменить Front-end на Frontend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9:22:37.200" idx="15">
    <p:pos x="4585" y="2130"/>
    <p:text>В таблице прошу заменить Back-end на Backend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9:23:09.218" idx="16">
    <p:pos x="905" y="1287"/>
    <p:text>В таблице прошу перенести "для" на след. строку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4E0D9-7E6C-49CE-A8FE-28D99A7F31A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D28E72B-50B1-4932-BBDC-5E11F882D099}">
      <dgm:prSet/>
      <dgm:spPr/>
      <dgm:t>
        <a:bodyPr/>
        <a:lstStyle/>
        <a:p>
          <a:pPr rtl="0"/>
          <a:r>
            <a:rPr lang="ru-RU" b="1" dirty="0"/>
            <a:t>Структура RACI</a:t>
          </a:r>
          <a:endParaRPr lang="ru-RU" dirty="0"/>
        </a:p>
      </dgm:t>
    </dgm:pt>
    <dgm:pt modelId="{09E4702C-0614-435B-9A70-BE8F7D394D1F}" type="parTrans" cxnId="{A8EC7428-5C30-4296-AEBF-5C0022666C4F}">
      <dgm:prSet/>
      <dgm:spPr/>
      <dgm:t>
        <a:bodyPr/>
        <a:lstStyle/>
        <a:p>
          <a:endParaRPr lang="ru-RU"/>
        </a:p>
      </dgm:t>
    </dgm:pt>
    <dgm:pt modelId="{0FB49AC0-A71C-4BC6-88DF-83CFBD191373}" type="sibTrans" cxnId="{A8EC7428-5C30-4296-AEBF-5C0022666C4F}">
      <dgm:prSet/>
      <dgm:spPr/>
      <dgm:t>
        <a:bodyPr/>
        <a:lstStyle/>
        <a:p>
          <a:endParaRPr lang="ru-RU"/>
        </a:p>
      </dgm:t>
    </dgm:pt>
    <dgm:pt modelId="{CE3502BB-CA16-4559-A66F-80CC4A50268E}">
      <dgm:prSet/>
      <dgm:spPr/>
      <dgm:t>
        <a:bodyPr/>
        <a:lstStyle/>
        <a:p>
          <a:pPr rtl="0"/>
          <a:r>
            <a:rPr lang="ru-RU" b="1" dirty="0"/>
            <a:t>Responsible (ответственный)</a:t>
          </a:r>
          <a:r>
            <a:rPr lang="ru-RU" dirty="0"/>
            <a:t>: кто выполняет задачу?</a:t>
          </a:r>
        </a:p>
      </dgm:t>
    </dgm:pt>
    <dgm:pt modelId="{66281999-8731-4B84-8AF6-5B6DA6E20D6A}" type="parTrans" cxnId="{D2DDEE1D-4ABA-4219-932E-E26AC49B8CE3}">
      <dgm:prSet/>
      <dgm:spPr/>
      <dgm:t>
        <a:bodyPr/>
        <a:lstStyle/>
        <a:p>
          <a:endParaRPr lang="ru-RU"/>
        </a:p>
      </dgm:t>
    </dgm:pt>
    <dgm:pt modelId="{96185537-A9D5-4C46-984C-AA785A5FF01D}" type="sibTrans" cxnId="{D2DDEE1D-4ABA-4219-932E-E26AC49B8CE3}">
      <dgm:prSet/>
      <dgm:spPr/>
      <dgm:t>
        <a:bodyPr/>
        <a:lstStyle/>
        <a:p>
          <a:endParaRPr lang="ru-RU"/>
        </a:p>
      </dgm:t>
    </dgm:pt>
    <dgm:pt modelId="{111ABFD2-6305-4B9F-BE4B-5ADF520BEE99}">
      <dgm:prSet/>
      <dgm:spPr/>
      <dgm:t>
        <a:bodyPr/>
        <a:lstStyle/>
        <a:p>
          <a:pPr rtl="0"/>
          <a:r>
            <a:rPr lang="ru-RU" b="1" dirty="0"/>
            <a:t>Accountable (владелец задачи)</a:t>
          </a:r>
          <a:r>
            <a:rPr lang="ru-RU" dirty="0"/>
            <a:t>: кто отвечает за результат?</a:t>
          </a:r>
        </a:p>
      </dgm:t>
    </dgm:pt>
    <dgm:pt modelId="{A7ABF20C-C120-48B9-9B8A-EF473EA80334}" type="parTrans" cxnId="{F6803F5B-0262-4DF9-ADCB-F5CA4E7728E5}">
      <dgm:prSet/>
      <dgm:spPr/>
      <dgm:t>
        <a:bodyPr/>
        <a:lstStyle/>
        <a:p>
          <a:endParaRPr lang="ru-RU"/>
        </a:p>
      </dgm:t>
    </dgm:pt>
    <dgm:pt modelId="{157B5A04-A53B-4ADA-B7D1-4EE305E4FBEF}" type="sibTrans" cxnId="{F6803F5B-0262-4DF9-ADCB-F5CA4E7728E5}">
      <dgm:prSet/>
      <dgm:spPr/>
      <dgm:t>
        <a:bodyPr/>
        <a:lstStyle/>
        <a:p>
          <a:endParaRPr lang="ru-RU"/>
        </a:p>
      </dgm:t>
    </dgm:pt>
    <dgm:pt modelId="{D512A222-4764-46DA-8955-06D816939E11}">
      <dgm:prSet/>
      <dgm:spPr/>
      <dgm:t>
        <a:bodyPr/>
        <a:lstStyle/>
        <a:p>
          <a:pPr rtl="0"/>
          <a:r>
            <a:rPr lang="ru-RU" b="1" dirty="0"/>
            <a:t>Consulted (консультант)</a:t>
          </a:r>
          <a:r>
            <a:rPr lang="ru-RU" dirty="0"/>
            <a:t>: с кем нужно проконсультироваться?</a:t>
          </a:r>
        </a:p>
      </dgm:t>
    </dgm:pt>
    <dgm:pt modelId="{3CA4DC8B-39FD-4E72-83AF-3D3422A78226}" type="parTrans" cxnId="{862502A4-C00A-4500-8BCC-2C49033FB21E}">
      <dgm:prSet/>
      <dgm:spPr/>
      <dgm:t>
        <a:bodyPr/>
        <a:lstStyle/>
        <a:p>
          <a:endParaRPr lang="ru-RU"/>
        </a:p>
      </dgm:t>
    </dgm:pt>
    <dgm:pt modelId="{94735359-4B79-4022-B1F6-741F25720BFE}" type="sibTrans" cxnId="{862502A4-C00A-4500-8BCC-2C49033FB21E}">
      <dgm:prSet/>
      <dgm:spPr/>
      <dgm:t>
        <a:bodyPr/>
        <a:lstStyle/>
        <a:p>
          <a:endParaRPr lang="ru-RU"/>
        </a:p>
      </dgm:t>
    </dgm:pt>
    <dgm:pt modelId="{1B54BA19-A813-46AF-9CBD-CB97728CEC98}">
      <dgm:prSet/>
      <dgm:spPr/>
      <dgm:t>
        <a:bodyPr/>
        <a:lstStyle/>
        <a:p>
          <a:pPr rtl="0"/>
          <a:r>
            <a:rPr lang="ru-RU" b="1" dirty="0"/>
            <a:t>Informed (информируемый)</a:t>
          </a:r>
          <a:r>
            <a:rPr lang="ru-RU" dirty="0"/>
            <a:t>: кого нужно держать в курсе?</a:t>
          </a:r>
        </a:p>
      </dgm:t>
    </dgm:pt>
    <dgm:pt modelId="{25DB9F16-CF87-43DD-858A-BA1098B7CFF4}" type="parTrans" cxnId="{7803D06D-509A-418E-879D-FD6344B848A7}">
      <dgm:prSet/>
      <dgm:spPr/>
      <dgm:t>
        <a:bodyPr/>
        <a:lstStyle/>
        <a:p>
          <a:endParaRPr lang="ru-RU"/>
        </a:p>
      </dgm:t>
    </dgm:pt>
    <dgm:pt modelId="{7A4FCEB2-9EA9-4474-8961-AFE05B34438D}" type="sibTrans" cxnId="{7803D06D-509A-418E-879D-FD6344B848A7}">
      <dgm:prSet/>
      <dgm:spPr/>
      <dgm:t>
        <a:bodyPr/>
        <a:lstStyle/>
        <a:p>
          <a:endParaRPr lang="ru-RU"/>
        </a:p>
      </dgm:t>
    </dgm:pt>
    <dgm:pt modelId="{46A7D801-8229-4132-9358-6EAF6D5AF30F}" type="pres">
      <dgm:prSet presAssocID="{6154E0D9-7E6C-49CE-A8FE-28D99A7F31AE}" presName="linear" presStyleCnt="0">
        <dgm:presLayoutVars>
          <dgm:dir/>
          <dgm:animLvl val="lvl"/>
          <dgm:resizeHandles val="exact"/>
        </dgm:presLayoutVars>
      </dgm:prSet>
      <dgm:spPr/>
    </dgm:pt>
    <dgm:pt modelId="{B40D05B4-0C54-43FC-931C-CE8840DC22BF}" type="pres">
      <dgm:prSet presAssocID="{AD28E72B-50B1-4932-BBDC-5E11F882D099}" presName="parentLin" presStyleCnt="0"/>
      <dgm:spPr/>
    </dgm:pt>
    <dgm:pt modelId="{2731189F-9983-4450-B3FC-C0FB1F17147D}" type="pres">
      <dgm:prSet presAssocID="{AD28E72B-50B1-4932-BBDC-5E11F882D099}" presName="parentLeftMargin" presStyleLbl="node1" presStyleIdx="0" presStyleCnt="1"/>
      <dgm:spPr/>
    </dgm:pt>
    <dgm:pt modelId="{9BCD44DE-5656-4193-9462-FF2078E24C8F}" type="pres">
      <dgm:prSet presAssocID="{AD28E72B-50B1-4932-BBDC-5E11F882D09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60DBD5C-B327-416C-A881-23D24A5C9680}" type="pres">
      <dgm:prSet presAssocID="{AD28E72B-50B1-4932-BBDC-5E11F882D099}" presName="negativeSpace" presStyleCnt="0"/>
      <dgm:spPr/>
    </dgm:pt>
    <dgm:pt modelId="{A89B71FE-7689-4447-805C-4E7974272AEA}" type="pres">
      <dgm:prSet presAssocID="{AD28E72B-50B1-4932-BBDC-5E11F882D09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E293908-5B10-461C-82B1-38979849F3AF}" type="presOf" srcId="{CE3502BB-CA16-4559-A66F-80CC4A50268E}" destId="{A89B71FE-7689-4447-805C-4E7974272AEA}" srcOrd="0" destOrd="0" presId="urn:microsoft.com/office/officeart/2005/8/layout/list1"/>
    <dgm:cxn modelId="{D2DDEE1D-4ABA-4219-932E-E26AC49B8CE3}" srcId="{AD28E72B-50B1-4932-BBDC-5E11F882D099}" destId="{CE3502BB-CA16-4559-A66F-80CC4A50268E}" srcOrd="0" destOrd="0" parTransId="{66281999-8731-4B84-8AF6-5B6DA6E20D6A}" sibTransId="{96185537-A9D5-4C46-984C-AA785A5FF01D}"/>
    <dgm:cxn modelId="{A8EC7428-5C30-4296-AEBF-5C0022666C4F}" srcId="{6154E0D9-7E6C-49CE-A8FE-28D99A7F31AE}" destId="{AD28E72B-50B1-4932-BBDC-5E11F882D099}" srcOrd="0" destOrd="0" parTransId="{09E4702C-0614-435B-9A70-BE8F7D394D1F}" sibTransId="{0FB49AC0-A71C-4BC6-88DF-83CFBD191373}"/>
    <dgm:cxn modelId="{C068933B-DB66-4949-AEE7-2032F0A54E78}" type="presOf" srcId="{1B54BA19-A813-46AF-9CBD-CB97728CEC98}" destId="{A89B71FE-7689-4447-805C-4E7974272AEA}" srcOrd="0" destOrd="3" presId="urn:microsoft.com/office/officeart/2005/8/layout/list1"/>
    <dgm:cxn modelId="{6749DC46-8863-4178-A759-D92BF76EFA1E}" type="presOf" srcId="{111ABFD2-6305-4B9F-BE4B-5ADF520BEE99}" destId="{A89B71FE-7689-4447-805C-4E7974272AEA}" srcOrd="0" destOrd="1" presId="urn:microsoft.com/office/officeart/2005/8/layout/list1"/>
    <dgm:cxn modelId="{537B7B4E-AD99-46DB-9D9D-A09662CECEF9}" type="presOf" srcId="{AD28E72B-50B1-4932-BBDC-5E11F882D099}" destId="{2731189F-9983-4450-B3FC-C0FB1F17147D}" srcOrd="0" destOrd="0" presId="urn:microsoft.com/office/officeart/2005/8/layout/list1"/>
    <dgm:cxn modelId="{F6803F5B-0262-4DF9-ADCB-F5CA4E7728E5}" srcId="{AD28E72B-50B1-4932-BBDC-5E11F882D099}" destId="{111ABFD2-6305-4B9F-BE4B-5ADF520BEE99}" srcOrd="1" destOrd="0" parTransId="{A7ABF20C-C120-48B9-9B8A-EF473EA80334}" sibTransId="{157B5A04-A53B-4ADA-B7D1-4EE305E4FBEF}"/>
    <dgm:cxn modelId="{2D290A60-7C39-4D01-9715-424DF640ADC3}" type="presOf" srcId="{AD28E72B-50B1-4932-BBDC-5E11F882D099}" destId="{9BCD44DE-5656-4193-9462-FF2078E24C8F}" srcOrd="1" destOrd="0" presId="urn:microsoft.com/office/officeart/2005/8/layout/list1"/>
    <dgm:cxn modelId="{7803D06D-509A-418E-879D-FD6344B848A7}" srcId="{AD28E72B-50B1-4932-BBDC-5E11F882D099}" destId="{1B54BA19-A813-46AF-9CBD-CB97728CEC98}" srcOrd="3" destOrd="0" parTransId="{25DB9F16-CF87-43DD-858A-BA1098B7CFF4}" sibTransId="{7A4FCEB2-9EA9-4474-8961-AFE05B34438D}"/>
    <dgm:cxn modelId="{862502A4-C00A-4500-8BCC-2C49033FB21E}" srcId="{AD28E72B-50B1-4932-BBDC-5E11F882D099}" destId="{D512A222-4764-46DA-8955-06D816939E11}" srcOrd="2" destOrd="0" parTransId="{3CA4DC8B-39FD-4E72-83AF-3D3422A78226}" sibTransId="{94735359-4B79-4022-B1F6-741F25720BFE}"/>
    <dgm:cxn modelId="{F4109AC9-023C-413C-9AAE-8CF3B46327D8}" type="presOf" srcId="{6154E0D9-7E6C-49CE-A8FE-28D99A7F31AE}" destId="{46A7D801-8229-4132-9358-6EAF6D5AF30F}" srcOrd="0" destOrd="0" presId="urn:microsoft.com/office/officeart/2005/8/layout/list1"/>
    <dgm:cxn modelId="{0C7A2FE5-B1A3-49C5-94F7-6326C0667B7F}" type="presOf" srcId="{D512A222-4764-46DA-8955-06D816939E11}" destId="{A89B71FE-7689-4447-805C-4E7974272AEA}" srcOrd="0" destOrd="2" presId="urn:microsoft.com/office/officeart/2005/8/layout/list1"/>
    <dgm:cxn modelId="{D6C48458-3DA5-469E-BC64-5178EC75C5F1}" type="presParOf" srcId="{46A7D801-8229-4132-9358-6EAF6D5AF30F}" destId="{B40D05B4-0C54-43FC-931C-CE8840DC22BF}" srcOrd="0" destOrd="0" presId="urn:microsoft.com/office/officeart/2005/8/layout/list1"/>
    <dgm:cxn modelId="{1CC2FD0B-9D93-4F95-AA8B-BF87B45C2A9A}" type="presParOf" srcId="{B40D05B4-0C54-43FC-931C-CE8840DC22BF}" destId="{2731189F-9983-4450-B3FC-C0FB1F17147D}" srcOrd="0" destOrd="0" presId="urn:microsoft.com/office/officeart/2005/8/layout/list1"/>
    <dgm:cxn modelId="{C91AA5C8-107F-471D-95D7-EA41F516CE48}" type="presParOf" srcId="{B40D05B4-0C54-43FC-931C-CE8840DC22BF}" destId="{9BCD44DE-5656-4193-9462-FF2078E24C8F}" srcOrd="1" destOrd="0" presId="urn:microsoft.com/office/officeart/2005/8/layout/list1"/>
    <dgm:cxn modelId="{048A0999-0123-49B9-B158-B961D0CDFC65}" type="presParOf" srcId="{46A7D801-8229-4132-9358-6EAF6D5AF30F}" destId="{860DBD5C-B327-416C-A881-23D24A5C9680}" srcOrd="1" destOrd="0" presId="urn:microsoft.com/office/officeart/2005/8/layout/list1"/>
    <dgm:cxn modelId="{0D79E56D-615C-47ED-9078-95FBA3049306}" type="presParOf" srcId="{46A7D801-8229-4132-9358-6EAF6D5AF30F}" destId="{A89B71FE-7689-4447-805C-4E7974272AE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B71FE-7689-4447-805C-4E7974272AEA}">
      <dsp:nvSpPr>
        <dsp:cNvPr id="0" name=""/>
        <dsp:cNvSpPr/>
      </dsp:nvSpPr>
      <dsp:spPr>
        <a:xfrm>
          <a:off x="0" y="325480"/>
          <a:ext cx="11052906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828" tIns="437388" rIns="857828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/>
            <a:t>Responsible (ответственный)</a:t>
          </a:r>
          <a:r>
            <a:rPr lang="ru-RU" sz="2100" kern="1200" dirty="0"/>
            <a:t>: кто выполняет задачу?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/>
            <a:t>Accountable (владелец задачи)</a:t>
          </a:r>
          <a:r>
            <a:rPr lang="ru-RU" sz="2100" kern="1200" dirty="0"/>
            <a:t>: кто отвечает за результат?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/>
            <a:t>Consulted (консультант)</a:t>
          </a:r>
          <a:r>
            <a:rPr lang="ru-RU" sz="2100" kern="1200" dirty="0"/>
            <a:t>: с кем нужно проконсультироваться?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/>
            <a:t>Informed (информируемый)</a:t>
          </a:r>
          <a:r>
            <a:rPr lang="ru-RU" sz="2100" kern="1200" dirty="0"/>
            <a:t>: кого нужно держать в курсе?</a:t>
          </a:r>
        </a:p>
      </dsp:txBody>
      <dsp:txXfrm>
        <a:off x="0" y="325480"/>
        <a:ext cx="11052906" cy="1852200"/>
      </dsp:txXfrm>
    </dsp:sp>
    <dsp:sp modelId="{9BCD44DE-5656-4193-9462-FF2078E24C8F}">
      <dsp:nvSpPr>
        <dsp:cNvPr id="0" name=""/>
        <dsp:cNvSpPr/>
      </dsp:nvSpPr>
      <dsp:spPr>
        <a:xfrm>
          <a:off x="552645" y="15519"/>
          <a:ext cx="7737034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41" tIns="0" rIns="292441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Структура RACI</a:t>
          </a:r>
          <a:endParaRPr lang="ru-RU" sz="2100" kern="1200" dirty="0"/>
        </a:p>
      </dsp:txBody>
      <dsp:txXfrm>
        <a:off x="582907" y="45781"/>
        <a:ext cx="7676510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76593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67231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299497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Генератор идей — изобретатель и новатор. Как правило, это руководитель команды. Полезен на начальных стадиях проекта, либо когда рабочий процесс застопорился и необходим драйвер для продолжения движения.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Аналитик-стратег — объективный и проницательный. Анализирует возможности по проекту, редко ошибается в оценке ситуации. Хладнокровный, часто интроверт. Полезен на стадии стратегического планирования.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Специалист — целеустремлённый эксперт. Делится необходимыми знаниями с командой, профессионал в своей области. Полезен в начале проекта, когда нужно проверить технические нюансы.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59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Душа команды — мягкий и дипломатичный. Популярный человек в команде. Обладает эмпатией, создаёт в коллективе дружескую атмосферу, помогает решить конфликты между коллегами.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Исследователь ресурсов — харизматичный энтузиаст, экстраверт. Умеет налаживать отношения, грамотно вести переговоры и договариваться о выгодных условиях с подрядчиками или новыми клиентами.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 Координатор — уверенный организатор. Обычно это лидер команды. Он распределяет задачи, устанавливает сроки выполнения, контролирует результат. Он хорошо знает свою команду и умело пользуется возможностями каждого сотрудника.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50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ru-RU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1. Мотиватор — энергичный и ориентированный на успех. Такой сотрудник сам обладает высоким уровнем мотивации и мотивирует других. Ему нравится вести за собой команду и он неплохо с этим справляется. Не терпит неудач и чувствительно на них реагирует.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ru-RU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2. Реализатор — дисциплинированный и трудолюбивый исполнитель. Настоящий солдат. На такого человека всегда можно положиться, он выполнит задачу в срок и сделает ровно то, что от него просят, консервативен. При выполнении задач всегда руководствуется здравым смыслом.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ru-RU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3. Педант или контролёр — добросовестный и тревожный. Этот сотрудник, как правило, завершает проект, «причёсывает» работу всей команды. Он аккуратен и внимателен, требователен к деталям, не любит делегировать, перфекционист. С виду спокойный интроверт, но внутри часто переживает, иногда больше, чем нужно. Педант душой болеет за результат и ответственно подходит к своей работе.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47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rgbClr val="151515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Как собрать рабочую команду по модели </a:t>
            </a:r>
            <a:r>
              <a:rPr lang="ru-RU" sz="1800" b="1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Белбина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После оценки и выявления командных ролей сотрудников можно приступать к формированию рабочей команды. Порядок отбора участников напрямую зависит от задачи компании, и начинать отбор рекомендуется с наиболее значимых командных ролей для определённой цели. А дальше под характеристики ведущих ролей подбираются остальные члены команды, которые дополнят и сбалансируют первых участников. Разберём на примерах.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Если стоит задача «вывод нового продукта на рынок» или «разработка антикризисной стратегии», то первыми скрипками выступят интеллектуальные роли: Генератор идей, Аналитик-стратег и Специалист. Генератор выдвинет идею, Аналитик проанализирует рынок и предоставит заключение, насколько идея Генератора жизнеспособна, а Специалист даст свои рекомендации по реализации задуманного. 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Для задач «поиск новых партнёров/поставщиков» или «открытие нового магазина/филиала» незаменимыми будут социальные роли: Исследователь ресурсов, Координатор и Душа команды, ведь как раз они ориентированы на налаживание контактов между людьми и выстраивание долгосрочных деловых отношений. 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При формировании команды важен баланс, чтобы достоинства одних участников смогли компенсировать недостатки других. Например, Аналитик будет периодически спускать Генератора идей «с небес на землю», Душа команды поможет Педанту справиться с лишней тревогой, а Мотиватор будет вдохновлять Реализатора, когда тот, из-за нелюбви к новому, будет противиться переменам.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151515"/>
                </a:solidFill>
                <a:effectLst/>
                <a:latin typeface="Roboto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Подходите к созданию рабочей команды творчески, ведь органично сформированный коллектив способен эффективно справиться с любой поставленной задачей.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85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 dirty="0"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74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 формировании команды проекта применяются различные модели, помимо модели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Белбина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Вот список популярных моделей: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ТАКСОНОМИИ ГРУППОВЫХ РОЛЕЙ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Taxonomy of Group Roles).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en-US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DISC</a:t>
            </a:r>
            <a:r>
              <a:rPr lang="en-US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(Dominance, Influence, Steadiness, Compliance).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en-US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MBTI</a:t>
            </a:r>
            <a:r>
              <a:rPr lang="en-US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(Myers-Briggs Type Indicator).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«Фазы формирования команды» (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Такман-Тюкман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Адизеса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(Роли в управлении)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социальной динамики Брюса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Такмана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en-US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RACI (Responsible, Accountable, Consulted, Informed)</a:t>
            </a:r>
            <a:r>
              <a:rPr lang="en-US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цветных шляп Эдварда де Боно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Six Thinking Hats).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5 дисфункций команды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(по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Ленсиони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Описание каждой я дам в отдельном</a:t>
            </a:r>
            <a:r>
              <a:rPr lang="ru-RU" sz="1800" baseline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уроке. Не стоит тратить время тут.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Модель ТАКСОНОМИИ ГРУППОВЫХ РОЛЕЙ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Фокусируется на том, какие роли необходимы для достижения успеха в групповой динамике. Она расширяет подход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Белбина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добавляя роли на основе различных психологических теорий. Роли могут быть функциональными (нацеленными на задачу), социальными или разрушительными.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Модель DISC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Определяет поведенческие стили людей: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Dominance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доминирование, ориентированность на результат.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влияние, общительность, умение мотивировать.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Steadiness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стабильность, умение работать в команде, лояльность.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соответствие правилам, внимание к деталям.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Позволяет анализировать стили взаимодействия и устранять конфликты.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Модель MBTI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Разделяет людей на 16 психологических типов, основанных на предпочтениях в: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экстраверсии/интроверсии;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суждении/восприятии;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рациональности/интуитивности;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мысли/ощущениях.</a:t>
            </a:r>
            <a:b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Позволяет понять, как члены команды воспринимают информацию и принимают решения.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 Модель «Фазы формирования команды» (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Такман-Тюкман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Определяет 5 стадий развития команды: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формирование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Forming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знакомство и определение целей;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штурм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Storming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конфликты и борьба за роли;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нормирование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Norming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налаживание рабочих процессов;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работа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Performing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высокая эффективность;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завершение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Adjourning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расформирование команды.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5. Модель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Адизеса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(Роли в управлении)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Определяет четыре роли, необходимые для управления: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Производитель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исполнитель, ориентирован на выполнение задач;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Администратор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управляет процессами, обеспечивает стабильность;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Предприниматель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предлагает инновации и идеи;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Интегратор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(I)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объединяет людей, формирует культуру.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6. Модель социальной динамики Брюса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Такмана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Сосредоточивается на следующих элементах успешной команды: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правильная структура команды;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подходящая организация и поддержка;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умение разрешать конфликты.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7. Модель RACI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Определяет, кто несёт ответственность на каждом этапе работы: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кто выполняет задачу;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Accountable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кто отвечает за конечный результат;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Consulted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кто даёт консультации;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кого нужно проинформировать.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8. Модель цветных шляп Эдварда де Боно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Использует 6 типов мышления для эффективного обсуждения и принятия решений: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белая шляпа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анализ фактов;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красная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эмоции и интуиция;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чёрная </a:t>
            </a:r>
            <a:r>
              <a:rPr lang="ru-RU" sz="1800" b="0" i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критика.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Желтая – оптимизм.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Зеленая – креативность.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Синяя – управление процессом.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9. Модель 5 дисфункций команды (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Лэнсиони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Фокусируется на устранении препятствий для продуктивной работы: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Отсутствие доверия.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Страх конфликта.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Отсутствие приверженности.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Уклонение от ответственности.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Невнимание к результатам.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 формировании команды проекта применяются различные модели, помимо модели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Белбина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Вот список популярных моделей: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ТАКСОНОМИИ ГРУППОВЫХ РОЛЕЙ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Taxonomy of Group Roles).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en-US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DISC</a:t>
            </a:r>
            <a:r>
              <a:rPr lang="en-US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(Dominance, Influence, Steadiness, Compliance).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en-US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MBTI</a:t>
            </a:r>
            <a:r>
              <a:rPr lang="en-US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(Myers-Briggs Type Indicator).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«Фазы формирования команды» (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Такман-Тюкман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Адизеса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(Роли в управлении)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социальной динамики Брюса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Такмана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en-US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RACI (Responsible, Accountable, Consulted, Informed)</a:t>
            </a:r>
            <a:r>
              <a:rPr lang="en-US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цветных шляп Эдварда де Боно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Six Thinking Hats).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5 дисфункций команды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(по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Ленсиони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Описание каждой я дам в отдельном</a:t>
            </a:r>
            <a:r>
              <a:rPr lang="ru-RU" sz="1800" baseline="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уроке. Не стоит тратить время тут.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Модель ТАКСОНОМИИ ГРУППОВЫХ РОЛЕЙ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Фокусируется на том, какие роли необходимы для достижения успеха в групповой динамике. Она расширяет подход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Белбина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добавляя роли на основе различных психологических теорий. Роли могут быть функциональными (нацеленными на задачу), социальными или разрушительными.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Модель DISC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Определяет поведенческие стили людей: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Dominance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доминирование, ориентированность на результат.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влияние, общительность, умение мотивировать.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Steadiness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стабильность, умение работать в команде, лояльность.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соответствие правилам, внимание к деталям.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Позволяет анализировать стили взаимодействия и устранять конфликты.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Модель MBTI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Разделяет людей на 16 психологических типов, основанных на предпочтениях в: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экстраверсии/интроверсии;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суждении/восприятии;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рациональности/интуитивности;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мысли/ощущениях.</a:t>
            </a:r>
            <a:b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Позволяет понять, как члены команды воспринимают информацию и принимают решения.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 Модель «Фазы формирования команды» (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Такман-Тюкман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Определяет 5 стадий развития команды: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формирование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Forming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знакомство и определение целей;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штурм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Storming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конфликты и борьба за роли;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нормирование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Norming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налаживание рабочих процессов;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работа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Performing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высокая эффективность;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завершение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Adjourning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расформирование команды.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5. Модель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Адизеса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(Роли в управлении)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Определяет четыре роли, необходимые для управления: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Производитель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(P)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исполнитель, ориентирован на выполнение задач;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Администратор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(A)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управляет процессами, обеспечивает стабильность;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Предприниматель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(E)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предлагает инновации и идеи;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Интегратор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(I)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объединяет людей, формирует культуру.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6. Модель социальной динамики Брюса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Такмана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Сосредоточивается на следующих элементах успешной команды: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правильная структура команды;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подходящая организация и поддержка;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умение разрешать конфликты.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7. Модель RACI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Определяет, кто несёт ответственность на каждом этапе работы: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кто выполняет задачу;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Accountable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кто отвечает за конечный результат;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Consulted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кто даёт консультации;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кого нужно проинформировать.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8. Модель цветных шляп Эдварда де Боно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Использует 6 типов мышления для эффективного обсуждения и принятия решений: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белая шляпа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анализ фактов;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красная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эмоции и интуиция;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чёрная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критика.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Желтая – оптимизм.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Зеленая – креативность.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Синяя – управление процессом.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9. Модель 5 дисфункций команды (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Лэнсиони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Фокусируется на устранении препятствий для продуктивной работы: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Отсутствие доверия.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Страх конфликта.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Отсутствие приверженности.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Уклонение от ответственности.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Невнимание к результатам.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94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Распределение обязанностей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Создание матрицы ответственности (RACI)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Матрица RACI (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Accountable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Consulted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— инструмент для распределения ответственности за задачи в проекте.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Структура RACI: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(Ответственный)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Кто выполняет задачу?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Accountable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(Владелец задачи)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Кто отвечает за результат?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Consulted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(Консультант)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С кем нужно проконсультироваться?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(Информируемый)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Кого нужно держать в курсе?</a:t>
            </a:r>
            <a:endParaRPr lang="ru-RU" dirty="0">
              <a:effectLst/>
            </a:endParaRPr>
          </a:p>
          <a:p>
            <a:pPr algn="just">
              <a:lnSpc>
                <a:spcPct val="115000"/>
              </a:lnSpc>
            </a:pPr>
            <a:r>
              <a:rPr lang="ru-RU" sz="1800" b="1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Модель RACI</a:t>
            </a:r>
            <a:r>
              <a:rPr lang="ru-RU" sz="1800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 помогает избежать сложностей в коммуникации, когда непонятно, кто принимает решения, кто выполняет работу, кто несёт ответственность. Чаще всего матрица представляет собой табличку, где по вертикали расположены задачи, а по горизонтали </a:t>
            </a:r>
            <a:r>
              <a:rPr lang="ru-RU" sz="1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 фамилии конкретных людей. На пересечении — то, какие роли они выполняют в проекте. Это позволяет избежать дублирования работ и конфликтов интересов.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 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Каждая буква в аббревиатуре RACI обозначает одну из четырёх ролей: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 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80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R</a:t>
            </a:r>
            <a:r>
              <a:rPr lang="ru-RU" sz="1800" u="none" strike="noStrike" dirty="0" err="1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esponsible</a:t>
            </a:r>
            <a:r>
              <a:rPr lang="ru-RU" sz="180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 (ответственный за работу) — тот, кто непосредственно выполняет задание</a:t>
            </a:r>
            <a:r>
              <a:rPr lang="en-US" sz="180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.</a:t>
            </a:r>
            <a:endParaRPr lang="ru-RU" sz="1800" u="none" strike="noStrike" dirty="0">
              <a:solidFill>
                <a:srgbClr val="080808"/>
              </a:solidFill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80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A</a:t>
            </a:r>
            <a:r>
              <a:rPr lang="ru-RU" sz="1800" u="none" strike="noStrike" dirty="0" err="1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ccountable</a:t>
            </a:r>
            <a:r>
              <a:rPr lang="ru-RU" sz="180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 (ответственный за результат) — тот, кто принимает работу и несёт ответственность за результат</a:t>
            </a:r>
            <a:r>
              <a:rPr lang="en-US" sz="180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.</a:t>
            </a:r>
            <a:endParaRPr lang="ru-RU" sz="1800" u="none" strike="noStrike" dirty="0">
              <a:solidFill>
                <a:srgbClr val="080808"/>
              </a:solidFill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80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C</a:t>
            </a:r>
            <a:r>
              <a:rPr lang="ru-RU" sz="1800" u="none" strike="noStrike" dirty="0" err="1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onsulted</a:t>
            </a:r>
            <a:r>
              <a:rPr lang="ru-RU" sz="180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 (консультирующий) — тот, кто оказывает консультативную помощь</a:t>
            </a:r>
            <a:r>
              <a:rPr lang="en-US" sz="180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.</a:t>
            </a:r>
            <a:endParaRPr lang="ru-RU" sz="1800" u="none" strike="noStrike" dirty="0">
              <a:solidFill>
                <a:srgbClr val="080808"/>
              </a:solidFill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80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I</a:t>
            </a:r>
            <a:r>
              <a:rPr lang="ru-RU" sz="1800" u="none" strike="noStrike" dirty="0" err="1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nformed</a:t>
            </a:r>
            <a:r>
              <a:rPr lang="ru-RU" sz="180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 (информируемый) — тот, кто в курсе принимаемых решений и хода выполнения задачи.</a:t>
            </a:r>
            <a:endParaRPr lang="ru-RU" sz="1800" u="none" strike="noStrike" dirty="0">
              <a:solidFill>
                <a:srgbClr val="080808"/>
              </a:solidFill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 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Матрица помогает проанализировать распределение полномочий и ответственности. Например, обнаружить, что у какой-то задачи слишком много исполнителей (это может привести к перекладыванию ответственности), а другие оставлены без внимания. Каждая активность обязательно должна иметь роли «ответственного» и «исполнителя». Иначе либо задачу некому выполнять, либо не с кого спросить результат.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 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65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Давайте рассмотрим, как работает матрица ответственности на примере разработки мобильного приложения.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В таблице по вертикали выписываем задачи, которые нужно выполнить, чтобы получить готовое приложение.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По горизонтали выписываем исполнителей проекта — должности либо фамилии сотрудников.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Следующим шагом распределяем роли команды: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u="sng" strike="noStrike" dirty="0" err="1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R</a:t>
            </a:r>
            <a:r>
              <a:rPr lang="ru-RU" sz="1800" u="sng" strike="noStrike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-участники</a:t>
            </a:r>
            <a:endParaRPr lang="ru-RU" sz="1800" u="none" strike="noStrike" dirty="0">
              <a:solidFill>
                <a:srgbClr val="080808"/>
              </a:solidFill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u="none" strike="noStrike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Писать техническое задание для приложения будет заказчик.</a:t>
            </a:r>
            <a:endParaRPr lang="ru-RU" sz="1800" u="none" strike="noStrike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u="none" strike="noStrike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Заниматься дизайном — дизайнер.</a:t>
            </a:r>
            <a:endParaRPr lang="ru-RU" sz="1800" u="none" strike="noStrike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u="none" strike="noStrike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Разрабатывать и тестировать приложение — разработчик и тестировщик.</a:t>
            </a:r>
            <a:endParaRPr lang="ru-RU" sz="1800" u="none" strike="noStrike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u="sng" strike="noStrike" dirty="0" err="1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A</a:t>
            </a:r>
            <a:r>
              <a:rPr lang="ru-RU" sz="1800" u="sng" strike="noStrike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-участники</a:t>
            </a:r>
            <a:endParaRPr lang="ru-RU" sz="1800" u="none" strike="noStrike" dirty="0">
              <a:solidFill>
                <a:srgbClr val="080808"/>
              </a:solidFill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В нашем примере нести ответственность за выполнение всех задач, связанных с созданием приложения, будет менеджер проекта. Все </a:t>
            </a:r>
            <a:r>
              <a:rPr lang="ru-RU" sz="1800" dirty="0" err="1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R</a:t>
            </a:r>
            <a:r>
              <a:rPr lang="ru-RU" sz="1800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-участники будут отчитываться ему о ходе выполнения работ и сдавать результаты.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u="sng" strike="noStrike" dirty="0" err="1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C</a:t>
            </a:r>
            <a:r>
              <a:rPr lang="ru-RU" sz="1800" u="sng" strike="noStrike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-участники</a:t>
            </a:r>
            <a:endParaRPr lang="ru-RU" sz="1800" u="none" strike="noStrike" dirty="0">
              <a:solidFill>
                <a:srgbClr val="080808"/>
              </a:solidFill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Дизайнер может проконсультировать заказчика, когда тот будет составлять техническое задание. Например, подсказать, как правильно составить ТЗ на дизайн приложения. На этом же этапе свой совет может дать и разработчик.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u="sng" strike="noStrike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I-участники</a:t>
            </a:r>
            <a:endParaRPr lang="ru-RU" sz="1800" u="none" strike="noStrike" dirty="0">
              <a:solidFill>
                <a:srgbClr val="080808"/>
              </a:solidFill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Тестировщика нужно проинформировать о том, что разработчик закончил свои задачи, а заказчика — о том, что приложение готово и протестировано.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 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i="1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Montserrat" pitchFamily="2" charset="0"/>
                <a:ea typeface="Montserrat" pitchFamily="2" charset="0"/>
                <a:cs typeface="Montserrat" pitchFamily="2" charset="0"/>
              </a:rPr>
              <a:t> 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36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Типология DISC. Эта система классификации личности основана на четырёх типах поведения. Каждый тип имеет свои особенности и потребности, которые можно использовать для успешного формирования команды.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В реальной жизни чаще встречаются люди, в поведении которых два поведенческих типа DISC проявляются почти в равной степени ярко. Каждый из поведенческих типов может проявляться в человеке в равной степени или один из них чуть больше, но главное, что они оба заметны в поведении данного человека и определяют его ценности и базовую мотивацию. Как правило, в человеке сочетаются «граничащие» цвета.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0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к теме.</a:t>
            </a:r>
            <a:endParaRPr dirty="0"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effectLst/>
                <a:latin typeface="Proxima Nova"/>
                <a:ea typeface="Proxima Nova"/>
                <a:cs typeface="Proxima Nova"/>
              </a:rPr>
              <a:t>Это лидеры, руководители, авторитарные люди, которые знают, чего хотят. Ведут себя энергично, уверенно. Они нетерпеливые, рискованные, склонны к быстрым, не всегда обдуманным решениям, но целеустремлённые, амбициозные, волевые. Очень ценят своё время, не склонны к доверию и сочувствию.</a:t>
            </a:r>
            <a:endParaRPr lang="ru-RU" dirty="0">
              <a:effectLst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effectLst/>
                <a:latin typeface="Proxima Nova"/>
                <a:ea typeface="Proxima Nova"/>
                <a:cs typeface="Proxima Nova"/>
              </a:rPr>
              <a:t>Они стремятся перевыполнить задание, чтобы проявить себя. Стараются не стоять на месте, им нужен результат и прогресс.</a:t>
            </a:r>
            <a:endParaRPr lang="ru-RU" dirty="0">
              <a:effectLst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effectLst/>
                <a:latin typeface="Proxima Nova"/>
                <a:ea typeface="Proxima Nova"/>
                <a:cs typeface="Proxima Nova"/>
              </a:rPr>
              <a:t>Сильные стороны </a:t>
            </a:r>
            <a:r>
              <a:rPr lang="ru-RU" sz="1800" dirty="0" err="1">
                <a:solidFill>
                  <a:srgbClr val="FFFFFF"/>
                </a:solidFill>
                <a:effectLst/>
                <a:latin typeface="Proxima Nova"/>
                <a:ea typeface="Proxima Nova"/>
                <a:cs typeface="Proxima Nova"/>
              </a:rPr>
              <a:t>D</a:t>
            </a:r>
            <a:r>
              <a:rPr lang="ru-RU" sz="1800" dirty="0">
                <a:solidFill>
                  <a:srgbClr val="FFFFFF"/>
                </a:solidFill>
                <a:effectLst/>
                <a:latin typeface="Proxima Nova"/>
                <a:ea typeface="Proxima Nova"/>
                <a:cs typeface="Proxima Nova"/>
              </a:rPr>
              <a:t>: работают на результат, быстрая реакция, активная жизненная позиция. Они всегда отстаивают свою точку зрения. Сильная воля.</a:t>
            </a:r>
            <a:endParaRPr lang="ru-RU" dirty="0">
              <a:effectLst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FFFFFF"/>
                </a:solidFill>
                <a:effectLst/>
                <a:latin typeface="Proxima Nova"/>
                <a:ea typeface="Proxima Nova"/>
                <a:cs typeface="Proxima Nova"/>
              </a:rPr>
              <a:t>Слабые стороны </a:t>
            </a:r>
            <a:r>
              <a:rPr lang="ru-RU" sz="1800" dirty="0" err="1">
                <a:solidFill>
                  <a:srgbClr val="FFFFFF"/>
                </a:solidFill>
                <a:effectLst/>
                <a:latin typeface="Proxima Nova"/>
                <a:ea typeface="Proxima Nova"/>
                <a:cs typeface="Proxima Nova"/>
              </a:rPr>
              <a:t>D</a:t>
            </a:r>
            <a:r>
              <a:rPr lang="ru-RU" sz="1800" dirty="0">
                <a:solidFill>
                  <a:srgbClr val="FFFFFF"/>
                </a:solidFill>
                <a:effectLst/>
                <a:latin typeface="Proxima Nova"/>
                <a:ea typeface="Proxima Nova"/>
                <a:cs typeface="Proxima Nova"/>
              </a:rPr>
              <a:t>: тяжело находят подход к людям, слишком прямолинейны, могут давить на людей и настаивать. В состоянии стресса склонны проявлять агрессию.</a:t>
            </a:r>
            <a:endParaRPr lang="ru-RU" dirty="0">
              <a:effectLst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FFFFFF"/>
                </a:solidFill>
                <a:effectLst/>
                <a:latin typeface="Proxima Nova"/>
                <a:ea typeface="Proxima Nova"/>
                <a:cs typeface="Proxima Nova"/>
              </a:rPr>
              <a:t>D</a:t>
            </a:r>
            <a:r>
              <a:rPr lang="ru-RU" sz="1800" dirty="0">
                <a:solidFill>
                  <a:srgbClr val="FFFFFF"/>
                </a:solidFill>
                <a:effectLst/>
                <a:latin typeface="Proxima Nova"/>
                <a:ea typeface="Proxima Nova"/>
                <a:cs typeface="Proxima Nova"/>
              </a:rPr>
              <a:t> могут быть руководителями, формальными лидерами. Они ориентированы на прибыль и имеют организаторские способности.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64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Proxima Nova"/>
                <a:ea typeface="Proxima Nova"/>
                <a:cs typeface="Proxima Nova"/>
              </a:rPr>
              <a:t>Выберите характерных представителей типа </a:t>
            </a:r>
            <a:r>
              <a:rPr lang="ru-RU" sz="1800" dirty="0" err="1">
                <a:solidFill>
                  <a:srgbClr val="03182B"/>
                </a:solidFill>
                <a:effectLst/>
                <a:latin typeface="Proxima Nova"/>
                <a:ea typeface="Proxima Nova"/>
                <a:cs typeface="Proxima Nova"/>
              </a:rPr>
              <a:t>D</a:t>
            </a:r>
            <a:r>
              <a:rPr lang="ru-RU" sz="1800" dirty="0">
                <a:solidFill>
                  <a:srgbClr val="03182B"/>
                </a:solidFill>
                <a:effectLst/>
                <a:latin typeface="Proxima Nova"/>
                <a:ea typeface="Proxima Nova"/>
                <a:cs typeface="Proxima Nova"/>
              </a:rPr>
              <a:t>:</a:t>
            </a:r>
            <a:endParaRPr lang="ru-RU" dirty="0">
              <a:effectLst/>
            </a:endParaRPr>
          </a:p>
          <a:p>
            <a:pPr marL="347472" indent="-34747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Proxima Nova"/>
                <a:ea typeface="Proxima Nova"/>
                <a:cs typeface="Proxima Nova"/>
              </a:rPr>
              <a:t>Пётр Первый</a:t>
            </a:r>
            <a:endParaRPr lang="ru-RU" dirty="0">
              <a:effectLst/>
            </a:endParaRPr>
          </a:p>
          <a:p>
            <a:pPr marL="347472" indent="-34747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Proxima Nova"/>
                <a:ea typeface="Proxima Nova"/>
                <a:cs typeface="Proxima Nova"/>
              </a:rPr>
              <a:t>Д’Артаньян</a:t>
            </a:r>
            <a:endParaRPr lang="ru-RU" dirty="0">
              <a:effectLst/>
            </a:endParaRPr>
          </a:p>
          <a:p>
            <a:pPr marL="347472" indent="-34747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Proxima Nova"/>
                <a:ea typeface="Proxima Nova"/>
                <a:cs typeface="Proxima Nova"/>
              </a:rPr>
              <a:t>Ослик </a:t>
            </a:r>
            <a:r>
              <a:rPr lang="ru-RU" sz="1800" dirty="0" err="1">
                <a:solidFill>
                  <a:srgbClr val="03182B"/>
                </a:solidFill>
                <a:effectLst/>
                <a:latin typeface="Proxima Nova"/>
                <a:ea typeface="Proxima Nova"/>
                <a:cs typeface="Proxima Nova"/>
              </a:rPr>
              <a:t>Иа</a:t>
            </a:r>
            <a:endParaRPr lang="ru-RU" dirty="0">
              <a:effectLst/>
            </a:endParaRPr>
          </a:p>
          <a:p>
            <a:pPr marL="347472" indent="-34747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Proxima Nova"/>
                <a:ea typeface="Proxima Nova"/>
                <a:cs typeface="Proxima Nova"/>
              </a:rPr>
              <a:t>Шерлок Холмс</a:t>
            </a:r>
          </a:p>
          <a:p>
            <a:pPr marL="347472" indent="-34747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3182B"/>
              </a:solidFill>
              <a:effectLst/>
              <a:latin typeface="Proxima Nova"/>
            </a:endParaRPr>
          </a:p>
          <a:p>
            <a:pPr marL="347472" indent="-34747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Proxima Nova"/>
              </a:rPr>
              <a:t>Давайте поразмышляем и назовём ещё ярких представителей типа </a:t>
            </a:r>
            <a:r>
              <a:rPr lang="en-US" sz="1800" dirty="0">
                <a:solidFill>
                  <a:srgbClr val="03182B"/>
                </a:solidFill>
                <a:effectLst/>
                <a:latin typeface="Proxima Nova"/>
              </a:rPr>
              <a:t>D</a:t>
            </a:r>
            <a:r>
              <a:rPr lang="ru-RU" sz="1800" dirty="0">
                <a:solidFill>
                  <a:srgbClr val="03182B"/>
                </a:solidFill>
                <a:effectLst/>
                <a:latin typeface="Proxima Nova"/>
              </a:rPr>
              <a:t>.</a:t>
            </a:r>
            <a:endParaRPr lang="ru-RU" dirty="0">
              <a:effectLst/>
            </a:endParaRPr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8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Общительные, жизнерадостные люди, быстро знакомятся с новыми людьми. Это специалисты по связям с общественностью, пиарщики, маркетологи, журналисты, ведущие, актёры. Им важно внимание к себе. Они харизматичны, много говорят, но доверчивы, импульсивны, невнимательны, непунктуальны.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Сильные стороны I: неординарное мышление, креативность, любовь ко всему новому, доброжелательность, способность видеть в других партнёров, а не соперников.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Слабые стороны I: импульсивность, нелюбовь к деталям и цифрам, непунктуальность. Часто становятся навязчивыми в состоянии стресса. Эмоциональны и склонны к эксплуатации.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Это неформальные лидеры. Они креативны, могут мотивировать других на результат, способны решать конфликты мирно. Они хорошие командные игроки.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45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Выберите характерных представителей типа I: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b="1" u="none" strike="noStrike" dirty="0">
                <a:effectLst/>
                <a:latin typeface="Proxima Nova"/>
                <a:ea typeface="Proxima Nova"/>
                <a:cs typeface="Proxima Nova"/>
              </a:rPr>
              <a:t>Тигра из мультфильма «Винни Пух»</a:t>
            </a: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u="none" strike="noStrike" dirty="0">
                <a:effectLst/>
                <a:latin typeface="Proxima Nova"/>
                <a:ea typeface="Proxima Nova"/>
                <a:cs typeface="Proxima Nova"/>
              </a:rPr>
              <a:t>Шерлок Холмс</a:t>
            </a: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u="none" strike="noStrike" dirty="0">
                <a:effectLst/>
                <a:latin typeface="Proxima Nova"/>
                <a:ea typeface="Proxima Nova"/>
                <a:cs typeface="Proxima Nova"/>
              </a:rPr>
              <a:t>Екатерина Великая</a:t>
            </a: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u="none" strike="noStrike" dirty="0">
                <a:effectLst/>
                <a:latin typeface="Proxima Nova"/>
                <a:ea typeface="Proxima Nova"/>
                <a:cs typeface="Proxima Nova"/>
              </a:rPr>
              <a:t>Золушка</a:t>
            </a: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7472" indent="-34747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3182B"/>
              </a:solidFill>
              <a:effectLst/>
              <a:latin typeface="Proxima Nova"/>
            </a:endParaRPr>
          </a:p>
          <a:p>
            <a:pPr marL="347472" indent="-34747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Proxima Nova"/>
              </a:rPr>
              <a:t>Давайте поразмышляем и назовём ещё ярких представителей типа </a:t>
            </a:r>
            <a:r>
              <a:rPr lang="en-US" sz="1800" dirty="0">
                <a:solidFill>
                  <a:srgbClr val="03182B"/>
                </a:solidFill>
                <a:effectLst/>
                <a:latin typeface="Proxima Nova"/>
              </a:rPr>
              <a:t>I</a:t>
            </a:r>
            <a:r>
              <a:rPr lang="ru-RU" sz="1800" dirty="0">
                <a:solidFill>
                  <a:srgbClr val="03182B"/>
                </a:solidFill>
                <a:effectLst/>
                <a:latin typeface="Proxima Nova"/>
              </a:rPr>
              <a:t>.</a:t>
            </a:r>
            <a:endParaRPr lang="ru-RU" dirty="0">
              <a:effectLst/>
            </a:endParaRPr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756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Это точно командные игроки. Они спокойны, терпеливы, скромны и неторопливы, всегда готовы помочь, лояльны, хорошие участники команды, внимательные слушатели. Таким людям необходима стабильность и безопасность, при резких переменах требуется помощь. Медлительны, нерешительны, упрямы.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Сильные стороны </a:t>
            </a:r>
            <a:r>
              <a:rPr lang="ru-RU" sz="1800" dirty="0" err="1">
                <a:effectLst/>
                <a:latin typeface="Proxima Nova"/>
                <a:ea typeface="Proxima Nova"/>
                <a:cs typeface="Proxima Nova"/>
              </a:rPr>
              <a:t>S</a:t>
            </a: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: внимательность к окружающим, поддержание идеального порядка в делах и вещах, надёжность, стабильность.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Слабые стороны </a:t>
            </a:r>
            <a:r>
              <a:rPr lang="ru-RU" sz="1800" dirty="0" err="1">
                <a:effectLst/>
                <a:latin typeface="Proxima Nova"/>
                <a:ea typeface="Proxima Nova"/>
                <a:cs typeface="Proxima Nova"/>
              </a:rPr>
              <a:t>S</a:t>
            </a: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: уступчивость, зависимость, боязнь перемен, нежелание говорить о проблемах. В стрессе для них характерно соглашаться. Также они склонны обижаться, но о своих чувствах предпочитают не говорить.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 err="1">
                <a:effectLst/>
                <a:latin typeface="Proxima Nova"/>
                <a:ea typeface="Proxima Nova"/>
                <a:cs typeface="Proxima Nova"/>
              </a:rPr>
              <a:t>S</a:t>
            </a: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 прекрасно себя зарекомендуют в работе, связанной с </a:t>
            </a:r>
            <a:r>
              <a:rPr lang="ru-RU" sz="1800" dirty="0" err="1">
                <a:effectLst/>
                <a:latin typeface="Proxima Nova"/>
                <a:ea typeface="Proxima Nova"/>
                <a:cs typeface="Proxima Nova"/>
              </a:rPr>
              <a:t>командообразованием</a:t>
            </a: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, объединением людей, с индивидуальным подходом к сотрудникам.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Выберите характерных представителей типа </a:t>
            </a:r>
            <a:r>
              <a:rPr lang="en-US" sz="1800" dirty="0">
                <a:effectLst/>
                <a:latin typeface="Proxima Nova"/>
                <a:ea typeface="Proxima Nova"/>
                <a:cs typeface="Proxima Nova"/>
              </a:rPr>
              <a:t>S</a:t>
            </a: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: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u="none" strike="noStrike" dirty="0">
                <a:effectLst/>
                <a:latin typeface="Proxima Nova"/>
                <a:ea typeface="Proxima Nova"/>
                <a:cs typeface="Proxima Nova"/>
              </a:rPr>
              <a:t>Шерлок Холмс</a:t>
            </a: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u="none" strike="noStrike" dirty="0">
                <a:effectLst/>
                <a:latin typeface="Proxima Nova"/>
                <a:ea typeface="Proxima Nova"/>
                <a:cs typeface="Proxima Nova"/>
              </a:rPr>
              <a:t>Пётр Первый</a:t>
            </a: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b="1" u="none" strike="noStrike" dirty="0">
                <a:effectLst/>
                <a:latin typeface="Proxima Nova"/>
                <a:ea typeface="Proxima Nova"/>
                <a:cs typeface="Proxima Nova"/>
              </a:rPr>
              <a:t>Кот Леопольд</a:t>
            </a: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u="none" strike="noStrike" dirty="0">
                <a:effectLst/>
                <a:latin typeface="Proxima Nova"/>
                <a:ea typeface="Proxima Nova"/>
                <a:cs typeface="Proxima Nova"/>
              </a:rPr>
              <a:t>Карлсон</a:t>
            </a: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7472" indent="-34747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3182B"/>
              </a:solidFill>
              <a:effectLst/>
              <a:latin typeface="Proxima Nova"/>
            </a:endParaRPr>
          </a:p>
          <a:p>
            <a:pPr marL="347472" indent="-34747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Proxima Nova"/>
              </a:rPr>
              <a:t>Давайте поразмышляем и назовём ещё ярких представителей типа </a:t>
            </a:r>
            <a:r>
              <a:rPr lang="en-US" sz="1800" dirty="0">
                <a:solidFill>
                  <a:srgbClr val="03182B"/>
                </a:solidFill>
                <a:effectLst/>
                <a:latin typeface="Proxima Nova"/>
              </a:rPr>
              <a:t>S</a:t>
            </a:r>
            <a:r>
              <a:rPr lang="ru-RU" sz="1800" dirty="0">
                <a:solidFill>
                  <a:srgbClr val="03182B"/>
                </a:solidFill>
                <a:effectLst/>
                <a:latin typeface="Proxima Nova"/>
              </a:rPr>
              <a:t>.</a:t>
            </a:r>
            <a:endParaRPr lang="ru-RU" dirty="0">
              <a:effectLst/>
            </a:endParaRPr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09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Это аналитики. Люди данного типа прекрасно работают с бумагами, из них получаются хорошие бухгалтеры, экономисты, юристы, секретари. Для них превыше всего — буква закона и инструкции. Эмоционально закрыты, собраны, организованы. Планируют всё заранее.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Они тщательно анализируют каждую деталь, прежде чем принять решение. Часто такие люди не стремятся к личному контакту, производят впечатление неэмоциональных и холодных. Осторожны, требовательны, системны, опрятны, дипломатичны, точны и тактичны.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Сильные стороны С: способность замечать самые мелкие детали и факты, системность, точность, порядок во всём, аккуратность. Организованность и рациональность.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Слабые стороны С: излишняя скрупулезность, склонность к осуждению, отсутствие гибкости. На стресс реагируют уходом в себя, замыкаются.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74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Proxima Nova"/>
                <a:ea typeface="Proxima Nova"/>
                <a:cs typeface="Proxima Nova"/>
              </a:rPr>
              <a:t>Выберите характерных представителей типа С: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b="1" u="none" strike="noStrike" dirty="0">
                <a:effectLst/>
                <a:latin typeface="Proxima Nova"/>
                <a:ea typeface="Proxima Nova"/>
                <a:cs typeface="Proxima Nova"/>
              </a:rPr>
              <a:t>Шерлок Холмс</a:t>
            </a: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b="1" u="none" strike="noStrike" dirty="0">
                <a:effectLst/>
                <a:latin typeface="Proxima Nova"/>
                <a:ea typeface="Proxima Nova"/>
                <a:cs typeface="Proxima Nova"/>
              </a:rPr>
              <a:t>Штирлиц</a:t>
            </a: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b="1" u="none" strike="noStrike" dirty="0">
                <a:effectLst/>
                <a:latin typeface="Proxima Nova"/>
                <a:ea typeface="Proxima Nova"/>
                <a:cs typeface="Proxima Nova"/>
              </a:rPr>
              <a:t>Сова из сказки про Винни-Пуха</a:t>
            </a: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u="none" strike="noStrike" dirty="0">
                <a:effectLst/>
                <a:latin typeface="Proxima Nova"/>
                <a:ea typeface="Proxima Nova"/>
                <a:cs typeface="Proxima Nova"/>
              </a:rPr>
              <a:t>Карлсон</a:t>
            </a:r>
            <a:endParaRPr lang="ru-RU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7472" indent="-34747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3182B"/>
              </a:solidFill>
              <a:effectLst/>
              <a:latin typeface="Proxima Nova"/>
            </a:endParaRPr>
          </a:p>
          <a:p>
            <a:pPr marL="347472" indent="-347472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Proxima Nova"/>
              </a:rPr>
              <a:t>Давайте поразмышляем и назовём ещё ярких представителей типа С.</a:t>
            </a:r>
            <a:endParaRPr lang="ru-RU" dirty="0">
              <a:effectLst/>
            </a:endParaRPr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006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091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 dirty="0"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20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41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71228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687575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</a:t>
            </a:r>
            <a:r>
              <a:rPr lang="ru-RU" dirty="0"/>
              <a:t>ли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20265556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75440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035399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 dirty="0"/>
          </a:p>
        </p:txBody>
      </p:sp>
      <p:sp>
        <p:nvSpPr>
          <p:cNvPr id="2969821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Определение проектной команды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Что такое проектная команда?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Проектная команда — это временное объединение профессионалов с различными навыками и опытом, организованное для выполнения задач конкретного проекта. Основной целью такой команды является достижение чётко определённых результатов в рамках установленных сроков, бюджета и качества.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Особенности временных коллективов в проектах: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Ограниченное время существования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команда формируется только на период реализации проекта. После завершения проекта команда может быть распущена или перераспределена.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Многофункциональность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члены команды часто представляют разные отделы или функциональные области, чтобы обеспечить междисциплинарный подход.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Временное лидерство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руководитель проекта часто выполняет функции лидера только на период проекта, без влияния на постоянные организационные структуры.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Уникальность задач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проектная команда решает задачи, которые отличаются от повседневной операционной деятельности организации.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54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Значение управления командой для успеха проекта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Роль команды в достижении целей: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Проектная команда играет ключевую роль в реализации проекта, так как: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члены команды выполняют конкретные задачи, обеспечивающие движение к цели;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коллективные усилия обеспечивают синергетический эффект, когда результат работы команды превосходит вклад отдельных её участников;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правильное распределение обязанностей позволяет использовать сильные стороны каждого участника, минимизируя слабые.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solidFill>
                <a:srgbClr val="03182B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Связь командной эффективности с успешностью проекта:</a:t>
            </a:r>
            <a:endParaRPr lang="ru-RU" dirty="0">
              <a:effectLst/>
            </a:endParaRPr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Влияние на сроки и качество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эффективная команда работает слаженно, минимизируя задержки и обеспечивая высокое качество результатов.</a:t>
            </a:r>
            <a:endParaRPr lang="ru-RU" dirty="0">
              <a:effectLst/>
            </a:endParaRPr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Управление ресурсами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сильная команда способна рационально использовать доступные ресурсы, избегая перерасходов.</a:t>
            </a:r>
            <a:endParaRPr lang="ru-RU" dirty="0">
              <a:effectLst/>
            </a:endParaRPr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Решение сложных задач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хорошо управляемая команда быстрее находит решения для непредвиденных проблем, адаптируясь к изменениям.</a:t>
            </a:r>
            <a:endParaRPr lang="ru-RU" dirty="0">
              <a:effectLst/>
            </a:endParaRPr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Снижение рисков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чёткая коммуникация и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проактивный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подход внутри команды уменьшают вероятность ошибок и конфликтов.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 если команда проекта недостаточно мотивирована или плохо организована, это может привести к несоблюдению сроков, перерасходу бюджета и снижению качества. Напротив, сильная команда не только справляется с задачами, но и часто превосходит ожидания.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7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Этапы формирования команды</a:t>
            </a:r>
            <a:endParaRPr lang="ru-RU" dirty="0"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Шаг 1. Планирование состава команды</a:t>
            </a:r>
            <a:endParaRPr lang="ru-RU" dirty="0">
              <a:effectLst/>
            </a:endParaRPr>
          </a:p>
          <a:p>
            <a:pPr marL="173736" indent="-173736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Определение задач проекта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: какие задачи необходимо решить? Это определяет, какие специалисты потребуются.</a:t>
            </a:r>
            <a:endParaRPr lang="ru-RU" dirty="0">
              <a:effectLst/>
            </a:endParaRPr>
          </a:p>
          <a:p>
            <a:pPr marL="173736" indent="-173736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Анализ потребностей в компетенциях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: составление списка навыков и знаний, необходимых для выполнения задач.</a:t>
            </a:r>
            <a:endParaRPr lang="ru-RU" dirty="0">
              <a:effectLst/>
            </a:endParaRPr>
          </a:p>
          <a:p>
            <a:pPr marL="173736" indent="-173736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Определение численности команды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: учитывается объём работ, бюджет и сроки проекта.</a:t>
            </a:r>
            <a:endParaRPr lang="ru-RU" dirty="0"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Пример: для разработки нового программного продукта может потребоваться менеджер проекта, программист, дизайнер интерфейсов, тестировщик, маркетолог и пользователь (представитель заказчика).</a:t>
            </a:r>
            <a:endParaRPr lang="ru-RU" dirty="0"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Шаг 2. Подбор участников</a:t>
            </a:r>
            <a:endParaRPr lang="ru-RU" dirty="0"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Шаг 3. Оценка профессиональных навыков и опыта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lang="ru-RU" dirty="0">
              <a:effectLst/>
            </a:endParaRPr>
          </a:p>
          <a:p>
            <a:pPr marL="45720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Соответствие требованиям проекта.</a:t>
            </a:r>
            <a:endParaRPr lang="ru-RU" dirty="0">
              <a:effectLst/>
            </a:endParaRPr>
          </a:p>
          <a:p>
            <a:pPr marL="45720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Анализ резюме, портфолио, рекомендаций.</a:t>
            </a:r>
            <a:endParaRPr lang="ru-RU" dirty="0"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Шаг 4. Анализ личностных качеств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lang="ru-RU" dirty="0">
              <a:effectLst/>
            </a:endParaRPr>
          </a:p>
          <a:p>
            <a:pPr marL="45720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Умение работать в команде.</a:t>
            </a:r>
            <a:endParaRPr lang="ru-RU" dirty="0">
              <a:effectLst/>
            </a:endParaRPr>
          </a:p>
          <a:p>
            <a:pPr marL="45720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Гибкость, стрессоустойчивость, коммуникабельность.</a:t>
            </a:r>
            <a:endParaRPr lang="ru-RU" dirty="0"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Шаг 5. Учёт мотивации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lang="ru-RU" dirty="0">
              <a:effectLst/>
            </a:endParaRPr>
          </a:p>
          <a:p>
            <a:pPr marL="45720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Насколько участники заинтересованы в достижении целей проекта?</a:t>
            </a:r>
            <a:endParaRPr lang="ru-RU" dirty="0">
              <a:effectLst/>
            </a:endParaRPr>
          </a:p>
          <a:p>
            <a:pPr marL="45720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Соответствие личных целей сотрудников целям проекта.</a:t>
            </a:r>
            <a:endParaRPr lang="ru-RU" dirty="0"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Пример: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технический эксперт должен обладать глубокими знаниями в предметной области, а менеджер проекта — навыками управления временем, людьми и бюджетом.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99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09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В проектной команде роли могут варьироваться в зависимости от методологии (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Agile, Waterfall, Scrum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и др.), масштаба проекта и специфики отрасли. Однако есть ключевые роли, которые встречаются в большинстве проектов.</a:t>
            </a: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Основные роли в проектной команде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1. Руководящие роли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Руководитель проекта (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Project Manager, PM)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Управляет проектом: планирует, контролирует сроки, бюджет и риски.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Координирует команду и коммуникацию между стейкхолдерами.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Отвечает за достижение целей проекта.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Scrum Master (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в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Agile/Scrum)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Помогает команде следовать процессам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Scrum.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Устраняет препятствия, обеспечивает эффективную работу.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Не управляет людьми, а помогает процессу.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Product Owner (PO, 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Владелец продукта)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Формирует видение продукта и приоритеты (</a:t>
            </a:r>
            <a:r>
              <a:rPr lang="ru-RU" b="0" i="0" dirty="0" err="1">
                <a:solidFill>
                  <a:srgbClr val="404040"/>
                </a:solidFill>
                <a:effectLst/>
                <a:latin typeface="quote-cjk-patch"/>
              </a:rPr>
              <a:t>бэклог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Представляет интересы заказчика и пользователей.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Принимает ключевые решения по функционалу.</a:t>
            </a: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2. Исполнительные роли (разработка и реализация)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Бизнес-аналитик (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Business Analyst, BA)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Собирает и анализирует требования заказчика.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Формулирует ТЗ, помогает в проектировании решений.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Архитектор (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Solution/System Architect)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Проектирует техническую структуру решения.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Выбирает технологии, обеспечивает масштабируемость.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Разработчики (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Developers: Frontend, Backend, Full-stack, Mobile 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и др.)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Пишут код, реализуют функционал продукта.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Тестируют и исправляют ошибки.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Тестировщик/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QA-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инженер (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QA Engineer, Tester)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Проверяет качество продукта, ищет баги.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Автоматизирует тесты (если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Automation QA).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DevOps-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инженер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Настраивает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CI/CD (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непрерывную интеграцию и доставку).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Работает с облаками, мониторингом, инфраструктурой.</a:t>
            </a: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3. Дизайн и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UX/UI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UX/UI-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дизайнер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Проектирует пользовательский интерфейс и опыт.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Создаёт прототипы, визуальные решения.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Графический дизайнер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Готовит иллюстрации, иконки, брендинг.</a:t>
            </a: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4. Дополнительные роли (зависит от проекта)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Маркетолог /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Product Marketing Manager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Разрабатывает стратегию продвижения продукта.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Контент-менеджер / Технический писатель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Создаёт документацию, инструкции, контент.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Data Analyst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/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Scientist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Анализирует данные, строит прогнозы (если проект 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D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quote-cjk-patch"/>
              </a:rPr>
              <a:t>ata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-driven).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Системный администратор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Поддерживает серверы и ИТ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-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инфраструктуру.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Менеджер по работе с клиентами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Взаимодействует с заказчиком, собирает обратную связь.</a:t>
            </a: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Важно: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В небольших проектах один человек может совмещать несколько ролей (например,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PM + Product Owner,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разработчик + тестировщик).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В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Agile-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командах (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Scrum, Kanban)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чаще используют кросс-функциональные команды без жёсткого разделения.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47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Использование модели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Белбина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для распределения ролей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Белбина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— это концепция, описывающая роли, которые люди могут выполнять в команде для эффективного достижения общих целей. Модель была разработана доктором психологических наук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Мередитом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Белбином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 1980-х годах на основе исследований групповой работы. Она помогает понять, как распределение ролей в команде влияет на её производительность, а также как индивидуальные особенности участников способствуют (или препятствуют) успешной совместной работе.</a:t>
            </a:r>
          </a:p>
          <a:p>
            <a:pPr algn="l"/>
            <a:r>
              <a:rPr lang="ru-RU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Она состоит из 9 типов и поделена на 3 группы: интеллектуальные роли — Генератор идей, Аналитик-стратег, Специалист; социальные роли — Душа команды, Исследователь ресурсов, Координатор; роли действия — Мотиватор, Реализатор, Педант.</a:t>
            </a:r>
          </a:p>
          <a:p>
            <a:pPr algn="l"/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Основные положения модели: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Роли зависят от личных качеств участников.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Каждый человек имеет предрасположенность к выполнению определённых задач, основанную на его личности, навыках и предпочтениях.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Эффективная команда включает разные роли.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Команда с разнообразием ролей лучше справляется с задачами, так как каждая роль компенсирует слабости других.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Роли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Белбина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— это не должности.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Они описывают поведение человека в команде, а не его формальные обязанности.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Преимущества модели:</a:t>
            </a:r>
            <a:endParaRPr lang="ru-RU" dirty="0">
              <a:effectLst/>
            </a:endParaRPr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Повышение осведомленности: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понимание своей роли помогает улучшить эффективность и взаимодействие в команде.</a:t>
            </a:r>
            <a:endParaRPr lang="ru-RU" dirty="0">
              <a:effectLst/>
            </a:endParaRPr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Оптимизация распределения задач: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позволяет организовать команду так, чтобы учесть сильные стороны участников.</a:t>
            </a:r>
            <a:endParaRPr lang="ru-RU" dirty="0">
              <a:effectLst/>
            </a:endParaRPr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Улучшение динамики: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способствует снижению конфликтов и повышению продуктивности.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Применение: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Белбина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используется:</a:t>
            </a:r>
            <a:endParaRPr lang="ru-RU" dirty="0">
              <a:effectLst/>
            </a:endParaRPr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в управлении проектами для формирования сбалансированных команд;</a:t>
            </a:r>
            <a:endParaRPr lang="ru-RU" dirty="0">
              <a:effectLst/>
            </a:endParaRPr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в корпоративном обучении и коучинге;</a:t>
            </a:r>
            <a:endParaRPr lang="ru-RU" dirty="0">
              <a:effectLst/>
            </a:endParaRPr>
          </a:p>
          <a:p>
            <a:pPr marL="6309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при подборе персонала, чтобы понять, как новый сотрудник впишется в существующую команду.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8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итульный слайд 1">
    <p:bg>
      <p:bgPr>
        <a:solidFill>
          <a:srgbClr val="F1F8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0525143" y="482012"/>
            <a:ext cx="1282403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  <a:latin typeface="Arial"/>
              </a:defRPr>
            </a:lvl1pPr>
          </a:lstStyle>
          <a:p>
            <a:pPr marL="228600" lvl="0" indent="-228600">
              <a:lnSpc>
                <a:spcPct val="100000"/>
              </a:lnSpc>
              <a:defRPr/>
            </a:pPr>
            <a:r>
              <a:rPr lang="en-US"/>
              <a:t>00.00.202</a:t>
            </a:r>
            <a:r>
              <a:rPr lang="ru-RU"/>
              <a:t>5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392407" y="2279703"/>
            <a:ext cx="8482112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Подзаголовок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92407" y="394505"/>
            <a:ext cx="846931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 algn="l" defTabSz="914400">
              <a:lnSpc>
                <a:spcPct val="70000"/>
              </a:lnSpc>
              <a:spcBef>
                <a:spcPts val="0"/>
              </a:spcBef>
              <a:buNone/>
              <a:defRPr lang="en-US" sz="6600" b="1" spc="-7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Длинный заголовок </a:t>
            </a:r>
            <a:br>
              <a:rPr lang="ru-RU"/>
            </a:br>
            <a:r>
              <a:rPr lang="ru-RU"/>
              <a:t>в две строки</a:t>
            </a:r>
            <a:endParaRPr lang="en-US"/>
          </a:p>
        </p:txBody>
      </p:sp>
      <p:pic>
        <p:nvPicPr>
          <p:cNvPr id="7" name="Т1"/>
          <p:cNvPicPr>
            <a:picLocks noChangeAspect="1"/>
          </p:cNvPicPr>
          <p:nvPr userDrawn="1"/>
        </p:nvPicPr>
        <p:blipFill>
          <a:blip r:embed="rId2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rcRect t="-2336"/>
          <a:stretch/>
        </p:blipFill>
        <p:spPr bwMode="auto">
          <a:xfrm>
            <a:off x="3078480" y="1183376"/>
            <a:ext cx="9113520" cy="56746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 колон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2741862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5051925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7352363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1"/>
          </p:nvPr>
        </p:nvSpPr>
        <p:spPr bwMode="auto">
          <a:xfrm>
            <a:off x="9652801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 bwMode="auto">
          <a:xfrm>
            <a:off x="7343774" y="0"/>
            <a:ext cx="4848225" cy="6858000"/>
          </a:xfrm>
          <a:prstGeom prst="rect">
            <a:avLst/>
          </a:prstGeom>
          <a:solidFill>
            <a:srgbClr val="151515"/>
          </a:solidFill>
        </p:spPr>
        <p:txBody>
          <a:bodyPr/>
          <a:lstStyle>
            <a:lvl1pPr>
              <a:defRPr lang="ru-RU">
                <a:solidFill>
                  <a:srgbClr val="151515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6266564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4"/>
          </p:nvPr>
        </p:nvSpPr>
        <p:spPr bwMode="auto">
          <a:xfrm>
            <a:off x="431799" y="1022549"/>
            <a:ext cx="6266565" cy="443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8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ото на весь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>
            <a:noAutofit/>
          </a:bodyPr>
          <a:lstStyle>
            <a:lvl1pPr marL="0" indent="0" algn="l">
              <a:buNone/>
              <a:defRPr lang="ru-RU" sz="1400">
                <a:solidFill>
                  <a:schemeClr val="accent4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голубой фо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темный фон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Маленький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32619" y="466293"/>
            <a:ext cx="9519903" cy="22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8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rial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rial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140375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831062" y="198666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563705" y="198757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292492" y="1985941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052349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9781136" y="197142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42913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0" hasCustomPrompt="1"/>
          </p:nvPr>
        </p:nvSpPr>
        <p:spPr bwMode="auto">
          <a:xfrm>
            <a:off x="2096887" y="371671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3786581" y="371761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5522869" y="3724300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7249938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8973129" y="3726412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10606088" y="3718718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пасибо за внимание">
    <p:bg>
      <p:bgPr>
        <a:solidFill>
          <a:srgbClr val="F1F9F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387546" y="414000"/>
            <a:ext cx="613345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>
              <a:lnSpc>
                <a:spcPct val="70000"/>
              </a:lnSpc>
              <a:spcBef>
                <a:spcPts val="0"/>
              </a:spcBef>
              <a:buNone/>
              <a:defRPr sz="6600" spc="-70">
                <a:solidFill>
                  <a:schemeClr val="bg1"/>
                </a:solidFill>
                <a:latin typeface="ALS Hauss Medium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b="1">
                <a:solidFill>
                  <a:schemeClr val="tx1"/>
                </a:solidFill>
                <a:latin typeface="+mj-lt"/>
              </a:rPr>
              <a:t>Спасибо </a:t>
            </a:r>
            <a:br>
              <a:rPr lang="ru-RU" b="1">
                <a:solidFill>
                  <a:schemeClr val="tx1"/>
                </a:solidFill>
                <a:latin typeface="+mj-lt"/>
              </a:rPr>
            </a:br>
            <a:r>
              <a:rPr lang="ru-RU" b="1">
                <a:solidFill>
                  <a:schemeClr val="tx1"/>
                </a:solidFill>
                <a:latin typeface="+mj-lt"/>
              </a:rPr>
              <a:t>за внимание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 t="-2336"/>
          <a:stretch/>
        </p:blipFill>
        <p:spPr bwMode="auto">
          <a:xfrm>
            <a:off x="3370728" y="414000"/>
            <a:ext cx="8821271" cy="6444000"/>
          </a:xfrm>
          <a:prstGeom prst="rect">
            <a:avLst/>
          </a:prstGeom>
        </p:spPr>
      </p:pic>
      <p:pic>
        <p:nvPicPr>
          <p:cNvPr id="5" name="Т1"/>
          <p:cNvPicPr>
            <a:picLocks noChangeAspect="1"/>
          </p:cNvPicPr>
          <p:nvPr userDrawn="1"/>
        </p:nvPicPr>
        <p:blipFill>
          <a:blip r:embed="rId3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Разделитель голуб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одержа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31799" y="375858"/>
            <a:ext cx="895068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4800" b="1" spc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Содержание</a:t>
            </a:r>
            <a:endParaRPr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42913" y="1384989"/>
            <a:ext cx="56530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Пункты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Разделитель темный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 bwMode="auto">
          <a:xfrm>
            <a:off x="431799" y="1458390"/>
            <a:ext cx="9617075" cy="15061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1250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3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27116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8110538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4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4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865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908208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3327821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4.xml"/><Relationship Id="rId4" Type="http://schemas.openxmlformats.org/officeDocument/2006/relationships/hyperlink" Target="https://ht-lab.ru/blog/komandnye-roli-po-r-belbin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-belbina.github.io/test_belbina/block/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psytests.org/work/btrspi-run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omments" Target="../comments/commen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sytests.org/work/btrspi-run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3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361082" y="3264098"/>
            <a:ext cx="4220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latin typeface="Arial"/>
              </a:rPr>
              <a:t>Роли и ответственность участников команды</a:t>
            </a:r>
            <a:endParaRPr dirty="0"/>
          </a:p>
        </p:txBody>
      </p:sp>
      <p:sp>
        <p:nvSpPr>
          <p:cNvPr id="9" name="Заголовок 10"/>
          <p:cNvSpPr>
            <a:spLocks noGrp="1"/>
          </p:cNvSpPr>
          <p:nvPr>
            <p:ph type="title"/>
          </p:nvPr>
        </p:nvSpPr>
        <p:spPr bwMode="auto">
          <a:xfrm>
            <a:off x="392406" y="394504"/>
            <a:ext cx="8881095" cy="16977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Формирование команды проекта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3C74B-1259-E188-DF3E-15138CBE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</a:t>
            </a:r>
            <a:r>
              <a:rPr lang="ru-RU" dirty="0" err="1"/>
              <a:t>Белбина</a:t>
            </a:r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60C6A83-7221-D995-0962-7FF4F9AC60E0}"/>
              </a:ext>
            </a:extLst>
          </p:cNvPr>
          <p:cNvSpPr/>
          <p:nvPr/>
        </p:nvSpPr>
        <p:spPr bwMode="auto">
          <a:xfrm>
            <a:off x="944450" y="1561563"/>
            <a:ext cx="10303099" cy="3734874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rgbClr val="151515"/>
                </a:solidFill>
                <a:effectLst/>
              </a:rPr>
              <a:t>Главная идея модели</a:t>
            </a:r>
          </a:p>
          <a:p>
            <a:pPr algn="just"/>
            <a:r>
              <a:rPr lang="ru-RU" b="0" i="0" dirty="0">
                <a:solidFill>
                  <a:srgbClr val="151515"/>
                </a:solidFill>
                <a:effectLst/>
              </a:rPr>
              <a:t>Рабочая команда наиболее эффективна, когда состоит из людей с разными способностями, образами мышления и личностными качествами.</a:t>
            </a:r>
          </a:p>
          <a:p>
            <a:pPr algn="just"/>
            <a:r>
              <a:rPr lang="ru-RU" b="0" i="0" dirty="0">
                <a:solidFill>
                  <a:srgbClr val="151515"/>
                </a:solidFill>
                <a:effectLst/>
              </a:rPr>
              <a:t>При этом важно, чтобы члены команды не просто отличались, а дополняли друг друга. Тогда процесс заработает по принципу конвейера, где каждый сотрудник исполняет свои конкретные функции в проекте, а затем передаёт его дальше, по цепочке.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75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5418E-EA09-5BF7-B37E-8CD1C6E9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44710"/>
          </a:xfrm>
        </p:spPr>
        <p:txBody>
          <a:bodyPr/>
          <a:lstStyle/>
          <a:p>
            <a:r>
              <a:rPr lang="ru-RU" sz="2800" b="1" i="0" dirty="0">
                <a:solidFill>
                  <a:srgbClr val="151515"/>
                </a:solidFill>
                <a:effectLst/>
              </a:rPr>
              <a:t>Классификация девяти ролей </a:t>
            </a:r>
            <a:r>
              <a:rPr lang="ru-RU" sz="2800" b="1" i="0" dirty="0" err="1">
                <a:solidFill>
                  <a:srgbClr val="151515"/>
                </a:solidFill>
                <a:effectLst/>
              </a:rPr>
              <a:t>Белбина</a:t>
            </a:r>
            <a:r>
              <a:rPr lang="ru-RU" sz="2800" b="1" i="0" dirty="0">
                <a:solidFill>
                  <a:srgbClr val="151515"/>
                </a:solidFill>
                <a:effectLst/>
              </a:rPr>
              <a:t>: кто есть кто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574977-FF5A-8086-BC97-300B02111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1261398"/>
            <a:ext cx="9368204" cy="4572732"/>
          </a:xfrm>
          <a:prstGeom prst="rect">
            <a:avLst/>
          </a:prstGeom>
        </p:spPr>
      </p:pic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856700D7-CC50-EB81-1199-AF7CB9D94618}"/>
              </a:ext>
            </a:extLst>
          </p:cNvPr>
          <p:cNvSpPr txBox="1"/>
          <p:nvPr/>
        </p:nvSpPr>
        <p:spPr bwMode="auto">
          <a:xfrm>
            <a:off x="9063121" y="5834130"/>
            <a:ext cx="737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hlinkClick r:id="rId4"/>
              </a:rPr>
              <a:t>Источник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13037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A383B-746C-D689-920B-57B0DB72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44710"/>
          </a:xfrm>
        </p:spPr>
        <p:txBody>
          <a:bodyPr/>
          <a:lstStyle/>
          <a:p>
            <a:r>
              <a:rPr lang="ru-RU" sz="2800" dirty="0"/>
              <a:t>Классификация девяти ролей </a:t>
            </a:r>
            <a:r>
              <a:rPr lang="ru-RU" sz="2800" dirty="0" err="1"/>
              <a:t>Белбина</a:t>
            </a:r>
            <a:r>
              <a:rPr lang="ru-RU" sz="2800" dirty="0"/>
              <a:t>: кто есть кто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69BD1E-C454-A5E3-A1C8-364E70974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1122607"/>
            <a:ext cx="9046232" cy="50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144D7-4F59-DCA2-B767-C76A7324D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44710"/>
          </a:xfrm>
        </p:spPr>
        <p:txBody>
          <a:bodyPr/>
          <a:lstStyle/>
          <a:p>
            <a:r>
              <a:rPr lang="ru-RU" sz="2800" dirty="0"/>
              <a:t>Классификация девяти ролей </a:t>
            </a:r>
            <a:r>
              <a:rPr lang="ru-RU" sz="2800" dirty="0" err="1"/>
              <a:t>Белбина</a:t>
            </a:r>
            <a:r>
              <a:rPr lang="ru-RU" sz="2800" dirty="0"/>
              <a:t>: кто есть кто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117639-9DEB-4FE8-C803-56CFB3017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873425"/>
            <a:ext cx="9187899" cy="51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9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2B4BA-8622-10EA-6D5D-C23AEFDC0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830C1-FB4C-9B70-6A85-F94D2F25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Важно помнить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D5982EE-F153-B4DB-A530-19A57AA776AB}"/>
              </a:ext>
            </a:extLst>
          </p:cNvPr>
          <p:cNvSpPr/>
          <p:nvPr/>
        </p:nvSpPr>
        <p:spPr>
          <a:xfrm>
            <a:off x="431799" y="1784350"/>
            <a:ext cx="2676525" cy="3666331"/>
          </a:xfrm>
          <a:prstGeom prst="roundRect">
            <a:avLst>
              <a:gd name="adj" fmla="val 5845"/>
            </a:avLst>
          </a:prstGeom>
          <a:solidFill>
            <a:srgbClr val="EBF2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144000" rtlCol="0" anchor="t"/>
          <a:lstStyle/>
          <a:p>
            <a:pPr>
              <a:spcAft>
                <a:spcPts val="300"/>
              </a:spcAft>
              <a:defRPr/>
            </a:pPr>
            <a:r>
              <a:rPr kumimoji="0" lang="ru-RU" sz="4000" b="1" i="0" u="none" strike="noStrike" kern="1200" cap="none" spc="20" normalizeH="0" baseline="0" noProof="0" dirty="0">
                <a:ln>
                  <a:noFill/>
                </a:ln>
                <a:solidFill>
                  <a:srgbClr val="00AA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Если несколько человек     в рабочей команде дублируют друг друга      по ролям и функциям — возникает неэффективное распределение ресурсов внутри группы, снижается общая результативность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541FFAD-B898-8865-8EBD-EB4AC2F36651}"/>
              </a:ext>
            </a:extLst>
          </p:cNvPr>
          <p:cNvSpPr/>
          <p:nvPr/>
        </p:nvSpPr>
        <p:spPr>
          <a:xfrm>
            <a:off x="3324225" y="1784349"/>
            <a:ext cx="2676525" cy="3666331"/>
          </a:xfrm>
          <a:prstGeom prst="roundRect">
            <a:avLst>
              <a:gd name="adj" fmla="val 5845"/>
            </a:avLst>
          </a:prstGeom>
          <a:solidFill>
            <a:srgbClr val="EBF2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144000" rtlCol="0" anchor="t"/>
          <a:lstStyle/>
          <a:p>
            <a:pPr>
              <a:spcAft>
                <a:spcPts val="300"/>
              </a:spcAft>
              <a:defRPr/>
            </a:pPr>
            <a:r>
              <a:rPr kumimoji="0" lang="ru-RU" sz="4000" b="1" i="0" u="none" strike="noStrike" kern="1200" cap="none" spc="20" normalizeH="0" baseline="0" noProof="0" dirty="0">
                <a:ln>
                  <a:noFill/>
                </a:ln>
                <a:solidFill>
                  <a:srgbClr val="00AA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</a:rPr>
              <a:t>Для того чтобы выявить командные роли                  у сотрудников, рекомендуется использовать тестовую оценку персонала. </a:t>
            </a:r>
            <a:b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</a:rPr>
              <a:t>Для разных ролей важны разные факторы, поэтому оценка должна быть комплексной и рассматривать человека по трём направлениям: мотивация, интеллект, личность</a:t>
            </a:r>
          </a:p>
          <a:p>
            <a:pPr>
              <a:spcAft>
                <a:spcPts val="600"/>
              </a:spcAft>
            </a:pP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558CB32-5695-07D8-92FF-51D21D6BABFF}"/>
              </a:ext>
            </a:extLst>
          </p:cNvPr>
          <p:cNvSpPr/>
          <p:nvPr/>
        </p:nvSpPr>
        <p:spPr>
          <a:xfrm>
            <a:off x="6202363" y="1784350"/>
            <a:ext cx="2676525" cy="3666330"/>
          </a:xfrm>
          <a:prstGeom prst="roundRect">
            <a:avLst>
              <a:gd name="adj" fmla="val 5845"/>
            </a:avLst>
          </a:prstGeom>
          <a:solidFill>
            <a:srgbClr val="EBF2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144000" rtlCol="0" anchor="t"/>
          <a:lstStyle/>
          <a:p>
            <a:pPr>
              <a:spcAft>
                <a:spcPts val="300"/>
              </a:spcAft>
              <a:defRPr/>
            </a:pPr>
            <a:r>
              <a:rPr kumimoji="0" lang="ru-RU" sz="4000" b="1" i="0" u="none" strike="noStrike" kern="1200" cap="none" spc="20" normalizeH="0" baseline="0" noProof="0" dirty="0">
                <a:ln>
                  <a:noFill/>
                </a:ln>
                <a:solidFill>
                  <a:srgbClr val="00AA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После оценки можно формировать команду. Начинайте с самой важной роли </a:t>
            </a:r>
            <a:b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для проекта, а затем подбирайте остальных участников так, </a:t>
            </a:r>
            <a:b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чтобы они дополняли качества друг друга </a:t>
            </a:r>
            <a:b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и нейтрализовали недостатки. Здесь важен баланс сил всей команды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20F32BD-699A-41BB-EC0E-D994EB5EED95}"/>
              </a:ext>
            </a:extLst>
          </p:cNvPr>
          <p:cNvSpPr/>
          <p:nvPr/>
        </p:nvSpPr>
        <p:spPr>
          <a:xfrm>
            <a:off x="9075739" y="1784349"/>
            <a:ext cx="2676525" cy="3666329"/>
          </a:xfrm>
          <a:prstGeom prst="roundRect">
            <a:avLst>
              <a:gd name="adj" fmla="val 5845"/>
            </a:avLst>
          </a:prstGeom>
          <a:solidFill>
            <a:srgbClr val="EBF2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144000" rtlCol="0" anchor="t"/>
          <a:lstStyle/>
          <a:p>
            <a:pPr>
              <a:spcAft>
                <a:spcPts val="300"/>
              </a:spcAft>
              <a:defRPr/>
            </a:pPr>
            <a:r>
              <a:rPr kumimoji="0" lang="ru-RU" sz="4000" b="1" i="0" u="none" strike="noStrike" kern="1200" cap="none" spc="20" normalizeH="0" baseline="0" noProof="0" dirty="0">
                <a:ln>
                  <a:noFill/>
                </a:ln>
                <a:solidFill>
                  <a:srgbClr val="00AA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Модель командных ролей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Белбина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</a:rPr>
              <a:t> поможет сформировать органичную рабочую команду, которая будет способна эффективно справляться                      с поставленными задачами и регулярно приносить пользу компании</a:t>
            </a:r>
          </a:p>
          <a:p>
            <a:pPr>
              <a:spcAft>
                <a:spcPts val="600"/>
              </a:spcAft>
            </a:pP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846EB9-67A8-5B28-D528-992F7490CA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1238" y="5450681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6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 dirty="0">
                <a:solidFill>
                  <a:schemeClr val="accent4"/>
                </a:solidFill>
                <a:latin typeface="Arial"/>
              </a:rPr>
              <a:t>Пройдите тестирование и узнайте вашу роль</a:t>
            </a:r>
          </a:p>
          <a:p>
            <a:pPr>
              <a:spcAft>
                <a:spcPts val="599"/>
              </a:spcAft>
              <a:defRPr/>
            </a:pPr>
            <a:r>
              <a:rPr lang="en-GB" dirty="0">
                <a:hlinkClick r:id="rId3"/>
              </a:rPr>
              <a:t>https://test-belbina.github.io/test_belbina/block/1</a:t>
            </a:r>
            <a:r>
              <a:rPr lang="ru-RU" b="1" dirty="0">
                <a:solidFill>
                  <a:schemeClr val="accent4"/>
                </a:solidFill>
                <a:latin typeface="Arial"/>
              </a:rPr>
              <a:t> </a:t>
            </a:r>
          </a:p>
          <a:p>
            <a:pPr>
              <a:spcAft>
                <a:spcPts val="599"/>
              </a:spcAft>
              <a:defRPr/>
            </a:pPr>
            <a:r>
              <a:rPr lang="en-GB" dirty="0">
                <a:hlinkClick r:id="rId4"/>
              </a:rPr>
              <a:t>https://psytests.org/work/btrspi-run.html</a:t>
            </a:r>
            <a:r>
              <a:rPr lang="ru-RU" b="1" dirty="0">
                <a:solidFill>
                  <a:schemeClr val="accent4"/>
                </a:solidFill>
                <a:latin typeface="Arial"/>
              </a:rPr>
              <a:t> </a:t>
            </a:r>
            <a:endParaRPr dirty="0"/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4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DA0A3-E96E-AAC8-C147-F208B3BF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 формирования команд</a:t>
            </a:r>
          </a:p>
        </p:txBody>
      </p:sp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7B07D574-71C3-E328-0575-ABA8C6E6F780}"/>
              </a:ext>
            </a:extLst>
          </p:cNvPr>
          <p:cNvSpPr/>
          <p:nvPr/>
        </p:nvSpPr>
        <p:spPr>
          <a:xfrm>
            <a:off x="431799" y="1229194"/>
            <a:ext cx="3105880" cy="5205514"/>
          </a:xfrm>
          <a:prstGeom prst="roundRect">
            <a:avLst>
              <a:gd name="adj" fmla="val 5845"/>
            </a:avLst>
          </a:prstGeom>
          <a:solidFill>
            <a:srgbClr val="EBF2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144000" rtlCol="0" anchor="t"/>
          <a:lstStyle/>
          <a:p>
            <a:pPr>
              <a:spcAft>
                <a:spcPts val="300"/>
              </a:spcAft>
              <a:defRPr/>
            </a:pPr>
            <a:endParaRPr lang="ru-RU" sz="2000" b="1" kern="1200" spc="20" dirty="0">
              <a:solidFill>
                <a:srgbClr val="00AAE6"/>
              </a:solidFill>
              <a:latin typeface="Arial" panose="020B0604020202020204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ru-RU" sz="2000" b="1" kern="1200" spc="20" dirty="0">
                <a:solidFill>
                  <a:srgbClr val="00AAE6"/>
                </a:solidFill>
                <a:latin typeface="Arial" panose="020B0604020202020204" pitchFamily="34" charset="0"/>
              </a:rPr>
              <a:t>Ролевые модели</a:t>
            </a:r>
          </a:p>
          <a:p>
            <a:pPr>
              <a:spcAft>
                <a:spcPts val="300"/>
              </a:spcAft>
              <a:defRPr/>
            </a:pPr>
            <a:endParaRPr kumimoji="0" lang="ru-RU" sz="2000" b="1" i="0" u="none" strike="noStrike" kern="1200" cap="none" spc="20" normalizeH="0" baseline="0" noProof="0" dirty="0">
              <a:ln>
                <a:noFill/>
              </a:ln>
              <a:solidFill>
                <a:srgbClr val="00AA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indent="-342900">
              <a:spcAft>
                <a:spcPts val="3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kumimoji="0" lang="ru-RU" sz="2000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Таксономия ролей</a:t>
            </a:r>
          </a:p>
          <a:p>
            <a:pPr marL="342900" indent="-342900">
              <a:spcAft>
                <a:spcPts val="3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en-US" sz="2000" kern="1200" spc="20" dirty="0">
                <a:solidFill>
                  <a:schemeClr val="tx1"/>
                </a:solidFill>
                <a:latin typeface="Arial" panose="020B0604020202020204" pitchFamily="34" charset="0"/>
              </a:rPr>
              <a:t>RACI</a:t>
            </a:r>
          </a:p>
          <a:p>
            <a:pPr marL="342900" indent="-342900">
              <a:spcAft>
                <a:spcPts val="3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2000" kern="1200" spc="20" dirty="0">
                <a:solidFill>
                  <a:schemeClr val="tx1"/>
                </a:solidFill>
                <a:latin typeface="Arial" panose="020B0604020202020204" pitchFamily="34" charset="0"/>
              </a:rPr>
              <a:t>Модель </a:t>
            </a:r>
            <a:r>
              <a:rPr lang="ru-RU" sz="2000" kern="1200" spc="20" dirty="0" err="1">
                <a:solidFill>
                  <a:schemeClr val="tx1"/>
                </a:solidFill>
                <a:latin typeface="Arial" panose="020B0604020202020204" pitchFamily="34" charset="0"/>
              </a:rPr>
              <a:t>Адизеса</a:t>
            </a:r>
            <a:endParaRPr lang="en-US" sz="2000" kern="1200" spc="2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endParaRPr kumimoji="0" lang="ru-RU" sz="2000" b="1" i="0" u="none" strike="noStrike" kern="1200" cap="none" spc="20" normalizeH="0" baseline="0" noProof="0" dirty="0">
              <a:ln>
                <a:noFill/>
              </a:ln>
              <a:solidFill>
                <a:srgbClr val="00AA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id="{3E4BC455-0E00-175D-909C-16DCF0782575}"/>
              </a:ext>
            </a:extLst>
          </p:cNvPr>
          <p:cNvSpPr/>
          <p:nvPr/>
        </p:nvSpPr>
        <p:spPr>
          <a:xfrm>
            <a:off x="3897621" y="1229194"/>
            <a:ext cx="3105880" cy="5205514"/>
          </a:xfrm>
          <a:prstGeom prst="roundRect">
            <a:avLst>
              <a:gd name="adj" fmla="val 5845"/>
            </a:avLst>
          </a:prstGeom>
          <a:solidFill>
            <a:srgbClr val="EBF2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144000" rtlCol="0" anchor="t"/>
          <a:lstStyle/>
          <a:p>
            <a:pPr>
              <a:spcAft>
                <a:spcPts val="300"/>
              </a:spcAft>
              <a:defRPr/>
            </a:pPr>
            <a:endParaRPr lang="ru-RU" sz="2000" b="1" kern="1200" spc="20" dirty="0">
              <a:solidFill>
                <a:srgbClr val="00AAE6"/>
              </a:solidFill>
              <a:latin typeface="Arial" panose="020B0604020202020204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ru-RU" sz="2000" b="1" kern="1200" spc="20" dirty="0">
                <a:solidFill>
                  <a:srgbClr val="00AAE6"/>
                </a:solidFill>
                <a:latin typeface="Arial" panose="020B0604020202020204" pitchFamily="34" charset="0"/>
              </a:rPr>
              <a:t>Личностные модели</a:t>
            </a:r>
            <a:endParaRPr kumimoji="0" lang="ru-RU" sz="2000" b="1" i="0" u="none" strike="noStrike" kern="1200" cap="none" spc="20" normalizeH="0" baseline="0" noProof="0" dirty="0">
              <a:ln>
                <a:noFill/>
              </a:ln>
              <a:solidFill>
                <a:srgbClr val="00AA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DISC</a:t>
            </a: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MBTI</a:t>
            </a: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Шесть шляп мышления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</a:pP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</a:pP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</a:pP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7">
            <a:extLst>
              <a:ext uri="{FF2B5EF4-FFF2-40B4-BE49-F238E27FC236}">
                <a16:creationId xmlns:a16="http://schemas.microsoft.com/office/drawing/2014/main" id="{33297E9B-C31E-DEEC-DABB-0A9C0EAC0BB2}"/>
              </a:ext>
            </a:extLst>
          </p:cNvPr>
          <p:cNvSpPr/>
          <p:nvPr/>
        </p:nvSpPr>
        <p:spPr>
          <a:xfrm>
            <a:off x="7255239" y="1229195"/>
            <a:ext cx="3497420" cy="5205513"/>
          </a:xfrm>
          <a:prstGeom prst="roundRect">
            <a:avLst>
              <a:gd name="adj" fmla="val 5845"/>
            </a:avLst>
          </a:prstGeom>
          <a:solidFill>
            <a:srgbClr val="EBF2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144000" rtlCol="0" anchor="t"/>
          <a:lstStyle/>
          <a:p>
            <a:pPr>
              <a:spcAft>
                <a:spcPts val="300"/>
              </a:spcAft>
              <a:defRPr/>
            </a:pPr>
            <a:endParaRPr lang="ru-RU" sz="2000" b="1" kern="1200" spc="20" dirty="0">
              <a:solidFill>
                <a:srgbClr val="00AAE6"/>
              </a:solidFill>
              <a:latin typeface="Arial" panose="020B0604020202020204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ru-RU" sz="2000" b="1" kern="1200" spc="20" dirty="0">
                <a:solidFill>
                  <a:srgbClr val="00AAE6"/>
                </a:solidFill>
                <a:latin typeface="Arial" panose="020B0604020202020204" pitchFamily="34" charset="0"/>
              </a:rPr>
              <a:t>Процессные модели</a:t>
            </a:r>
          </a:p>
          <a:p>
            <a:pPr>
              <a:spcAft>
                <a:spcPts val="300"/>
              </a:spcAft>
              <a:defRPr/>
            </a:pPr>
            <a:endParaRPr kumimoji="0" lang="ru-RU" sz="2000" b="1" i="0" u="none" strike="noStrike" kern="1200" cap="none" spc="20" normalizeH="0" baseline="0" noProof="0" dirty="0">
              <a:ln>
                <a:noFill/>
              </a:ln>
              <a:solidFill>
                <a:srgbClr val="00AA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indent="-342900">
              <a:spcAft>
                <a:spcPts val="3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2000" kern="1200" spc="20" dirty="0">
                <a:solidFill>
                  <a:schemeClr val="tx1"/>
                </a:solidFill>
                <a:latin typeface="Arial" panose="020B0604020202020204" pitchFamily="34" charset="0"/>
              </a:rPr>
              <a:t>Этапы формирования команды (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Такман-Тюкман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3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Социальная динамика (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Такман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3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 дисфункций команды (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Ленсиони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endParaRPr kumimoji="0" lang="ru-RU" sz="2000" b="1" i="0" u="none" strike="noStrike" kern="1200" cap="none" spc="20" normalizeH="0" baseline="0" noProof="0" dirty="0">
              <a:ln>
                <a:noFill/>
              </a:ln>
              <a:solidFill>
                <a:srgbClr val="00AA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4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0FA65-3643-874E-442A-F8EE84D4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 формирования команд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9EFC5B-8E70-E7DE-3853-2C63A1216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13" y="838468"/>
            <a:ext cx="9888741" cy="55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81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3870A-E04A-E879-8728-D7571ACF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</a:t>
            </a:r>
            <a:r>
              <a:rPr lang="en-US" dirty="0"/>
              <a:t>RACI</a:t>
            </a:r>
            <a:r>
              <a:rPr lang="ru-RU" dirty="0"/>
              <a:t>: распределение обязанностей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6E8C0B3-BF3F-2CE6-E5A1-FFB75046D92F}"/>
              </a:ext>
            </a:extLst>
          </p:cNvPr>
          <p:cNvGraphicFramePr/>
          <p:nvPr/>
        </p:nvGraphicFramePr>
        <p:xfrm>
          <a:off x="362344" y="984351"/>
          <a:ext cx="11052907" cy="219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745FEA-1774-6DED-1D67-FBE2D5227E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632"/>
          <a:stretch/>
        </p:blipFill>
        <p:spPr>
          <a:xfrm>
            <a:off x="362344" y="3177551"/>
            <a:ext cx="10120576" cy="33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5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ACF2A-9669-BCF5-54AB-6DD5E74F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Матрица </a:t>
            </a:r>
            <a:r>
              <a:rPr lang="en-GB" dirty="0"/>
              <a:t>RACI:</a:t>
            </a:r>
            <a:r>
              <a:rPr lang="ru-RU" dirty="0"/>
              <a:t> пример</a:t>
            </a:r>
          </a:p>
        </p:txBody>
      </p:sp>
      <p:pic>
        <p:nvPicPr>
          <p:cNvPr id="3" name="image7.png">
            <a:extLst>
              <a:ext uri="{FF2B5EF4-FFF2-40B4-BE49-F238E27FC236}">
                <a16:creationId xmlns:a16="http://schemas.microsoft.com/office/drawing/2014/main" id="{BA80F038-6073-5412-5D4F-ED5E68E4FBE3}"/>
              </a:ext>
            </a:extLst>
          </p:cNvPr>
          <p:cNvPicPr/>
          <p:nvPr/>
        </p:nvPicPr>
        <p:blipFill>
          <a:blip r:embed="rId3"/>
          <a:srcRect b="20086"/>
          <a:stretch>
            <a:fillRect/>
          </a:stretch>
        </p:blipFill>
        <p:spPr>
          <a:xfrm>
            <a:off x="432619" y="1042295"/>
            <a:ext cx="8247742" cy="463728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7046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915563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endParaRPr sz="1600" b="1" dirty="0">
              <a:solidFill>
                <a:schemeClr val="bg2"/>
              </a:solidFill>
              <a:latin typeface="Arial"/>
            </a:endParaRPr>
          </a:p>
          <a:p>
            <a:pPr marL="180000" indent="-180000" rtl="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Познакомиться с основами формирования и управления эффективной проектной командой</a:t>
            </a:r>
          </a:p>
          <a:p>
            <a:pPr marL="180000" indent="-180000" rtl="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Изучить роли и ответственности участников проектной команды</a:t>
            </a:r>
            <a:endParaRPr sz="1600" dirty="0"/>
          </a:p>
          <a:p>
            <a:pPr marL="171450" indent="-171450"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Рассмотреть</a:t>
            </a:r>
            <a:r>
              <a:rPr lang="en-US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разные модели формирования команд</a:t>
            </a:r>
            <a:endParaRPr sz="1600" dirty="0"/>
          </a:p>
        </p:txBody>
      </p:sp>
      <p:sp>
        <p:nvSpPr>
          <p:cNvPr id="1651080654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444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Цели занятия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385D5-1F01-B63A-D49F-8C1D9977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Типология </a:t>
            </a:r>
            <a:r>
              <a:rPr lang="en-US" dirty="0"/>
              <a:t>DISC</a:t>
            </a:r>
            <a:endParaRPr lang="ru-RU" dirty="0"/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551C252A-5E24-5E16-422C-5AD0C83A568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96000" y="1407017"/>
            <a:ext cx="5022760" cy="4043966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279F43-6B2A-EF3C-78B8-EAA2DD53DDE2}"/>
              </a:ext>
            </a:extLst>
          </p:cNvPr>
          <p:cNvSpPr txBox="1"/>
          <p:nvPr/>
        </p:nvSpPr>
        <p:spPr bwMode="auto">
          <a:xfrm>
            <a:off x="432619" y="1407017"/>
            <a:ext cx="5131054" cy="2613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ea typeface="Proxima Nova"/>
                <a:cs typeface="Proxima Nova"/>
              </a:rPr>
              <a:t>Модель DISC строится на двух основополагающих критериях:</a:t>
            </a:r>
            <a:endParaRPr lang="ru-RU" sz="1600" dirty="0">
              <a:effectLst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u="none" strike="noStrike" dirty="0">
                <a:effectLst/>
                <a:ea typeface="Proxima Nova"/>
                <a:cs typeface="Proxima Nova"/>
              </a:rPr>
              <a:t>Особенности восприятия человеком мира, в котором он функционирует (в качестве враждебной или благоприятной среды).</a:t>
            </a:r>
            <a:endParaRPr lang="ru-RU" sz="1600" u="none" strike="noStrike" dirty="0">
              <a:effectLst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u="none" strike="noStrike" dirty="0">
                <a:effectLst/>
                <a:ea typeface="Proxima Nova"/>
                <a:cs typeface="Proxima Nova"/>
              </a:rPr>
              <a:t>Особенности поведения человека               в конкретных ситуациях (активным является его поведение или реактивным).</a:t>
            </a:r>
            <a:endParaRPr lang="ru-RU" sz="1600" u="none" strike="noStrike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95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8D284-474B-8684-0218-8C0CB6A8D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2AA90-9D75-02F6-3FBC-EB1984D5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Тип </a:t>
            </a:r>
            <a:r>
              <a:rPr lang="en-GB" dirty="0"/>
              <a:t>D (Dominance, </a:t>
            </a:r>
            <a:r>
              <a:rPr lang="ru-RU" dirty="0"/>
              <a:t>превосходство, красный) </a:t>
            </a: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20FDFDFE-0989-D8AD-9644-7D5BD197A897}"/>
              </a:ext>
            </a:extLst>
          </p:cNvPr>
          <p:cNvSpPr/>
          <p:nvPr/>
        </p:nvSpPr>
        <p:spPr>
          <a:xfrm>
            <a:off x="8110537" y="1376363"/>
            <a:ext cx="3648075" cy="5040311"/>
          </a:xfrm>
          <a:prstGeom prst="roundRect">
            <a:avLst>
              <a:gd name="adj" fmla="val 2610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</a:rPr>
              <a:t>Как общаться?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Общаться прямолинейно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Предлагать альтернативы         и варианты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Позволять выбирать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Аргументировать свои слова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Держаться уверенно, открыто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Говорить фактами,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но не перегружать информацией</a:t>
            </a:r>
          </a:p>
          <a:p>
            <a:pPr>
              <a:defRPr/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12">
            <a:extLst>
              <a:ext uri="{FF2B5EF4-FFF2-40B4-BE49-F238E27FC236}">
                <a16:creationId xmlns:a16="http://schemas.microsoft.com/office/drawing/2014/main" id="{D3A16DA2-6143-56D0-DBDD-9814E00BDBED}"/>
              </a:ext>
            </a:extLst>
          </p:cNvPr>
          <p:cNvSpPr/>
          <p:nvPr/>
        </p:nvSpPr>
        <p:spPr>
          <a:xfrm>
            <a:off x="431799" y="4365938"/>
            <a:ext cx="7486651" cy="2050737"/>
          </a:xfrm>
          <a:prstGeom prst="roundRect">
            <a:avLst>
              <a:gd name="adj" fmla="val 3002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</a:rPr>
              <a:t>Как узнать?</a:t>
            </a:r>
          </a:p>
          <a:p>
            <a:pPr lvl="0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Потребность: результат, победа.</a:t>
            </a:r>
          </a:p>
          <a:p>
            <a:pPr lvl="0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Общее впечатление: экстраверт, целеустремлённый.</a:t>
            </a:r>
          </a:p>
          <a:p>
            <a:pPr lvl="0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Способ общения: прямой.</a:t>
            </a:r>
          </a:p>
          <a:p>
            <a:pPr lvl="0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Крайняя степень: раздражительность, вспыльчивость, агрессия.</a:t>
            </a:r>
          </a:p>
          <a:p>
            <a:pPr lvl="0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Жестикуляция: активная, широкие жесты.</a:t>
            </a:r>
          </a:p>
          <a:p>
            <a:pPr lvl="0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Походка: быстрая, устремляющаяся.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12">
            <a:extLst>
              <a:ext uri="{FF2B5EF4-FFF2-40B4-BE49-F238E27FC236}">
                <a16:creationId xmlns:a16="http://schemas.microsoft.com/office/drawing/2014/main" id="{6A398872-9E5B-22DA-89A0-19C9F1F465C1}"/>
              </a:ext>
            </a:extLst>
          </p:cNvPr>
          <p:cNvSpPr/>
          <p:nvPr/>
        </p:nvSpPr>
        <p:spPr>
          <a:xfrm>
            <a:off x="431800" y="1381431"/>
            <a:ext cx="7486650" cy="2739807"/>
          </a:xfrm>
          <a:prstGeom prst="roundRect">
            <a:avLst>
              <a:gd name="adj" fmla="val 577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sz="1600" dirty="0">
                <a:effectLst/>
                <a:ea typeface="Proxima Nova"/>
                <a:cs typeface="Proxima Nova"/>
              </a:rPr>
              <a:t>Это лидеры, руководители, авторитарные люди, которые знают,</a:t>
            </a:r>
            <a:br>
              <a:rPr lang="ru-RU" sz="1600" dirty="0">
                <a:effectLst/>
                <a:ea typeface="Proxima Nova"/>
                <a:cs typeface="Proxima Nova"/>
              </a:rPr>
            </a:br>
            <a:r>
              <a:rPr lang="ru-RU" sz="1600" dirty="0">
                <a:effectLst/>
                <a:ea typeface="Proxima Nova"/>
                <a:cs typeface="Proxima Nova"/>
              </a:rPr>
              <a:t>чего хотят.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ea typeface="Proxima Nova"/>
                <a:cs typeface="Proxima Nova"/>
              </a:rPr>
              <a:t>Сильные стороны </a:t>
            </a:r>
            <a:r>
              <a:rPr lang="ru-RU" sz="1600" dirty="0" err="1">
                <a:solidFill>
                  <a:srgbClr val="FFFFFF"/>
                </a:solidFill>
                <a:effectLst/>
                <a:ea typeface="Proxima Nova"/>
                <a:cs typeface="Proxima Nova"/>
              </a:rPr>
              <a:t>D</a:t>
            </a:r>
            <a:r>
              <a:rPr lang="ru-RU" sz="1600" dirty="0">
                <a:solidFill>
                  <a:srgbClr val="FFFFFF"/>
                </a:solidFill>
                <a:effectLst/>
                <a:ea typeface="Proxima Nova"/>
                <a:cs typeface="Proxima Nova"/>
              </a:rPr>
              <a:t>: работают на результат, быстрая реакция, активная жизненная позиция. Они всегда отстаивают свою точку зрения. Сильная воля.</a:t>
            </a:r>
            <a:endParaRPr lang="ru-RU" sz="1600" dirty="0">
              <a:effectLst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ea typeface="Proxima Nova"/>
                <a:cs typeface="Proxima Nova"/>
              </a:rPr>
              <a:t>Слабые стороны </a:t>
            </a:r>
            <a:r>
              <a:rPr lang="ru-RU" sz="1600" dirty="0" err="1">
                <a:solidFill>
                  <a:srgbClr val="FFFFFF"/>
                </a:solidFill>
                <a:effectLst/>
                <a:ea typeface="Proxima Nova"/>
                <a:cs typeface="Proxima Nova"/>
              </a:rPr>
              <a:t>D</a:t>
            </a:r>
            <a:r>
              <a:rPr lang="ru-RU" sz="1600" dirty="0">
                <a:solidFill>
                  <a:srgbClr val="FFFFFF"/>
                </a:solidFill>
                <a:effectLst/>
                <a:ea typeface="Proxima Nova"/>
                <a:cs typeface="Proxima Nova"/>
              </a:rPr>
              <a:t>: тяжело находят подход к людям, слишком прямолинейны, могут давить на людей и настаивать. В состоянии стресса склонны проявлять агрессию.</a:t>
            </a:r>
            <a:endParaRPr lang="ru-RU" sz="1600" dirty="0">
              <a:effectLst/>
            </a:endParaRPr>
          </a:p>
          <a:p>
            <a:pPr lvl="0">
              <a:spcAft>
                <a:spcPts val="600"/>
              </a:spcAft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7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 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Выберите характерных представителей типа </a:t>
            </a:r>
            <a:r>
              <a:rPr lang="ru-RU" sz="1600" b="1" dirty="0" err="1">
                <a:solidFill>
                  <a:schemeClr val="tx1"/>
                </a:solidFill>
                <a:effectLst/>
                <a:ea typeface="Proxima Nova"/>
                <a:cs typeface="Proxima Nova"/>
              </a:rPr>
              <a:t>D</a:t>
            </a:r>
            <a:r>
              <a:rPr lang="ru-RU" sz="1600" b="1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:</a:t>
            </a:r>
            <a:endParaRPr lang="ru-RU" sz="1600" b="1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u="none" strike="noStrike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Пётр </a:t>
            </a:r>
            <a:r>
              <a:rPr lang="ru-RU" sz="1600" dirty="0">
                <a:solidFill>
                  <a:schemeClr val="tx1"/>
                </a:solidFill>
                <a:ea typeface="Proxima Nova"/>
                <a:cs typeface="Proxima Nova"/>
              </a:rPr>
              <a:t>Первый</a:t>
            </a:r>
            <a:endParaRPr lang="ru-RU" sz="1600" u="none" strike="noStrike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u="none" strike="noStrike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Д’Артаньян</a:t>
            </a:r>
            <a:endParaRPr lang="ru-RU" sz="1600" u="none" strike="noStrike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u="none" strike="noStrike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Ослик </a:t>
            </a:r>
            <a:r>
              <a:rPr lang="ru-RU" sz="1600" u="none" strike="noStrike" dirty="0" err="1">
                <a:solidFill>
                  <a:schemeClr val="tx1"/>
                </a:solidFill>
                <a:effectLst/>
                <a:ea typeface="Proxima Nova"/>
                <a:cs typeface="Proxima Nova"/>
              </a:rPr>
              <a:t>Иа</a:t>
            </a:r>
            <a:endParaRPr lang="ru-RU" sz="1600" u="none" strike="noStrike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u="none" strike="noStrike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Шерлок Холмс</a:t>
            </a:r>
            <a:endParaRPr lang="en-US" sz="1600" u="none" strike="noStrike" dirty="0">
              <a:solidFill>
                <a:schemeClr val="tx1"/>
              </a:solidFill>
              <a:effectLst/>
              <a:ea typeface="Proxima Nova"/>
              <a:cs typeface="Proxima Nova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endParaRPr lang="en-US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Clr>
                <a:schemeClr val="bg2"/>
              </a:buClr>
            </a:pPr>
            <a:r>
              <a:rPr lang="ru-RU" sz="1600" b="1" dirty="0">
                <a:solidFill>
                  <a:srgbClr val="03182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Давайте поразмышляем и назовём ещё ярких представителей типа </a:t>
            </a:r>
            <a:r>
              <a:rPr lang="en-US" sz="1600" b="1" dirty="0">
                <a:solidFill>
                  <a:srgbClr val="03182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b="1" dirty="0">
                <a:solidFill>
                  <a:srgbClr val="03182B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effectLst/>
            </a:endParaRPr>
          </a:p>
          <a:p>
            <a:pPr lvl="0" algn="just">
              <a:lnSpc>
                <a:spcPct val="115000"/>
              </a:lnSpc>
              <a:buClr>
                <a:schemeClr val="bg2"/>
              </a:buClr>
            </a:pPr>
            <a:endParaRPr lang="ru-RU" sz="1600" u="none" strike="noStrike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>
              <a:spcAft>
                <a:spcPts val="599"/>
              </a:spcAft>
              <a:defRPr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1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8D284-474B-8684-0218-8C0CB6A8D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2AA90-9D75-02F6-3FBC-EB1984D5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Тип </a:t>
            </a:r>
            <a:r>
              <a:rPr lang="en-GB" dirty="0"/>
              <a:t>I (Influential, </a:t>
            </a:r>
            <a:r>
              <a:rPr lang="ru-RU" dirty="0"/>
              <a:t>влияющий, жёлтый)</a:t>
            </a: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20FDFDFE-0989-D8AD-9644-7D5BD197A897}"/>
              </a:ext>
            </a:extLst>
          </p:cNvPr>
          <p:cNvSpPr/>
          <p:nvPr/>
        </p:nvSpPr>
        <p:spPr>
          <a:xfrm>
            <a:off x="8110537" y="1376363"/>
            <a:ext cx="3648075" cy="5040311"/>
          </a:xfrm>
          <a:prstGeom prst="roundRect">
            <a:avLst>
              <a:gd name="adj" fmla="val 2610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</a:rPr>
              <a:t>Как общаться?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Быть приветливыми, улыбаться, шутить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Строить дружеские отношения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Разрешать им высказаться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Слушать с вниманием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и интересом.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Использовать эмоционально-окрашенные слова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Поддерживать контакт</a:t>
            </a:r>
          </a:p>
          <a:p>
            <a:pPr>
              <a:defRPr/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12">
            <a:extLst>
              <a:ext uri="{FF2B5EF4-FFF2-40B4-BE49-F238E27FC236}">
                <a16:creationId xmlns:a16="http://schemas.microsoft.com/office/drawing/2014/main" id="{D3A16DA2-6143-56D0-DBDD-9814E00BDBED}"/>
              </a:ext>
            </a:extLst>
          </p:cNvPr>
          <p:cNvSpPr/>
          <p:nvPr/>
        </p:nvSpPr>
        <p:spPr>
          <a:xfrm>
            <a:off x="431799" y="4365938"/>
            <a:ext cx="7486651" cy="2050737"/>
          </a:xfrm>
          <a:prstGeom prst="roundRect">
            <a:avLst>
              <a:gd name="adj" fmla="val 3002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</a:rPr>
              <a:t>Как узнать?</a:t>
            </a:r>
          </a:p>
          <a:p>
            <a:pPr lvl="0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Потребность: новые впечатления.</a:t>
            </a:r>
          </a:p>
          <a:p>
            <a:pPr lvl="0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Общее впечатление: экстраверт, душа компании.</a:t>
            </a:r>
          </a:p>
          <a:p>
            <a:pPr lvl="0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Способ общения: гибкий, уклончивый, неконкретный.</a:t>
            </a:r>
          </a:p>
          <a:p>
            <a:pPr lvl="0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Крайняя степень: неорганизованность, необязательность.</a:t>
            </a:r>
          </a:p>
          <a:p>
            <a:pPr lvl="0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Жестикуляция: активная, экспрессивная, с богатой мимикой.</a:t>
            </a:r>
          </a:p>
          <a:p>
            <a:pPr lvl="0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Походка: плавная, уверенная.</a:t>
            </a:r>
          </a:p>
          <a:p>
            <a:pPr lvl="0">
              <a:defRPr/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12">
            <a:extLst>
              <a:ext uri="{FF2B5EF4-FFF2-40B4-BE49-F238E27FC236}">
                <a16:creationId xmlns:a16="http://schemas.microsoft.com/office/drawing/2014/main" id="{6A398872-9E5B-22DA-89A0-19C9F1F465C1}"/>
              </a:ext>
            </a:extLst>
          </p:cNvPr>
          <p:cNvSpPr/>
          <p:nvPr/>
        </p:nvSpPr>
        <p:spPr>
          <a:xfrm>
            <a:off x="431800" y="1381431"/>
            <a:ext cx="7486650" cy="2739807"/>
          </a:xfrm>
          <a:prstGeom prst="roundRect">
            <a:avLst>
              <a:gd name="adj" fmla="val 577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sz="1600" dirty="0">
                <a:effectLst/>
                <a:ea typeface="Proxima Nova"/>
                <a:cs typeface="Proxima Nova"/>
              </a:rPr>
              <a:t>Общительные, жизнерадостные люди, быстро знакомятся с новыми людьми. Они харизматичны, много говорят, но доверчивы, импульсивны, невнимательны, непунктуальны.</a:t>
            </a:r>
            <a:endParaRPr lang="ru-RU" sz="1600" dirty="0">
              <a:effectLst/>
            </a:endParaRP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FFFFFF"/>
                </a:solidFill>
                <a:effectLst/>
                <a:ea typeface="Proxima Nova"/>
                <a:cs typeface="Proxima Nova"/>
              </a:rPr>
              <a:t>Сильные стороны </a:t>
            </a:r>
            <a:r>
              <a:rPr lang="en-US" sz="1600" dirty="0">
                <a:solidFill>
                  <a:srgbClr val="FFFFFF"/>
                </a:solidFill>
                <a:effectLst/>
                <a:ea typeface="Proxima Nova"/>
                <a:cs typeface="Proxima Nova"/>
              </a:rPr>
              <a:t>I</a:t>
            </a:r>
            <a:r>
              <a:rPr lang="ru-RU" sz="1600" dirty="0">
                <a:solidFill>
                  <a:srgbClr val="FFFFFF"/>
                </a:solidFill>
                <a:effectLst/>
                <a:ea typeface="Proxima Nova"/>
                <a:cs typeface="Proxima Nova"/>
              </a:rPr>
              <a:t>: </a:t>
            </a:r>
            <a:r>
              <a:rPr lang="ru-RU" sz="1600" dirty="0">
                <a:effectLst/>
                <a:ea typeface="Proxima Nova"/>
                <a:cs typeface="Proxima Nova"/>
              </a:rPr>
              <a:t>неординарное мышление, креативность, любовь </a:t>
            </a:r>
            <a:br>
              <a:rPr lang="ru-RU" sz="1600" dirty="0">
                <a:effectLst/>
                <a:ea typeface="Proxima Nova"/>
                <a:cs typeface="Proxima Nova"/>
              </a:rPr>
            </a:br>
            <a:r>
              <a:rPr lang="ru-RU" sz="1600" dirty="0">
                <a:effectLst/>
                <a:ea typeface="Proxima Nova"/>
                <a:cs typeface="Proxima Nova"/>
              </a:rPr>
              <a:t>ко всему новому, доброжелательность, способность видеть в других партнёров, а не соперников.</a:t>
            </a:r>
            <a:endParaRPr lang="ru-RU" sz="1600" dirty="0">
              <a:effectLst/>
            </a:endParaRP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rgbClr val="FFFFFF"/>
                </a:solidFill>
                <a:effectLst/>
                <a:ea typeface="Proxima Nova"/>
                <a:cs typeface="Proxima Nova"/>
              </a:rPr>
              <a:t>Слабые стороны </a:t>
            </a:r>
            <a:r>
              <a:rPr lang="en-US" sz="1600" dirty="0">
                <a:solidFill>
                  <a:srgbClr val="FFFFFF"/>
                </a:solidFill>
                <a:ea typeface="Proxima Nova"/>
                <a:cs typeface="Proxima Nova"/>
              </a:rPr>
              <a:t>I</a:t>
            </a:r>
            <a:r>
              <a:rPr lang="ru-RU" sz="1600" dirty="0">
                <a:solidFill>
                  <a:srgbClr val="FFFFFF"/>
                </a:solidFill>
                <a:effectLst/>
                <a:ea typeface="Proxima Nova"/>
                <a:cs typeface="Proxima Nova"/>
              </a:rPr>
              <a:t>: </a:t>
            </a:r>
            <a:r>
              <a:rPr lang="ru-RU" sz="1600" dirty="0">
                <a:effectLst/>
                <a:ea typeface="Proxima Nova"/>
                <a:cs typeface="Proxima Nova"/>
              </a:rPr>
              <a:t>импульсивность, нелюбовь к деталям и цифрам, непунктуальность. Часто становятся навязчивыми в состоянии стресса. Эмоциональны и склонны к эксплуатации.</a:t>
            </a:r>
            <a:endParaRPr lang="ru-RU" sz="1600" dirty="0">
              <a:effectLst/>
              <a:ea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16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Выберите характерных представителей типа </a:t>
            </a:r>
            <a:r>
              <a:rPr lang="en-GB" sz="1600" b="1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I: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Тигра из мультфильма «Винни Пух»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Шерлок Холмс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Екатерина Великая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Золушка</a:t>
            </a:r>
          </a:p>
          <a:p>
            <a:pPr lvl="0" algn="just">
              <a:lnSpc>
                <a:spcPct val="115000"/>
              </a:lnSpc>
              <a:buClr>
                <a:schemeClr val="bg2"/>
              </a:buClr>
            </a:pPr>
            <a:endParaRPr lang="en-US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Clr>
                <a:schemeClr val="bg2"/>
              </a:buClr>
            </a:pPr>
            <a:r>
              <a:rPr lang="ru-RU" sz="1600" b="1" dirty="0">
                <a:solidFill>
                  <a:srgbClr val="03182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Давайте поразмышляем и назовём ещё ярких представителей типа </a:t>
            </a:r>
            <a:r>
              <a:rPr lang="en-US" sz="1600" b="1" dirty="0">
                <a:solidFill>
                  <a:srgbClr val="03182B"/>
                </a:solidFill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b="1" dirty="0">
                <a:solidFill>
                  <a:srgbClr val="03182B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effectLst/>
            </a:endParaRPr>
          </a:p>
          <a:p>
            <a:pPr lvl="0" algn="just">
              <a:lnSpc>
                <a:spcPct val="115000"/>
              </a:lnSpc>
              <a:buClr>
                <a:schemeClr val="bg2"/>
              </a:buClr>
            </a:pPr>
            <a:endParaRPr lang="ru-RU" sz="1600" u="none" strike="noStrike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>
              <a:spcAft>
                <a:spcPts val="599"/>
              </a:spcAft>
              <a:defRPr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0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8D284-474B-8684-0218-8C0CB6A8D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2AA90-9D75-02F6-3FBC-EB1984D5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Тип </a:t>
            </a:r>
            <a:r>
              <a:rPr lang="en-GB" dirty="0"/>
              <a:t>S (Steadiness, </a:t>
            </a:r>
            <a:r>
              <a:rPr lang="ru-RU" dirty="0"/>
              <a:t>постоянный, зелёный)</a:t>
            </a: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20FDFDFE-0989-D8AD-9644-7D5BD197A897}"/>
              </a:ext>
            </a:extLst>
          </p:cNvPr>
          <p:cNvSpPr/>
          <p:nvPr/>
        </p:nvSpPr>
        <p:spPr>
          <a:xfrm>
            <a:off x="8110537" y="1376363"/>
            <a:ext cx="3648075" cy="5040311"/>
          </a:xfrm>
          <a:prstGeom prst="roundRect">
            <a:avLst>
              <a:gd name="adj" fmla="val 2610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</a:rPr>
              <a:t>Как общаться?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Не торопить, дать время </a:t>
            </a:r>
            <a:r>
              <a:rPr lang="en-US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  </a:t>
            </a:r>
            <a:r>
              <a:rPr lang="ru-RU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на принятие решения</a:t>
            </a:r>
            <a:endParaRPr lang="ru-RU" sz="18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Предоставить необходимые гарантии</a:t>
            </a:r>
            <a:endParaRPr lang="ru-RU" sz="18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Излагать информацию логично и последовательно</a:t>
            </a:r>
            <a:endParaRPr lang="ru-RU" sz="18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Быть искренними</a:t>
            </a:r>
            <a:endParaRPr lang="ru-RU" sz="18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Мягко подталкивать </a:t>
            </a:r>
            <a:r>
              <a:rPr lang="en-US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             </a:t>
            </a:r>
            <a:r>
              <a:rPr lang="ru-RU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к нужному решению</a:t>
            </a:r>
            <a:endParaRPr lang="ru-RU" sz="18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>
              <a:defRPr/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12">
            <a:extLst>
              <a:ext uri="{FF2B5EF4-FFF2-40B4-BE49-F238E27FC236}">
                <a16:creationId xmlns:a16="http://schemas.microsoft.com/office/drawing/2014/main" id="{D3A16DA2-6143-56D0-DBDD-9814E00BDBED}"/>
              </a:ext>
            </a:extLst>
          </p:cNvPr>
          <p:cNvSpPr/>
          <p:nvPr/>
        </p:nvSpPr>
        <p:spPr>
          <a:xfrm>
            <a:off x="431799" y="4365938"/>
            <a:ext cx="7486651" cy="2050737"/>
          </a:xfrm>
          <a:prstGeom prst="roundRect">
            <a:avLst>
              <a:gd name="adj" fmla="val 3002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</a:rPr>
              <a:t>Как узнать?</a:t>
            </a: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Потребность: надёжность.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Общее впечатление: интроверт, спокойный.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Способ общения: уклончивый.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Крайняя степень: собственничество, болезненная привязанность.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Жестикуляция: умеренные жесты.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Походка: ровная, небыстрая.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 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lvl="0">
              <a:defRPr/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12">
            <a:extLst>
              <a:ext uri="{FF2B5EF4-FFF2-40B4-BE49-F238E27FC236}">
                <a16:creationId xmlns:a16="http://schemas.microsoft.com/office/drawing/2014/main" id="{6A398872-9E5B-22DA-89A0-19C9F1F465C1}"/>
              </a:ext>
            </a:extLst>
          </p:cNvPr>
          <p:cNvSpPr/>
          <p:nvPr/>
        </p:nvSpPr>
        <p:spPr>
          <a:xfrm>
            <a:off x="431800" y="1381431"/>
            <a:ext cx="7486650" cy="2739807"/>
          </a:xfrm>
          <a:prstGeom prst="roundRect">
            <a:avLst>
              <a:gd name="adj" fmla="val 577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  <a:t>Это точно командные игроки. Они спокойны, терпеливы. Таким людям необходима стабильность и безопасность, при резких переменах требуется помощь</a:t>
            </a:r>
            <a:r>
              <a:rPr lang="ru-RU" sz="1600" dirty="0">
                <a:solidFill>
                  <a:schemeClr val="bg1"/>
                </a:solidFill>
                <a:ea typeface="Proxima Nova"/>
                <a:cs typeface="Proxima Nova"/>
              </a:rPr>
              <a:t>.</a:t>
            </a:r>
            <a:endParaRPr lang="ru-RU" sz="1600" dirty="0">
              <a:solidFill>
                <a:schemeClr val="bg1"/>
              </a:solidFill>
              <a:effectLst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  <a:t>Сильные стороны </a:t>
            </a:r>
            <a:r>
              <a:rPr lang="en-US" sz="1600" dirty="0">
                <a:solidFill>
                  <a:schemeClr val="bg1"/>
                </a:solidFill>
                <a:ea typeface="Proxima Nova"/>
                <a:cs typeface="Proxima Nova"/>
              </a:rPr>
              <a:t>S</a:t>
            </a:r>
            <a:r>
              <a:rPr lang="ru-RU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  <a:t>: внимательность к окружающим, поддержание идеального порядка в делах и вещах, надёжность, стабильность.</a:t>
            </a:r>
            <a:endParaRPr lang="ru-RU" sz="1600" dirty="0">
              <a:solidFill>
                <a:schemeClr val="bg1"/>
              </a:solidFill>
              <a:effectLst/>
            </a:endParaRP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  <a:t>Слабые стороны </a:t>
            </a:r>
            <a:r>
              <a:rPr lang="en-US" sz="1600" dirty="0">
                <a:solidFill>
                  <a:schemeClr val="bg1"/>
                </a:solidFill>
                <a:ea typeface="Proxima Nova"/>
                <a:cs typeface="Proxima Nova"/>
              </a:rPr>
              <a:t>S</a:t>
            </a:r>
            <a:r>
              <a:rPr lang="ru-RU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  <a:t>: уступчивость, зависимость, боязнь перемен, нежелание говорить о проблемах. Также они склонны обижаться,</a:t>
            </a:r>
            <a:r>
              <a:rPr lang="en-US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  <a:t> </a:t>
            </a:r>
            <a:br>
              <a:rPr lang="en-US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</a:br>
            <a:r>
              <a:rPr lang="ru-RU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  <a:t>но о своих чувствах предпочитают не говорить.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98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/>
              <a:t>Вопрос </a:t>
            </a:r>
            <a:endParaRPr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Выберите характерных представителей типа </a:t>
            </a:r>
            <a:r>
              <a:rPr lang="en-GB" sz="1600" b="1" dirty="0">
                <a:solidFill>
                  <a:schemeClr val="tx1"/>
                </a:solidFill>
                <a:ea typeface="Proxima Nova"/>
                <a:cs typeface="Proxima Nova"/>
              </a:rPr>
              <a:t>S</a:t>
            </a:r>
            <a:r>
              <a:rPr lang="en-GB" sz="1600" b="1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: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Шерлок Холмс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Пётр Первый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Кот Леопольд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Карлсон</a:t>
            </a:r>
          </a:p>
          <a:p>
            <a:pPr lvl="0" algn="just">
              <a:lnSpc>
                <a:spcPct val="115000"/>
              </a:lnSpc>
              <a:buClr>
                <a:schemeClr val="bg2"/>
              </a:buClr>
            </a:pPr>
            <a:endParaRPr lang="en-US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Clr>
                <a:schemeClr val="bg2"/>
              </a:buClr>
            </a:pPr>
            <a:r>
              <a:rPr lang="ru-RU" sz="1600" b="1" dirty="0">
                <a:solidFill>
                  <a:srgbClr val="03182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Давайте</a:t>
            </a:r>
            <a:r>
              <a:rPr lang="en-US" sz="1600" b="1" dirty="0">
                <a:solidFill>
                  <a:srgbClr val="03182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3182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поразмышляем и назовём ещё ярких представителей типа </a:t>
            </a:r>
            <a:r>
              <a:rPr lang="en-US" sz="1600" b="1" dirty="0">
                <a:solidFill>
                  <a:srgbClr val="03182B"/>
                </a:solidFill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b="1" dirty="0">
                <a:solidFill>
                  <a:srgbClr val="03182B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effectLst/>
            </a:endParaRPr>
          </a:p>
          <a:p>
            <a:pPr lvl="0" algn="just">
              <a:lnSpc>
                <a:spcPct val="115000"/>
              </a:lnSpc>
              <a:buClr>
                <a:schemeClr val="bg2"/>
              </a:buClr>
            </a:pPr>
            <a:endParaRPr lang="ru-RU" sz="1600" u="none" strike="noStrike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>
              <a:spcAft>
                <a:spcPts val="599"/>
              </a:spcAft>
              <a:defRPr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8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8D284-474B-8684-0218-8C0CB6A8D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2AA90-9D75-02F6-3FBC-EB1984D5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Тип </a:t>
            </a:r>
            <a:r>
              <a:rPr lang="en-GB" dirty="0"/>
              <a:t>C (</a:t>
            </a:r>
            <a:r>
              <a:rPr lang="ru-RU" dirty="0"/>
              <a:t>С</a:t>
            </a:r>
            <a:r>
              <a:rPr lang="en-US" dirty="0" err="1"/>
              <a:t>ompliance</a:t>
            </a:r>
            <a:r>
              <a:rPr lang="ru-RU" dirty="0"/>
              <a:t>, соответствующий, </a:t>
            </a:r>
            <a:r>
              <a:rPr lang="en-US" dirty="0"/>
              <a:t>c</a:t>
            </a:r>
            <a:r>
              <a:rPr lang="ru-RU" dirty="0" err="1"/>
              <a:t>иний</a:t>
            </a:r>
            <a:r>
              <a:rPr lang="ru-RU" dirty="0"/>
              <a:t>)</a:t>
            </a:r>
          </a:p>
        </p:txBody>
      </p:sp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20FDFDFE-0989-D8AD-9644-7D5BD197A897}"/>
              </a:ext>
            </a:extLst>
          </p:cNvPr>
          <p:cNvSpPr/>
          <p:nvPr/>
        </p:nvSpPr>
        <p:spPr>
          <a:xfrm>
            <a:off x="8110537" y="1376363"/>
            <a:ext cx="3648075" cy="5040311"/>
          </a:xfrm>
          <a:prstGeom prst="roundRect">
            <a:avLst>
              <a:gd name="adj" fmla="val 2610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</a:rPr>
              <a:t>Как общаться?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Дать больше точных данных: факты, цифры                      и доказательства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Последовательно отвечать на все вопросы,                      не используя общих фраз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Не давить и не торопить, быть терпеливыми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Уважать личное пространство, соблюдать дистанцию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Сохранять контроль</a:t>
            </a:r>
          </a:p>
          <a:p>
            <a:pPr>
              <a:defRPr/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12">
            <a:extLst>
              <a:ext uri="{FF2B5EF4-FFF2-40B4-BE49-F238E27FC236}">
                <a16:creationId xmlns:a16="http://schemas.microsoft.com/office/drawing/2014/main" id="{D3A16DA2-6143-56D0-DBDD-9814E00BDBED}"/>
              </a:ext>
            </a:extLst>
          </p:cNvPr>
          <p:cNvSpPr/>
          <p:nvPr/>
        </p:nvSpPr>
        <p:spPr>
          <a:xfrm>
            <a:off x="431799" y="4365938"/>
            <a:ext cx="7486651" cy="2050737"/>
          </a:xfrm>
          <a:prstGeom prst="roundRect">
            <a:avLst>
              <a:gd name="adj" fmla="val 3002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</a:rPr>
              <a:t>Как узнать?</a:t>
            </a: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Потребность: информация.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Общее впечатление: интроверт, целеустремлённый.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Способ общения: прямой.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Крайняя степень: критик, скептик.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Жестикуляция: неактивная, мало жестов.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Походка: ровная, небыстрая.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 </a:t>
            </a:r>
            <a:endParaRPr lang="ru-RU" sz="14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lvl="0">
              <a:defRPr/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12">
            <a:extLst>
              <a:ext uri="{FF2B5EF4-FFF2-40B4-BE49-F238E27FC236}">
                <a16:creationId xmlns:a16="http://schemas.microsoft.com/office/drawing/2014/main" id="{6A398872-9E5B-22DA-89A0-19C9F1F465C1}"/>
              </a:ext>
            </a:extLst>
          </p:cNvPr>
          <p:cNvSpPr/>
          <p:nvPr/>
        </p:nvSpPr>
        <p:spPr>
          <a:xfrm>
            <a:off x="431800" y="1381431"/>
            <a:ext cx="7486650" cy="2739807"/>
          </a:xfrm>
          <a:prstGeom prst="roundRect">
            <a:avLst>
              <a:gd name="adj" fmla="val 577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  <a:t>Это аналитики. Эмоционально закрыты, </a:t>
            </a:r>
            <a:r>
              <a:rPr lang="ru-RU" sz="1600" dirty="0" err="1">
                <a:solidFill>
                  <a:schemeClr val="bg1"/>
                </a:solidFill>
                <a:effectLst/>
                <a:ea typeface="Proxima Nova"/>
                <a:cs typeface="Proxima Nova"/>
              </a:rPr>
              <a:t>собранны</a:t>
            </a:r>
            <a:r>
              <a:rPr lang="ru-RU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  <a:t>, организованны. Планируют всё заранее.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  <a:t>Сильные стороны С: способность замечать самые мелкие детали </a:t>
            </a:r>
            <a:br>
              <a:rPr lang="ru-RU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</a:br>
            <a:r>
              <a:rPr lang="ru-RU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  <a:t>и факты, системность, точность, порядок во всём, аккуратность. Организованность и рациональность.</a:t>
            </a:r>
            <a:endParaRPr lang="ru-RU" sz="1600" dirty="0">
              <a:solidFill>
                <a:schemeClr val="bg1"/>
              </a:solidFill>
              <a:effectLst/>
            </a:endParaRP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ea typeface="Proxima Nova"/>
                <a:cs typeface="Proxima Nova"/>
              </a:rPr>
              <a:t>Слабые стороны С: излишняя скрупулёзность, склонность к осуждению, отсутствие гибкости. На стресс реагируют уходом в себя, замыкаются.</a:t>
            </a:r>
            <a:endParaRPr lang="ru-RU" sz="1600" dirty="0">
              <a:solidFill>
                <a:schemeClr val="bg1"/>
              </a:solidFill>
              <a:effectLst/>
            </a:endParaRPr>
          </a:p>
          <a:p>
            <a:pPr algn="just">
              <a:lnSpc>
                <a:spcPct val="1150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4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Выберите характерных представителей типа С</a:t>
            </a:r>
            <a:r>
              <a:rPr lang="en-GB" sz="1600" b="1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: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Шерлок Холмс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Штирлиц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Сова из сказки про Винни-Пуха</a:t>
            </a:r>
          </a:p>
          <a:p>
            <a:pPr marL="285750" indent="-28575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600" dirty="0">
                <a:solidFill>
                  <a:schemeClr val="tx1"/>
                </a:solidFill>
                <a:effectLst/>
                <a:ea typeface="Proxima Nova"/>
                <a:cs typeface="Proxima Nova"/>
              </a:rPr>
              <a:t>Карлсон</a:t>
            </a:r>
          </a:p>
          <a:p>
            <a:pPr lvl="0" algn="just">
              <a:lnSpc>
                <a:spcPct val="115000"/>
              </a:lnSpc>
              <a:buClr>
                <a:schemeClr val="bg2"/>
              </a:buClr>
            </a:pPr>
            <a:endParaRPr lang="en-US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Clr>
                <a:schemeClr val="bg2"/>
              </a:buClr>
            </a:pPr>
            <a:r>
              <a:rPr lang="ru-RU" sz="1600" b="1" dirty="0">
                <a:solidFill>
                  <a:srgbClr val="03182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Давайте</a:t>
            </a:r>
            <a:r>
              <a:rPr lang="en-US" sz="1600" b="1" dirty="0">
                <a:solidFill>
                  <a:srgbClr val="03182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3182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поразмышляем и назовём ещё ярких представителей типа С.</a:t>
            </a:r>
            <a:endParaRPr lang="ru-RU" sz="1600" b="1" dirty="0">
              <a:effectLst/>
            </a:endParaRPr>
          </a:p>
          <a:p>
            <a:pPr lvl="0" algn="just">
              <a:lnSpc>
                <a:spcPct val="115000"/>
              </a:lnSpc>
              <a:buClr>
                <a:schemeClr val="bg2"/>
              </a:buClr>
            </a:pPr>
            <a:endParaRPr lang="ru-RU" sz="1600" u="none" strike="noStrike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>
              <a:spcAft>
                <a:spcPts val="599"/>
              </a:spcAft>
              <a:defRPr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39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 dirty="0">
                <a:solidFill>
                  <a:schemeClr val="accent4"/>
                </a:solidFill>
                <a:latin typeface="Arial"/>
              </a:rPr>
              <a:t>Пройдите тестирование и узнайте ваш тип</a:t>
            </a: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1DF4F6-2053-8D7D-590B-F840C20C8A1D}"/>
              </a:ext>
            </a:extLst>
          </p:cNvPr>
          <p:cNvSpPr/>
          <p:nvPr/>
        </p:nvSpPr>
        <p:spPr bwMode="auto">
          <a:xfrm>
            <a:off x="7678056" y="789410"/>
            <a:ext cx="2888343" cy="1024876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См отдельный файл с тестом</a:t>
            </a:r>
          </a:p>
        </p:txBody>
      </p:sp>
    </p:spTree>
    <p:extLst>
      <p:ext uri="{BB962C8B-B14F-4D97-AF65-F5344CB8AC3E}">
        <p14:creationId xmlns:p14="http://schemas.microsoft.com/office/powerpoint/2010/main" val="207687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 dirty="0">
                <a:solidFill>
                  <a:schemeClr val="accent4"/>
                </a:solidFill>
                <a:latin typeface="Arial"/>
              </a:rPr>
              <a:t>Что для вас команда?</a:t>
            </a:r>
            <a:endParaRPr dirty="0"/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 dirty="0">
                <a:solidFill>
                  <a:schemeClr val="accent4"/>
                </a:solidFill>
                <a:latin typeface="Arial"/>
              </a:rPr>
              <a:t>Пройдите тестирование и узнайте ваш тип личности </a:t>
            </a:r>
          </a:p>
          <a:p>
            <a:pPr>
              <a:spcAft>
                <a:spcPts val="599"/>
              </a:spcAft>
              <a:defRPr/>
            </a:pPr>
            <a:r>
              <a:rPr lang="en-GB" b="1" dirty="0">
                <a:solidFill>
                  <a:schemeClr val="accent4"/>
                </a:solidFill>
                <a:latin typeface="Arial"/>
                <a:hlinkClick r:id="rId3"/>
              </a:rPr>
              <a:t>https://psytests.org/work/btrspi-run.html</a:t>
            </a:r>
            <a:endParaRPr lang="ru-RU" b="1" dirty="0">
              <a:solidFill>
                <a:schemeClr val="accent4"/>
              </a:solidFill>
              <a:latin typeface="Arial"/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95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665334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sz="1600" b="1" dirty="0" err="1">
                <a:solidFill>
                  <a:schemeClr val="bg2"/>
                </a:solidFill>
                <a:latin typeface="Arial"/>
              </a:rPr>
              <a:t>Сегодня</a:t>
            </a:r>
            <a:r>
              <a:rPr sz="1600" b="1" dirty="0">
                <a:solidFill>
                  <a:schemeClr val="bg2"/>
                </a:solidFill>
                <a:latin typeface="Arial"/>
              </a:rPr>
              <a:t> </a:t>
            </a:r>
            <a:r>
              <a:rPr sz="1600" b="1" dirty="0" err="1">
                <a:solidFill>
                  <a:schemeClr val="bg2"/>
                </a:solidFill>
                <a:latin typeface="Arial"/>
              </a:rPr>
              <a:t>мы</a:t>
            </a:r>
            <a:r>
              <a:rPr lang="ru-RU" sz="1600" b="1" dirty="0">
                <a:solidFill>
                  <a:schemeClr val="bg2"/>
                </a:solidFill>
                <a:latin typeface="Arial"/>
              </a:rPr>
              <a:t>:</a:t>
            </a:r>
            <a:endParaRPr sz="1600" b="1" dirty="0">
              <a:solidFill>
                <a:schemeClr val="bg2"/>
              </a:solidFill>
              <a:latin typeface="Arial"/>
            </a:endParaRPr>
          </a:p>
          <a:p>
            <a:pPr marL="171450" indent="-171450" rtl="0"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познакомились с основами формирования и управления эффективной проектной командой</a:t>
            </a:r>
          </a:p>
          <a:p>
            <a:pPr marL="171450" indent="-171450" rtl="0"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изучили роли и ответственности участников проектной команды </a:t>
            </a:r>
          </a:p>
          <a:p>
            <a:pPr marL="171450" indent="-171450" rtl="0"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рассмотрели разные модели формирования команд</a:t>
            </a:r>
          </a:p>
          <a:p>
            <a:pPr marL="171450" indent="-171450" rtl="0">
              <a:buClr>
                <a:schemeClr val="bg2"/>
              </a:buClr>
              <a:buFont typeface="Arial"/>
              <a:buChar char="+"/>
              <a:defRPr/>
            </a:pPr>
            <a:endParaRPr sz="1600" dirty="0"/>
          </a:p>
        </p:txBody>
      </p:sp>
      <p:sp>
        <p:nvSpPr>
          <p:cNvPr id="19662728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624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Итоги занятия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304760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840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Рефлексия</a:t>
            </a:r>
            <a:endParaRPr dirty="0"/>
          </a:p>
        </p:txBody>
      </p:sp>
      <p:sp>
        <p:nvSpPr>
          <p:cNvPr id="154721306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72050532" name="Скругленный прямоугольник 11"/>
          <p:cNvSpPr/>
          <p:nvPr/>
        </p:nvSpPr>
        <p:spPr bwMode="auto">
          <a:xfrm>
            <a:off x="431798" y="2171484"/>
            <a:ext cx="7123632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узнали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нового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изменилось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Раньше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я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думал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(а),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…, а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теперь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…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Какие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вопросы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остались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Bef>
                <a:spcPts val="1332"/>
              </a:spcBef>
              <a:defRPr/>
            </a:pP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Aft>
                <a:spcPts val="599"/>
              </a:spcAft>
              <a:defRPr/>
            </a:pPr>
            <a:endParaRPr sz="14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815908115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696241646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67F84-3B17-E35B-4BB3-5AA533EB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A6C80-11B6-9CD7-C774-D6E018BEDB98}"/>
              </a:ext>
            </a:extLst>
          </p:cNvPr>
          <p:cNvSpPr txBox="1"/>
          <p:nvPr/>
        </p:nvSpPr>
        <p:spPr bwMode="auto">
          <a:xfrm>
            <a:off x="432618" y="1350572"/>
            <a:ext cx="1068184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Проектная команда</a:t>
            </a:r>
            <a:br>
              <a:rPr lang="ru-RU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</a:br>
            <a:r>
              <a:rPr lang="ru-RU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Группа людей с разными компетенциями, объединённых для достижения целей проекта               в установленные сроки и с учётом ограничений</a:t>
            </a: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Роли в проектной команде</a:t>
            </a:r>
            <a:br>
              <a:rPr lang="ru-RU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</a:br>
            <a:r>
              <a:rPr lang="ru-RU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Конкретные функции и обязанности, которые участники команды выполняют для обеспечения выполнения задач проекта</a:t>
            </a: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Эффективность команды</a:t>
            </a:r>
            <a:br>
              <a:rPr lang="ru-RU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</a:br>
            <a:r>
              <a:rPr lang="ru-RU" sz="18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Способность команды достигать поставленных целей с максимальной производительностью       и минимальными потерями ресурсов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519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4CFB6-46B7-DD38-13D8-73CF543D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Проектная команда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9D1C9C-D794-E533-B502-535FBB8AA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977934"/>
            <a:ext cx="7975406" cy="56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4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451D8-5151-5935-C8D8-CF626D22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управлять командой?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E23C92-10DA-D119-01B9-FB847518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479"/>
          <a:stretch/>
        </p:blipFill>
        <p:spPr>
          <a:xfrm>
            <a:off x="329202" y="794099"/>
            <a:ext cx="6562917" cy="590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0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BB798-EA13-3C86-E80C-D1373788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формирования команды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573C367-82F0-5E5D-C269-BB88E705BBAE}"/>
              </a:ext>
            </a:extLst>
          </p:cNvPr>
          <p:cNvGrpSpPr/>
          <p:nvPr/>
        </p:nvGrpSpPr>
        <p:grpSpPr>
          <a:xfrm>
            <a:off x="432619" y="5674730"/>
            <a:ext cx="11095487" cy="793418"/>
            <a:chOff x="0" y="4836199"/>
            <a:chExt cx="11095487" cy="793418"/>
          </a:xfrm>
          <a:solidFill>
            <a:schemeClr val="bg2"/>
          </a:solidFill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ED90E306-ED0E-B745-7773-F6750143EDD6}"/>
                </a:ext>
              </a:extLst>
            </p:cNvPr>
            <p:cNvSpPr/>
            <p:nvPr/>
          </p:nvSpPr>
          <p:spPr>
            <a:xfrm>
              <a:off x="0" y="4836199"/>
              <a:ext cx="11095487" cy="7934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9AB07D-6DAA-ABC1-3EBB-77FC9DC8A5F7}"/>
                </a:ext>
              </a:extLst>
            </p:cNvPr>
            <p:cNvSpPr txBox="1"/>
            <p:nvPr/>
          </p:nvSpPr>
          <p:spPr>
            <a:xfrm>
              <a:off x="0" y="4836199"/>
              <a:ext cx="11095487" cy="4284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b="1" kern="1200" dirty="0"/>
                <a:t>Шаг 5. Учёт мотивации</a:t>
              </a:r>
              <a:endParaRPr lang="ru-RU" sz="1500" kern="1200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8572E56-85DF-18C9-3F09-5D2C44C04DB5}"/>
              </a:ext>
            </a:extLst>
          </p:cNvPr>
          <p:cNvGrpSpPr/>
          <p:nvPr/>
        </p:nvGrpSpPr>
        <p:grpSpPr>
          <a:xfrm>
            <a:off x="432619" y="6087308"/>
            <a:ext cx="5547743" cy="364972"/>
            <a:chOff x="0" y="5248777"/>
            <a:chExt cx="5547743" cy="364972"/>
          </a:xfrm>
          <a:solidFill>
            <a:schemeClr val="bg1"/>
          </a:solidFill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CB98C77E-4889-EBA0-B236-AF5AAB12921E}"/>
                </a:ext>
              </a:extLst>
            </p:cNvPr>
            <p:cNvSpPr/>
            <p:nvPr/>
          </p:nvSpPr>
          <p:spPr>
            <a:xfrm>
              <a:off x="0" y="5248777"/>
              <a:ext cx="5547743" cy="364972"/>
            </a:xfrm>
            <a:prstGeom prst="rect">
              <a:avLst/>
            </a:prstGeom>
            <a:grpFill/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173CE3-8BA2-7D79-18E4-5C5CF6518EBB}"/>
                </a:ext>
              </a:extLst>
            </p:cNvPr>
            <p:cNvSpPr txBox="1"/>
            <p:nvPr/>
          </p:nvSpPr>
          <p:spPr>
            <a:xfrm>
              <a:off x="0" y="5248777"/>
              <a:ext cx="5547743" cy="3649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/>
                <a:t>Насколько участники заинтересованы в достижении целей проекта?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33272BB-D236-FF7D-30BB-BD957B32FE78}"/>
              </a:ext>
            </a:extLst>
          </p:cNvPr>
          <p:cNvGrpSpPr/>
          <p:nvPr/>
        </p:nvGrpSpPr>
        <p:grpSpPr>
          <a:xfrm>
            <a:off x="5980362" y="6087308"/>
            <a:ext cx="5547743" cy="364972"/>
            <a:chOff x="5547743" y="5248777"/>
            <a:chExt cx="5547743" cy="364972"/>
          </a:xfrm>
          <a:solidFill>
            <a:schemeClr val="bg1"/>
          </a:solidFill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D6C6956-611E-17BD-9DD6-258B13FB7E3C}"/>
                </a:ext>
              </a:extLst>
            </p:cNvPr>
            <p:cNvSpPr/>
            <p:nvPr/>
          </p:nvSpPr>
          <p:spPr>
            <a:xfrm>
              <a:off x="5547743" y="5248777"/>
              <a:ext cx="5547743" cy="364972"/>
            </a:xfrm>
            <a:prstGeom prst="rect">
              <a:avLst/>
            </a:prstGeom>
            <a:grpFill/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1449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1449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144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38202B-D755-2DF8-3B8B-6475C18C5849}"/>
                </a:ext>
              </a:extLst>
            </p:cNvPr>
            <p:cNvSpPr txBox="1"/>
            <p:nvPr/>
          </p:nvSpPr>
          <p:spPr>
            <a:xfrm>
              <a:off x="5547743" y="5248777"/>
              <a:ext cx="5547743" cy="3649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/>
                <a:t>Соответствие личных целей сотрудников целям проекта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960F67A-0449-A279-593E-8871F90B45D3}"/>
              </a:ext>
            </a:extLst>
          </p:cNvPr>
          <p:cNvGrpSpPr/>
          <p:nvPr/>
        </p:nvGrpSpPr>
        <p:grpSpPr>
          <a:xfrm>
            <a:off x="432619" y="4466353"/>
            <a:ext cx="11095487" cy="1220278"/>
            <a:chOff x="0" y="3627822"/>
            <a:chExt cx="11095487" cy="1220278"/>
          </a:xfrm>
          <a:solidFill>
            <a:schemeClr val="bg2"/>
          </a:solidFill>
        </p:grpSpPr>
        <p:sp>
          <p:nvSpPr>
            <p:cNvPr id="37" name="Выноска со стрелкой вверх 36">
              <a:extLst>
                <a:ext uri="{FF2B5EF4-FFF2-40B4-BE49-F238E27FC236}">
                  <a16:creationId xmlns:a16="http://schemas.microsoft.com/office/drawing/2014/main" id="{A87C69D6-6E18-97AB-3F81-71CE5AA4D80A}"/>
                </a:ext>
              </a:extLst>
            </p:cNvPr>
            <p:cNvSpPr/>
            <p:nvPr/>
          </p:nvSpPr>
          <p:spPr>
            <a:xfrm rot="10800000">
              <a:off x="0" y="3627822"/>
              <a:ext cx="11095487" cy="122027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-17059"/>
                <a:alphaOff val="0"/>
              </a:schemeClr>
            </a:fillRef>
            <a:effectRef idx="0">
              <a:schemeClr val="accent3">
                <a:hueOff val="0"/>
                <a:satOff val="0"/>
                <a:lumOff val="-17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Выноска со стрелкой вверх 10">
              <a:extLst>
                <a:ext uri="{FF2B5EF4-FFF2-40B4-BE49-F238E27FC236}">
                  <a16:creationId xmlns:a16="http://schemas.microsoft.com/office/drawing/2014/main" id="{F66B0F83-423B-07B2-72B4-6E5FE579D961}"/>
                </a:ext>
              </a:extLst>
            </p:cNvPr>
            <p:cNvSpPr txBox="1"/>
            <p:nvPr/>
          </p:nvSpPr>
          <p:spPr>
            <a:xfrm>
              <a:off x="0" y="3627822"/>
              <a:ext cx="11095487" cy="4283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b="1" kern="1200" dirty="0"/>
                <a:t>Шаг 4. Анализ личностных качеств</a:t>
              </a:r>
              <a:endParaRPr lang="ru-RU" sz="1500" kern="1200"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E3F80B4-47C6-E948-06C3-A02EC03A2B95}"/>
              </a:ext>
            </a:extLst>
          </p:cNvPr>
          <p:cNvGrpSpPr/>
          <p:nvPr/>
        </p:nvGrpSpPr>
        <p:grpSpPr>
          <a:xfrm>
            <a:off x="432619" y="4894671"/>
            <a:ext cx="5547743" cy="364863"/>
            <a:chOff x="0" y="4056140"/>
            <a:chExt cx="5547743" cy="364863"/>
          </a:xfrm>
          <a:solidFill>
            <a:schemeClr val="bg1"/>
          </a:solidFill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FF84901-C988-E27A-6E57-8227576DD44A}"/>
                </a:ext>
              </a:extLst>
            </p:cNvPr>
            <p:cNvSpPr/>
            <p:nvPr/>
          </p:nvSpPr>
          <p:spPr>
            <a:xfrm>
              <a:off x="0" y="4056140"/>
              <a:ext cx="5547743" cy="364863"/>
            </a:xfrm>
            <a:prstGeom prst="rect">
              <a:avLst/>
            </a:prstGeom>
            <a:grpFill/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2898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2898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289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2527121-A2BF-E7DF-1A8C-58D1529B519C}"/>
                </a:ext>
              </a:extLst>
            </p:cNvPr>
            <p:cNvSpPr txBox="1"/>
            <p:nvPr/>
          </p:nvSpPr>
          <p:spPr>
            <a:xfrm>
              <a:off x="0" y="4056140"/>
              <a:ext cx="5547743" cy="3648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/>
                <a:t>Умение работать в команде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C8B9EEC-C4FC-C3A1-BFD9-F84D644898FB}"/>
              </a:ext>
            </a:extLst>
          </p:cNvPr>
          <p:cNvGrpSpPr/>
          <p:nvPr/>
        </p:nvGrpSpPr>
        <p:grpSpPr>
          <a:xfrm>
            <a:off x="5980362" y="4894671"/>
            <a:ext cx="5547743" cy="364863"/>
            <a:chOff x="5547743" y="4056140"/>
            <a:chExt cx="5547743" cy="364863"/>
          </a:xfrm>
          <a:solidFill>
            <a:schemeClr val="bg1"/>
          </a:solidFill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6121269E-1221-C625-DAC3-233FBA49A7DB}"/>
                </a:ext>
              </a:extLst>
            </p:cNvPr>
            <p:cNvSpPr/>
            <p:nvPr/>
          </p:nvSpPr>
          <p:spPr>
            <a:xfrm>
              <a:off x="5547743" y="4056140"/>
              <a:ext cx="5547743" cy="364863"/>
            </a:xfrm>
            <a:prstGeom prst="rect">
              <a:avLst/>
            </a:prstGeom>
            <a:grpFill/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4347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434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434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7265B3-7D22-140A-4701-6B5861C7189A}"/>
                </a:ext>
              </a:extLst>
            </p:cNvPr>
            <p:cNvSpPr txBox="1"/>
            <p:nvPr/>
          </p:nvSpPr>
          <p:spPr>
            <a:xfrm>
              <a:off x="5547743" y="4056140"/>
              <a:ext cx="5547743" cy="3648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/>
                <a:t>Гибкость, стрессоустойчивость, коммуникабельность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0B9B36F-1FF7-B110-2FA7-E3D79BBC8430}"/>
              </a:ext>
            </a:extLst>
          </p:cNvPr>
          <p:cNvGrpSpPr/>
          <p:nvPr/>
        </p:nvGrpSpPr>
        <p:grpSpPr>
          <a:xfrm>
            <a:off x="432619" y="3257977"/>
            <a:ext cx="11095487" cy="1220278"/>
            <a:chOff x="0" y="2419446"/>
            <a:chExt cx="11095487" cy="1220278"/>
          </a:xfrm>
          <a:solidFill>
            <a:schemeClr val="bg2"/>
          </a:solidFill>
        </p:grpSpPr>
        <p:sp>
          <p:nvSpPr>
            <p:cNvPr id="31" name="Выноска со стрелкой вверх 30">
              <a:extLst>
                <a:ext uri="{FF2B5EF4-FFF2-40B4-BE49-F238E27FC236}">
                  <a16:creationId xmlns:a16="http://schemas.microsoft.com/office/drawing/2014/main" id="{EF8B8BF5-41CA-85A3-B5D9-0460C58F11D5}"/>
                </a:ext>
              </a:extLst>
            </p:cNvPr>
            <p:cNvSpPr/>
            <p:nvPr/>
          </p:nvSpPr>
          <p:spPr>
            <a:xfrm rot="10800000">
              <a:off x="0" y="2419446"/>
              <a:ext cx="11095487" cy="122027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-34117"/>
                <a:alphaOff val="0"/>
              </a:schemeClr>
            </a:fillRef>
            <a:effectRef idx="0">
              <a:schemeClr val="accent3">
                <a:hueOff val="0"/>
                <a:satOff val="0"/>
                <a:lumOff val="-341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Выноска со стрелкой вверх 16">
              <a:extLst>
                <a:ext uri="{FF2B5EF4-FFF2-40B4-BE49-F238E27FC236}">
                  <a16:creationId xmlns:a16="http://schemas.microsoft.com/office/drawing/2014/main" id="{97016EBE-47B7-FBCA-C3C1-2C61B1D891BE}"/>
                </a:ext>
              </a:extLst>
            </p:cNvPr>
            <p:cNvSpPr txBox="1"/>
            <p:nvPr/>
          </p:nvSpPr>
          <p:spPr>
            <a:xfrm>
              <a:off x="0" y="2419446"/>
              <a:ext cx="11095487" cy="4283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b="1" kern="1200" dirty="0"/>
                <a:t>Шаг 3. Оценка профессиональных навыков и опыта</a:t>
              </a:r>
              <a:endParaRPr lang="ru-RU" sz="1500" kern="120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B3E0112-4448-8C80-BBA2-B0BD1567C72B}"/>
              </a:ext>
            </a:extLst>
          </p:cNvPr>
          <p:cNvGrpSpPr/>
          <p:nvPr/>
        </p:nvGrpSpPr>
        <p:grpSpPr>
          <a:xfrm>
            <a:off x="432619" y="3686294"/>
            <a:ext cx="5547743" cy="364863"/>
            <a:chOff x="0" y="2847763"/>
            <a:chExt cx="5547743" cy="364863"/>
          </a:xfrm>
          <a:solidFill>
            <a:schemeClr val="bg1"/>
          </a:solidFill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9D5D32E-ED7F-7D4E-9F42-492C3852E40D}"/>
                </a:ext>
              </a:extLst>
            </p:cNvPr>
            <p:cNvSpPr/>
            <p:nvPr/>
          </p:nvSpPr>
          <p:spPr>
            <a:xfrm>
              <a:off x="0" y="2847763"/>
              <a:ext cx="5547743" cy="364863"/>
            </a:xfrm>
            <a:prstGeom prst="rect">
              <a:avLst/>
            </a:prstGeom>
            <a:grpFill/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5796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5796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579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E4EB12-5C9F-5E6C-EF3E-52758D02F238}"/>
                </a:ext>
              </a:extLst>
            </p:cNvPr>
            <p:cNvSpPr txBox="1"/>
            <p:nvPr/>
          </p:nvSpPr>
          <p:spPr>
            <a:xfrm>
              <a:off x="0" y="2847763"/>
              <a:ext cx="5547743" cy="3648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/>
                <a:t>Соответствие требованиям проекта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975D720-5644-FE7A-0763-FD8A0CC08233}"/>
              </a:ext>
            </a:extLst>
          </p:cNvPr>
          <p:cNvGrpSpPr/>
          <p:nvPr/>
        </p:nvGrpSpPr>
        <p:grpSpPr>
          <a:xfrm>
            <a:off x="5980362" y="3686294"/>
            <a:ext cx="5547743" cy="364863"/>
            <a:chOff x="5547743" y="2847763"/>
            <a:chExt cx="5547743" cy="364863"/>
          </a:xfrm>
          <a:solidFill>
            <a:schemeClr val="bg1"/>
          </a:solidFill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EEBB853-60FD-126C-846A-5959CB77187E}"/>
                </a:ext>
              </a:extLst>
            </p:cNvPr>
            <p:cNvSpPr/>
            <p:nvPr/>
          </p:nvSpPr>
          <p:spPr>
            <a:xfrm>
              <a:off x="5547743" y="2847763"/>
              <a:ext cx="5547743" cy="364863"/>
            </a:xfrm>
            <a:prstGeom prst="rect">
              <a:avLst/>
            </a:prstGeom>
            <a:grpFill/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7245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724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724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5B6ABF1-01A2-1004-803F-C878161FDA23}"/>
                </a:ext>
              </a:extLst>
            </p:cNvPr>
            <p:cNvSpPr txBox="1"/>
            <p:nvPr/>
          </p:nvSpPr>
          <p:spPr>
            <a:xfrm>
              <a:off x="5547743" y="2847763"/>
              <a:ext cx="5547743" cy="3648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/>
                <a:t>Анализ резюме, портфолио, рекомендаций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398AC36-3704-C62E-1DC5-2197DC63F2BF}"/>
              </a:ext>
            </a:extLst>
          </p:cNvPr>
          <p:cNvGrpSpPr/>
          <p:nvPr/>
        </p:nvGrpSpPr>
        <p:grpSpPr>
          <a:xfrm>
            <a:off x="432619" y="2049600"/>
            <a:ext cx="11095487" cy="1220278"/>
            <a:chOff x="0" y="1211069"/>
            <a:chExt cx="11095487" cy="1220278"/>
          </a:xfrm>
          <a:solidFill>
            <a:schemeClr val="bg2"/>
          </a:solidFill>
        </p:grpSpPr>
        <p:sp>
          <p:nvSpPr>
            <p:cNvPr id="25" name="Выноска со стрелкой вверх 24">
              <a:extLst>
                <a:ext uri="{FF2B5EF4-FFF2-40B4-BE49-F238E27FC236}">
                  <a16:creationId xmlns:a16="http://schemas.microsoft.com/office/drawing/2014/main" id="{B630932D-BECA-318C-E700-01B5257FC631}"/>
                </a:ext>
              </a:extLst>
            </p:cNvPr>
            <p:cNvSpPr/>
            <p:nvPr/>
          </p:nvSpPr>
          <p:spPr>
            <a:xfrm rot="10800000">
              <a:off x="0" y="1211069"/>
              <a:ext cx="11095487" cy="122027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-51175"/>
                <a:alphaOff val="0"/>
              </a:schemeClr>
            </a:fillRef>
            <a:effectRef idx="0">
              <a:schemeClr val="accent3">
                <a:hueOff val="0"/>
                <a:satOff val="0"/>
                <a:lumOff val="-511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Выноска со стрелкой вверх 22">
              <a:extLst>
                <a:ext uri="{FF2B5EF4-FFF2-40B4-BE49-F238E27FC236}">
                  <a16:creationId xmlns:a16="http://schemas.microsoft.com/office/drawing/2014/main" id="{74FF9AA1-7892-95E6-451F-29EDDE67375F}"/>
                </a:ext>
              </a:extLst>
            </p:cNvPr>
            <p:cNvSpPr txBox="1"/>
            <p:nvPr/>
          </p:nvSpPr>
          <p:spPr>
            <a:xfrm rot="21600000">
              <a:off x="0" y="1211069"/>
              <a:ext cx="11095487" cy="7929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b="1" kern="1200" dirty="0"/>
                <a:t>Шаг 2. Подбор участников</a:t>
              </a:r>
              <a:endParaRPr lang="ru-RU" sz="1500" kern="12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27F66AC-EF27-3C9D-3FCE-E68DA05601BB}"/>
              </a:ext>
            </a:extLst>
          </p:cNvPr>
          <p:cNvGrpSpPr/>
          <p:nvPr/>
        </p:nvGrpSpPr>
        <p:grpSpPr>
          <a:xfrm>
            <a:off x="432619" y="841223"/>
            <a:ext cx="11095487" cy="1220278"/>
            <a:chOff x="0" y="2692"/>
            <a:chExt cx="11095487" cy="1220278"/>
          </a:xfrm>
          <a:solidFill>
            <a:schemeClr val="bg2"/>
          </a:solidFill>
        </p:grpSpPr>
        <p:sp>
          <p:nvSpPr>
            <p:cNvPr id="23" name="Выноска со стрелкой вверх 22">
              <a:extLst>
                <a:ext uri="{FF2B5EF4-FFF2-40B4-BE49-F238E27FC236}">
                  <a16:creationId xmlns:a16="http://schemas.microsoft.com/office/drawing/2014/main" id="{65886622-B54B-A7B9-9A5F-5D08FD7E0FC8}"/>
                </a:ext>
              </a:extLst>
            </p:cNvPr>
            <p:cNvSpPr/>
            <p:nvPr/>
          </p:nvSpPr>
          <p:spPr>
            <a:xfrm rot="10800000">
              <a:off x="0" y="2692"/>
              <a:ext cx="11095487" cy="122027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-68234"/>
                <a:alphaOff val="0"/>
              </a:schemeClr>
            </a:fillRef>
            <a:effectRef idx="0">
              <a:schemeClr val="accent3">
                <a:hueOff val="0"/>
                <a:satOff val="0"/>
                <a:lumOff val="-682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Выноска со стрелкой вверх 24">
              <a:extLst>
                <a:ext uri="{FF2B5EF4-FFF2-40B4-BE49-F238E27FC236}">
                  <a16:creationId xmlns:a16="http://schemas.microsoft.com/office/drawing/2014/main" id="{A696E968-5E22-F00E-3C0B-CA939F02D914}"/>
                </a:ext>
              </a:extLst>
            </p:cNvPr>
            <p:cNvSpPr txBox="1"/>
            <p:nvPr/>
          </p:nvSpPr>
          <p:spPr>
            <a:xfrm>
              <a:off x="0" y="2692"/>
              <a:ext cx="11095487" cy="4283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b="1" kern="1200" dirty="0"/>
                <a:t>Шаг 1. Планирование состава команды</a:t>
              </a:r>
              <a:endParaRPr lang="ru-RU" sz="1500" kern="1200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6C687B2-6888-7A54-EA9B-FAC6D4C67A70}"/>
              </a:ext>
            </a:extLst>
          </p:cNvPr>
          <p:cNvGrpSpPr/>
          <p:nvPr/>
        </p:nvGrpSpPr>
        <p:grpSpPr>
          <a:xfrm>
            <a:off x="438036" y="1269541"/>
            <a:ext cx="3694883" cy="364863"/>
            <a:chOff x="5417" y="431010"/>
            <a:chExt cx="3694883" cy="364863"/>
          </a:xfrm>
          <a:solidFill>
            <a:schemeClr val="bg2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07B23802-603D-8499-1C3F-DA0B128EA9A1}"/>
                </a:ext>
              </a:extLst>
            </p:cNvPr>
            <p:cNvSpPr/>
            <p:nvPr/>
          </p:nvSpPr>
          <p:spPr>
            <a:xfrm>
              <a:off x="5417" y="431010"/>
              <a:ext cx="3694883" cy="364863"/>
            </a:xfrm>
            <a:prstGeom prst="rect">
              <a:avLst/>
            </a:prstGeom>
            <a:grpFill/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8694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8694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869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FB4184-78EE-340B-F9A4-5F488B71E196}"/>
                </a:ext>
              </a:extLst>
            </p:cNvPr>
            <p:cNvSpPr txBox="1"/>
            <p:nvPr/>
          </p:nvSpPr>
          <p:spPr>
            <a:xfrm>
              <a:off x="5417" y="431010"/>
              <a:ext cx="3694883" cy="364863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/>
                <a:t>Определение задач проекта</a:t>
              </a:r>
              <a:r>
                <a:rPr lang="ru-RU" sz="900" kern="1200" dirty="0"/>
                <a:t>: какие задачи необходимо решить? Это определяет, какие специалисты потребуются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E9FCF09-FF64-551E-91BA-F6F8E21AC345}"/>
              </a:ext>
            </a:extLst>
          </p:cNvPr>
          <p:cNvGrpSpPr/>
          <p:nvPr/>
        </p:nvGrpSpPr>
        <p:grpSpPr>
          <a:xfrm>
            <a:off x="4132920" y="1269541"/>
            <a:ext cx="3694883" cy="364863"/>
            <a:chOff x="3700301" y="431010"/>
            <a:chExt cx="3694883" cy="364863"/>
          </a:xfrm>
          <a:solidFill>
            <a:schemeClr val="bg1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F9EE1B2-BED3-2DA2-5A93-3D76D223B8CF}"/>
                </a:ext>
              </a:extLst>
            </p:cNvPr>
            <p:cNvSpPr/>
            <p:nvPr/>
          </p:nvSpPr>
          <p:spPr>
            <a:xfrm>
              <a:off x="3700301" y="431010"/>
              <a:ext cx="3694883" cy="364863"/>
            </a:xfrm>
            <a:prstGeom prst="rect">
              <a:avLst/>
            </a:prstGeom>
            <a:grpFill/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10143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10143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1014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8EA0C-EFE0-2439-5898-EF8D15110437}"/>
                </a:ext>
              </a:extLst>
            </p:cNvPr>
            <p:cNvSpPr txBox="1"/>
            <p:nvPr/>
          </p:nvSpPr>
          <p:spPr>
            <a:xfrm>
              <a:off x="3700301" y="431010"/>
              <a:ext cx="3694883" cy="3648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/>
                <a:t>Анализ потребностей в компетенциях</a:t>
              </a:r>
              <a:r>
                <a:rPr lang="ru-RU" sz="900" kern="1200" dirty="0"/>
                <a:t>: составление списка навыков и знаний, необходимых для выполнения задач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6D6633B-FC58-FB14-B7C0-C2372D59219D}"/>
              </a:ext>
            </a:extLst>
          </p:cNvPr>
          <p:cNvGrpSpPr/>
          <p:nvPr/>
        </p:nvGrpSpPr>
        <p:grpSpPr>
          <a:xfrm>
            <a:off x="7827804" y="1269541"/>
            <a:ext cx="3694883" cy="364863"/>
            <a:chOff x="7395185" y="431010"/>
            <a:chExt cx="3694883" cy="364863"/>
          </a:xfrm>
          <a:solidFill>
            <a:schemeClr val="bg2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D6C2942A-6C22-C22F-0566-C3F8D32DD9CC}"/>
                </a:ext>
              </a:extLst>
            </p:cNvPr>
            <p:cNvSpPr/>
            <p:nvPr/>
          </p:nvSpPr>
          <p:spPr>
            <a:xfrm>
              <a:off x="7395185" y="431010"/>
              <a:ext cx="3694883" cy="364863"/>
            </a:xfrm>
            <a:prstGeom prst="rect">
              <a:avLst/>
            </a:prstGeom>
            <a:grpFill/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-11592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-11592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-115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CDAA95-9A2C-6538-EEB0-AEDBDA6AEBEB}"/>
                </a:ext>
              </a:extLst>
            </p:cNvPr>
            <p:cNvSpPr txBox="1"/>
            <p:nvPr/>
          </p:nvSpPr>
          <p:spPr>
            <a:xfrm>
              <a:off x="7395185" y="431010"/>
              <a:ext cx="3694883" cy="364863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b="1" kern="1200" dirty="0"/>
                <a:t>Определение численности команды</a:t>
              </a:r>
              <a:r>
                <a:rPr lang="ru-RU" sz="900" kern="1200" dirty="0"/>
                <a:t>: учитывается объём работ, бюджет и сроки проекта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8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C5EE-FB2D-9FCA-82EF-64B06CE6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роли в команде</a:t>
            </a:r>
          </a:p>
        </p:txBody>
      </p:sp>
    </p:spTree>
    <p:extLst>
      <p:ext uri="{BB962C8B-B14F-4D97-AF65-F5344CB8AC3E}">
        <p14:creationId xmlns:p14="http://schemas.microsoft.com/office/powerpoint/2010/main" val="408879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963E5-32FA-57B3-3F0E-622F04F1A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D45E25F-5925-78A5-2D6A-4E57AF24D8FD}"/>
              </a:ext>
            </a:extLst>
          </p:cNvPr>
          <p:cNvSpPr/>
          <p:nvPr/>
        </p:nvSpPr>
        <p:spPr>
          <a:xfrm>
            <a:off x="3293065" y="1590675"/>
            <a:ext cx="2675732" cy="4448174"/>
          </a:xfrm>
          <a:prstGeom prst="roundRect">
            <a:avLst>
              <a:gd name="adj" fmla="val 43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Исполнительные роли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Бизнес-аналитик (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Business Analyst, BA)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Архитектор (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Solution/System Architect)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Разработчики (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Developers: Frontend, Backend, Full-stack, Mobile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и др.)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Тестировщик/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QA-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инженер (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QA Engineer, Tester)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DevOps-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инженер</a:t>
            </a:r>
          </a:p>
          <a:p>
            <a:pPr marL="285750" indent="-285750">
              <a:spcAft>
                <a:spcPts val="600"/>
              </a:spcAft>
              <a:buFont typeface="Системный шрифт, обычный"/>
              <a:buChar char="+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03233C8-B50D-E0D4-EA47-5A3C2967248A}"/>
              </a:ext>
            </a:extLst>
          </p:cNvPr>
          <p:cNvSpPr/>
          <p:nvPr/>
        </p:nvSpPr>
        <p:spPr>
          <a:xfrm>
            <a:off x="6197600" y="1595521"/>
            <a:ext cx="2681288" cy="4448174"/>
          </a:xfrm>
          <a:prstGeom prst="roundRect">
            <a:avLst>
              <a:gd name="adj" fmla="val 43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Дизайн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UX/UI-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дизайнер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Графический дизайнер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F6D157D-F4B8-B2FA-165D-24AA2314E1E3}"/>
              </a:ext>
            </a:extLst>
          </p:cNvPr>
          <p:cNvSpPr/>
          <p:nvPr/>
        </p:nvSpPr>
        <p:spPr>
          <a:xfrm>
            <a:off x="9070975" y="1595522"/>
            <a:ext cx="2687638" cy="4448174"/>
          </a:xfrm>
          <a:prstGeom prst="roundRect">
            <a:avLst>
              <a:gd name="adj" fmla="val 43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Дополнительные роли (зависит от проекта)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Маркетолог (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Product Marketing Manager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Контент-менеджер / Технический писатель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Data Analyst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/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Scientist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Системный администратор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Менеджер по работе     с клиентами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FBEF8-D0A3-5B38-F8ED-A36DF2EC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роли в команде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2EA6F39-17D4-0309-B452-8B0F8C9ED5FA}"/>
              </a:ext>
            </a:extLst>
          </p:cNvPr>
          <p:cNvSpPr/>
          <p:nvPr/>
        </p:nvSpPr>
        <p:spPr>
          <a:xfrm>
            <a:off x="432594" y="1590675"/>
            <a:ext cx="2675732" cy="4448174"/>
          </a:xfrm>
          <a:prstGeom prst="roundRect">
            <a:avLst>
              <a:gd name="adj" fmla="val 467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Руководящие роли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Руководитель проекта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(Project Manager, PM)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Scrum Master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               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в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Agile/Scrum)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Product Owner (PO,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Владелец продукта)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001325-B8DD-8F9D-3BD7-1BCF13C79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0511" y="1764700"/>
            <a:ext cx="394093" cy="39409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3C053D-6894-671A-035A-5F8B489A96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820" y="1764701"/>
            <a:ext cx="394093" cy="3940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866DFF-D589-0222-E458-16D8872887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7157" y="1764700"/>
            <a:ext cx="394093" cy="39409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9994EA6-D77A-C6FB-D9E2-4A2A2E8080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4890" y="1733873"/>
            <a:ext cx="394093" cy="39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05449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1_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5"/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5568</Words>
  <Application>Microsoft Macintosh PowerPoint</Application>
  <DocSecurity>0</DocSecurity>
  <PresentationFormat>Широкоэкранный</PresentationFormat>
  <Paragraphs>571</Paragraphs>
  <Slides>33</Slides>
  <Notes>31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Системный шрифт, обычный</vt:lpstr>
      <vt:lpstr>Abyssinica SIL</vt:lpstr>
      <vt:lpstr>ALS Hauss</vt:lpstr>
      <vt:lpstr>ALS Hauss Medium</vt:lpstr>
      <vt:lpstr>Arial</vt:lpstr>
      <vt:lpstr>Calibri</vt:lpstr>
      <vt:lpstr>Montserrat</vt:lpstr>
      <vt:lpstr>Proxima Nova</vt:lpstr>
      <vt:lpstr>quote-cjk-patch</vt:lpstr>
      <vt:lpstr>Roboto</vt:lpstr>
      <vt:lpstr>Основной шаблон Т1</vt:lpstr>
      <vt:lpstr>1_Основной шаблон Т1</vt:lpstr>
      <vt:lpstr>Формирование команды проекта</vt:lpstr>
      <vt:lpstr>Цели занятия</vt:lpstr>
      <vt:lpstr>Вопрос</vt:lpstr>
      <vt:lpstr>Основные понятия</vt:lpstr>
      <vt:lpstr>Проектная команда</vt:lpstr>
      <vt:lpstr>Зачем управлять командой?</vt:lpstr>
      <vt:lpstr>Этапы формирования команды</vt:lpstr>
      <vt:lpstr>Основные роли в команде</vt:lpstr>
      <vt:lpstr>Основные роли в команде</vt:lpstr>
      <vt:lpstr>Модель Белбина</vt:lpstr>
      <vt:lpstr>Классификация девяти ролей Белбина: кто есть кто</vt:lpstr>
      <vt:lpstr>Классификация девяти ролей Белбина: кто есть кто </vt:lpstr>
      <vt:lpstr>Классификация девяти ролей Белбина: кто есть кто </vt:lpstr>
      <vt:lpstr>Важно помнить</vt:lpstr>
      <vt:lpstr>Вопрос</vt:lpstr>
      <vt:lpstr>Модели формирования команд</vt:lpstr>
      <vt:lpstr>Модели формирования команд</vt:lpstr>
      <vt:lpstr>Матрица RACI: распределение обязанностей</vt:lpstr>
      <vt:lpstr>Матрица RACI: пример</vt:lpstr>
      <vt:lpstr>Типология DISC</vt:lpstr>
      <vt:lpstr>Тип D (Dominance, превосходство, красный) </vt:lpstr>
      <vt:lpstr>Вопрос </vt:lpstr>
      <vt:lpstr>Тип I (Influential, влияющий, жёлтый)</vt:lpstr>
      <vt:lpstr>Вопрос</vt:lpstr>
      <vt:lpstr>Тип S (Steadiness, постоянный, зелёный)</vt:lpstr>
      <vt:lpstr>Вопрос </vt:lpstr>
      <vt:lpstr>Тип C (Сompliance, соответствующий, cиний)</vt:lpstr>
      <vt:lpstr>Вопрос</vt:lpstr>
      <vt:lpstr>Вопрос</vt:lpstr>
      <vt:lpstr>Вопрос</vt:lpstr>
      <vt:lpstr>Итоги занятия</vt:lpstr>
      <vt:lpstr>Рефлексия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</dc:title>
  <dc:subject/>
  <dc:creator>Приходько Антон</dc:creator>
  <cp:keywords/>
  <dc:description/>
  <cp:lastModifiedBy>Microsoft Office User</cp:lastModifiedBy>
  <cp:revision>200</cp:revision>
  <dcterms:created xsi:type="dcterms:W3CDTF">2023-02-20T15:32:58Z</dcterms:created>
  <dcterms:modified xsi:type="dcterms:W3CDTF">2025-08-05T09:13:32Z</dcterms:modified>
  <cp:category/>
  <dc:identifier/>
  <cp:contentStatus/>
  <dc:language/>
  <cp:version/>
</cp:coreProperties>
</file>