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45" r:id="rId13"/>
    <p:sldMasterId id="2147483857" r:id="rId14"/>
  </p:sldMasterIdLst>
  <p:notesMasterIdLst>
    <p:notesMasterId r:id="rId39"/>
  </p:notesMasterIdLst>
  <p:sldIdLst>
    <p:sldId id="256" r:id="rId15"/>
    <p:sldId id="272" r:id="rId16"/>
    <p:sldId id="275" r:id="rId17"/>
    <p:sldId id="264" r:id="rId18"/>
    <p:sldId id="274" r:id="rId19"/>
    <p:sldId id="277" r:id="rId20"/>
    <p:sldId id="276" r:id="rId21"/>
    <p:sldId id="257" r:id="rId22"/>
    <p:sldId id="278" r:id="rId23"/>
    <p:sldId id="258" r:id="rId24"/>
    <p:sldId id="259" r:id="rId25"/>
    <p:sldId id="260" r:id="rId26"/>
    <p:sldId id="262" r:id="rId27"/>
    <p:sldId id="263" r:id="rId28"/>
    <p:sldId id="261" r:id="rId29"/>
    <p:sldId id="273" r:id="rId30"/>
    <p:sldId id="270" r:id="rId31"/>
    <p:sldId id="279" r:id="rId32"/>
    <p:sldId id="280" r:id="rId33"/>
    <p:sldId id="284" r:id="rId34"/>
    <p:sldId id="282" r:id="rId35"/>
    <p:sldId id="281" r:id="rId36"/>
    <p:sldId id="283" r:id="rId37"/>
    <p:sldId id="27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5D03A-A5BD-4F09-9A68-BA86D57B3B9E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FA334-12D8-4A4E-84B4-F376FA876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49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vo.garant.ru/#/document/10103000/entry/2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Профессиональные конфиденциальные данные:</a:t>
            </a:r>
            <a:r>
              <a:rPr lang="ru-RU" dirty="0" smtClean="0"/>
              <a:t> Сведения, связанные с профессиональной деятельностью, доступ к которым ограничен в соответствии с </a:t>
            </a:r>
            <a:r>
              <a:rPr lang="ru-RU" dirty="0" smtClean="0">
                <a:hlinkClick r:id="rId3"/>
              </a:rPr>
              <a:t>Конституцией</a:t>
            </a:r>
            <a:r>
              <a:rPr lang="ru-RU" dirty="0" smtClean="0"/>
              <a:t> Российской Федерации и федеральными законами (врачебная, нотариальная, адвокатская тайна, тайна переписки, телефонных переговоров, почтовых отправлений, телеграфных или иных сообщений и так далее)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FA334-12D8-4A4E-84B4-F376FA876F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14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41148" indent="0" algn="l">
              <a:buNone/>
              <a:defRPr sz="1463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257175" indent="0" algn="ctr">
              <a:buNone/>
            </a:lvl2pPr>
            <a:lvl3pPr marL="514350" indent="0" algn="ctr">
              <a:buNone/>
            </a:lvl3pPr>
            <a:lvl4pPr marL="771525" indent="0" algn="ctr">
              <a:buNone/>
            </a:lvl4pPr>
            <a:lvl5pPr marL="1028700" indent="0" algn="ctr">
              <a:buNone/>
            </a:lvl5pPr>
            <a:lvl6pPr marL="1285875" indent="0" algn="ctr">
              <a:buNone/>
            </a:lvl6pPr>
            <a:lvl7pPr marL="1543050" indent="0" algn="ctr">
              <a:buNone/>
            </a:lvl7pPr>
            <a:lvl8pPr marL="1800225" indent="0" algn="ctr">
              <a:buNone/>
            </a:lvl8pPr>
            <a:lvl9pPr marL="20574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013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88728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44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3680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9523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908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3937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1998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39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643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3498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8036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6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3"/>
            <a:ext cx="1828800" cy="5851525"/>
          </a:xfrm>
        </p:spPr>
        <p:txBody>
          <a:bodyPr vert="eaVert"/>
          <a:lstStyle>
            <a:lvl1pPr>
              <a:defRPr sz="22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4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531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4458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88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80" indent="-237744">
              <a:buClr>
                <a:schemeClr val="accent5"/>
              </a:buClr>
              <a:buFont typeface="Wingdings" panose="05000000000000000000" pitchFamily="2" charset="2"/>
              <a:buChar char="Ø"/>
              <a:defRPr sz="28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790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5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01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50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64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84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347048" cy="851694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40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493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878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6764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965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82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1973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269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3743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686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3462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2386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708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40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28844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5640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387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4066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959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80" indent="-237744">
              <a:buClr>
                <a:schemeClr val="accent5"/>
              </a:buClr>
              <a:buFont typeface="Wingdings" panose="05000000000000000000" pitchFamily="2" charset="2"/>
              <a:buChar char="Ø"/>
              <a:defRPr sz="28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14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2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690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967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5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248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347048" cy="851694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40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341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61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05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537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9626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3943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7286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9090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459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70958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3497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86271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1132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6615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444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20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429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00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44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60045" indent="-133731">
              <a:buClr>
                <a:schemeClr val="accent5"/>
              </a:buClr>
              <a:buFont typeface="Wingdings" panose="05000000000000000000" pitchFamily="2" charset="2"/>
              <a:buChar char="Ø"/>
              <a:defRPr sz="1575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152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675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63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043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13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80" indent="-237744">
              <a:buClr>
                <a:schemeClr val="accent5"/>
              </a:buClr>
              <a:buFont typeface="Wingdings" panose="05000000000000000000" pitchFamily="2" charset="2"/>
              <a:buChar char="Ø"/>
              <a:defRPr sz="28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48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0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94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01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036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05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2531"/>
              </a:lnSpc>
              <a:buNone/>
              <a:defRPr sz="225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15431" indent="0">
              <a:lnSpc>
                <a:spcPts val="1294"/>
              </a:lnSpc>
              <a:spcBef>
                <a:spcPts val="0"/>
              </a:spcBef>
              <a:buNone/>
              <a:defRPr sz="1125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013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503198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347048" cy="851694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40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805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971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03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929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646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8482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915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885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4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5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/>
          </a:p>
        </p:txBody>
      </p:sp>
      <p:sp>
        <p:nvSpPr>
          <p:cNvPr id="10" name="Oval 9"/>
          <p:cNvSpPr/>
          <p:nvPr/>
        </p:nvSpPr>
        <p:spPr>
          <a:xfrm>
            <a:off x="168818" y="2110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/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/>
          </a:p>
        </p:txBody>
      </p:sp>
      <p:sp>
        <p:nvSpPr>
          <p:cNvPr id="12" name="Rectangle 11"/>
          <p:cNvSpPr/>
          <p:nvPr/>
        </p:nvSpPr>
        <p:spPr>
          <a:xfrm>
            <a:off x="1033976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lvl1pPr>
              <a:defRPr sz="22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64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1182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9532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189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797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586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01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80" indent="-237744">
              <a:buClr>
                <a:schemeClr val="accent5"/>
              </a:buClr>
              <a:buFont typeface="Wingdings" panose="05000000000000000000" pitchFamily="2" charset="2"/>
              <a:buChar char="Ø"/>
              <a:defRPr sz="28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741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5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562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869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2531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159449" algn="l">
              <a:lnSpc>
                <a:spcPct val="100000"/>
              </a:lnSpc>
              <a:spcBef>
                <a:spcPts val="56"/>
              </a:spcBef>
              <a:buNone/>
              <a:defRPr sz="1069" b="0">
                <a:solidFill>
                  <a:schemeClr val="tx1"/>
                </a:solidFill>
              </a:defRPr>
            </a:lvl1pPr>
            <a:lvl2pPr>
              <a:buNone/>
              <a:defRPr sz="1125" b="1"/>
            </a:lvl2pPr>
            <a:lvl3pPr>
              <a:buNone/>
              <a:defRPr sz="1013" b="1"/>
            </a:lvl3pPr>
            <a:lvl4pPr>
              <a:buNone/>
              <a:defRPr sz="900" b="1"/>
            </a:lvl4pPr>
            <a:lvl5pPr>
              <a:buNone/>
              <a:defRPr sz="9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159449" algn="l">
              <a:lnSpc>
                <a:spcPct val="100000"/>
              </a:lnSpc>
              <a:spcBef>
                <a:spcPts val="56"/>
              </a:spcBef>
              <a:buNone/>
              <a:defRPr sz="1069" b="0">
                <a:solidFill>
                  <a:schemeClr val="tx1"/>
                </a:solidFill>
              </a:defRPr>
            </a:lvl1pPr>
            <a:lvl2pPr>
              <a:buNone/>
              <a:defRPr sz="1125" b="1"/>
            </a:lvl2pPr>
            <a:lvl3pPr>
              <a:buNone/>
              <a:defRPr sz="1013" b="1"/>
            </a:lvl3pPr>
            <a:lvl4pPr>
              <a:buNone/>
              <a:defRPr sz="900" b="1"/>
            </a:lvl4pPr>
            <a:lvl5pPr>
              <a:buNone/>
              <a:defRPr sz="9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21171" indent="-154305">
              <a:lnSpc>
                <a:spcPct val="100000"/>
              </a:lnSpc>
              <a:spcBef>
                <a:spcPts val="394"/>
              </a:spcBef>
              <a:defRPr sz="1350"/>
            </a:lvl1pPr>
            <a:lvl2pPr>
              <a:lnSpc>
                <a:spcPct val="100000"/>
              </a:lnSpc>
              <a:spcBef>
                <a:spcPts val="394"/>
              </a:spcBef>
              <a:defRPr sz="1125"/>
            </a:lvl2pPr>
            <a:lvl3pPr>
              <a:lnSpc>
                <a:spcPct val="100000"/>
              </a:lnSpc>
              <a:spcBef>
                <a:spcPts val="394"/>
              </a:spcBef>
              <a:defRPr sz="1013"/>
            </a:lvl3pPr>
            <a:lvl4pPr>
              <a:lnSpc>
                <a:spcPct val="100000"/>
              </a:lnSpc>
              <a:spcBef>
                <a:spcPts val="394"/>
              </a:spcBef>
              <a:defRPr sz="900"/>
            </a:lvl4pPr>
            <a:lvl5pPr>
              <a:lnSpc>
                <a:spcPct val="100000"/>
              </a:lnSpc>
              <a:spcBef>
                <a:spcPts val="394"/>
              </a:spcBef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21171" indent="-154305">
              <a:lnSpc>
                <a:spcPct val="100000"/>
              </a:lnSpc>
              <a:spcBef>
                <a:spcPts val="394"/>
              </a:spcBef>
              <a:defRPr sz="1350"/>
            </a:lvl1pPr>
            <a:lvl2pPr>
              <a:lnSpc>
                <a:spcPct val="100000"/>
              </a:lnSpc>
              <a:spcBef>
                <a:spcPts val="394"/>
              </a:spcBef>
              <a:defRPr sz="1125"/>
            </a:lvl2pPr>
            <a:lvl3pPr>
              <a:lnSpc>
                <a:spcPct val="100000"/>
              </a:lnSpc>
              <a:spcBef>
                <a:spcPts val="394"/>
              </a:spcBef>
              <a:defRPr sz="1013"/>
            </a:lvl3pPr>
            <a:lvl4pPr>
              <a:lnSpc>
                <a:spcPct val="100000"/>
              </a:lnSpc>
              <a:spcBef>
                <a:spcPts val="394"/>
              </a:spcBef>
              <a:defRPr sz="900"/>
            </a:lvl4pPr>
            <a:lvl5pPr>
              <a:lnSpc>
                <a:spcPct val="100000"/>
              </a:lnSpc>
              <a:spcBef>
                <a:spcPts val="394"/>
              </a:spcBef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72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055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2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347048" cy="851694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40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6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8553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82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33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888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8768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549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98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lvl1pPr>
              <a:defRPr sz="22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969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2989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951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6884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7624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0777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90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7440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110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80" indent="-237744">
              <a:buClr>
                <a:schemeClr val="accent5"/>
              </a:buClr>
              <a:buFont typeface="Wingdings" panose="05000000000000000000" pitchFamily="2" charset="2"/>
              <a:buChar char="Ø"/>
              <a:defRPr sz="28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686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7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196656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5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436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159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21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347048" cy="851694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40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15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88333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73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30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0721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90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6347048" cy="851694"/>
          </a:xfrm>
          <a:ln>
            <a:noFill/>
          </a:ln>
        </p:spPr>
        <p:txBody>
          <a:bodyPr anchor="b"/>
          <a:lstStyle>
            <a:lvl1pPr algn="l">
              <a:lnSpc>
                <a:spcPts val="1125"/>
              </a:lnSpc>
              <a:buNone/>
              <a:defRPr sz="225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788"/>
            </a:lvl1pPr>
            <a:lvl2pPr>
              <a:buNone/>
              <a:defRPr sz="675"/>
            </a:lvl2pPr>
            <a:lvl3pPr>
              <a:buNone/>
              <a:defRPr sz="563"/>
            </a:lvl3pPr>
            <a:lvl4pPr>
              <a:buNone/>
              <a:defRPr sz="506"/>
            </a:lvl4pPr>
            <a:lvl5pPr>
              <a:buNone/>
              <a:defRPr sz="506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117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133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3696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7346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85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3433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09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8228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6902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6340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8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1181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51435" tIns="154305" rtlCol="0" anchor="t">
            <a:normAutofit/>
          </a:bodyPr>
          <a:lstStyle/>
          <a:p>
            <a:pPr marL="0" indent="-159449" algn="l" rtl="0" latinLnBrk="0">
              <a:lnSpc>
                <a:spcPts val="1688"/>
              </a:lnSpc>
              <a:spcBef>
                <a:spcPts val="338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7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>
              <a:buNone/>
              <a:defRPr sz="18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900"/>
              </a:lnSpc>
              <a:spcBef>
                <a:spcPts val="0"/>
              </a:spcBef>
              <a:buNone/>
              <a:defRPr sz="788">
                <a:solidFill>
                  <a:srgbClr val="777777"/>
                </a:solidFill>
              </a:defRPr>
            </a:lvl1pPr>
            <a:lvl2pPr>
              <a:defRPr sz="675"/>
            </a:lvl2pPr>
            <a:lvl3pPr>
              <a:defRPr sz="563"/>
            </a:lvl3pPr>
            <a:lvl4pPr>
              <a:defRPr sz="506"/>
            </a:lvl4pPr>
            <a:lvl5pPr>
              <a:defRPr sz="506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232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80" indent="-237744">
              <a:buClr>
                <a:schemeClr val="accent5"/>
              </a:buClr>
              <a:buFont typeface="Wingdings" panose="05000000000000000000" pitchFamily="2" charset="2"/>
              <a:buChar char="Ø"/>
              <a:defRPr sz="28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8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98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1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8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4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2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347048" cy="851694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40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53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19764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79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1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5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/>
          </a:p>
        </p:txBody>
      </p:sp>
      <p:sp>
        <p:nvSpPr>
          <p:cNvPr id="8" name="Oval 7"/>
          <p:cNvSpPr/>
          <p:nvPr/>
        </p:nvSpPr>
        <p:spPr>
          <a:xfrm>
            <a:off x="168818" y="2110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/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/>
          </a:p>
        </p:txBody>
      </p:sp>
      <p:sp>
        <p:nvSpPr>
          <p:cNvPr id="12" name="Rectangle 11"/>
          <p:cNvSpPr/>
          <p:nvPr/>
        </p:nvSpPr>
        <p:spPr>
          <a:xfrm>
            <a:off x="1088136" y="0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675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675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675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44058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2475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05740" indent="-159449" algn="l" rtl="0" eaLnBrk="1" latinLnBrk="0" hangingPunct="1">
        <a:lnSpc>
          <a:spcPts val="1688"/>
        </a:lnSpc>
        <a:spcBef>
          <a:spcPts val="338"/>
        </a:spcBef>
        <a:buClr>
          <a:schemeClr val="accent1"/>
        </a:buClr>
        <a:buSzPct val="80000"/>
        <a:buFont typeface="Wingdings 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33731" algn="l" rtl="0" eaLnBrk="1" latinLnBrk="0" hangingPunct="1">
        <a:lnSpc>
          <a:spcPts val="1688"/>
        </a:lnSpc>
        <a:spcBef>
          <a:spcPts val="310"/>
        </a:spcBef>
        <a:buClr>
          <a:schemeClr val="accent1"/>
        </a:buClr>
        <a:buFont typeface="Verdana"/>
        <a:buChar char="◦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498920" indent="-128588" algn="l" rtl="0" eaLnBrk="1" latinLnBrk="0" hangingPunct="1">
        <a:lnSpc>
          <a:spcPts val="1575"/>
        </a:lnSpc>
        <a:spcBef>
          <a:spcPct val="20000"/>
        </a:spcBef>
        <a:buClr>
          <a:schemeClr val="accent2"/>
        </a:buClr>
        <a:buFont typeface="Wingdings 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" indent="-97727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730377" indent="-10287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848678" indent="-10287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966978" indent="-10287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" indent="-10287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1198436" indent="-10287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80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88136" y="0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7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7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88136" y="0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6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5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88136" y="0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2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6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88136" y="0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2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5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88136" y="0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2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E2A9-63CE-4681-A18C-55458555571A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07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88136" y="0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1DAD370-C08E-4708-AAD1-3F082634504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410D446-AD58-488C-AD2D-C309476A9ED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6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lum/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Безопасность БД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6064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1709530"/>
            <a:ext cx="7498080" cy="4538870"/>
          </a:xfrm>
        </p:spPr>
        <p:txBody>
          <a:bodyPr/>
          <a:lstStyle/>
          <a:p>
            <a:r>
              <a:rPr lang="ru-RU" b="1" dirty="0"/>
              <a:t>Злоумышленные угрозы информационной </a:t>
            </a:r>
            <a:r>
              <a:rPr lang="ru-RU" b="1" dirty="0" smtClean="0"/>
              <a:t>безопасности</a:t>
            </a:r>
          </a:p>
          <a:p>
            <a:pPr marL="356616" lvl="1" indent="0">
              <a:spcBef>
                <a:spcPts val="1800"/>
              </a:spcBef>
              <a:buNone/>
            </a:pPr>
            <a:r>
              <a:rPr lang="ru-RU" dirty="0" smtClean="0"/>
              <a:t>		Предполагается наличие 				злоумышленника</a:t>
            </a:r>
          </a:p>
          <a:p>
            <a:pPr marL="356616" lvl="1" indent="0">
              <a:buNone/>
            </a:pPr>
            <a:endParaRPr lang="ru-RU" dirty="0" smtClean="0"/>
          </a:p>
          <a:p>
            <a:r>
              <a:rPr lang="ru-RU" b="1" dirty="0" smtClean="0"/>
              <a:t>Стихийные угрозы информационной безопасности</a:t>
            </a:r>
          </a:p>
          <a:p>
            <a:pPr marL="82296" indent="0">
              <a:spcBef>
                <a:spcPts val="1800"/>
              </a:spcBef>
              <a:buNone/>
            </a:pPr>
            <a:r>
              <a:rPr lang="ru-RU" sz="2800" dirty="0" smtClean="0"/>
              <a:t>		Не предполагается </a:t>
            </a:r>
            <a:r>
              <a:rPr lang="ru-RU" sz="2800" dirty="0"/>
              <a:t>наличие 				злоумышленника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765" y="274638"/>
            <a:ext cx="8068235" cy="10273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Угрозы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информационной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163988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79104" y="2295939"/>
            <a:ext cx="7154584" cy="4323522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  <a:spcBef>
                <a:spcPts val="3000"/>
              </a:spcBef>
            </a:pPr>
            <a:r>
              <a:rPr lang="ru-RU" sz="4000" dirty="0" smtClean="0"/>
              <a:t>Отказ оборудования</a:t>
            </a:r>
          </a:p>
          <a:p>
            <a:pPr>
              <a:lnSpc>
                <a:spcPts val="3600"/>
              </a:lnSpc>
              <a:spcBef>
                <a:spcPts val="3000"/>
              </a:spcBef>
            </a:pPr>
            <a:r>
              <a:rPr lang="ru-RU" sz="4000" dirty="0" smtClean="0"/>
              <a:t>Стихийное бедствие</a:t>
            </a:r>
          </a:p>
          <a:p>
            <a:pPr>
              <a:lnSpc>
                <a:spcPts val="3600"/>
              </a:lnSpc>
              <a:spcBef>
                <a:spcPts val="3000"/>
              </a:spcBef>
            </a:pPr>
            <a:r>
              <a:rPr lang="ru-RU" sz="4000" dirty="0" smtClean="0"/>
              <a:t>Техногенная катастрофа</a:t>
            </a:r>
          </a:p>
          <a:p>
            <a:pPr>
              <a:lnSpc>
                <a:spcPts val="3600"/>
              </a:lnSpc>
              <a:spcBef>
                <a:spcPts val="3000"/>
              </a:spcBef>
            </a:pPr>
            <a:r>
              <a:rPr lang="ru-RU" sz="4000" dirty="0" smtClean="0"/>
              <a:t>Неумышленные действия персонала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19270"/>
            <a:ext cx="7498080" cy="1570382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Стихийные угрозы информационной </a:t>
            </a:r>
            <a:r>
              <a:rPr lang="ru-RU" sz="4000" dirty="0" smtClean="0"/>
              <a:t>безопасности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9569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08690" y="2266122"/>
            <a:ext cx="7724998" cy="3982277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  <a:spcBef>
                <a:spcPts val="2400"/>
              </a:spcBef>
            </a:pPr>
            <a:r>
              <a:rPr lang="ru-RU" sz="3800" dirty="0" smtClean="0"/>
              <a:t>Несанкционированное </a:t>
            </a:r>
            <a:r>
              <a:rPr lang="ru-RU" sz="3800" dirty="0"/>
              <a:t>считывание информации </a:t>
            </a:r>
            <a:endParaRPr lang="ru-RU" sz="3800" dirty="0" smtClean="0"/>
          </a:p>
          <a:p>
            <a:pPr>
              <a:lnSpc>
                <a:spcPts val="3600"/>
              </a:lnSpc>
              <a:spcBef>
                <a:spcPts val="2400"/>
              </a:spcBef>
            </a:pPr>
            <a:r>
              <a:rPr lang="ru-RU" sz="3800" dirty="0"/>
              <a:t>Неразрешенная модификация информации и ее </a:t>
            </a:r>
            <a:r>
              <a:rPr lang="ru-RU" sz="3800" dirty="0" smtClean="0"/>
              <a:t>уничтожение</a:t>
            </a:r>
          </a:p>
          <a:p>
            <a:pPr>
              <a:lnSpc>
                <a:spcPts val="3600"/>
              </a:lnSpc>
              <a:spcBef>
                <a:spcPts val="2400"/>
              </a:spcBef>
            </a:pPr>
            <a:r>
              <a:rPr lang="ru-RU" sz="3800" dirty="0" smtClean="0"/>
              <a:t>Изменение штатного </a:t>
            </a:r>
            <a:r>
              <a:rPr lang="ru-RU" sz="3800" dirty="0" err="1" smtClean="0"/>
              <a:t>функциони</a:t>
            </a:r>
            <a:r>
              <a:rPr lang="ru-RU" sz="3800" dirty="0" smtClean="0"/>
              <a:t>- </a:t>
            </a:r>
            <a:r>
              <a:rPr lang="ru-RU" sz="3800" dirty="0" err="1" smtClean="0"/>
              <a:t>рования</a:t>
            </a:r>
            <a:r>
              <a:rPr lang="ru-RU" sz="3800" dirty="0" smtClean="0"/>
              <a:t> </a:t>
            </a:r>
            <a:r>
              <a:rPr lang="ru-RU" sz="3800" dirty="0"/>
              <a:t>вычислительной системы (сети) </a:t>
            </a:r>
          </a:p>
          <a:p>
            <a:pPr>
              <a:lnSpc>
                <a:spcPts val="3600"/>
              </a:lnSpc>
              <a:spcBef>
                <a:spcPts val="2400"/>
              </a:spcBef>
            </a:pPr>
            <a:endParaRPr lang="ru-RU" sz="3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Злоумышленные угрозы информационной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252360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8829" y="1839686"/>
            <a:ext cx="8251371" cy="4876800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ru-RU" sz="2800" dirty="0"/>
              <a:t>считывание паролей и отождествление их с конкретными пользователями; 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ru-RU" sz="2800" dirty="0"/>
              <a:t>получение конфиденциальной  информации; 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ru-RU" sz="2800" dirty="0"/>
              <a:t>идентификация информации, запрашиваемой пользователями; 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ru-RU" sz="2800" dirty="0"/>
              <a:t>подмена паролей с целью доступа к информации; 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ru-RU" sz="2800" dirty="0"/>
              <a:t>контроль активности абонентов сети для получения косвенной информации о взаимодействии пользователей и характере информации, которой обмениваются абоненты </a:t>
            </a:r>
            <a:r>
              <a:rPr lang="ru-RU" sz="2800" dirty="0" smtClean="0"/>
              <a:t>сети.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Несанкционированное считывание </a:t>
            </a:r>
            <a:r>
              <a:rPr lang="ru-RU" dirty="0" smtClean="0"/>
              <a:t>информации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0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36171" y="1807029"/>
            <a:ext cx="8207829" cy="496388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dirty="0"/>
              <a:t>разрушение данных и кодов исполняемых программ путем внесения тонких, трудно обнаруживаемых изменений в информационные массивы; </a:t>
            </a:r>
          </a:p>
          <a:p>
            <a:pPr>
              <a:spcBef>
                <a:spcPts val="1200"/>
              </a:spcBef>
            </a:pPr>
            <a:r>
              <a:rPr lang="ru-RU" dirty="0"/>
              <a:t>внедрение программных закладок в другие программы и подпрограммы (вирусный механизм воздействий); </a:t>
            </a:r>
          </a:p>
          <a:p>
            <a:pPr>
              <a:spcBef>
                <a:spcPts val="1200"/>
              </a:spcBef>
            </a:pPr>
            <a:r>
              <a:rPr lang="ru-RU" dirty="0"/>
              <a:t>искажение или уничтожение собственной информации сервера, и тем самым нарушение работы сети; </a:t>
            </a:r>
          </a:p>
          <a:p>
            <a:pPr>
              <a:spcBef>
                <a:spcPts val="1200"/>
              </a:spcBef>
            </a:pPr>
            <a:r>
              <a:rPr lang="ru-RU" dirty="0"/>
              <a:t>модификация пакетов </a:t>
            </a:r>
            <a:r>
              <a:rPr lang="ru-RU" dirty="0" smtClean="0"/>
              <a:t>сообщений.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Неразрешенная модификация информации и ее </a:t>
            </a:r>
            <a:r>
              <a:rPr lang="ru-RU" dirty="0" smtClean="0"/>
              <a:t>уничтожение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2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90600" y="1404258"/>
            <a:ext cx="8153400" cy="5312228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spcBef>
                <a:spcPts val="1000"/>
              </a:spcBef>
            </a:pPr>
            <a:r>
              <a:rPr lang="ru-RU" sz="2600" dirty="0"/>
              <a:t>уменьшение скорости работы вычислительной системы (сети); </a:t>
            </a:r>
          </a:p>
          <a:p>
            <a:pPr>
              <a:lnSpc>
                <a:spcPts val="2800"/>
              </a:lnSpc>
              <a:spcBef>
                <a:spcPts val="1000"/>
              </a:spcBef>
            </a:pPr>
            <a:r>
              <a:rPr lang="ru-RU" sz="2600" dirty="0"/>
              <a:t>частичное или полное блокирование работы системы (сети); </a:t>
            </a:r>
          </a:p>
          <a:p>
            <a:pPr>
              <a:lnSpc>
                <a:spcPts val="2800"/>
              </a:lnSpc>
              <a:spcBef>
                <a:spcPts val="1000"/>
              </a:spcBef>
            </a:pPr>
            <a:r>
              <a:rPr lang="ru-RU" sz="2600" dirty="0"/>
              <a:t>имитация физических (аппаратных) сбоев работы вычислительных средств и периферийных устройств; </a:t>
            </a:r>
          </a:p>
          <a:p>
            <a:pPr>
              <a:lnSpc>
                <a:spcPts val="2800"/>
              </a:lnSpc>
              <a:spcBef>
                <a:spcPts val="1000"/>
              </a:spcBef>
            </a:pPr>
            <a:r>
              <a:rPr lang="ru-RU" sz="2600" dirty="0"/>
              <a:t>переадресация сообщений; </a:t>
            </a:r>
          </a:p>
          <a:p>
            <a:pPr>
              <a:lnSpc>
                <a:spcPts val="2800"/>
              </a:lnSpc>
              <a:spcBef>
                <a:spcPts val="1000"/>
              </a:spcBef>
            </a:pPr>
            <a:r>
              <a:rPr lang="ru-RU" sz="2600" dirty="0"/>
              <a:t>обход программно-аппаратных средств криптографического преобразования информации; </a:t>
            </a:r>
          </a:p>
          <a:p>
            <a:pPr>
              <a:lnSpc>
                <a:spcPts val="2800"/>
              </a:lnSpc>
              <a:spcBef>
                <a:spcPts val="1000"/>
              </a:spcBef>
            </a:pPr>
            <a:r>
              <a:rPr lang="ru-RU" sz="2600" dirty="0"/>
              <a:t>обеспечение доступа в систему с непредусмотренных периферийных устройств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61257"/>
            <a:ext cx="7498080" cy="85997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Изменение штатного </a:t>
            </a:r>
            <a:r>
              <a:rPr lang="ru-RU" sz="3600" dirty="0"/>
              <a:t>функционирования вычислительной системы (сети</a:t>
            </a:r>
            <a:r>
              <a:rPr lang="ru-RU" sz="3600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94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Взламывают не машины, а людей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Другая важная задача – повышение компетенции сотрудников.</a:t>
            </a:r>
            <a:br>
              <a:rPr lang="ru-RU" dirty="0"/>
            </a:br>
            <a:r>
              <a:rPr lang="ru-RU" dirty="0"/>
              <a:t>– Практика показывает, что 90 процентов случаев, когда возникают уязвимости и куда-то утекает информация, связаны с ошибкой самого специалиста. Слишком мало внимания обращается на человека, который и будет работать </a:t>
            </a:r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429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1545996"/>
            <a:ext cx="7498080" cy="4702404"/>
          </a:xfrm>
        </p:spPr>
        <p:txBody>
          <a:bodyPr/>
          <a:lstStyle/>
          <a:p>
            <a:r>
              <a:rPr lang="ru-RU" dirty="0" smtClean="0"/>
              <a:t>Программные закладки</a:t>
            </a:r>
          </a:p>
          <a:p>
            <a:pPr lvl="1"/>
            <a:r>
              <a:rPr lang="ru-RU" dirty="0" smtClean="0"/>
              <a:t>Встроенные на этапе разработки</a:t>
            </a:r>
          </a:p>
          <a:p>
            <a:pPr lvl="1"/>
            <a:r>
              <a:rPr lang="ru-RU" dirty="0"/>
              <a:t>Встроенные на этапе </a:t>
            </a:r>
            <a:r>
              <a:rPr lang="ru-RU" dirty="0" smtClean="0"/>
              <a:t>эксплуатации</a:t>
            </a:r>
          </a:p>
          <a:p>
            <a:pPr lvl="1"/>
            <a:r>
              <a:rPr lang="ru-RU" dirty="0" smtClean="0"/>
              <a:t>Встроенные вирусами</a:t>
            </a:r>
          </a:p>
          <a:p>
            <a:pPr lvl="1"/>
            <a:r>
              <a:rPr lang="ru-RU" dirty="0" smtClean="0"/>
              <a:t>Встроенные при помощи хакерских атак</a:t>
            </a:r>
          </a:p>
          <a:p>
            <a:r>
              <a:rPr lang="ru-RU" dirty="0" smtClean="0"/>
              <a:t>Злонамеренные действия персонала</a:t>
            </a:r>
          </a:p>
          <a:p>
            <a:pPr lvl="1"/>
            <a:r>
              <a:rPr lang="ru-RU" dirty="0" smtClean="0"/>
              <a:t>Кража данных</a:t>
            </a:r>
          </a:p>
          <a:p>
            <a:pPr lvl="1"/>
            <a:r>
              <a:rPr lang="ru-RU" dirty="0" smtClean="0"/>
              <a:t>Установка закладок</a:t>
            </a:r>
          </a:p>
          <a:p>
            <a:pPr lvl="1"/>
            <a:r>
              <a:rPr lang="ru-RU" dirty="0" smtClean="0"/>
              <a:t>Предоставление доступа к системе</a:t>
            </a:r>
            <a:endParaRPr lang="ru-RU" dirty="0"/>
          </a:p>
          <a:p>
            <a:pPr lvl="1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Человеческий фактор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19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4745" y="2291254"/>
            <a:ext cx="8292662" cy="3777211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  <a:spcBef>
                <a:spcPts val="1800"/>
              </a:spcBef>
            </a:pPr>
            <a:r>
              <a:rPr lang="ru-RU" sz="4000" dirty="0"/>
              <a:t>Что защищать?</a:t>
            </a:r>
          </a:p>
          <a:p>
            <a:pPr>
              <a:lnSpc>
                <a:spcPts val="4000"/>
              </a:lnSpc>
              <a:spcBef>
                <a:spcPts val="1800"/>
              </a:spcBef>
            </a:pPr>
            <a:r>
              <a:rPr lang="ru-RU" sz="4000" dirty="0"/>
              <a:t>От кого защищать, какие виды угроз являются </a:t>
            </a:r>
            <a:r>
              <a:rPr lang="ru-RU" sz="4000" dirty="0" smtClean="0"/>
              <a:t>превалирующими?</a:t>
            </a:r>
            <a:endParaRPr lang="ru-RU" sz="4000" dirty="0"/>
          </a:p>
          <a:p>
            <a:pPr>
              <a:lnSpc>
                <a:spcPts val="4000"/>
              </a:lnSpc>
              <a:spcBef>
                <a:spcPts val="1800"/>
              </a:spcBef>
            </a:pPr>
            <a:r>
              <a:rPr lang="ru-RU" sz="4000" dirty="0"/>
              <a:t>Как защищать, какими методами и средствами</a:t>
            </a:r>
            <a:r>
              <a:rPr lang="ru-RU" sz="4000" dirty="0" smtClean="0"/>
              <a:t>?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Приступая </a:t>
            </a:r>
            <a:r>
              <a:rPr lang="ru-RU" dirty="0"/>
              <a:t>к организации информационной </a:t>
            </a:r>
            <a:r>
              <a:rPr lang="ru-RU" dirty="0" smtClean="0"/>
              <a:t>безопасности: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345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608" y="1284890"/>
            <a:ext cx="7554702" cy="54890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36635"/>
            <a:ext cx="7498080" cy="7252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Средства защиты информации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81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33670" y="1649896"/>
            <a:ext cx="8010939" cy="4598504"/>
          </a:xfrm>
        </p:spPr>
        <p:txBody>
          <a:bodyPr>
            <a:normAutofit/>
          </a:bodyPr>
          <a:lstStyle/>
          <a:p>
            <a:pPr marL="82296" indent="457200" algn="just">
              <a:lnSpc>
                <a:spcPts val="3500"/>
              </a:lnSpc>
              <a:spcBef>
                <a:spcPts val="1200"/>
              </a:spcBef>
              <a:buNone/>
            </a:pPr>
            <a:r>
              <a:rPr lang="ru-RU" dirty="0" smtClean="0"/>
              <a:t>Нельзя забывать, что база данных, всего лишь часть информационной системы.</a:t>
            </a:r>
          </a:p>
          <a:p>
            <a:pPr marL="82296" indent="457200" algn="just">
              <a:lnSpc>
                <a:spcPts val="3500"/>
              </a:lnSpc>
              <a:spcBef>
                <a:spcPts val="1200"/>
              </a:spcBef>
              <a:buNone/>
            </a:pPr>
            <a:r>
              <a:rPr lang="ru-RU" dirty="0"/>
              <a:t>Г</a:t>
            </a:r>
            <a:r>
              <a:rPr lang="ru-RU" dirty="0" smtClean="0"/>
              <a:t>оворить о безопасности базы данных в отрыве от безопасности среды в которой она функционирует неправильно.</a:t>
            </a:r>
          </a:p>
          <a:p>
            <a:pPr marL="82296" indent="457200" algn="just">
              <a:lnSpc>
                <a:spcPts val="3500"/>
              </a:lnSpc>
              <a:spcBef>
                <a:spcPts val="1200"/>
              </a:spcBef>
              <a:buNone/>
            </a:pPr>
            <a:r>
              <a:rPr lang="ru-RU" dirty="0" smtClean="0"/>
              <a:t>Можно говорить только о </a:t>
            </a:r>
            <a:r>
              <a:rPr lang="ru-RU" dirty="0" err="1" smtClean="0"/>
              <a:t>информа-ционной</a:t>
            </a:r>
            <a:r>
              <a:rPr lang="ru-RU" dirty="0" smtClean="0"/>
              <a:t> безопасности всего комплекса программных средств позволяющих пользователю решать ту или иную задачу.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Безопасность БД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527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93076" y="1447800"/>
            <a:ext cx="7840612" cy="4800600"/>
          </a:xfrm>
        </p:spPr>
        <p:txBody>
          <a:bodyPr>
            <a:normAutofit/>
          </a:bodyPr>
          <a:lstStyle/>
          <a:p>
            <a:pPr marL="82296" indent="0">
              <a:lnSpc>
                <a:spcPts val="3300"/>
              </a:lnSpc>
              <a:buNone/>
            </a:pPr>
            <a:r>
              <a:rPr lang="ru-RU" b="1" dirty="0"/>
              <a:t>Неформальными средствами защиты информации</a:t>
            </a:r>
            <a:r>
              <a:rPr lang="ru-RU" dirty="0"/>
              <a:t> – являются нормативные(законодательные), административные(организационные) и </a:t>
            </a:r>
            <a:r>
              <a:rPr lang="ru-RU" b="1" dirty="0"/>
              <a:t>морально-этические</a:t>
            </a:r>
            <a:r>
              <a:rPr lang="ru-RU" dirty="0"/>
              <a:t> средства, к которым можно отнести: документы, правила, мероприятия.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Правовую основу (</a:t>
            </a:r>
            <a:r>
              <a:rPr lang="ru-RU" b="1" dirty="0"/>
              <a:t>законодательные средства</a:t>
            </a:r>
            <a:r>
              <a:rPr lang="ru-RU" dirty="0"/>
              <a:t>) информационной безопасности обеспечивает государство.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923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Неформальные средства </a:t>
            </a:r>
            <a:r>
              <a:rPr lang="ru-RU" dirty="0"/>
              <a:t>защиты</a:t>
            </a:r>
          </a:p>
        </p:txBody>
      </p:sp>
    </p:spTree>
    <p:extLst>
      <p:ext uri="{BB962C8B-B14F-4D97-AF65-F5344CB8AC3E}">
        <p14:creationId xmlns:p14="http://schemas.microsoft.com/office/powerpoint/2010/main" val="597392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82262" y="966952"/>
            <a:ext cx="7472855" cy="5680842"/>
          </a:xfrm>
        </p:spPr>
        <p:txBody>
          <a:bodyPr>
            <a:noAutofit/>
          </a:bodyPr>
          <a:lstStyle/>
          <a:p>
            <a:pPr marL="82296" indent="0" algn="just">
              <a:lnSpc>
                <a:spcPts val="3400"/>
              </a:lnSpc>
              <a:buNone/>
            </a:pPr>
            <a:r>
              <a:rPr lang="ru-RU" b="1" dirty="0" smtClean="0"/>
              <a:t>             К </a:t>
            </a:r>
            <a:r>
              <a:rPr lang="ru-RU" b="1" dirty="0"/>
              <a:t>морально-этическим</a:t>
            </a:r>
            <a:r>
              <a:rPr lang="ru-RU" dirty="0"/>
              <a:t> средствам можно отнести сложившиеся в обществе или данном коллективе моральные нормы или этические правила, соблюдение которых способствует защите информации, а нарушение их приравнивается к несоблюдению правил </a:t>
            </a:r>
            <a:r>
              <a:rPr lang="ru-RU" dirty="0" smtClean="0"/>
              <a:t>поведения. </a:t>
            </a:r>
            <a:r>
              <a:rPr lang="ru-RU" dirty="0"/>
              <a:t>Эти нормы не являются обязательными, </a:t>
            </a:r>
            <a:r>
              <a:rPr lang="ru-RU" dirty="0" smtClean="0"/>
              <a:t>однако</a:t>
            </a:r>
            <a:r>
              <a:rPr lang="ru-RU" dirty="0"/>
              <a:t>, их несоблюдение ведет к падению авторитета, престижа человека </a:t>
            </a:r>
            <a:r>
              <a:rPr lang="ru-RU" dirty="0" smtClean="0"/>
              <a:t>в коллективе.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21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Физические средства защиты информации</a:t>
            </a:r>
            <a:r>
              <a:rPr lang="ru-RU" dirty="0"/>
              <a:t> – это любые механические, электрические и электронные механизмы, которые функционируют независимо от информационных систем и создают препятствия для доступа к ним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Аппаратные </a:t>
            </a:r>
            <a:r>
              <a:rPr lang="ru-RU" b="1" dirty="0"/>
              <a:t>средства защиты информации</a:t>
            </a:r>
            <a:r>
              <a:rPr lang="ru-RU" dirty="0"/>
              <a:t> – это любые электрические, электронные, оптические, лазерные и другие устройства, которые встраиваются в информационные и телекоммуникационные </a:t>
            </a:r>
            <a:r>
              <a:rPr lang="ru-RU" dirty="0" smtClean="0"/>
              <a:t>системы.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553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Технические средства защиты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583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809296"/>
            <a:ext cx="7498080" cy="5439103"/>
          </a:xfrm>
        </p:spPr>
        <p:txBody>
          <a:bodyPr>
            <a:normAutofit fontScale="85000" lnSpcReduction="10000"/>
          </a:bodyPr>
          <a:lstStyle/>
          <a:p>
            <a:pPr marL="82296" indent="0" algn="just">
              <a:lnSpc>
                <a:spcPts val="3500"/>
              </a:lnSpc>
              <a:buNone/>
            </a:pPr>
            <a:r>
              <a:rPr lang="ru-RU" b="1" dirty="0" smtClean="0"/>
              <a:t>        Криптографическая защита </a:t>
            </a:r>
            <a:r>
              <a:rPr lang="ru-RU" dirty="0"/>
              <a:t>информации предусматривает создание программно-аппаратного комплекса, архитектура и состав которого определяется, исходя из потребностей конкретного заказчика, требований законодательства, поставленных задач и необходимых методов, и алгоритмов шифрования. </a:t>
            </a:r>
            <a:endParaRPr lang="ru-RU" dirty="0" smtClean="0"/>
          </a:p>
          <a:p>
            <a:pPr marL="82296" indent="0" algn="just">
              <a:lnSpc>
                <a:spcPts val="3500"/>
              </a:lnSpc>
              <a:buNone/>
            </a:pPr>
            <a:r>
              <a:rPr lang="ru-RU" dirty="0"/>
              <a:t>Криптография считается одним из самых надежных способов защиты </a:t>
            </a:r>
            <a:r>
              <a:rPr lang="ru-RU" dirty="0" smtClean="0"/>
              <a:t>данных - </a:t>
            </a:r>
            <a:r>
              <a:rPr lang="ru-RU" dirty="0"/>
              <a:t>она охраняет саму информацию, а не доступ к ней.</a:t>
            </a:r>
          </a:p>
        </p:txBody>
      </p:sp>
    </p:spTree>
    <p:extLst>
      <p:ext uri="{BB962C8B-B14F-4D97-AF65-F5344CB8AC3E}">
        <p14:creationId xmlns:p14="http://schemas.microsoft.com/office/powerpoint/2010/main" val="1298645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6693" y="1447800"/>
            <a:ext cx="8182466" cy="48006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3600" dirty="0" smtClean="0"/>
              <a:t>Настройка поддерживаемых систем</a:t>
            </a:r>
          </a:p>
          <a:p>
            <a:pPr>
              <a:spcBef>
                <a:spcPts val="1800"/>
              </a:spcBef>
            </a:pPr>
            <a:r>
              <a:rPr lang="ru-RU" sz="3600" dirty="0" smtClean="0"/>
              <a:t>Обновление </a:t>
            </a:r>
            <a:r>
              <a:rPr lang="ru-RU" sz="3600" dirty="0"/>
              <a:t>поддерживаемых </a:t>
            </a:r>
            <a:r>
              <a:rPr lang="ru-RU" sz="3600" dirty="0" smtClean="0"/>
              <a:t>систем</a:t>
            </a:r>
          </a:p>
          <a:p>
            <a:pPr>
              <a:spcBef>
                <a:spcPts val="1800"/>
              </a:spcBef>
            </a:pPr>
            <a:r>
              <a:rPr lang="ru-RU" sz="3600" dirty="0" smtClean="0"/>
              <a:t>Обучение персонала (пользователей)</a:t>
            </a:r>
          </a:p>
          <a:p>
            <a:pPr>
              <a:spcBef>
                <a:spcPts val="1800"/>
              </a:spcBef>
            </a:pPr>
            <a:r>
              <a:rPr lang="ru-RU" sz="3600" dirty="0" smtClean="0"/>
              <a:t>Распределение ролей и ограничение доступа к данным</a:t>
            </a:r>
          </a:p>
          <a:p>
            <a:pPr>
              <a:spcBef>
                <a:spcPts val="1800"/>
              </a:spcBef>
            </a:pPr>
            <a:r>
              <a:rPr lang="ru-RU" sz="3600" dirty="0" smtClean="0"/>
              <a:t>Создание программ проверки целостности</a:t>
            </a:r>
          </a:p>
          <a:p>
            <a:pPr>
              <a:spcBef>
                <a:spcPts val="1800"/>
              </a:spcBef>
            </a:pPr>
            <a:r>
              <a:rPr lang="ru-RU" sz="3600" dirty="0" smtClean="0"/>
              <a:t>Создание всеохватывающей системы аудита</a:t>
            </a:r>
          </a:p>
          <a:p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2936" y="274638"/>
            <a:ext cx="7830752" cy="818871"/>
          </a:xfrm>
        </p:spPr>
        <p:txBody>
          <a:bodyPr>
            <a:normAutofit/>
          </a:bodyPr>
          <a:lstStyle/>
          <a:p>
            <a:r>
              <a:rPr lang="ru-RU" dirty="0" smtClean="0"/>
              <a:t>Что же делать сотрудникам </a:t>
            </a:r>
            <a:r>
              <a:rPr lang="en-US" dirty="0" smtClean="0"/>
              <a:t>IT?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10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18666"/>
          </a:xfrm>
        </p:spPr>
        <p:txBody>
          <a:bodyPr>
            <a:normAutofit/>
          </a:bodyPr>
          <a:lstStyle/>
          <a:p>
            <a:r>
              <a:rPr lang="ru-RU" dirty="0" smtClean="0"/>
              <a:t>Виды информации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3" y="1551001"/>
            <a:ext cx="9050407" cy="490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9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31461" y="1589315"/>
            <a:ext cx="8106374" cy="4800600"/>
          </a:xfrm>
        </p:spPr>
        <p:txBody>
          <a:bodyPr>
            <a:normAutofit/>
          </a:bodyPr>
          <a:lstStyle/>
          <a:p>
            <a:pPr marL="82296" indent="0">
              <a:lnSpc>
                <a:spcPts val="3800"/>
              </a:lnSpc>
              <a:buNone/>
            </a:pPr>
            <a:r>
              <a:rPr lang="ru-RU" sz="3600" dirty="0"/>
              <a:t>Стандарт ISO/IEC IS 27001:2005 определяет информационную безопасность как сохранение конфиденциальности, целостности и доступности информации. Кроме того, в понятие ИБ могут быть включены и другие свойства, такие как подлинность, невозможность отказа от авторства, достоверность.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безопасность?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20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45628" y="620109"/>
            <a:ext cx="7998372" cy="5747559"/>
          </a:xfrm>
        </p:spPr>
        <p:txBody>
          <a:bodyPr>
            <a:normAutofit fontScale="85000" lnSpcReduction="10000"/>
          </a:bodyPr>
          <a:lstStyle/>
          <a:p>
            <a:pPr marL="82296" indent="0">
              <a:lnSpc>
                <a:spcPts val="3400"/>
              </a:lnSpc>
              <a:buNone/>
            </a:pPr>
            <a:r>
              <a:rPr lang="ru-RU" b="1" dirty="0"/>
              <a:t>Конфиденциальные данные</a:t>
            </a:r>
            <a:r>
              <a:rPr lang="ru-RU" dirty="0"/>
              <a:t> – это информация, доступ к которой ограничен в соответствии с законами государства и нормами, которые компании </a:t>
            </a:r>
            <a:r>
              <a:rPr lang="ru-RU" dirty="0" smtClean="0"/>
              <a:t>устанавливают </a:t>
            </a:r>
            <a:r>
              <a:rPr lang="ru-RU" dirty="0"/>
              <a:t>самостоятельно</a:t>
            </a:r>
            <a:r>
              <a:rPr lang="ru-RU" dirty="0" smtClean="0"/>
              <a:t>.</a:t>
            </a:r>
          </a:p>
          <a:p>
            <a:pPr marL="82296" indent="0">
              <a:buNone/>
            </a:pPr>
            <a:r>
              <a:rPr lang="ru-RU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ru-RU" b="1" dirty="0"/>
              <a:t>Личные </a:t>
            </a:r>
            <a:r>
              <a:rPr lang="ru-RU" b="1" dirty="0" smtClean="0"/>
              <a:t>конфиденциальные данные (персональные данные)</a:t>
            </a:r>
          </a:p>
          <a:p>
            <a:pPr>
              <a:spcBef>
                <a:spcPts val="1200"/>
              </a:spcBef>
            </a:pPr>
            <a:r>
              <a:rPr lang="ru-RU" b="1" dirty="0"/>
              <a:t>Служебные </a:t>
            </a:r>
            <a:r>
              <a:rPr lang="ru-RU" b="1" dirty="0" smtClean="0"/>
              <a:t>конфиденциальные </a:t>
            </a:r>
            <a:r>
              <a:rPr lang="ru-RU" b="1" dirty="0"/>
              <a:t>данные</a:t>
            </a:r>
            <a:endParaRPr lang="ru-RU" dirty="0"/>
          </a:p>
          <a:p>
            <a:pPr>
              <a:spcBef>
                <a:spcPts val="1200"/>
              </a:spcBef>
            </a:pPr>
            <a:r>
              <a:rPr lang="ru-RU" b="1" dirty="0" smtClean="0"/>
              <a:t>Судебные </a:t>
            </a:r>
            <a:r>
              <a:rPr lang="ru-RU" b="1" dirty="0"/>
              <a:t>конфиденциальные </a:t>
            </a:r>
            <a:r>
              <a:rPr lang="ru-RU" b="1" dirty="0" smtClean="0"/>
              <a:t>данные</a:t>
            </a:r>
            <a:endParaRPr lang="ru-RU" dirty="0" smtClean="0"/>
          </a:p>
          <a:p>
            <a:pPr>
              <a:spcBef>
                <a:spcPts val="1200"/>
              </a:spcBef>
            </a:pPr>
            <a:r>
              <a:rPr lang="ru-RU" b="1" dirty="0"/>
              <a:t>Коммерческие конфиденциальные </a:t>
            </a:r>
            <a:r>
              <a:rPr lang="ru-RU" b="1" dirty="0" smtClean="0"/>
              <a:t>данные</a:t>
            </a:r>
          </a:p>
          <a:p>
            <a:pPr>
              <a:spcBef>
                <a:spcPts val="1200"/>
              </a:spcBef>
            </a:pPr>
            <a:r>
              <a:rPr lang="ru-RU" b="1" dirty="0" smtClean="0"/>
              <a:t>Профессиональные </a:t>
            </a:r>
            <a:r>
              <a:rPr lang="ru-RU" b="1" dirty="0"/>
              <a:t>конфиденциальные данные</a:t>
            </a:r>
          </a:p>
          <a:p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5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59744" y="326008"/>
            <a:ext cx="7558435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800" b="1" dirty="0">
                <a:latin typeface="Arial" panose="020B0604020202020204" pitchFamily="34" charset="0"/>
              </a:rPr>
              <a:t>Личные конфиденциальные данные: </a:t>
            </a:r>
            <a:r>
              <a:rPr lang="ru-RU" sz="1800" dirty="0">
                <a:latin typeface="Arial" panose="020B0604020202020204" pitchFamily="34" charset="0"/>
              </a:rPr>
              <a:t>Сведения о фактах, событиях и обстоятельствах частной жизни гражданина, позволяющие идентифицировать его личность (персональные данные), за исключением сведений, подлежащих распространению в средствах массовой информации в установленных федеральными законами случаях. </a:t>
            </a:r>
            <a:endParaRPr lang="ru-RU" altLang="ru-RU" sz="1800" dirty="0"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Судебные конфиденциальные данные: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Сведения определенные законами «О государственной защите судей, должностных лиц правоохранительных и контролирующих органов» и «О государственной защите потерпевших, свидетелей и иных участников уголовного судопроизводства».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800" b="1" dirty="0">
                <a:latin typeface="Arial" panose="020B0604020202020204" pitchFamily="34" charset="0"/>
              </a:rPr>
              <a:t>Коммерческие конфиденциальные данные: </a:t>
            </a:r>
            <a:r>
              <a:rPr lang="ru-RU" sz="1800" dirty="0">
                <a:latin typeface="Arial" panose="020B0604020202020204" pitchFamily="34" charset="0"/>
              </a:rPr>
              <a:t>все виды информации, которая связана с коммерцией (прибылью) и доступ к которой ограничивается законом или сведения о сущности изобретения, полезной модели или промышленного образца до официальной публикации информации о них предприятием (секретные разработки, технологии производства и т.д.).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Служебные конфиденциальные данные: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Служебные сведения, доступ к которым ограничен органами государственной власти в соответствии с Гражданским кодексом Российской Федерации и федеральными законами (служебная тайна). </a:t>
            </a:r>
          </a:p>
        </p:txBody>
      </p:sp>
    </p:spTree>
    <p:extLst>
      <p:ext uri="{BB962C8B-B14F-4D97-AF65-F5344CB8AC3E}">
        <p14:creationId xmlns:p14="http://schemas.microsoft.com/office/powerpoint/2010/main" val="1925711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61545" y="746234"/>
            <a:ext cx="8082455" cy="5959366"/>
          </a:xfrm>
        </p:spPr>
        <p:txBody>
          <a:bodyPr>
            <a:normAutofit fontScale="77500" lnSpcReduction="20000"/>
          </a:bodyPr>
          <a:lstStyle/>
          <a:p>
            <a:pPr marL="82296" indent="0" algn="just">
              <a:spcBef>
                <a:spcPts val="3000"/>
              </a:spcBef>
              <a:buNone/>
            </a:pPr>
            <a:r>
              <a:rPr lang="ru-RU" b="1" dirty="0" smtClean="0"/>
              <a:t>    Обработка </a:t>
            </a:r>
            <a:r>
              <a:rPr lang="ru-RU" b="1" dirty="0"/>
              <a:t>персональных данных</a:t>
            </a:r>
            <a:r>
              <a:rPr lang="ru-RU" dirty="0"/>
              <a:t> — любое действие (операция) или совокупность </a:t>
            </a:r>
            <a:r>
              <a:rPr lang="ru-RU" dirty="0" smtClean="0"/>
              <a:t>действий, </a:t>
            </a:r>
            <a:r>
              <a:rPr lang="ru-RU" dirty="0"/>
              <a:t>совершаемых с использованием средств автоматизации или без использования таких средств с персональными данными, включая сбор, запись, систематизацию, накопление, хранение, уточнение (обновление, изменение), извлечение, использование, передачу (распространение, предоставление, доступ), обезличивание, блокирование, удаление, уничтожение персональных данных</a:t>
            </a:r>
            <a:r>
              <a:rPr lang="ru-RU" dirty="0" smtClean="0"/>
              <a:t>.</a:t>
            </a:r>
          </a:p>
          <a:p>
            <a:pPr marL="82296" indent="0" algn="just">
              <a:spcBef>
                <a:spcPts val="1800"/>
              </a:spcBef>
              <a:buNone/>
            </a:pPr>
            <a:r>
              <a:rPr lang="ru-RU" dirty="0" smtClean="0"/>
              <a:t>Права </a:t>
            </a:r>
            <a:r>
              <a:rPr lang="ru-RU" dirty="0"/>
              <a:t>на обработку персональных данных закреплено в положениях о государственных органах, федеральными законами, лицензиями на работу с персональными данными, которые выдает </a:t>
            </a:r>
            <a:r>
              <a:rPr lang="ru-RU" dirty="0" err="1"/>
              <a:t>Роскомнадзор</a:t>
            </a:r>
            <a:r>
              <a:rPr lang="ru-RU" dirty="0"/>
              <a:t> или ФСТЭК.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6516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Персональные данные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736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46764" y="305940"/>
            <a:ext cx="7498080" cy="1143000"/>
          </a:xfrm>
        </p:spPr>
        <p:txBody>
          <a:bodyPr/>
          <a:lstStyle/>
          <a:p>
            <a:r>
              <a:rPr lang="ru-RU" dirty="0" smtClean="0"/>
              <a:t>Безопасность баз данных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40964" y="523497"/>
            <a:ext cx="317058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IT 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проектов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764" y="523497"/>
            <a:ext cx="749808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Какой понятийный механизм?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7788" y="365735"/>
            <a:ext cx="795745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Какими категориями мыслить?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7788" y="1331776"/>
            <a:ext cx="795745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Программирование</a:t>
            </a:r>
          </a:p>
          <a:p>
            <a:r>
              <a:rPr lang="ru-RU" sz="3600" dirty="0" smtClean="0"/>
              <a:t>(низкоуровневое)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595838" y="1439412"/>
            <a:ext cx="349940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ашинные команды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7787" y="2624021"/>
            <a:ext cx="795745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Программирование</a:t>
            </a:r>
          </a:p>
          <a:p>
            <a:r>
              <a:rPr lang="ru-RU" sz="3600" dirty="0" smtClean="0"/>
              <a:t>(высокоуровневое)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29944" y="2618430"/>
            <a:ext cx="37120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бъекты, свойства, методы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7787" y="3923647"/>
            <a:ext cx="795745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VEB</a:t>
            </a:r>
            <a:endParaRPr lang="ru-RU" sz="3600" dirty="0" smtClean="0"/>
          </a:p>
          <a:p>
            <a:r>
              <a:rPr lang="ru-RU" sz="3600" dirty="0" smtClean="0"/>
              <a:t>программирование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529943" y="4054745"/>
            <a:ext cx="34994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траницы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7787" y="5223273"/>
            <a:ext cx="79574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Базы данных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529943" y="5223272"/>
            <a:ext cx="34994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т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аблицы, связи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7789" y="5979845"/>
            <a:ext cx="79574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IT</a:t>
            </a:r>
            <a:r>
              <a:rPr lang="ru-RU" sz="3600" dirty="0" smtClean="0"/>
              <a:t> безопасность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5529944" y="5979845"/>
            <a:ext cx="34994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угрозы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47" y="1107268"/>
            <a:ext cx="8751997" cy="5473357"/>
          </a:xfrm>
          <a:prstGeom prst="rect">
            <a:avLst/>
          </a:prstGeom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397876" y="94594"/>
            <a:ext cx="7746124" cy="557047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Угрозы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информационной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4278404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ы данных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азы данных" id="{0A5638D2-8920-4815-97E8-020821C97F76}" vid="{3D69FD7B-DC28-434D-9879-FA4D62913C46}"/>
    </a:ext>
  </a:extLst>
</a:theme>
</file>

<file path=ppt/theme/theme10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Базы данных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азы данных" id="{0A5638D2-8920-4815-97E8-020821C97F76}" vid="{3D69FD7B-DC28-434D-9879-FA4D62913C46}"/>
    </a:ext>
  </a:extLst>
</a:theme>
</file>

<file path=ppt/theme/theme12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6_Базы данных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азы данных" id="{0A5638D2-8920-4815-97E8-020821C97F76}" vid="{3D69FD7B-DC28-434D-9879-FA4D62913C46}"/>
    </a:ext>
  </a:extLst>
</a:theme>
</file>

<file path=ppt/theme/theme14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Базы данных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азы данных" id="{0A5638D2-8920-4815-97E8-020821C97F76}" vid="{3D69FD7B-DC28-434D-9879-FA4D62913C46}"/>
    </a:ext>
  </a:extLst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Базы данных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азы данных" id="{0A5638D2-8920-4815-97E8-020821C97F76}" vid="{3D69FD7B-DC28-434D-9879-FA4D62913C46}"/>
    </a:ext>
  </a:extLst>
</a:theme>
</file>

<file path=ppt/theme/theme6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Базы данных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азы данных" id="{0A5638D2-8920-4815-97E8-020821C97F76}" vid="{3D69FD7B-DC28-434D-9879-FA4D62913C46}"/>
    </a:ext>
  </a:extLst>
</a:theme>
</file>

<file path=ppt/theme/theme8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Базы данных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азы данных" id="{0A5638D2-8920-4815-97E8-020821C97F76}" vid="{3D69FD7B-DC28-434D-9879-FA4D62913C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Базы данных</Template>
  <TotalTime>329</TotalTime>
  <Words>934</Words>
  <Application>Microsoft Office PowerPoint</Application>
  <PresentationFormat>Экран (4:3)</PresentationFormat>
  <Paragraphs>107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24</vt:i4>
      </vt:variant>
    </vt:vector>
  </HeadingPairs>
  <TitlesOfParts>
    <vt:vector size="46" baseType="lpstr">
      <vt:lpstr>Arial</vt:lpstr>
      <vt:lpstr>Calibri</vt:lpstr>
      <vt:lpstr>Calibri Light</vt:lpstr>
      <vt:lpstr>Corbel</vt:lpstr>
      <vt:lpstr>Gill Sans MT</vt:lpstr>
      <vt:lpstr>Verdana</vt:lpstr>
      <vt:lpstr>Wingdings</vt:lpstr>
      <vt:lpstr>Wingdings 2</vt:lpstr>
      <vt:lpstr>Базы данных</vt:lpstr>
      <vt:lpstr>Специальное оформление</vt:lpstr>
      <vt:lpstr>1_Базы данных</vt:lpstr>
      <vt:lpstr>1_Специальное оформление</vt:lpstr>
      <vt:lpstr>2_Базы данных</vt:lpstr>
      <vt:lpstr>2_Специальное оформление</vt:lpstr>
      <vt:lpstr>3_Базы данных</vt:lpstr>
      <vt:lpstr>3_Специальное оформление</vt:lpstr>
      <vt:lpstr>4_Базы данных</vt:lpstr>
      <vt:lpstr>4_Специальное оформление</vt:lpstr>
      <vt:lpstr>5_Базы данных</vt:lpstr>
      <vt:lpstr>5_Специальное оформление</vt:lpstr>
      <vt:lpstr>6_Базы данных</vt:lpstr>
      <vt:lpstr>6_Специальное оформление</vt:lpstr>
      <vt:lpstr>Безопасность БД</vt:lpstr>
      <vt:lpstr>Безопасность БД</vt:lpstr>
      <vt:lpstr>Виды информации</vt:lpstr>
      <vt:lpstr>Что такое безопасность?</vt:lpstr>
      <vt:lpstr>Презентация PowerPoint</vt:lpstr>
      <vt:lpstr>Презентация PowerPoint</vt:lpstr>
      <vt:lpstr>Персональные данные</vt:lpstr>
      <vt:lpstr>Безопасность баз данных</vt:lpstr>
      <vt:lpstr>Угрозы информационной безопасности</vt:lpstr>
      <vt:lpstr>Угрозы информационной безопасности</vt:lpstr>
      <vt:lpstr>Стихийные угрозы информационной безопасности</vt:lpstr>
      <vt:lpstr>Злоумышленные угрозы информационной безопасности</vt:lpstr>
      <vt:lpstr>Несанкционированное считывание информации</vt:lpstr>
      <vt:lpstr>Неразрешенная модификация информации и ее уничтожение</vt:lpstr>
      <vt:lpstr>Изменение штатного функционирования вычислительной системы (сети)</vt:lpstr>
      <vt:lpstr>Презентация PowerPoint</vt:lpstr>
      <vt:lpstr>Человеческий фактор</vt:lpstr>
      <vt:lpstr>Приступая к организации информационной безопасности:</vt:lpstr>
      <vt:lpstr>Средства защиты информации</vt:lpstr>
      <vt:lpstr>Неформальные средства защиты</vt:lpstr>
      <vt:lpstr>Презентация PowerPoint</vt:lpstr>
      <vt:lpstr>Технические средства защиты</vt:lpstr>
      <vt:lpstr>Презентация PowerPoint</vt:lpstr>
      <vt:lpstr>Что же делать сотрудникам IT?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все понемногу</dc:title>
  <dc:creator>Михаил Фомин</dc:creator>
  <cp:lastModifiedBy>Михаил Фомин</cp:lastModifiedBy>
  <cp:revision>28</cp:revision>
  <dcterms:created xsi:type="dcterms:W3CDTF">2018-12-19T15:59:15Z</dcterms:created>
  <dcterms:modified xsi:type="dcterms:W3CDTF">2019-10-22T17:03:20Z</dcterms:modified>
</cp:coreProperties>
</file>