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31"/>
  </p:notesMasterIdLst>
  <p:sldIdLst>
    <p:sldId id="261" r:id="rId3"/>
    <p:sldId id="256" r:id="rId4"/>
    <p:sldId id="274" r:id="rId5"/>
    <p:sldId id="275" r:id="rId6"/>
    <p:sldId id="265" r:id="rId7"/>
    <p:sldId id="262" r:id="rId8"/>
    <p:sldId id="260" r:id="rId9"/>
    <p:sldId id="279" r:id="rId10"/>
    <p:sldId id="278" r:id="rId11"/>
    <p:sldId id="270" r:id="rId12"/>
    <p:sldId id="271" r:id="rId13"/>
    <p:sldId id="272" r:id="rId14"/>
    <p:sldId id="273" r:id="rId15"/>
    <p:sldId id="263" r:id="rId16"/>
    <p:sldId id="259" r:id="rId17"/>
    <p:sldId id="264" r:id="rId18"/>
    <p:sldId id="282" r:id="rId19"/>
    <p:sldId id="258" r:id="rId20"/>
    <p:sldId id="267" r:id="rId21"/>
    <p:sldId id="283" r:id="rId22"/>
    <p:sldId id="266" r:id="rId23"/>
    <p:sldId id="281" r:id="rId24"/>
    <p:sldId id="268" r:id="rId25"/>
    <p:sldId id="280" r:id="rId26"/>
    <p:sldId id="276" r:id="rId27"/>
    <p:sldId id="277" r:id="rId28"/>
    <p:sldId id="257" r:id="rId29"/>
    <p:sldId id="269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82587" autoAdjust="0"/>
  </p:normalViewPr>
  <p:slideViewPr>
    <p:cSldViewPr snapToGrid="0">
      <p:cViewPr varScale="1">
        <p:scale>
          <a:sx n="60" d="100"/>
          <a:sy n="60" d="100"/>
        </p:scale>
        <p:origin x="6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A53FC7-5F2F-4E81-8821-CAFD99EA6A10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B90CE-77F0-42C0-829D-466FB0B3D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148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4B90CE-77F0-42C0-829D-466FB0B3D02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00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4144" y="435936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/>
          <a:lstStyle>
            <a:lvl1pPr marL="7315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noProof="1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Oval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037934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56524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974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2013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8645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00979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65293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42076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9888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7545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593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640080" indent="-237744">
              <a:buClr>
                <a:schemeClr val="accent5"/>
              </a:buClr>
              <a:buFont typeface="Wingdings" panose="05000000000000000000" pitchFamily="2" charset="2"/>
              <a:buChar char="Ø"/>
              <a:defRPr sz="2800"/>
            </a:lvl2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932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74804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73566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8184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100138"/>
            <a:ext cx="8534400" cy="1509712"/>
          </a:xfrm>
        </p:spPr>
        <p:txBody>
          <a:bodyPr anchor="b"/>
          <a:lstStyle>
            <a:lvl1pPr marL="27432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50000" t="50000" r="100000" b="1250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9" name="Oval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9322130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e 8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0" name="Oval 9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78633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9293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283464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082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1690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4241067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462731" cy="851694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40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35100"/>
            <a:ext cx="5080000" cy="69850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56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0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latinLnBrk="0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>
              <a:buNone/>
              <a:defRPr sz="3200"/>
            </a:lvl1pPr>
            <a:extLst/>
          </a:lstStyle>
          <a:p>
            <a:pPr marL="0" algn="l"/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7517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85000" t="100000" r="1000000" b="30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450848" y="0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ru-RU" noProof="1" smtClean="0"/>
              <a:t>Образец заголовка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/>
            <a:r>
              <a:rPr lang="ru-RU" noProof="1" smtClean="0"/>
              <a:t>Образец текста</a:t>
            </a:r>
          </a:p>
          <a:p>
            <a:pPr lvl="1"/>
            <a:r>
              <a:rPr lang="ru-RU" noProof="1" smtClean="0"/>
              <a:t>Второй уровень</a:t>
            </a:r>
          </a:p>
          <a:p>
            <a:pPr lvl="2"/>
            <a:r>
              <a:rPr lang="ru-RU" noProof="1" smtClean="0"/>
              <a:t>Третий уровень</a:t>
            </a:r>
          </a:p>
          <a:p>
            <a:pPr lvl="3"/>
            <a:r>
              <a:rPr lang="ru-RU" noProof="1" smtClean="0"/>
              <a:t>Четвертый уровень</a:t>
            </a:r>
          </a:p>
          <a:p>
            <a:pPr lvl="4"/>
            <a:r>
              <a:rPr lang="ru-RU" noProof="1" smtClean="0"/>
              <a:t>Пятый уровень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6893F6C-DB15-4307-B314-3C3D8FEF348B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>
              <a:defRPr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C8D31B7-0FC0-4F67-941F-072C54D5181E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72165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ts val="3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ts val="3000"/>
        </a:lnSpc>
        <a:spcBef>
          <a:spcPts val="550"/>
        </a:spcBef>
        <a:buClr>
          <a:schemeClr val="accent1"/>
        </a:buClr>
        <a:buFont typeface="Verdana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ts val="2800"/>
        </a:lnSpc>
        <a:spcBef>
          <a:spcPct val="20000"/>
        </a:spcBef>
        <a:buClr>
          <a:schemeClr val="accent2"/>
        </a:buClr>
        <a:buFont typeface="Wingdings 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spcBef>
          <a:spcPct val="20000"/>
        </a:spcBef>
        <a:buClr>
          <a:schemeClr val="accent5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spcBef>
          <a:spcPct val="20000"/>
        </a:spcBef>
        <a:buClr>
          <a:schemeClr val="accent6"/>
        </a:buClr>
        <a:buFont typeface="Wingdings 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B4E2A9-63CE-4681-A18C-55458555571A}" type="datetimeFigureOut">
              <a:rPr lang="ru-RU" smtClean="0"/>
              <a:t>17.11.2020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2F7C-2F23-4BCA-BC88-0C786F44AE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515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687511" y="3399714"/>
            <a:ext cx="8042275" cy="3941762"/>
          </a:xfrm>
        </p:spPr>
        <p:txBody>
          <a:bodyPr/>
          <a:lstStyle/>
          <a:p>
            <a:pPr>
              <a:lnSpc>
                <a:spcPts val="4000"/>
              </a:lnSpc>
            </a:pPr>
            <a:r>
              <a:rPr lang="en-US" altLang="ru-RU" dirty="0" smtClean="0"/>
              <a:t>Key-value (</a:t>
            </a:r>
            <a:r>
              <a:rPr lang="en-US" altLang="ru-RU" dirty="0" err="1" smtClean="0"/>
              <a:t>Redis</a:t>
            </a:r>
            <a:r>
              <a:rPr lang="en-US" altLang="ru-RU" dirty="0" smtClean="0"/>
              <a:t>, Dynamo, </a:t>
            </a:r>
            <a:r>
              <a:rPr lang="en-US" altLang="ru-RU" dirty="0" err="1" smtClean="0"/>
              <a:t>MemcacheDB</a:t>
            </a:r>
            <a:r>
              <a:rPr lang="en-US" altLang="ru-RU" dirty="0" smtClean="0"/>
              <a:t>, Voldemort)</a:t>
            </a:r>
          </a:p>
          <a:p>
            <a:pPr>
              <a:lnSpc>
                <a:spcPts val="4000"/>
              </a:lnSpc>
            </a:pPr>
            <a:r>
              <a:rPr lang="en-US" altLang="ru-RU" dirty="0" smtClean="0"/>
              <a:t>Document (MongoDB, </a:t>
            </a:r>
            <a:r>
              <a:rPr lang="en-US" altLang="ru-RU" dirty="0" err="1" smtClean="0"/>
              <a:t>CouchDB</a:t>
            </a:r>
            <a:r>
              <a:rPr lang="en-US" altLang="ru-RU" dirty="0" smtClean="0"/>
              <a:t>, </a:t>
            </a:r>
            <a:r>
              <a:rPr lang="en-US" altLang="ru-RU" dirty="0" err="1" smtClean="0"/>
              <a:t>Riak</a:t>
            </a:r>
            <a:r>
              <a:rPr lang="en-US" altLang="ru-RU" dirty="0" smtClean="0"/>
              <a:t>)</a:t>
            </a:r>
          </a:p>
          <a:p>
            <a:pPr>
              <a:lnSpc>
                <a:spcPts val="4000"/>
              </a:lnSpc>
            </a:pPr>
            <a:r>
              <a:rPr lang="en-US" altLang="ru-RU" dirty="0" smtClean="0"/>
              <a:t>Wide Column (</a:t>
            </a:r>
            <a:r>
              <a:rPr lang="en-US" altLang="ru-RU" dirty="0" err="1" smtClean="0"/>
              <a:t>BigTable</a:t>
            </a:r>
            <a:r>
              <a:rPr lang="en-US" altLang="ru-RU" dirty="0" smtClean="0"/>
              <a:t>, Cassandra, </a:t>
            </a:r>
            <a:r>
              <a:rPr lang="en-US" altLang="ru-RU" dirty="0" err="1" smtClean="0"/>
              <a:t>HBase</a:t>
            </a:r>
            <a:r>
              <a:rPr lang="en-US" altLang="ru-RU" dirty="0" smtClean="0"/>
              <a:t>)</a:t>
            </a:r>
          </a:p>
          <a:p>
            <a:pPr>
              <a:lnSpc>
                <a:spcPts val="4000"/>
              </a:lnSpc>
            </a:pPr>
            <a:r>
              <a:rPr lang="en-US" altLang="ru-RU" dirty="0" smtClean="0"/>
              <a:t>Graph (Neo4j, </a:t>
            </a:r>
            <a:r>
              <a:rPr lang="en-US" altLang="ru-RU" dirty="0" err="1" smtClean="0"/>
              <a:t>InfiniteGraph</a:t>
            </a:r>
            <a:r>
              <a:rPr lang="en-US" altLang="ru-RU" dirty="0" smtClean="0"/>
              <a:t>)</a:t>
            </a:r>
          </a:p>
        </p:txBody>
      </p:sp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mtClean="0">
                <a:solidFill>
                  <a:srgbClr val="000000"/>
                </a:solidFill>
              </a:rPr>
              <a:t>NoSQL </a:t>
            </a:r>
            <a:r>
              <a:rPr lang="ru-RU" altLang="ru-RU" smtClean="0">
                <a:solidFill>
                  <a:srgbClr val="000000"/>
                </a:solidFill>
              </a:rPr>
              <a:t>базы данных</a:t>
            </a:r>
            <a:endParaRPr lang="en-US" altLang="ru-RU" smtClean="0">
              <a:solidFill>
                <a:srgbClr val="00000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2944375" y="1463950"/>
            <a:ext cx="7528545" cy="1032094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altLang="ru-RU" sz="5400">
                <a:solidFill>
                  <a:schemeClr val="tx1"/>
                </a:solidFill>
              </a:rPr>
              <a:t>NoSQL = Not only SQL</a:t>
            </a:r>
            <a:endParaRPr lang="en-US" altLang="ru-RU" sz="5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83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14144" y="1801090"/>
            <a:ext cx="9997440" cy="4447309"/>
          </a:xfrm>
        </p:spPr>
        <p:txBody>
          <a:bodyPr>
            <a:normAutofit/>
          </a:bodyPr>
          <a:lstStyle/>
          <a:p>
            <a:pPr marL="82296" indent="0">
              <a:lnSpc>
                <a:spcPts val="4000"/>
              </a:lnSpc>
              <a:buNone/>
            </a:pPr>
            <a:r>
              <a:rPr lang="ru-RU" sz="4000" dirty="0" smtClean="0"/>
              <a:t>В </a:t>
            </a:r>
            <a:r>
              <a:rPr lang="en-US" sz="4000" dirty="0" err="1" smtClean="0"/>
              <a:t>Redis</a:t>
            </a:r>
            <a:r>
              <a:rPr lang="ru-RU" sz="4000" dirty="0" smtClean="0"/>
              <a:t> (команда </a:t>
            </a:r>
            <a:r>
              <a:rPr lang="en-US" sz="4000" dirty="0" smtClean="0"/>
              <a:t>Expire</a:t>
            </a:r>
            <a:r>
              <a:rPr lang="ru-RU" sz="4000" dirty="0" smtClean="0"/>
              <a:t>)</a:t>
            </a:r>
            <a:r>
              <a:rPr lang="en-US" sz="4000" dirty="0" smtClean="0"/>
              <a:t> </a:t>
            </a:r>
            <a:r>
              <a:rPr lang="ru-RU" sz="4000" dirty="0" smtClean="0"/>
              <a:t>можно установить время жизни ключа, вернее, время оставшейся жизни ключа, по истечении которой ключ будет уничтожен безвозвратно.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Временные ограничения для данных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937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0"/>
            <a:ext cx="9997440" cy="1033174"/>
          </a:xfrm>
        </p:spPr>
        <p:txBody>
          <a:bodyPr>
            <a:normAutofit/>
          </a:bodyPr>
          <a:lstStyle/>
          <a:p>
            <a:r>
              <a:rPr lang="ru-RU" dirty="0" smtClean="0"/>
              <a:t>Репликация в </a:t>
            </a:r>
            <a:r>
              <a:rPr lang="en-US" dirty="0" err="1" smtClean="0"/>
              <a:t>Redis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026227" y="3823855"/>
            <a:ext cx="2504209" cy="1288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Основной  сервер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85508" y="5306291"/>
            <a:ext cx="2504209" cy="1288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Реплика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285508" y="2535382"/>
            <a:ext cx="2504209" cy="1288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Реплика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981208" y="5306291"/>
            <a:ext cx="2504209" cy="1288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Реплика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981208" y="2525496"/>
            <a:ext cx="2504209" cy="1288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Реплика</a:t>
            </a:r>
            <a:endParaRPr lang="ru-RU" dirty="0"/>
          </a:p>
        </p:txBody>
      </p:sp>
      <p:cxnSp>
        <p:nvCxnSpPr>
          <p:cNvPr id="10" name="Прямая со стрелкой 9"/>
          <p:cNvCxnSpPr>
            <a:stCxn id="5" idx="3"/>
            <a:endCxn id="8" idx="1"/>
          </p:cNvCxnSpPr>
          <p:nvPr/>
        </p:nvCxnSpPr>
        <p:spPr>
          <a:xfrm flipV="1">
            <a:off x="7789717" y="3169733"/>
            <a:ext cx="1191491" cy="2780795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5" idx="3"/>
            <a:endCxn id="7" idx="1"/>
          </p:cNvCxnSpPr>
          <p:nvPr/>
        </p:nvCxnSpPr>
        <p:spPr>
          <a:xfrm>
            <a:off x="7789717" y="5950528"/>
            <a:ext cx="1191491" cy="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3"/>
            <a:endCxn id="6" idx="1"/>
          </p:cNvCxnSpPr>
          <p:nvPr/>
        </p:nvCxnSpPr>
        <p:spPr>
          <a:xfrm flipV="1">
            <a:off x="4530436" y="3179619"/>
            <a:ext cx="755072" cy="1288473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4" idx="3"/>
          </p:cNvCxnSpPr>
          <p:nvPr/>
        </p:nvCxnSpPr>
        <p:spPr>
          <a:xfrm>
            <a:off x="4530436" y="4468092"/>
            <a:ext cx="755072" cy="1610590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 flipH="1">
            <a:off x="1724890" y="1003048"/>
            <a:ext cx="98505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 Redis применяется архитектура узлов «</a:t>
            </a:r>
            <a:r>
              <a:rPr lang="en-US" sz="2400" dirty="0" smtClean="0"/>
              <a:t>master</a:t>
            </a:r>
            <a:r>
              <a:rPr lang="ru-RU" sz="2400" dirty="0" smtClean="0"/>
              <a:t>‑</a:t>
            </a:r>
            <a:r>
              <a:rPr lang="en-US" sz="2400" dirty="0" smtClean="0"/>
              <a:t>slave</a:t>
            </a:r>
            <a:r>
              <a:rPr lang="ru-RU" sz="2400" dirty="0" smtClean="0"/>
              <a:t>» и поддерживается асинхронная репликация, при которой данные могут копироваться на несколько подчиненных серверов.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72680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14144" y="1662953"/>
            <a:ext cx="9997440" cy="4800600"/>
          </a:xfrm>
        </p:spPr>
        <p:txBody>
          <a:bodyPr/>
          <a:lstStyle/>
          <a:p>
            <a:pPr marL="82296" indent="0">
              <a:lnSpc>
                <a:spcPts val="3600"/>
              </a:lnSpc>
              <a:spcBef>
                <a:spcPts val="1200"/>
              </a:spcBef>
              <a:buNone/>
            </a:pPr>
            <a:r>
              <a:rPr lang="ru-RU" dirty="0" smtClean="0"/>
              <a:t>MULTI</a:t>
            </a:r>
            <a:r>
              <a:rPr lang="ru-RU" dirty="0"/>
              <a:t> — начать запись команд для транзакции.</a:t>
            </a:r>
          </a:p>
          <a:p>
            <a:pPr marL="82296" indent="0">
              <a:lnSpc>
                <a:spcPts val="3600"/>
              </a:lnSpc>
              <a:spcBef>
                <a:spcPts val="1200"/>
              </a:spcBef>
              <a:buNone/>
            </a:pPr>
            <a:r>
              <a:rPr lang="ru-RU" dirty="0"/>
              <a:t>EXEC — выполнить записанные команды.</a:t>
            </a:r>
          </a:p>
          <a:p>
            <a:pPr marL="82296" indent="0">
              <a:lnSpc>
                <a:spcPts val="3600"/>
              </a:lnSpc>
              <a:spcBef>
                <a:spcPts val="1200"/>
              </a:spcBef>
              <a:buNone/>
            </a:pPr>
            <a:r>
              <a:rPr lang="ru-RU" dirty="0"/>
              <a:t>DISCARD — </a:t>
            </a:r>
            <a:r>
              <a:rPr lang="ru-RU" dirty="0" smtClean="0"/>
              <a:t>отменить </a:t>
            </a:r>
            <a:r>
              <a:rPr lang="ru-RU" dirty="0"/>
              <a:t>все записанные команды.</a:t>
            </a:r>
          </a:p>
          <a:p>
            <a:pPr marL="82296" indent="0">
              <a:lnSpc>
                <a:spcPts val="3600"/>
              </a:lnSpc>
              <a:spcBef>
                <a:spcPts val="1200"/>
              </a:spcBef>
              <a:buNone/>
            </a:pPr>
            <a:r>
              <a:rPr lang="ru-RU" dirty="0"/>
              <a:t>WATCH — команда, обеспечивающая поведение типа «</a:t>
            </a:r>
            <a:r>
              <a:rPr lang="ru-RU" dirty="0" err="1"/>
              <a:t>check-and-set</a:t>
            </a:r>
            <a:r>
              <a:rPr lang="ru-RU" dirty="0"/>
              <a:t>» (CAS) — транзакция выполняется только в случае, если другие клиенты не изменили значение переменной. Иначе EXEC не выполнит записанные команды.</a:t>
            </a:r>
          </a:p>
          <a:p>
            <a:pPr marL="82296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286422"/>
            <a:ext cx="9997440" cy="945573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</a:rPr>
              <a:t>Транзакции  в </a:t>
            </a:r>
            <a:r>
              <a:rPr lang="ru-RU" dirty="0" smtClean="0">
                <a:effectLst/>
              </a:rPr>
              <a:t>Redis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0014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93518"/>
            <a:ext cx="9997440" cy="955964"/>
          </a:xfrm>
        </p:spPr>
        <p:txBody>
          <a:bodyPr/>
          <a:lstStyle/>
          <a:p>
            <a:r>
              <a:rPr lang="ru-RU" dirty="0" smtClean="0"/>
              <a:t>Счетчики в  </a:t>
            </a:r>
            <a:r>
              <a:rPr lang="en-US" dirty="0" err="1" smtClean="0"/>
              <a:t>Redis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914144" y="1462835"/>
            <a:ext cx="9984721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Redis поддерживает атомарный инкремент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строковых данных. При работе инкремента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доступ к данным блокируется, таким образом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осуществляется целостность данных.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ru-RU" altLang="ru-RU" sz="2400" dirty="0">
                <a:latin typeface="Arial Unicode MS"/>
              </a:rPr>
              <a:t>&gt;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SET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population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6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OK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 INCRBY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population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10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integer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) 16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&gt; INCR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population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(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integer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) 17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564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14144" y="1219200"/>
            <a:ext cx="9997440" cy="5029200"/>
          </a:xfrm>
        </p:spPr>
        <p:txBody>
          <a:bodyPr>
            <a:normAutofit fontScale="92500"/>
          </a:bodyPr>
          <a:lstStyle/>
          <a:p>
            <a:pPr marL="82296" indent="0">
              <a:lnSpc>
                <a:spcPts val="3900"/>
              </a:lnSpc>
              <a:buNone/>
            </a:pPr>
            <a:r>
              <a:rPr lang="ru-RU" dirty="0"/>
              <a:t>Redis может использоваться и как очередь сообщений. Клиент может включить режим ожидания сообщений по определенному </a:t>
            </a:r>
            <a:r>
              <a:rPr lang="ru-RU" dirty="0" smtClean="0"/>
              <a:t>ключу/каналу, </a:t>
            </a:r>
            <a:r>
              <a:rPr lang="ru-RU" dirty="0"/>
              <a:t>а также отправлять произвольные сообщения всем, кто подписан на определенный канал</a:t>
            </a:r>
            <a:r>
              <a:rPr lang="ru-RU" dirty="0" smtClean="0"/>
              <a:t>.</a:t>
            </a:r>
          </a:p>
          <a:p>
            <a:pPr marL="82296" indent="0">
              <a:buNone/>
            </a:pPr>
            <a:r>
              <a:rPr lang="ru-RU" dirty="0"/>
              <a:t>То есть </a:t>
            </a:r>
            <a:r>
              <a:rPr lang="ru-RU" dirty="0" err="1"/>
              <a:t>Redis</a:t>
            </a:r>
            <a:r>
              <a:rPr lang="ru-RU" dirty="0"/>
              <a:t> можно использовать как </a:t>
            </a:r>
            <a:r>
              <a:rPr lang="ru-RU" b="1" dirty="0"/>
              <a:t>сервер сообщений</a:t>
            </a:r>
            <a:r>
              <a:rPr lang="ru-RU" dirty="0"/>
              <a:t>. </a:t>
            </a:r>
          </a:p>
          <a:p>
            <a:pPr marL="82296" indent="0">
              <a:buNone/>
            </a:pPr>
            <a:r>
              <a:rPr lang="ru-RU" dirty="0"/>
              <a:t>Одни клиенты подписываются на определенные каналы используя команду </a:t>
            </a:r>
            <a:r>
              <a:rPr lang="ru-RU" b="1" dirty="0"/>
              <a:t>SUBSCRIBE </a:t>
            </a:r>
            <a:r>
              <a:rPr lang="ru-RU" b="1" dirty="0" err="1"/>
              <a:t>имя_канала</a:t>
            </a:r>
            <a:endParaRPr lang="ru-RU" dirty="0"/>
          </a:p>
          <a:p>
            <a:pPr marL="82296" indent="0">
              <a:buNone/>
            </a:pPr>
            <a:r>
              <a:rPr lang="ru-RU" dirty="0"/>
              <a:t>Другие клиенты могут отправлять сообщения в этот канал используя команду </a:t>
            </a:r>
            <a:r>
              <a:rPr lang="ru-RU" b="1" dirty="0"/>
              <a:t>PUBLISH </a:t>
            </a:r>
            <a:r>
              <a:rPr lang="ru-RU" b="1" dirty="0" err="1"/>
              <a:t>имя_канала</a:t>
            </a:r>
            <a:r>
              <a:rPr lang="ru-RU" b="1" dirty="0"/>
              <a:t> значение</a:t>
            </a:r>
            <a:endParaRPr lang="ru-RU" dirty="0"/>
          </a:p>
          <a:p>
            <a:pPr marL="82296" indent="0">
              <a:lnSpc>
                <a:spcPts val="3900"/>
              </a:lnSpc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0"/>
            <a:ext cx="9997440" cy="1052945"/>
          </a:xfrm>
        </p:spPr>
        <p:txBody>
          <a:bodyPr>
            <a:normAutofit/>
          </a:bodyPr>
          <a:lstStyle/>
          <a:p>
            <a:r>
              <a:rPr lang="ru-RU" dirty="0"/>
              <a:t>Режим «Публикация и подписка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2379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14144" y="1672936"/>
            <a:ext cx="10111601" cy="4575464"/>
          </a:xfrm>
        </p:spPr>
        <p:txBody>
          <a:bodyPr>
            <a:normAutofit/>
          </a:bodyPr>
          <a:lstStyle/>
          <a:p>
            <a:pPr marL="82296" indent="457200">
              <a:lnSpc>
                <a:spcPts val="3900"/>
              </a:lnSpc>
              <a:spcBef>
                <a:spcPts val="0"/>
              </a:spcBef>
              <a:buNone/>
            </a:pPr>
            <a:r>
              <a:rPr lang="ru-RU" sz="4000" dirty="0"/>
              <a:t>База данных </a:t>
            </a:r>
            <a:r>
              <a:rPr lang="ru-RU" sz="4000" dirty="0" smtClean="0"/>
              <a:t>«</a:t>
            </a:r>
            <a:r>
              <a:rPr lang="ru-RU" sz="4000" dirty="0"/>
              <a:t>ключ‑значение» хранит данные как совокупность пар «ключ‑значение», в которых ключ служит уникальным идентификатором. Как ключи, так и значения могут представлять собой что угодно: от простых до сложных составных объектов</a:t>
            </a:r>
            <a:r>
              <a:rPr lang="ru-RU" sz="4000" dirty="0" smtClean="0"/>
              <a:t>. В Redis ключом может быть только строка, а вот значения могут быть разных типов…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076180"/>
          </a:xfrm>
        </p:spPr>
        <p:txBody>
          <a:bodyPr/>
          <a:lstStyle/>
          <a:p>
            <a:r>
              <a:rPr lang="ru-RU" dirty="0" smtClean="0"/>
              <a:t>Ключ - значение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08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lnSpc>
                <a:spcPts val="3500"/>
              </a:lnSpc>
              <a:spcBef>
                <a:spcPts val="1200"/>
              </a:spcBef>
              <a:buNone/>
            </a:pPr>
            <a:r>
              <a:rPr lang="ru-RU" b="1" dirty="0" smtClean="0"/>
              <a:t>Строка</a:t>
            </a:r>
            <a:r>
              <a:rPr lang="en-US" dirty="0"/>
              <a:t> (strings</a:t>
            </a:r>
            <a:r>
              <a:rPr lang="en-US" dirty="0" smtClean="0"/>
              <a:t>)</a:t>
            </a:r>
            <a:r>
              <a:rPr lang="ru-RU" b="1" dirty="0" smtClean="0"/>
              <a:t>: </a:t>
            </a:r>
            <a:r>
              <a:rPr lang="ru-RU" dirty="0"/>
              <a:t>в </a:t>
            </a:r>
            <a:r>
              <a:rPr lang="ru-RU" dirty="0" smtClean="0"/>
              <a:t>самом простом </a:t>
            </a:r>
            <a:r>
              <a:rPr lang="ru-RU" dirty="0"/>
              <a:t>случае значением может быть просто последовательность каких-то байт, о содержании которых Redis ничего не знает и знать не </a:t>
            </a:r>
            <a:r>
              <a:rPr lang="ru-RU" dirty="0" smtClean="0"/>
              <a:t>должен. Длинна строки не более</a:t>
            </a:r>
            <a:r>
              <a:rPr lang="ru-RU" dirty="0" smtClean="0">
                <a:latin typeface="Arial Narrow" panose="020B0606020202030204" pitchFamily="34" charset="0"/>
              </a:rPr>
              <a:t> </a:t>
            </a:r>
            <a:r>
              <a:rPr lang="ru-RU" sz="2800" dirty="0" smtClean="0">
                <a:latin typeface="Arial Narrow" panose="020B0606020202030204" pitchFamily="34" charset="0"/>
              </a:rPr>
              <a:t>512</a:t>
            </a:r>
            <a:r>
              <a:rPr lang="ru-RU" dirty="0" smtClean="0"/>
              <a:t>МБ </a:t>
            </a:r>
            <a:endParaRPr lang="en-US" dirty="0" smtClean="0"/>
          </a:p>
          <a:p>
            <a:pPr marL="82296" indent="0">
              <a:lnSpc>
                <a:spcPts val="3500"/>
              </a:lnSpc>
              <a:spcBef>
                <a:spcPts val="1200"/>
              </a:spcBef>
              <a:buNone/>
            </a:pPr>
            <a:r>
              <a:rPr lang="ru-RU" dirty="0" smtClean="0"/>
              <a:t>Строка может быть и числом</a:t>
            </a:r>
            <a:endParaRPr lang="en-US" dirty="0" smtClean="0"/>
          </a:p>
          <a:p>
            <a:pPr marL="82296" indent="0">
              <a:lnSpc>
                <a:spcPts val="3500"/>
              </a:lnSpc>
              <a:spcBef>
                <a:spcPts val="1200"/>
              </a:spcBef>
              <a:buNone/>
            </a:pPr>
            <a:r>
              <a:rPr lang="ru-RU" dirty="0"/>
              <a:t>Строки — это основная структура. Это одна их четырех базовых структур, а так же основа всех сложных структур, потому что Список — это список строк, Множество — это множество строк, и так далее.</a:t>
            </a:r>
            <a:endParaRPr lang="en-US" dirty="0" smtClean="0"/>
          </a:p>
          <a:p>
            <a:pPr marL="82296" indent="0">
              <a:lnSpc>
                <a:spcPts val="3500"/>
              </a:lnSpc>
              <a:spcBef>
                <a:spcPts val="1200"/>
              </a:spcBef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данных. Строки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621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38344" y="903642"/>
            <a:ext cx="10373240" cy="5954358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ts val="3500"/>
              </a:lnSpc>
            </a:pPr>
            <a:r>
              <a:rPr lang="ru-RU" b="1" dirty="0"/>
              <a:t>Кэш сессии</a:t>
            </a:r>
            <a:r>
              <a:rPr lang="ru-RU" dirty="0"/>
              <a:t>: многие веб-сайты используют строки </a:t>
            </a:r>
            <a:r>
              <a:rPr lang="ru-RU" dirty="0" err="1"/>
              <a:t>Redis</a:t>
            </a:r>
            <a:r>
              <a:rPr lang="ru-RU" dirty="0"/>
              <a:t> для создания кэша сессии, чтобы ускорить работу веб-сайта путем кэширования HTML-фрагментов или страниц. </a:t>
            </a:r>
            <a:r>
              <a:rPr lang="ru-RU" dirty="0" err="1"/>
              <a:t>Redis</a:t>
            </a:r>
            <a:r>
              <a:rPr lang="ru-RU" dirty="0"/>
              <a:t> идеально подходит для этого, так как данные временно хранятся в оперативной </a:t>
            </a:r>
            <a:r>
              <a:rPr lang="ru-RU" dirty="0" smtClean="0"/>
              <a:t>памяти, например</a:t>
            </a:r>
            <a:r>
              <a:rPr lang="ru-RU" dirty="0"/>
              <a:t>, </a:t>
            </a:r>
            <a:r>
              <a:rPr lang="ru-RU" dirty="0" smtClean="0"/>
              <a:t>такие </a:t>
            </a:r>
            <a:r>
              <a:rPr lang="ru-RU" dirty="0"/>
              <a:t>как товары в корзине покупок интернет-магазина, чтобы они не потерялись в случае выхода из системы или потери соединения</a:t>
            </a:r>
            <a:r>
              <a:rPr lang="ru-RU" dirty="0" smtClean="0"/>
              <a:t>.</a:t>
            </a:r>
            <a:endParaRPr lang="ru-RU" dirty="0"/>
          </a:p>
          <a:p>
            <a:pPr>
              <a:lnSpc>
                <a:spcPts val="3500"/>
              </a:lnSpc>
            </a:pPr>
            <a:r>
              <a:rPr lang="ru-RU" b="1" dirty="0" err="1"/>
              <a:t>Биллинг</a:t>
            </a:r>
            <a:r>
              <a:rPr lang="ru-RU" b="1" dirty="0"/>
              <a:t> по объему оказанных услуг</a:t>
            </a:r>
            <a:r>
              <a:rPr lang="ru-RU" dirty="0"/>
              <a:t> (</a:t>
            </a:r>
            <a:r>
              <a:rPr lang="ru-RU" dirty="0" err="1"/>
              <a:t>usage</a:t>
            </a:r>
            <a:r>
              <a:rPr lang="ru-RU" dirty="0"/>
              <a:t>-или </a:t>
            </a:r>
            <a:r>
              <a:rPr lang="ru-RU" dirty="0" err="1"/>
              <a:t>metered</a:t>
            </a:r>
            <a:r>
              <a:rPr lang="ru-RU" dirty="0"/>
              <a:t> </a:t>
            </a:r>
            <a:r>
              <a:rPr lang="ru-RU" dirty="0" err="1"/>
              <a:t>billing</a:t>
            </a:r>
            <a:r>
              <a:rPr lang="ru-RU" dirty="0"/>
              <a:t>): менее известный пример использования строк </a:t>
            </a:r>
            <a:r>
              <a:rPr lang="ru-RU" dirty="0" err="1"/>
              <a:t>Redis</a:t>
            </a:r>
            <a:r>
              <a:rPr lang="ru-RU" dirty="0"/>
              <a:t> — подсчет биллинга в реальном времени в моделях с тарифами на конкретные услуги. Это позволяет </a:t>
            </a:r>
            <a:r>
              <a:rPr lang="ru-RU" dirty="0" err="1"/>
              <a:t>SaaS</a:t>
            </a:r>
            <a:r>
              <a:rPr lang="ru-RU" dirty="0"/>
              <a:t>-платформам, которые выставляют счета на основе фактического использования, измерять активность своих клиентов. 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0"/>
            <a:ext cx="9997440" cy="70430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Использование. Строки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43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72736"/>
            <a:ext cx="9997440" cy="976746"/>
          </a:xfrm>
        </p:spPr>
        <p:txBody>
          <a:bodyPr/>
          <a:lstStyle/>
          <a:p>
            <a:r>
              <a:rPr lang="ru-RU" dirty="0" smtClean="0"/>
              <a:t>Кроме строки в </a:t>
            </a:r>
            <a:r>
              <a:rPr lang="en-US" dirty="0" err="1" smtClean="0"/>
              <a:t>Redis</a:t>
            </a:r>
            <a:r>
              <a:rPr lang="ru-RU" dirty="0" smtClean="0"/>
              <a:t> бывают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480" y="1278082"/>
            <a:ext cx="8252930" cy="5481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882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20982" y="1059872"/>
            <a:ext cx="10290602" cy="5798128"/>
          </a:xfrm>
        </p:spPr>
        <p:txBody>
          <a:bodyPr>
            <a:normAutofit/>
          </a:bodyPr>
          <a:lstStyle/>
          <a:p>
            <a:pPr marL="82296" indent="0">
              <a:lnSpc>
                <a:spcPts val="3400"/>
              </a:lnSpc>
              <a:spcBef>
                <a:spcPts val="0"/>
              </a:spcBef>
              <a:buNone/>
            </a:pPr>
            <a:r>
              <a:rPr lang="ru-RU" b="1" dirty="0" smtClean="0"/>
              <a:t>Набор</a:t>
            </a:r>
            <a:r>
              <a:rPr lang="en-US" dirty="0"/>
              <a:t> (sets) </a:t>
            </a:r>
            <a:r>
              <a:rPr lang="ru-RU" b="1" dirty="0" smtClean="0"/>
              <a:t>: </a:t>
            </a:r>
            <a:r>
              <a:rPr lang="ru-RU" dirty="0"/>
              <a:t>используется для хранения </a:t>
            </a:r>
            <a:r>
              <a:rPr lang="ru-RU" i="1" dirty="0"/>
              <a:t>множества</a:t>
            </a:r>
            <a:r>
              <a:rPr lang="ru-RU" dirty="0"/>
              <a:t> неотсортированных уникальных значений, предоставляя механизмы для работы с этими данными (команды на букву s), в частности стоит обратить </a:t>
            </a:r>
            <a:r>
              <a:rPr lang="ru-RU" dirty="0" smtClean="0"/>
              <a:t>внимание на</a:t>
            </a:r>
            <a:r>
              <a:rPr lang="ru-RU" dirty="0"/>
              <a:t> пересечение и объединение множеств. На практике же неотсортированные наборы удобно использовать для проверки уникальности каких-то данных, скажем e-</a:t>
            </a:r>
            <a:r>
              <a:rPr lang="ru-RU" dirty="0" err="1"/>
              <a:t>mail'ов</a:t>
            </a:r>
            <a:r>
              <a:rPr lang="ru-RU" dirty="0"/>
              <a:t> зарегистрированных </a:t>
            </a:r>
            <a:r>
              <a:rPr lang="ru-RU" dirty="0" smtClean="0"/>
              <a:t>пользователей. Время </a:t>
            </a:r>
            <a:r>
              <a:rPr lang="ru-RU" dirty="0"/>
              <a:t>операции проверки наличия значения в наборе не зависит от общего количества значений в наборе, аналогичным свойством обладает и операция подсчета количества значений в </a:t>
            </a:r>
            <a:r>
              <a:rPr lang="ru-RU" dirty="0" smtClean="0"/>
              <a:t>наборе.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0"/>
            <a:ext cx="9997440" cy="7273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Типы данных. Множества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5265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4144" y="1"/>
            <a:ext cx="9875520" cy="1093304"/>
          </a:xfrm>
        </p:spPr>
        <p:txBody>
          <a:bodyPr>
            <a:normAutofit fontScale="90000"/>
          </a:bodyPr>
          <a:lstStyle/>
          <a:p>
            <a:r>
              <a:rPr lang="en-US" sz="7200" dirty="0" smtClean="0"/>
              <a:t>REDIS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82580" y="1093305"/>
            <a:ext cx="10316415" cy="5585791"/>
          </a:xfrm>
        </p:spPr>
        <p:txBody>
          <a:bodyPr>
            <a:noAutofit/>
          </a:bodyPr>
          <a:lstStyle/>
          <a:p>
            <a:pPr marL="0" algn="just">
              <a:lnSpc>
                <a:spcPts val="4000"/>
              </a:lnSpc>
              <a:spcBef>
                <a:spcPts val="1200"/>
              </a:spcBef>
            </a:pPr>
            <a:r>
              <a:rPr lang="en-US" sz="3800" i="1" dirty="0" smtClean="0">
                <a:solidFill>
                  <a:schemeClr val="accent3">
                    <a:lumMod val="75000"/>
                  </a:schemeClr>
                </a:solidFill>
              </a:rPr>
              <a:t>	remote dictionary server </a:t>
            </a:r>
            <a:r>
              <a:rPr lang="en-US" sz="3800" i="1" dirty="0" smtClean="0">
                <a:solidFill>
                  <a:schemeClr val="tx1"/>
                </a:solidFill>
              </a:rPr>
              <a:t> - </a:t>
            </a:r>
            <a:r>
              <a:rPr lang="ru-RU" sz="3800" dirty="0" smtClean="0">
                <a:solidFill>
                  <a:schemeClr val="tx1"/>
                </a:solidFill>
              </a:rPr>
              <a:t>резидентная система управления базами данных класса NoSQL с открытым исходным кодом, работающая со структурами данных типа «ключ — значение»</a:t>
            </a:r>
            <a:r>
              <a:rPr lang="ru-RU" sz="3800" dirty="0">
                <a:solidFill>
                  <a:schemeClr val="tx1"/>
                </a:solidFill>
              </a:rPr>
              <a:t>,</a:t>
            </a:r>
            <a:r>
              <a:rPr lang="en-US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используется </a:t>
            </a:r>
            <a:r>
              <a:rPr lang="ru-RU" sz="3800" dirty="0">
                <a:solidFill>
                  <a:schemeClr val="tx1"/>
                </a:solidFill>
              </a:rPr>
              <a:t>как для баз данных, так и для реализации </a:t>
            </a:r>
            <a:r>
              <a:rPr lang="ru-RU" sz="3800" dirty="0" smtClean="0">
                <a:solidFill>
                  <a:schemeClr val="tx1"/>
                </a:solidFill>
              </a:rPr>
              <a:t>кэшей. </a:t>
            </a:r>
            <a:endParaRPr lang="ru-RU" sz="3800" dirty="0">
              <a:solidFill>
                <a:schemeClr val="tx1"/>
              </a:solidFill>
            </a:endParaRPr>
          </a:p>
          <a:p>
            <a:pPr algn="just">
              <a:lnSpc>
                <a:spcPts val="4000"/>
              </a:lnSpc>
            </a:pPr>
            <a:r>
              <a:rPr lang="ru-RU" sz="3800" dirty="0">
                <a:solidFill>
                  <a:schemeClr val="tx1"/>
                </a:solidFill>
              </a:rPr>
              <a:t>Ориентирована на достижение максимальной производительности на атомарных операциях</a:t>
            </a:r>
            <a:r>
              <a:rPr lang="en-US" sz="3800" dirty="0">
                <a:solidFill>
                  <a:schemeClr val="tx1"/>
                </a:solidFill>
              </a:rPr>
              <a:t>.</a:t>
            </a:r>
            <a:r>
              <a:rPr lang="ru-RU" sz="3800" dirty="0">
                <a:solidFill>
                  <a:schemeClr val="tx1"/>
                </a:solidFill>
              </a:rPr>
              <a:t> Программу с открытым исходным кодом на языке C написал Сальваторе </a:t>
            </a:r>
            <a:r>
              <a:rPr lang="ru-RU" sz="3800" dirty="0" err="1">
                <a:solidFill>
                  <a:schemeClr val="tx1"/>
                </a:solidFill>
              </a:rPr>
              <a:t>Санфилиппо</a:t>
            </a:r>
            <a:r>
              <a:rPr lang="ru-RU" sz="3800" dirty="0">
                <a:solidFill>
                  <a:schemeClr val="tx1"/>
                </a:solidFill>
              </a:rPr>
              <a:t>, она вышла 10 мая 2009 года под лицензией BSD.</a:t>
            </a:r>
          </a:p>
        </p:txBody>
      </p:sp>
    </p:spTree>
    <p:extLst>
      <p:ext uri="{BB962C8B-B14F-4D97-AF65-F5344CB8AC3E}">
        <p14:creationId xmlns:p14="http://schemas.microsoft.com/office/powerpoint/2010/main" val="5394995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24000" y="949035"/>
            <a:ext cx="10387584" cy="5590309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/>
              <a:t>Анализ продаж в электронной коммерции</a:t>
            </a:r>
            <a:r>
              <a:rPr lang="ru-RU" dirty="0"/>
              <a:t>: многие интернет-магазины используют множества </a:t>
            </a:r>
            <a:r>
              <a:rPr lang="ru-RU" dirty="0" err="1"/>
              <a:t>Redis</a:t>
            </a:r>
            <a:r>
              <a:rPr lang="ru-RU" dirty="0"/>
              <a:t> для анализа поведения клиентов, например, анализа поисковых запросов или покупок в определенной категории или подкатегории товаров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Отслеживание </a:t>
            </a:r>
            <a:r>
              <a:rPr lang="ru-RU" b="1" dirty="0"/>
              <a:t>IP-адресов</a:t>
            </a:r>
            <a:r>
              <a:rPr lang="ru-RU" dirty="0"/>
              <a:t>: множества </a:t>
            </a:r>
            <a:r>
              <a:rPr lang="ru-RU" dirty="0" err="1"/>
              <a:t>Redis</a:t>
            </a:r>
            <a:r>
              <a:rPr lang="ru-RU" dirty="0"/>
              <a:t> — отличный инструмент для разработчиков, которые хотят проанализировать IP-адреса, с которых пришли посетители на определенную страницу сайта или пост в блоге. Функция SADD позволяет игнорировать дубликаты для получения числа уникальных посетителей.</a:t>
            </a:r>
          </a:p>
          <a:p>
            <a:r>
              <a:rPr lang="ru-RU" b="1" dirty="0"/>
              <a:t>Фильтрация непристойного контента</a:t>
            </a:r>
            <a:r>
              <a:rPr lang="ru-RU" dirty="0"/>
              <a:t>: в любом приложении, где пользователи вводят данные, рекомендуется реализовать контент-фильтрацию непристойных слов. Это можно сделать с помощью множеств </a:t>
            </a:r>
            <a:r>
              <a:rPr lang="ru-RU" dirty="0" err="1"/>
              <a:t>Redis</a:t>
            </a:r>
            <a:r>
              <a:rPr lang="ru-RU" dirty="0"/>
              <a:t>, добавив слова, которые вы хотите отфильтровать, к соответствующему ключу командой SET с атрибутом SADD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0"/>
            <a:ext cx="9997440" cy="949035"/>
          </a:xfrm>
        </p:spPr>
        <p:txBody>
          <a:bodyPr/>
          <a:lstStyle/>
          <a:p>
            <a:r>
              <a:rPr lang="ru-RU" dirty="0" smtClean="0"/>
              <a:t>Использование. Множества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119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09253" y="1538345"/>
            <a:ext cx="10502332" cy="5206700"/>
          </a:xfrm>
        </p:spPr>
        <p:txBody>
          <a:bodyPr>
            <a:normAutofit/>
          </a:bodyPr>
          <a:lstStyle/>
          <a:p>
            <a:pPr marL="82296" indent="0">
              <a:lnSpc>
                <a:spcPts val="3800"/>
              </a:lnSpc>
              <a:spcBef>
                <a:spcPts val="0"/>
              </a:spcBef>
              <a:buNone/>
            </a:pPr>
            <a:r>
              <a:rPr lang="ru-RU" b="1" dirty="0" smtClean="0"/>
              <a:t>Список </a:t>
            </a:r>
            <a:r>
              <a:rPr lang="en-US" dirty="0" smtClean="0"/>
              <a:t>(lists)</a:t>
            </a:r>
            <a:r>
              <a:rPr lang="ru-RU" b="1" dirty="0" smtClean="0"/>
              <a:t>:</a:t>
            </a:r>
            <a:r>
              <a:rPr lang="ru-RU" dirty="0"/>
              <a:t>  </a:t>
            </a:r>
            <a:r>
              <a:rPr lang="ru-RU" dirty="0" smtClean="0"/>
              <a:t>списки </a:t>
            </a:r>
            <a:r>
              <a:rPr lang="ru-RU" dirty="0"/>
              <a:t>содержат строки, отсортированные по порядку их вставки. Вы можете добавлять элементы в начало или конец </a:t>
            </a:r>
            <a:r>
              <a:rPr lang="ru-RU" dirty="0" smtClean="0"/>
              <a:t>списка </a:t>
            </a:r>
            <a:r>
              <a:rPr lang="ru-RU" dirty="0"/>
              <a:t>и по индексу (порядковому номеру</a:t>
            </a:r>
            <a:r>
              <a:rPr lang="ru-RU" dirty="0" smtClean="0"/>
              <a:t>),</a:t>
            </a:r>
            <a:r>
              <a:rPr lang="ru-RU" dirty="0"/>
              <a:t> а также работать с последовательными участками </a:t>
            </a:r>
            <a:r>
              <a:rPr lang="ru-RU" dirty="0" smtClean="0"/>
              <a:t>списка. </a:t>
            </a:r>
            <a:r>
              <a:rPr lang="ru-RU" dirty="0"/>
              <a:t>Для вставки элемента в начале строки (слева) </a:t>
            </a:r>
            <a:r>
              <a:rPr lang="ru-RU" dirty="0" smtClean="0"/>
              <a:t> используется </a:t>
            </a:r>
            <a:r>
              <a:rPr lang="ru-RU" dirty="0"/>
              <a:t>команду LPUSH, а для вставки в конце строки (справа) — команду RPUSH.</a:t>
            </a:r>
          </a:p>
          <a:p>
            <a:pPr marL="82296" indent="0">
              <a:lnSpc>
                <a:spcPts val="3800"/>
              </a:lnSpc>
              <a:spcBef>
                <a:spcPts val="0"/>
              </a:spcBef>
              <a:buNone/>
            </a:pPr>
            <a:r>
              <a:rPr lang="ru-RU" dirty="0" smtClean="0"/>
              <a:t>В результате на программном уровне можно реализовать любые абстракции работы с последовательностями, в том числе стек и любые очереди.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5" y="102515"/>
            <a:ext cx="9997440" cy="1143000"/>
          </a:xfrm>
        </p:spPr>
        <p:txBody>
          <a:bodyPr/>
          <a:lstStyle/>
          <a:p>
            <a:r>
              <a:rPr lang="ru-RU" dirty="0" smtClean="0"/>
              <a:t>Типы данных. Списки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6654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ts val="3500"/>
              </a:lnSpc>
              <a:spcBef>
                <a:spcPts val="1800"/>
              </a:spcBef>
            </a:pPr>
            <a:r>
              <a:rPr lang="ru-RU" b="1" dirty="0"/>
              <a:t>Сайты социальных сетей</a:t>
            </a:r>
            <a:r>
              <a:rPr lang="ru-RU" dirty="0"/>
              <a:t>: социальные платформы, такие как </a:t>
            </a:r>
            <a:r>
              <a:rPr lang="ru-RU" dirty="0" err="1"/>
              <a:t>Twitter</a:t>
            </a:r>
            <a:r>
              <a:rPr lang="ru-RU" dirty="0"/>
              <a:t>, используют списки </a:t>
            </a:r>
            <a:r>
              <a:rPr lang="ru-RU" dirty="0" err="1"/>
              <a:t>Redis</a:t>
            </a:r>
            <a:r>
              <a:rPr lang="ru-RU" dirty="0"/>
              <a:t> для заполнения потоков сообщений на стене или главной странице — и могут добавлять в верхнюю часть потока трендовые </a:t>
            </a:r>
            <a:r>
              <a:rPr lang="ru-RU" dirty="0" err="1"/>
              <a:t>твиты</a:t>
            </a:r>
            <a:r>
              <a:rPr lang="ru-RU" dirty="0"/>
              <a:t> или истории.</a:t>
            </a:r>
          </a:p>
          <a:p>
            <a:pPr>
              <a:lnSpc>
                <a:spcPts val="3500"/>
              </a:lnSpc>
              <a:spcBef>
                <a:spcPts val="1800"/>
              </a:spcBef>
            </a:pPr>
            <a:r>
              <a:rPr lang="ru-RU" b="1" dirty="0" smtClean="0"/>
              <a:t>Таблицы </a:t>
            </a:r>
            <a:r>
              <a:rPr lang="ru-RU" b="1" dirty="0"/>
              <a:t>лидеров</a:t>
            </a:r>
            <a:r>
              <a:rPr lang="ru-RU" dirty="0"/>
              <a:t>: на платформах и форумах с голосованиями, таких как </a:t>
            </a:r>
            <a:r>
              <a:rPr lang="ru-RU" dirty="0" err="1"/>
              <a:t>Reddit</a:t>
            </a:r>
            <a:r>
              <a:rPr lang="ru-RU" dirty="0"/>
              <a:t>, система </a:t>
            </a:r>
            <a:r>
              <a:rPr lang="ru-RU" dirty="0" err="1"/>
              <a:t>Redis</a:t>
            </a:r>
            <a:r>
              <a:rPr lang="ru-RU" dirty="0"/>
              <a:t> помогает добавлять топики в таблицу лидеров и сортировать их по количеству голосов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Использование. Списки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576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lnSpc>
                <a:spcPts val="3500"/>
              </a:lnSpc>
              <a:buNone/>
            </a:pPr>
            <a:r>
              <a:rPr lang="ru-RU" b="1" dirty="0" smtClean="0"/>
              <a:t>Словарь</a:t>
            </a:r>
            <a:r>
              <a:rPr lang="en-US" dirty="0"/>
              <a:t> (hashes</a:t>
            </a:r>
            <a:r>
              <a:rPr lang="en-US" dirty="0" smtClean="0"/>
              <a:t>)</a:t>
            </a:r>
            <a:r>
              <a:rPr lang="ru-RU" b="1" dirty="0" smtClean="0"/>
              <a:t>: </a:t>
            </a:r>
            <a:r>
              <a:rPr lang="ru-RU" dirty="0" smtClean="0"/>
              <a:t>в этом случае </a:t>
            </a:r>
            <a:r>
              <a:rPr lang="ru-RU" dirty="0"/>
              <a:t>за Redis — ключом </a:t>
            </a:r>
            <a:r>
              <a:rPr lang="ru-RU" dirty="0" smtClean="0"/>
              <a:t>стоит </a:t>
            </a:r>
            <a:r>
              <a:rPr lang="ru-RU" dirty="0"/>
              <a:t>не одно значение, а подмножество пар ключ-значение с механизмом доступа, аналогичным основному множеству ключей в Redis. По сути команды, работающие со словарями отличаются от работающих со строками наличием первого параметра с идентификатором словаря и буквой h в начале, например </a:t>
            </a:r>
            <a:r>
              <a:rPr lang="ru-RU" i="1" dirty="0"/>
              <a:t>hget, hset</a:t>
            </a:r>
            <a:r>
              <a:rPr lang="ru-RU" dirty="0"/>
              <a:t>. Если </a:t>
            </a:r>
            <a:r>
              <a:rPr lang="ru-RU" dirty="0" smtClean="0"/>
              <a:t>в </a:t>
            </a:r>
            <a:r>
              <a:rPr lang="ru-RU" dirty="0"/>
              <a:t>словарях использовать одинаковый набор внутренних ключей, то можно </a:t>
            </a:r>
            <a:r>
              <a:rPr lang="ru-RU" dirty="0" smtClean="0"/>
              <a:t>добиться структур подобных таблицам </a:t>
            </a:r>
            <a:r>
              <a:rPr lang="ru-RU" dirty="0"/>
              <a:t>в РСУБД.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Типы данных. ХЭШ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534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Использование  ХЭШ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721225" y="1485916"/>
            <a:ext cx="10190360" cy="472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Профили пользователей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многие веб-приложения вычисляют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хэши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для профилей пользователей, чтобы использовать один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хэш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для всех полей из профиля, таких как имя, фамилия, адрес электронной почты, пароль и так далее.</a:t>
            </a:r>
          </a:p>
          <a:p>
            <a:pPr marL="285750" indent="-285750" eaLnBrk="0" fontAlgn="base" hangingPunct="0">
              <a:lnSpc>
                <a:spcPct val="1000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</a:pP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Сообщения пользователей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социальные платформы, такие как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Instagram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используют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хэши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Redis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чтобы связать все фотографии или сообщения одного пользователя с его профилем. Механизм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хэширования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позволяет быстро искать и возвращать значения, помещать данные в память и использовать </a:t>
            </a:r>
            <a:r>
              <a:rPr kumimoji="0" lang="ru-RU" altLang="ru-RU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сохраняемость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данных в случае падения одного из серверов. </a:t>
            </a:r>
          </a:p>
        </p:txBody>
      </p:sp>
    </p:spTree>
    <p:extLst>
      <p:ext uri="{BB962C8B-B14F-4D97-AF65-F5344CB8AC3E}">
        <p14:creationId xmlns:p14="http://schemas.microsoft.com/office/powerpoint/2010/main" val="1806875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14144" y="1136469"/>
            <a:ext cx="9997440" cy="5111931"/>
          </a:xfrm>
        </p:spPr>
        <p:txBody>
          <a:bodyPr>
            <a:noAutofit/>
          </a:bodyPr>
          <a:lstStyle/>
          <a:p>
            <a:pPr marL="82296" indent="0">
              <a:lnSpc>
                <a:spcPts val="3300"/>
              </a:lnSpc>
              <a:buNone/>
            </a:pPr>
            <a:r>
              <a:rPr lang="en-US" sz="4000" dirty="0" smtClean="0"/>
              <a:t>set </a:t>
            </a:r>
            <a:r>
              <a:rPr lang="en-US" sz="4000" dirty="0"/>
              <a:t>&lt;key&gt; &lt;value&gt;</a:t>
            </a:r>
          </a:p>
          <a:p>
            <a:pPr marL="82296" indent="0">
              <a:lnSpc>
                <a:spcPts val="3300"/>
              </a:lnSpc>
              <a:buNone/>
            </a:pPr>
            <a:r>
              <a:rPr lang="en-US" sz="4000" dirty="0"/>
              <a:t>get &lt;key&gt;</a:t>
            </a:r>
          </a:p>
          <a:p>
            <a:pPr marL="82296" indent="0">
              <a:lnSpc>
                <a:spcPts val="3300"/>
              </a:lnSpc>
              <a:buNone/>
            </a:pPr>
            <a:r>
              <a:rPr lang="en-US" sz="4000" dirty="0" err="1"/>
              <a:t>getset</a:t>
            </a:r>
            <a:r>
              <a:rPr lang="en-US" sz="4000" dirty="0"/>
              <a:t> &lt;key&gt; &lt;</a:t>
            </a:r>
            <a:r>
              <a:rPr lang="en-US" sz="4000" dirty="0" err="1"/>
              <a:t>new_value</a:t>
            </a:r>
            <a:r>
              <a:rPr lang="en-US" sz="4000" dirty="0"/>
              <a:t>&gt;</a:t>
            </a:r>
          </a:p>
          <a:p>
            <a:pPr marL="82296" indent="0">
              <a:lnSpc>
                <a:spcPts val="3300"/>
              </a:lnSpc>
              <a:buNone/>
            </a:pPr>
            <a:r>
              <a:rPr lang="en-US" sz="4000" dirty="0"/>
              <a:t>type &lt;key&gt;</a:t>
            </a:r>
          </a:p>
          <a:p>
            <a:pPr marL="82296" indent="0">
              <a:lnSpc>
                <a:spcPts val="3300"/>
              </a:lnSpc>
              <a:buNone/>
            </a:pPr>
            <a:r>
              <a:rPr lang="en-US" sz="4000" dirty="0"/>
              <a:t>rename &lt;key&gt; &lt;</a:t>
            </a:r>
            <a:r>
              <a:rPr lang="en-US" sz="4000" dirty="0" err="1"/>
              <a:t>new_key</a:t>
            </a:r>
            <a:r>
              <a:rPr lang="en-US" sz="4000" dirty="0"/>
              <a:t>&gt;</a:t>
            </a:r>
          </a:p>
          <a:p>
            <a:pPr marL="82296" indent="0">
              <a:lnSpc>
                <a:spcPts val="3300"/>
              </a:lnSpc>
              <a:buNone/>
            </a:pPr>
            <a:r>
              <a:rPr lang="en-US" sz="4000" dirty="0"/>
              <a:t>exists &lt;key&gt;</a:t>
            </a:r>
          </a:p>
          <a:p>
            <a:pPr marL="82296" indent="0">
              <a:lnSpc>
                <a:spcPts val="3300"/>
              </a:lnSpc>
              <a:buNone/>
            </a:pPr>
            <a:r>
              <a:rPr lang="en-US" sz="4000" dirty="0"/>
              <a:t>keys &lt;</a:t>
            </a:r>
            <a:r>
              <a:rPr lang="en-US" sz="4000" dirty="0" err="1"/>
              <a:t>key_pattern</a:t>
            </a:r>
            <a:r>
              <a:rPr lang="en-US" sz="4000" dirty="0"/>
              <a:t>&gt;</a:t>
            </a:r>
          </a:p>
          <a:p>
            <a:pPr marL="82296" indent="0">
              <a:lnSpc>
                <a:spcPts val="3300"/>
              </a:lnSpc>
              <a:buNone/>
            </a:pPr>
            <a:r>
              <a:rPr lang="en-US" sz="4000" dirty="0"/>
              <a:t>del &lt;key&gt;</a:t>
            </a:r>
          </a:p>
          <a:p>
            <a:pPr marL="82296" indent="0">
              <a:lnSpc>
                <a:spcPts val="3300"/>
              </a:lnSpc>
              <a:buNone/>
            </a:pPr>
            <a:r>
              <a:rPr lang="en-US" sz="4000" dirty="0" smtClean="0"/>
              <a:t>expire</a:t>
            </a:r>
            <a:r>
              <a:rPr lang="en-US" sz="4000" dirty="0"/>
              <a:t> &lt;key&gt; &lt;</a:t>
            </a:r>
            <a:r>
              <a:rPr lang="en-US" sz="4000" dirty="0" err="1"/>
              <a:t>num_sec</a:t>
            </a:r>
            <a:r>
              <a:rPr lang="en-US" sz="4000" dirty="0"/>
              <a:t>&gt;</a:t>
            </a:r>
          </a:p>
          <a:p>
            <a:pPr marL="82296" indent="0">
              <a:lnSpc>
                <a:spcPts val="3300"/>
              </a:lnSpc>
              <a:buNone/>
            </a:pPr>
            <a:r>
              <a:rPr lang="en-US" sz="4000" dirty="0" err="1"/>
              <a:t>expireat</a:t>
            </a:r>
            <a:r>
              <a:rPr lang="en-US" sz="4000" dirty="0"/>
              <a:t> &lt;key&gt; &lt;timestamp</a:t>
            </a:r>
            <a:r>
              <a:rPr lang="en-US" sz="4000" dirty="0" smtClean="0"/>
              <a:t>&gt;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757328"/>
          </a:xfrm>
        </p:spPr>
        <p:txBody>
          <a:bodyPr>
            <a:normAutofit fontScale="90000"/>
          </a:bodyPr>
          <a:lstStyle/>
          <a:p>
            <a:r>
              <a:rPr lang="en-US" sz="5300" dirty="0">
                <a:solidFill>
                  <a:schemeClr val="accent5">
                    <a:lumMod val="75000"/>
                  </a:schemeClr>
                </a:solidFill>
                <a:effectLst/>
              </a:rPr>
              <a:t>Базовые </a:t>
            </a:r>
            <a:r>
              <a:rPr lang="en-US" sz="5300" dirty="0" err="1">
                <a:solidFill>
                  <a:schemeClr val="accent5">
                    <a:lumMod val="75000"/>
                  </a:schemeClr>
                </a:solidFill>
                <a:effectLst/>
              </a:rPr>
              <a:t>операции</a:t>
            </a:r>
            <a:r>
              <a:rPr lang="en-US" sz="5300" dirty="0">
                <a:solidFill>
                  <a:schemeClr val="accent5">
                    <a:lumMod val="75000"/>
                  </a:schemeClr>
                </a:solidFill>
                <a:effectLst/>
              </a:rPr>
              <a:t> </a:t>
            </a:r>
            <a:r>
              <a:rPr lang="en-US" sz="5300" dirty="0" err="1" smtClean="0">
                <a:solidFill>
                  <a:schemeClr val="accent5">
                    <a:lumMod val="75000"/>
                  </a:schemeClr>
                </a:solidFill>
                <a:effectLst/>
              </a:rPr>
              <a:t>Redis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137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914144" y="2233748"/>
            <a:ext cx="9997440" cy="4014651"/>
          </a:xfrm>
        </p:spPr>
        <p:txBody>
          <a:bodyPr>
            <a:normAutofit/>
          </a:bodyPr>
          <a:lstStyle/>
          <a:p>
            <a:pPr marL="82296" indent="0">
              <a:lnSpc>
                <a:spcPts val="4000"/>
              </a:lnSpc>
              <a:spcBef>
                <a:spcPts val="1200"/>
              </a:spcBef>
              <a:buNone/>
            </a:pPr>
            <a:r>
              <a:rPr lang="en-US" sz="4000" dirty="0" smtClean="0"/>
              <a:t>hset </a:t>
            </a:r>
            <a:r>
              <a:rPr lang="en-US" sz="4000" dirty="0"/>
              <a:t>&lt;key&gt; &lt;field&gt; &lt;value&gt;</a:t>
            </a:r>
          </a:p>
          <a:p>
            <a:pPr marL="82296" indent="0">
              <a:lnSpc>
                <a:spcPts val="4000"/>
              </a:lnSpc>
              <a:spcBef>
                <a:spcPts val="1200"/>
              </a:spcBef>
              <a:buNone/>
            </a:pPr>
            <a:r>
              <a:rPr lang="en-US" sz="4000" dirty="0" err="1"/>
              <a:t>hkeys</a:t>
            </a:r>
            <a:r>
              <a:rPr lang="en-US" sz="4000" dirty="0"/>
              <a:t> &lt;key&gt;</a:t>
            </a:r>
          </a:p>
          <a:p>
            <a:pPr marL="82296" indent="0">
              <a:lnSpc>
                <a:spcPts val="4000"/>
              </a:lnSpc>
              <a:spcBef>
                <a:spcPts val="1200"/>
              </a:spcBef>
              <a:buNone/>
            </a:pPr>
            <a:r>
              <a:rPr lang="en-US" sz="4000" dirty="0" err="1"/>
              <a:t>hvals</a:t>
            </a:r>
            <a:r>
              <a:rPr lang="en-US" sz="4000" dirty="0"/>
              <a:t> &lt;key&gt;</a:t>
            </a:r>
          </a:p>
          <a:p>
            <a:pPr marL="82296" indent="0">
              <a:lnSpc>
                <a:spcPts val="4000"/>
              </a:lnSpc>
              <a:spcBef>
                <a:spcPts val="1200"/>
              </a:spcBef>
              <a:buNone/>
            </a:pPr>
            <a:r>
              <a:rPr lang="en-US" sz="4000" dirty="0" err="1"/>
              <a:t>hgetall</a:t>
            </a:r>
            <a:r>
              <a:rPr lang="en-US" sz="4000" dirty="0"/>
              <a:t> &lt;key&gt;</a:t>
            </a:r>
          </a:p>
          <a:p>
            <a:pPr marL="82296" indent="0">
              <a:lnSpc>
                <a:spcPts val="4000"/>
              </a:lnSpc>
              <a:spcBef>
                <a:spcPts val="1200"/>
              </a:spcBef>
              <a:buNone/>
            </a:pPr>
            <a:r>
              <a:rPr lang="en-US" sz="4000" dirty="0" err="1"/>
              <a:t>hincrby</a:t>
            </a:r>
            <a:r>
              <a:rPr lang="en-US" sz="4000" dirty="0"/>
              <a:t> &lt;key&gt; &lt;field&gt; &lt;</a:t>
            </a:r>
            <a:r>
              <a:rPr lang="en-US" sz="4000" dirty="0" err="1"/>
              <a:t>incr_by_value</a:t>
            </a:r>
            <a:r>
              <a:rPr lang="en-US" sz="4000" dirty="0" smtClean="0"/>
              <a:t>&gt;</a:t>
            </a:r>
            <a:endParaRPr lang="en-US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>
                <a:solidFill>
                  <a:schemeClr val="accent5">
                    <a:lumMod val="75000"/>
                  </a:schemeClr>
                </a:solidFill>
                <a:effectLst/>
              </a:rPr>
              <a:t>Основные операции над </a:t>
            </a:r>
            <a:r>
              <a:rPr lang="ru-RU" dirty="0" err="1">
                <a:solidFill>
                  <a:schemeClr val="accent5">
                    <a:lumMod val="75000"/>
                  </a:schemeClr>
                </a:solidFill>
                <a:effectLst/>
              </a:rPr>
              <a:t>хешами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  <a:effectLst/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  <a:effectLst/>
              </a:rPr>
              <a:t>Redis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  <a:effectLst/>
              </a:rPr>
              <a:t> </a:t>
            </a:r>
            <a:endParaRPr lang="ru-RU" dirty="0">
              <a:solidFill>
                <a:schemeClr val="accent5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658723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33945" y="914401"/>
            <a:ext cx="10758055" cy="5818908"/>
          </a:xfrm>
        </p:spPr>
        <p:txBody>
          <a:bodyPr>
            <a:noAutofit/>
          </a:bodyPr>
          <a:lstStyle/>
          <a:p>
            <a:r>
              <a:rPr lang="ru-RU" sz="2800" dirty="0"/>
              <a:t>Хранилище сессий и профилей пользователей</a:t>
            </a:r>
            <a:r>
              <a:rPr lang="ru-RU" sz="2800" dirty="0" smtClean="0"/>
              <a:t>;</a:t>
            </a:r>
            <a:endParaRPr lang="en-US" sz="2800" dirty="0" smtClean="0"/>
          </a:p>
          <a:p>
            <a:r>
              <a:rPr lang="ru-RU" sz="2800" dirty="0" smtClean="0"/>
              <a:t>Сервер </a:t>
            </a:r>
            <a:r>
              <a:rPr lang="ru-RU" sz="2800" dirty="0"/>
              <a:t>очередей, плюс держим в уме механизм </a:t>
            </a:r>
            <a:r>
              <a:rPr lang="ru-RU" sz="2800" dirty="0" err="1" smtClean="0"/>
              <a:t>publish</a:t>
            </a:r>
            <a:r>
              <a:rPr lang="ru-RU" sz="2800" dirty="0" smtClean="0"/>
              <a:t>/</a:t>
            </a:r>
            <a:r>
              <a:rPr lang="ru-RU" sz="2800" dirty="0" err="1" smtClean="0"/>
              <a:t>subscribe</a:t>
            </a:r>
            <a:r>
              <a:rPr lang="ru-RU" sz="2800" dirty="0" smtClean="0"/>
              <a:t>;</a:t>
            </a:r>
            <a:endParaRPr lang="en-US" sz="2800" dirty="0" smtClean="0"/>
          </a:p>
          <a:p>
            <a:r>
              <a:rPr lang="ru-RU" sz="2800" dirty="0" smtClean="0"/>
              <a:t>Полноценная </a:t>
            </a:r>
            <a:r>
              <a:rPr lang="ru-RU" sz="2800" dirty="0"/>
              <a:t>замена </a:t>
            </a:r>
            <a:r>
              <a:rPr lang="ru-RU" sz="2800" dirty="0" err="1"/>
              <a:t>Memcached</a:t>
            </a:r>
            <a:r>
              <a:rPr lang="ru-RU" sz="2800" dirty="0"/>
              <a:t>, притом в случае с Redis мы получим репликацию, более длинные ключи и значения, возможность восстановления кэша с диска и </a:t>
            </a:r>
            <a:r>
              <a:rPr lang="ru-RU" sz="2800" dirty="0" smtClean="0"/>
              <a:t>т.п.;</a:t>
            </a:r>
            <a:endParaRPr lang="en-US" sz="2800" dirty="0" smtClean="0"/>
          </a:p>
          <a:p>
            <a:r>
              <a:rPr lang="ru-RU" sz="2800" dirty="0" smtClean="0"/>
              <a:t>Место </a:t>
            </a:r>
            <a:r>
              <a:rPr lang="ru-RU" sz="2800" dirty="0"/>
              <a:t>для хранения количества пользователей онлайн, кодов </a:t>
            </a:r>
            <a:r>
              <a:rPr lang="ru-RU" sz="2800" dirty="0" err="1"/>
              <a:t>капч</a:t>
            </a:r>
            <a:r>
              <a:rPr lang="ru-RU" sz="2800" dirty="0"/>
              <a:t>, различных флагов, </a:t>
            </a:r>
            <a:r>
              <a:rPr lang="ru-RU" sz="2800" dirty="0" err="1"/>
              <a:t>саджестов</a:t>
            </a:r>
            <a:r>
              <a:rPr lang="ru-RU" sz="2800" dirty="0"/>
              <a:t> поисковых запросов</a:t>
            </a:r>
            <a:r>
              <a:rPr lang="ru-RU" sz="2800" dirty="0" smtClean="0"/>
              <a:t>;</a:t>
            </a:r>
            <a:endParaRPr lang="ru-RU" sz="2800" dirty="0"/>
          </a:p>
          <a:p>
            <a:r>
              <a:rPr lang="ru-RU" sz="2800" dirty="0"/>
              <a:t>СУБД для небольших приложений — </a:t>
            </a:r>
            <a:r>
              <a:rPr lang="ru-RU" sz="2800" dirty="0" err="1"/>
              <a:t>сокращалок</a:t>
            </a:r>
            <a:r>
              <a:rPr lang="ru-RU" sz="2800" dirty="0"/>
              <a:t> ссылок, </a:t>
            </a:r>
            <a:r>
              <a:rPr lang="ru-RU" sz="2800" dirty="0" err="1"/>
              <a:t>имиджбордов</a:t>
            </a:r>
            <a:r>
              <a:rPr lang="ru-RU" sz="2800" dirty="0"/>
              <a:t>, возможно даже блогов</a:t>
            </a:r>
            <a:r>
              <a:rPr lang="ru-RU" sz="2800" dirty="0" smtClean="0"/>
              <a:t>;</a:t>
            </a:r>
            <a:endParaRPr lang="ru-RU" sz="2800" dirty="0"/>
          </a:p>
          <a:p>
            <a:r>
              <a:rPr lang="ru-RU" sz="2800" dirty="0"/>
              <a:t>Роль «словаря» в </a:t>
            </a:r>
            <a:r>
              <a:rPr lang="ru-RU" sz="2800" dirty="0" err="1"/>
              <a:t>шардинге</a:t>
            </a:r>
            <a:r>
              <a:rPr lang="ru-RU" sz="2800" dirty="0"/>
              <a:t>, то есть сервер, который знает, какие </a:t>
            </a:r>
            <a:r>
              <a:rPr lang="ru-RU" sz="2800" dirty="0" err="1"/>
              <a:t>шарды</a:t>
            </a:r>
            <a:r>
              <a:rPr lang="ru-RU" sz="2800" dirty="0"/>
              <a:t> на каких серверах искать</a:t>
            </a:r>
            <a:r>
              <a:rPr lang="ru-RU" sz="2800" dirty="0" smtClean="0"/>
              <a:t>;</a:t>
            </a:r>
            <a:endParaRPr lang="ru-RU" sz="2800" dirty="0"/>
          </a:p>
          <a:p>
            <a:r>
              <a:rPr lang="ru-RU" sz="2800" dirty="0"/>
              <a:t>Хранилище промежуточных результатов вычислений при обработке больших объемов данных</a:t>
            </a:r>
            <a:r>
              <a:rPr lang="ru-RU" sz="2800" dirty="0" smtClean="0"/>
              <a:t>;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0"/>
            <a:ext cx="9997440" cy="644236"/>
          </a:xfrm>
        </p:spPr>
        <p:txBody>
          <a:bodyPr>
            <a:normAutofit fontScale="90000"/>
          </a:bodyPr>
          <a:lstStyle/>
          <a:p>
            <a:r>
              <a:rPr lang="ru-RU" dirty="0">
                <a:effectLst/>
              </a:rPr>
              <a:t>В каких </a:t>
            </a:r>
            <a:r>
              <a:rPr lang="ru-RU" dirty="0" smtClean="0">
                <a:effectLst/>
              </a:rPr>
              <a:t>случаях </a:t>
            </a:r>
            <a:r>
              <a:rPr lang="ru-RU" dirty="0">
                <a:effectLst/>
              </a:rPr>
              <a:t>использовали Redis</a:t>
            </a:r>
            <a:r>
              <a:rPr lang="ru-RU" dirty="0" smtClean="0">
                <a:effectLst/>
              </a:rPr>
              <a:t>?</a:t>
            </a:r>
            <a:endParaRPr lang="ru-RU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0483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826798"/>
          </a:xfrm>
        </p:spPr>
        <p:txBody>
          <a:bodyPr/>
          <a:lstStyle/>
          <a:p>
            <a:r>
              <a:rPr lang="ru-RU" dirty="0" smtClean="0"/>
              <a:t>Факты… факты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914144" y="1211482"/>
            <a:ext cx="10075002" cy="527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lvl="0" indent="-285750" eaLnBrk="0" fontAlgn="base" hangingPunct="0">
              <a:lnSpc>
                <a:spcPts val="35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ru-RU" altLang="ru-RU" sz="2800" dirty="0" smtClean="0">
                <a:latin typeface="Arial" panose="020B0604020202020204" pitchFamily="34" charset="0"/>
              </a:rPr>
              <a:t>На </a:t>
            </a:r>
            <a:r>
              <a:rPr lang="ru-RU" altLang="ru-RU" sz="2800" dirty="0">
                <a:latin typeface="Arial" panose="020B0604020202020204" pitchFamily="34" charset="0"/>
              </a:rPr>
              <a:t>данный момент длина ключа в </a:t>
            </a:r>
            <a:r>
              <a:rPr lang="ru-RU" altLang="ru-RU" sz="2800" dirty="0" smtClean="0">
                <a:latin typeface="Arial" panose="020B0604020202020204" pitchFamily="34" charset="0"/>
              </a:rPr>
              <a:t>Redis</a:t>
            </a:r>
          </a:p>
          <a:p>
            <a:pPr marL="0" lvl="0" indent="0" eaLnBrk="0" fontAlgn="base" hangingPunct="0">
              <a:lnSpc>
                <a:spcPts val="3500"/>
              </a:lnSpc>
              <a:spcAft>
                <a:spcPct val="0"/>
              </a:spcAft>
              <a:buClrTx/>
              <a:buSzTx/>
              <a:buNone/>
            </a:pPr>
            <a:r>
              <a:rPr lang="ru-RU" altLang="ru-RU" sz="2800" dirty="0">
                <a:latin typeface="Arial" panose="020B0604020202020204" pitchFamily="34" charset="0"/>
              </a:rPr>
              <a:t> </a:t>
            </a:r>
            <a:r>
              <a:rPr lang="ru-RU" altLang="ru-RU" sz="2800" dirty="0" smtClean="0">
                <a:latin typeface="Arial" panose="020B0604020202020204" pitchFamily="34" charset="0"/>
              </a:rPr>
              <a:t>  </a:t>
            </a:r>
            <a:r>
              <a:rPr lang="ru-RU" altLang="ru-RU" sz="2800" dirty="0">
                <a:latin typeface="Arial" panose="020B0604020202020204" pitchFamily="34" charset="0"/>
              </a:rPr>
              <a:t>может составлять до 2</a:t>
            </a:r>
            <a:r>
              <a:rPr lang="ru-RU" altLang="ru-RU" sz="2800" baseline="30000" dirty="0">
                <a:latin typeface="Arial" panose="020B0604020202020204" pitchFamily="34" charset="0"/>
              </a:rPr>
              <a:t>31</a:t>
            </a:r>
            <a:r>
              <a:rPr lang="ru-RU" altLang="ru-RU" sz="2800" dirty="0">
                <a:latin typeface="Arial" panose="020B0604020202020204" pitchFamily="34" charset="0"/>
              </a:rPr>
              <a:t> байт, длина строки — до 512 Мб</a:t>
            </a:r>
            <a:endParaRPr lang="ru-RU" altLang="ru-RU" sz="2800" dirty="0" smtClean="0">
              <a:latin typeface="Arial" panose="020B0604020202020204" pitchFamily="34" charset="0"/>
            </a:endParaRPr>
          </a:p>
          <a:p>
            <a:pPr marL="285750" lvl="0" indent="-285750" eaLnBrk="0" fontAlgn="base" hangingPunct="0">
              <a:lnSpc>
                <a:spcPts val="35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</a:pPr>
            <a:r>
              <a:rPr lang="ru-RU" altLang="ru-RU" sz="2800" dirty="0" smtClean="0">
                <a:latin typeface="Arial" panose="020B0604020202020204" pitchFamily="34" charset="0"/>
              </a:rPr>
              <a:t>На </a:t>
            </a:r>
            <a:r>
              <a:rPr lang="ru-RU" altLang="ru-RU" sz="2800" dirty="0">
                <a:latin typeface="Arial" panose="020B0604020202020204" pitchFamily="34" charset="0"/>
              </a:rPr>
              <a:t>одном сервере можно держать </a:t>
            </a:r>
            <a:r>
              <a:rPr lang="ru-RU" altLang="ru-RU" sz="2800" dirty="0" smtClean="0">
                <a:latin typeface="Arial" panose="020B0604020202020204" pitchFamily="34" charset="0"/>
              </a:rPr>
              <a:t>несколько</a:t>
            </a:r>
          </a:p>
          <a:p>
            <a:pPr marL="0" lvl="0" indent="0" eaLnBrk="0" fontAlgn="base" hangingPunct="0">
              <a:lnSpc>
                <a:spcPts val="3500"/>
              </a:lnSpc>
              <a:spcAft>
                <a:spcPct val="0"/>
              </a:spcAft>
              <a:buClrTx/>
              <a:buSzTx/>
              <a:buNone/>
            </a:pPr>
            <a:r>
              <a:rPr lang="ru-RU" altLang="ru-RU" sz="2800" dirty="0">
                <a:latin typeface="Arial" panose="020B0604020202020204" pitchFamily="34" charset="0"/>
              </a:rPr>
              <a:t> </a:t>
            </a:r>
            <a:r>
              <a:rPr lang="ru-RU" altLang="ru-RU" sz="2800" dirty="0" smtClean="0">
                <a:latin typeface="Arial" panose="020B0604020202020204" pitchFamily="34" charset="0"/>
              </a:rPr>
              <a:t>  </a:t>
            </a:r>
            <a:r>
              <a:rPr lang="ru-RU" altLang="ru-RU" sz="2800" dirty="0">
                <a:latin typeface="Arial" panose="020B0604020202020204" pitchFamily="34" charset="0"/>
              </a:rPr>
              <a:t>пронумерованных баз данных, по </a:t>
            </a:r>
            <a:r>
              <a:rPr lang="ru-RU" altLang="ru-RU" sz="2800" dirty="0" smtClean="0">
                <a:latin typeface="Arial" panose="020B0604020202020204" pitchFamily="34" charset="0"/>
              </a:rPr>
              <a:t>умолчанию</a:t>
            </a:r>
          </a:p>
          <a:p>
            <a:pPr marL="0" lvl="0" indent="0" eaLnBrk="0" fontAlgn="base" hangingPunct="0">
              <a:lnSpc>
                <a:spcPts val="3500"/>
              </a:lnSpc>
              <a:spcAft>
                <a:spcPct val="0"/>
              </a:spcAft>
              <a:buClrTx/>
              <a:buSzTx/>
              <a:buNone/>
            </a:pPr>
            <a:r>
              <a:rPr lang="ru-RU" altLang="ru-RU" sz="2800" dirty="0">
                <a:latin typeface="Arial" panose="020B0604020202020204" pitchFamily="34" charset="0"/>
              </a:rPr>
              <a:t> </a:t>
            </a:r>
            <a:r>
              <a:rPr lang="ru-RU" altLang="ru-RU" sz="2800" dirty="0" smtClean="0">
                <a:latin typeface="Arial" panose="020B0604020202020204" pitchFamily="34" charset="0"/>
              </a:rPr>
              <a:t>  </a:t>
            </a:r>
            <a:r>
              <a:rPr lang="ru-RU" altLang="ru-RU" sz="2800" dirty="0">
                <a:latin typeface="Arial" panose="020B0604020202020204" pitchFamily="34" charset="0"/>
              </a:rPr>
              <a:t>их число равно 16-и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ts val="35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Официально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Windows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не поддерживается,</a:t>
            </a:r>
            <a:r>
              <a:rPr kumimoji="0" lang="ru-RU" alt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но </a:t>
            </a:r>
          </a:p>
          <a:p>
            <a:pPr marL="0" marR="0" lvl="0" indent="0" algn="l" defTabSz="914400" rtl="0" eaLnBrk="0" fontAlgn="base" latinLnBrk="0" hangingPunct="0">
              <a:lnSpc>
                <a:spcPts val="3500"/>
              </a:lnSpc>
              <a:spcAft>
                <a:spcPct val="0"/>
              </a:spcAft>
              <a:buClrTx/>
              <a:buSz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есть неофициальные сборки Redis для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Windows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marL="285750" marR="0" lvl="0" indent="-285750" algn="l" defTabSz="914400" rtl="0" eaLnBrk="0" fontAlgn="base" latinLnBrk="0" hangingPunct="0">
              <a:lnSpc>
                <a:spcPts val="35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Доступ к серверу можно защитить паролем;</a:t>
            </a:r>
          </a:p>
          <a:p>
            <a:pPr marL="285750" marR="0" lvl="0" indent="-285750" algn="l" defTabSz="914400" rtl="0" eaLnBrk="0" fontAlgn="base" latinLnBrk="0" hangingPunct="0">
              <a:lnSpc>
                <a:spcPts val="35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Разработка спонсируется компанией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VMWare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 </a:t>
            </a:r>
          </a:p>
          <a:p>
            <a:pPr marL="285750" marR="0" lvl="0" indent="-285750" algn="l" defTabSz="914400" rtl="0" eaLnBrk="0" fontAlgn="base" latinLnBrk="0" hangingPunct="0">
              <a:lnSpc>
                <a:spcPts val="3500"/>
              </a:lnSpc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 настоящее время ведется работа над Redis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Cluster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81072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258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000" y="44450"/>
            <a:ext cx="10160000" cy="676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495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476500" y="1447800"/>
            <a:ext cx="9435084" cy="4800600"/>
          </a:xfrm>
        </p:spPr>
        <p:txBody>
          <a:bodyPr/>
          <a:lstStyle/>
          <a:p>
            <a:pPr marL="82296" indent="0">
              <a:buNone/>
            </a:pPr>
            <a:r>
              <a:rPr lang="ru-RU" b="1" dirty="0"/>
              <a:t>Множество языков программирования имеют библиотеки для работы с </a:t>
            </a:r>
            <a:r>
              <a:rPr lang="en-US" b="1" dirty="0" err="1"/>
              <a:t>Redis</a:t>
            </a:r>
            <a:r>
              <a:rPr lang="en-US" b="1" dirty="0" smtClean="0"/>
              <a:t>:</a:t>
            </a:r>
            <a:endParaRPr lang="ru-RU" b="1" dirty="0" smtClean="0"/>
          </a:p>
          <a:p>
            <a:pPr marL="82296" indent="0">
              <a:buNone/>
            </a:pPr>
            <a:endParaRPr lang="en-US" dirty="0"/>
          </a:p>
          <a:p>
            <a:pPr marL="82296" indent="0">
              <a:buNone/>
            </a:pPr>
            <a:r>
              <a:rPr lang="en-US" dirty="0"/>
              <a:t>C, C++, C#, </a:t>
            </a:r>
            <a:endParaRPr lang="ru-RU" dirty="0" smtClean="0"/>
          </a:p>
          <a:p>
            <a:pPr marL="82296" indent="0">
              <a:buNone/>
            </a:pPr>
            <a:r>
              <a:rPr lang="en-US" dirty="0"/>
              <a:t>Perl, PHP, Python, </a:t>
            </a:r>
            <a:endParaRPr lang="ru-RU" dirty="0"/>
          </a:p>
          <a:p>
            <a:pPr marL="82296" indent="0">
              <a:buNone/>
            </a:pPr>
            <a:r>
              <a:rPr lang="en-US" dirty="0"/>
              <a:t>Java, JavaScript,</a:t>
            </a:r>
            <a:endParaRPr lang="ru-RU" dirty="0"/>
          </a:p>
          <a:p>
            <a:pPr marL="82296" indent="0">
              <a:buNone/>
            </a:pPr>
            <a:r>
              <a:rPr lang="en-US" dirty="0" err="1"/>
              <a:t>Lua</a:t>
            </a:r>
            <a:r>
              <a:rPr lang="en-US" dirty="0"/>
              <a:t>, Haskell, </a:t>
            </a:r>
            <a:endParaRPr lang="ru-RU" dirty="0"/>
          </a:p>
          <a:p>
            <a:pPr marL="82296" indent="0">
              <a:buNone/>
            </a:pPr>
            <a:r>
              <a:rPr lang="en-US" dirty="0" err="1" smtClean="0"/>
              <a:t>Clojure</a:t>
            </a:r>
            <a:r>
              <a:rPr lang="en-US" dirty="0"/>
              <a:t>, Lisp, </a:t>
            </a:r>
            <a:r>
              <a:rPr lang="en-US" dirty="0" err="1"/>
              <a:t>Erlang</a:t>
            </a:r>
            <a:r>
              <a:rPr lang="en-US" dirty="0"/>
              <a:t>, </a:t>
            </a:r>
            <a:endParaRPr lang="ru-RU" dirty="0" smtClean="0"/>
          </a:p>
          <a:p>
            <a:pPr marL="82296" indent="0">
              <a:buNone/>
            </a:pPr>
            <a:r>
              <a:rPr lang="en-US" dirty="0" smtClean="0"/>
              <a:t>Ruby</a:t>
            </a:r>
            <a:r>
              <a:rPr lang="en-US" dirty="0"/>
              <a:t>, Scala, Go, </a:t>
            </a:r>
            <a:r>
              <a:rPr lang="en-US" dirty="0" err="1"/>
              <a:t>Tcl</a:t>
            </a:r>
            <a:r>
              <a:rPr lang="en-US" dirty="0"/>
              <a:t>, Rust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020762"/>
          </a:xfrm>
        </p:spPr>
        <p:txBody>
          <a:bodyPr>
            <a:normAutofit/>
          </a:bodyPr>
          <a:lstStyle/>
          <a:p>
            <a:r>
              <a:rPr lang="ru-RU" b="1" dirty="0"/>
              <a:t>Языковая поддержка </a:t>
            </a:r>
            <a:r>
              <a:rPr lang="en-US" b="1" dirty="0" err="1" smtClean="0"/>
              <a:t>Redis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48116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600200" y="1447800"/>
            <a:ext cx="10311384" cy="4800600"/>
          </a:xfrm>
        </p:spPr>
        <p:txBody>
          <a:bodyPr/>
          <a:lstStyle/>
          <a:p>
            <a:pPr marL="82296" indent="0">
              <a:spcBef>
                <a:spcPts val="1800"/>
              </a:spcBef>
              <a:buNone/>
            </a:pPr>
            <a:r>
              <a:rPr lang="ru-RU" dirty="0" smtClean="0"/>
              <a:t>Очень </a:t>
            </a:r>
            <a:r>
              <a:rPr lang="ru-RU" dirty="0"/>
              <a:t>большая скорость </a:t>
            </a:r>
            <a:r>
              <a:rPr lang="ru-RU" dirty="0" smtClean="0"/>
              <a:t>операций чтения</a:t>
            </a:r>
            <a:r>
              <a:rPr lang="en-US" dirty="0" smtClean="0"/>
              <a:t>/</a:t>
            </a:r>
            <a:r>
              <a:rPr lang="ru-RU" dirty="0" smtClean="0"/>
              <a:t>записи</a:t>
            </a:r>
            <a:endParaRPr lang="en-US" dirty="0" smtClean="0"/>
          </a:p>
          <a:p>
            <a:pPr marL="82296" indent="0">
              <a:spcBef>
                <a:spcPts val="1800"/>
              </a:spcBef>
              <a:buNone/>
            </a:pPr>
            <a:r>
              <a:rPr lang="ru-RU" dirty="0" smtClean="0"/>
              <a:t>Асинхронная </a:t>
            </a:r>
            <a:r>
              <a:rPr lang="ru-RU" dirty="0" err="1"/>
              <a:t>персистентность</a:t>
            </a:r>
            <a:endParaRPr lang="ru-RU" dirty="0"/>
          </a:p>
          <a:p>
            <a:pPr marL="82296" indent="0">
              <a:spcBef>
                <a:spcPts val="1800"/>
              </a:spcBef>
              <a:buNone/>
            </a:pPr>
            <a:r>
              <a:rPr lang="ru-RU" dirty="0"/>
              <a:t>Поддержка языка </a:t>
            </a:r>
            <a:r>
              <a:rPr lang="en-US" dirty="0" err="1"/>
              <a:t>Lua</a:t>
            </a:r>
            <a:endParaRPr lang="ru-RU" dirty="0"/>
          </a:p>
          <a:p>
            <a:pPr marL="82296" indent="0">
              <a:spcBef>
                <a:spcPts val="1800"/>
              </a:spcBef>
              <a:buNone/>
            </a:pPr>
            <a:r>
              <a:rPr lang="ru-RU" dirty="0" smtClean="0"/>
              <a:t>Временные ограничения жизни </a:t>
            </a:r>
            <a:r>
              <a:rPr lang="ru-RU" dirty="0"/>
              <a:t>для </a:t>
            </a:r>
            <a:r>
              <a:rPr lang="ru-RU" dirty="0" smtClean="0"/>
              <a:t>ключей</a:t>
            </a:r>
          </a:p>
          <a:p>
            <a:pPr marL="82296" indent="0">
              <a:spcBef>
                <a:spcPts val="1800"/>
              </a:spcBef>
              <a:buNone/>
            </a:pPr>
            <a:r>
              <a:rPr lang="ru-RU" dirty="0" smtClean="0"/>
              <a:t>Типы </a:t>
            </a:r>
            <a:r>
              <a:rPr lang="ru-RU" dirty="0"/>
              <a:t>данных с внутренней </a:t>
            </a:r>
            <a:r>
              <a:rPr lang="ru-RU" dirty="0" smtClean="0"/>
              <a:t>оптимизацией</a:t>
            </a:r>
          </a:p>
          <a:p>
            <a:pPr marL="82296" indent="0">
              <a:spcBef>
                <a:spcPts val="1800"/>
              </a:spcBef>
              <a:buNone/>
            </a:pPr>
            <a:r>
              <a:rPr lang="ru-RU" dirty="0" smtClean="0"/>
              <a:t>Репликация </a:t>
            </a:r>
            <a:r>
              <a:rPr lang="ru-RU" dirty="0" err="1"/>
              <a:t>master-slave</a:t>
            </a:r>
            <a:r>
              <a:rPr lang="ru-RU" dirty="0"/>
              <a:t> с поддержкой </a:t>
            </a:r>
            <a:r>
              <a:rPr lang="ru-RU" dirty="0" smtClean="0"/>
              <a:t>ветвления</a:t>
            </a:r>
          </a:p>
          <a:p>
            <a:pPr marL="82296" indent="0">
              <a:spcBef>
                <a:spcPts val="1800"/>
              </a:spcBef>
              <a:buNone/>
            </a:pPr>
            <a:r>
              <a:rPr lang="ru-RU" dirty="0" smtClean="0"/>
              <a:t>Атомарные </a:t>
            </a:r>
            <a:r>
              <a:rPr lang="ru-RU" dirty="0"/>
              <a:t>операции и </a:t>
            </a:r>
            <a:r>
              <a:rPr lang="ru-RU" dirty="0" err="1" smtClean="0"/>
              <a:t>транзакционность</a:t>
            </a:r>
            <a:endParaRPr lang="ru-RU" dirty="0"/>
          </a:p>
          <a:p>
            <a:pPr marL="82296" indent="0">
              <a:spcBef>
                <a:spcPts val="1800"/>
              </a:spcBef>
              <a:buNone/>
            </a:pPr>
            <a:r>
              <a:rPr lang="ru-RU" dirty="0" smtClean="0"/>
              <a:t>Режим «Публикация </a:t>
            </a:r>
            <a:r>
              <a:rPr lang="ru-RU" dirty="0"/>
              <a:t>и </a:t>
            </a:r>
            <a:r>
              <a:rPr lang="ru-RU" dirty="0" smtClean="0"/>
              <a:t>подписка»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Особенности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154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489167" y="1251857"/>
            <a:ext cx="10513858" cy="5410200"/>
          </a:xfrm>
        </p:spPr>
        <p:txBody>
          <a:bodyPr>
            <a:normAutofit/>
          </a:bodyPr>
          <a:lstStyle/>
          <a:p>
            <a:pPr>
              <a:lnSpc>
                <a:spcPts val="4200"/>
              </a:lnSpc>
            </a:pPr>
            <a:r>
              <a:rPr lang="ru-RU" sz="4000" dirty="0"/>
              <a:t>Redis хранит данные в оперативной памяти, но периодически сохраняет их на диск, чтобы восстановить при перезапуске. Стандартные настройки сделаны для скорости, а не надежности, поэтому при перезапуске часть данных может потеряться</a:t>
            </a:r>
            <a:r>
              <a:rPr lang="ru-RU" sz="4000" dirty="0" smtClean="0"/>
              <a:t>.</a:t>
            </a:r>
          </a:p>
          <a:p>
            <a:pPr>
              <a:lnSpc>
                <a:spcPts val="4200"/>
              </a:lnSpc>
            </a:pPr>
            <a:r>
              <a:rPr lang="ru-RU" sz="4000" dirty="0"/>
              <a:t>Redis — не высоконадежное </a:t>
            </a:r>
            <a:r>
              <a:rPr lang="ru-RU" sz="4000" dirty="0" smtClean="0"/>
              <a:t>хранилище больших </a:t>
            </a:r>
            <a:r>
              <a:rPr lang="ru-RU" sz="4000" dirty="0"/>
              <a:t>данных, а быстрая легкая база для данных, которые не страшно потерять.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0"/>
            <a:ext cx="9997440" cy="927463"/>
          </a:xfrm>
        </p:spPr>
        <p:txBody>
          <a:bodyPr>
            <a:normAutofit/>
          </a:bodyPr>
          <a:lstStyle/>
          <a:p>
            <a:r>
              <a:rPr lang="ru-RU" dirty="0" smtClean="0"/>
              <a:t>Хранение данных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2365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914144" y="129092"/>
            <a:ext cx="9997440" cy="935915"/>
          </a:xfrm>
        </p:spPr>
        <p:txBody>
          <a:bodyPr/>
          <a:lstStyle/>
          <a:p>
            <a:r>
              <a:rPr lang="ru-RU" dirty="0" smtClean="0"/>
              <a:t>Асинхронная </a:t>
            </a:r>
            <a:r>
              <a:rPr lang="ru-RU" dirty="0" err="1" smtClean="0"/>
              <a:t>персистентность</a:t>
            </a:r>
            <a:endParaRPr lang="ru-RU" dirty="0"/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1914144" y="1006297"/>
            <a:ext cx="10140324" cy="56836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0" eaLnBrk="0" fontAlgn="base" latinLnBrk="0" hangingPunct="0">
              <a:lnSpc>
                <a:spcPts val="38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dirty="0"/>
              <a:t>Персистентность - возможность долговременного хранения состояния т.е. тех структур памяти которые описывают изменение данных во времени и обычно не фиксируются на долговременных носителях.</a:t>
            </a:r>
          </a:p>
          <a:p>
            <a:pPr marL="0" marR="0" lvl="0" indent="457200" algn="l" defTabSz="914400" rtl="0" eaLnBrk="0" fontAlgn="base" latinLnBrk="0" hangingPunct="0">
              <a:lnSpc>
                <a:spcPts val="3800"/>
              </a:lnSpc>
              <a:spcBef>
                <a:spcPts val="18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dirty="0"/>
              <a:t>Без этой возможности, состояние может существовать только в оперативной памяти и теряется, когда оперативная память выключается, например, при выключении компьютера. Это достигается путем хранения состояния как данных на устройстве длительного хранения, таком как жесткий диск или флэш-память. </a:t>
            </a:r>
          </a:p>
        </p:txBody>
      </p:sp>
    </p:spTree>
    <p:extLst>
      <p:ext uri="{BB962C8B-B14F-4D97-AF65-F5344CB8AC3E}">
        <p14:creationId xmlns:p14="http://schemas.microsoft.com/office/powerpoint/2010/main" val="116238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502229" y="1447800"/>
            <a:ext cx="10689771" cy="5162006"/>
          </a:xfrm>
        </p:spPr>
        <p:txBody>
          <a:bodyPr>
            <a:normAutofit/>
          </a:bodyPr>
          <a:lstStyle/>
          <a:p>
            <a:pPr marL="82296" indent="0">
              <a:lnSpc>
                <a:spcPts val="4200"/>
              </a:lnSpc>
              <a:spcBef>
                <a:spcPts val="1200"/>
              </a:spcBef>
              <a:buNone/>
            </a:pPr>
            <a:r>
              <a:rPr lang="ru-RU" sz="4000" b="1" dirty="0"/>
              <a:t>Lua</a:t>
            </a:r>
            <a:r>
              <a:rPr lang="ru-RU" sz="4000" dirty="0"/>
              <a:t> (</a:t>
            </a:r>
            <a:r>
              <a:rPr lang="ru-RU" sz="4000" i="1" dirty="0" err="1"/>
              <a:t>лу́а</a:t>
            </a:r>
            <a:r>
              <a:rPr lang="ru-RU" sz="4000" dirty="0"/>
              <a:t>, с порт. — «</a:t>
            </a:r>
            <a:r>
              <a:rPr lang="ru-RU" sz="4000" dirty="0" smtClean="0"/>
              <a:t>луна»</a:t>
            </a:r>
            <a:r>
              <a:rPr lang="en-US" sz="4000" dirty="0" smtClean="0"/>
              <a:t>)</a:t>
            </a:r>
            <a:r>
              <a:rPr lang="ru-RU" sz="4000" dirty="0" smtClean="0"/>
              <a:t>— </a:t>
            </a:r>
            <a:r>
              <a:rPr lang="ru-RU" sz="4000" dirty="0"/>
              <a:t>скриптовый язык программирования, разработанный в подразделении </a:t>
            </a:r>
            <a:r>
              <a:rPr lang="ru-RU" sz="4000" dirty="0" err="1"/>
              <a:t>Tecgraf</a:t>
            </a:r>
            <a:r>
              <a:rPr lang="ru-RU" sz="4000" dirty="0"/>
              <a:t> (</a:t>
            </a:r>
            <a:r>
              <a:rPr lang="ru-RU" sz="4000" i="1" dirty="0" err="1"/>
              <a:t>Computer</a:t>
            </a:r>
            <a:r>
              <a:rPr lang="ru-RU" sz="4000" i="1" dirty="0"/>
              <a:t> </a:t>
            </a:r>
            <a:r>
              <a:rPr lang="ru-RU" sz="4000" i="1" dirty="0" err="1"/>
              <a:t>Graphics</a:t>
            </a:r>
            <a:r>
              <a:rPr lang="ru-RU" sz="4000" i="1" dirty="0"/>
              <a:t> </a:t>
            </a:r>
            <a:r>
              <a:rPr lang="ru-RU" sz="4000" i="1" dirty="0" err="1"/>
              <a:t>Technology</a:t>
            </a:r>
            <a:r>
              <a:rPr lang="ru-RU" sz="4000" i="1" dirty="0"/>
              <a:t> </a:t>
            </a:r>
            <a:r>
              <a:rPr lang="ru-RU" sz="4000" i="1" dirty="0" err="1"/>
              <a:t>Group</a:t>
            </a:r>
            <a:r>
              <a:rPr lang="ru-RU" sz="4000" dirty="0"/>
              <a:t>) Католического университета Рио-де-Жанейро (Бразилия). Интерпретатор языка является свободно распространяемым, с открытыми исходными текстами на языке Си. </a:t>
            </a:r>
          </a:p>
          <a:p>
            <a:pPr marL="82296" indent="0">
              <a:lnSpc>
                <a:spcPts val="4200"/>
              </a:lnSpc>
              <a:spcBef>
                <a:spcPts val="1200"/>
              </a:spcBef>
              <a:buNone/>
            </a:pPr>
            <a:r>
              <a:rPr lang="ru-RU" sz="4000" dirty="0"/>
              <a:t>По идеологии и реализации язык Lua ближе всего к </a:t>
            </a:r>
            <a:r>
              <a:rPr lang="ru-RU" sz="4000" dirty="0" err="1" smtClean="0"/>
              <a:t>JavaScript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Язык </a:t>
            </a:r>
            <a:r>
              <a:rPr lang="en-US" dirty="0" err="1" smtClean="0"/>
              <a:t>Lua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5390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ы данных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51000" t="-20000" r="2000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Базы данных" id="{0A5638D2-8920-4815-97E8-020821C97F76}" vid="{3D69FD7B-DC28-434D-9879-FA4D62913C46}"/>
    </a:ext>
  </a:extLst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Базы данных</Template>
  <TotalTime>1444</TotalTime>
  <Words>1252</Words>
  <Application>Microsoft Office PowerPoint</Application>
  <PresentationFormat>Широкоэкранный</PresentationFormat>
  <Paragraphs>131</Paragraphs>
  <Slides>28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28</vt:i4>
      </vt:variant>
    </vt:vector>
  </HeadingPairs>
  <TitlesOfParts>
    <vt:vector size="40" baseType="lpstr">
      <vt:lpstr>Arial</vt:lpstr>
      <vt:lpstr>Arial Narrow</vt:lpstr>
      <vt:lpstr>Arial Unicode MS</vt:lpstr>
      <vt:lpstr>Calibri</vt:lpstr>
      <vt:lpstr>Calibri Light</vt:lpstr>
      <vt:lpstr>Corbel</vt:lpstr>
      <vt:lpstr>Gill Sans MT</vt:lpstr>
      <vt:lpstr>Verdana</vt:lpstr>
      <vt:lpstr>Wingdings</vt:lpstr>
      <vt:lpstr>Wingdings 2</vt:lpstr>
      <vt:lpstr>Базы данных</vt:lpstr>
      <vt:lpstr>Специальное оформление</vt:lpstr>
      <vt:lpstr>NoSQL базы данных</vt:lpstr>
      <vt:lpstr>REDIS</vt:lpstr>
      <vt:lpstr>Презентация PowerPoint</vt:lpstr>
      <vt:lpstr>Презентация PowerPoint</vt:lpstr>
      <vt:lpstr>Языковая поддержка Redis</vt:lpstr>
      <vt:lpstr>Особенности</vt:lpstr>
      <vt:lpstr>Хранение данных</vt:lpstr>
      <vt:lpstr>Асинхронная персистентность</vt:lpstr>
      <vt:lpstr>Язык Lua</vt:lpstr>
      <vt:lpstr>Временные ограничения для данных</vt:lpstr>
      <vt:lpstr>Репликация в Redis</vt:lpstr>
      <vt:lpstr>Транзакции  в Redis</vt:lpstr>
      <vt:lpstr>Счетчики в  Redis</vt:lpstr>
      <vt:lpstr>Режим «Публикация и подписка»</vt:lpstr>
      <vt:lpstr>Ключ - значение</vt:lpstr>
      <vt:lpstr>Типы данных. Строки</vt:lpstr>
      <vt:lpstr>Использование. Строки</vt:lpstr>
      <vt:lpstr>Кроме строки в Redis бывают</vt:lpstr>
      <vt:lpstr>Типы данных. Множества</vt:lpstr>
      <vt:lpstr>Использование. Множества</vt:lpstr>
      <vt:lpstr>Типы данных. Списки</vt:lpstr>
      <vt:lpstr>Использование. Списки</vt:lpstr>
      <vt:lpstr>Типы данных. ХЭШ</vt:lpstr>
      <vt:lpstr>Использование  ХЭШ</vt:lpstr>
      <vt:lpstr>Базовые операции Redis</vt:lpstr>
      <vt:lpstr>Основные операции над хешами Redis </vt:lpstr>
      <vt:lpstr>В каких случаях использовали Redis?</vt:lpstr>
      <vt:lpstr>Факты… факты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REDIS</dc:title>
  <dc:creator>Михаил Фомин</dc:creator>
  <cp:lastModifiedBy>Михаил Фомин</cp:lastModifiedBy>
  <cp:revision>42</cp:revision>
  <dcterms:created xsi:type="dcterms:W3CDTF">2019-11-25T20:01:38Z</dcterms:created>
  <dcterms:modified xsi:type="dcterms:W3CDTF">2020-11-17T09:00:08Z</dcterms:modified>
</cp:coreProperties>
</file>