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0"/>
  </p:notesMasterIdLst>
  <p:sldIdLst>
    <p:sldId id="256" r:id="rId2"/>
    <p:sldId id="454" r:id="rId3"/>
    <p:sldId id="457" r:id="rId4"/>
    <p:sldId id="460" r:id="rId5"/>
    <p:sldId id="458" r:id="rId6"/>
    <p:sldId id="459" r:id="rId7"/>
    <p:sldId id="462" r:id="rId8"/>
    <p:sldId id="461" r:id="rId9"/>
    <p:sldId id="384" r:id="rId10"/>
    <p:sldId id="386" r:id="rId11"/>
    <p:sldId id="387" r:id="rId12"/>
    <p:sldId id="388" r:id="rId13"/>
    <p:sldId id="389" r:id="rId14"/>
    <p:sldId id="390" r:id="rId15"/>
    <p:sldId id="392" r:id="rId16"/>
    <p:sldId id="391" r:id="rId17"/>
    <p:sldId id="393" r:id="rId18"/>
    <p:sldId id="394" r:id="rId19"/>
    <p:sldId id="455" r:id="rId20"/>
    <p:sldId id="456" r:id="rId21"/>
    <p:sldId id="395" r:id="rId22"/>
    <p:sldId id="397" r:id="rId23"/>
    <p:sldId id="398" r:id="rId24"/>
    <p:sldId id="399" r:id="rId25"/>
    <p:sldId id="400" r:id="rId26"/>
    <p:sldId id="385" r:id="rId27"/>
    <p:sldId id="402" r:id="rId28"/>
    <p:sldId id="396" r:id="rId29"/>
    <p:sldId id="404" r:id="rId30"/>
    <p:sldId id="405" r:id="rId31"/>
    <p:sldId id="401" r:id="rId32"/>
    <p:sldId id="403" r:id="rId33"/>
    <p:sldId id="407" r:id="rId34"/>
    <p:sldId id="409" r:id="rId35"/>
    <p:sldId id="410" r:id="rId36"/>
    <p:sldId id="406" r:id="rId37"/>
    <p:sldId id="411" r:id="rId38"/>
    <p:sldId id="408" r:id="rId39"/>
    <p:sldId id="412" r:id="rId40"/>
    <p:sldId id="414" r:id="rId41"/>
    <p:sldId id="415" r:id="rId42"/>
    <p:sldId id="416" r:id="rId43"/>
    <p:sldId id="417" r:id="rId44"/>
    <p:sldId id="418" r:id="rId45"/>
    <p:sldId id="420" r:id="rId46"/>
    <p:sldId id="419" r:id="rId47"/>
    <p:sldId id="413" r:id="rId48"/>
    <p:sldId id="423" r:id="rId49"/>
    <p:sldId id="422" r:id="rId50"/>
    <p:sldId id="421" r:id="rId51"/>
    <p:sldId id="425" r:id="rId52"/>
    <p:sldId id="463" r:id="rId53"/>
    <p:sldId id="424" r:id="rId54"/>
    <p:sldId id="426" r:id="rId55"/>
    <p:sldId id="428" r:id="rId56"/>
    <p:sldId id="429" r:id="rId57"/>
    <p:sldId id="430" r:id="rId58"/>
    <p:sldId id="431" r:id="rId59"/>
    <p:sldId id="432" r:id="rId60"/>
    <p:sldId id="427" r:id="rId61"/>
    <p:sldId id="434" r:id="rId62"/>
    <p:sldId id="436" r:id="rId63"/>
    <p:sldId id="435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37" r:id="rId74"/>
    <p:sldId id="448" r:id="rId75"/>
    <p:sldId id="449" r:id="rId76"/>
    <p:sldId id="450" r:id="rId77"/>
    <p:sldId id="451" r:id="rId78"/>
    <p:sldId id="383" r:id="rId7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7" autoAdjust="0"/>
    <p:restoredTop sz="81022" autoAdjust="0"/>
  </p:normalViewPr>
  <p:slideViewPr>
    <p:cSldViewPr snapToGrid="0">
      <p:cViewPr>
        <p:scale>
          <a:sx n="75" d="100"/>
          <a:sy n="75" d="100"/>
        </p:scale>
        <p:origin x="-37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0EC2F-AB0A-4EA6-B756-E6491EB0ACD2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299B-44C4-48A3-9C85-45C8C0422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dviser.ru/index.php/%D0%9E%D0%B1%D1%80%D0%B0%D0%B7%D0%BE%D0%B2%D0%B0%D0%BD%D0%B8%D0%B5_%D0%B8_%D0%BD%D0%B0%D1%83%D0%BA%D0%B0" TargetMode="External"/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McCarthy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разрабатывает машины, которым присуще разумное поведение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Britannica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способность цифровых компьютеров решать задачи, которые обычно ассоциируются с высоко интеллектуальными возможностями человека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Файгенбаум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разрабатывает интеллектуальные компьютерные системы обладающие возможностями, которые мы традиционно связываем с человеческим разумом: понимание языка, обучение, способность рассуждать, решать проблемы и т. 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Elaine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Образование и наука"/>
              </a:rPr>
              <a:t>наука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 том, как научить компьютеры делать что-то, в чем на данный момент человек успешнее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299B-44C4-48A3-9C85-45C8C04224CE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143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0593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E52E-5893-4FB9-8B20-876E2AEC1E19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9CBE03-2ADF-450F-9675-03EC256F65AF}"/>
              </a:ext>
            </a:extLst>
          </p:cNvPr>
          <p:cNvSpPr/>
          <p:nvPr/>
        </p:nvSpPr>
        <p:spPr>
          <a:xfrm>
            <a:off x="114889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5FEC3FF-D2E9-481A-ACBC-53AC48521444}"/>
              </a:ext>
            </a:extLst>
          </p:cNvPr>
          <p:cNvSpPr/>
          <p:nvPr/>
        </p:nvSpPr>
        <p:spPr>
          <a:xfrm rot="16200000">
            <a:off x="5640390" y="-4649790"/>
            <a:ext cx="85724" cy="11366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49CBE03-2ADF-450F-9675-03EC256F65AF}"/>
              </a:ext>
            </a:extLst>
          </p:cNvPr>
          <p:cNvSpPr/>
          <p:nvPr userDrawn="1"/>
        </p:nvSpPr>
        <p:spPr>
          <a:xfrm>
            <a:off x="114889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5FEC3FF-D2E9-481A-ACBC-53AC48521444}"/>
              </a:ext>
            </a:extLst>
          </p:cNvPr>
          <p:cNvSpPr/>
          <p:nvPr userDrawn="1"/>
        </p:nvSpPr>
        <p:spPr>
          <a:xfrm rot="16200000">
            <a:off x="5640390" y="-4649790"/>
            <a:ext cx="85724" cy="11366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0011-79FB-42C0-9C6B-4BBE59964940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379BA0-411E-A65B-876A-7611F71E3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7E0D2E3-37C1-D763-45E1-5611DCB12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A40A64-28A0-00A1-D917-2A896022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B1CF-9E62-41AB-888A-F59676091037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DA8E28-A781-8F75-66B2-59F3125B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558D9E-7590-D7A8-4C58-D3A2D81C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6825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9B9-D13E-4406-A394-CE126FA96591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41A6785-23BF-4FE0-B9C7-4E3C5F7F6B19}"/>
              </a:ext>
            </a:extLst>
          </p:cNvPr>
          <p:cNvSpPr/>
          <p:nvPr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394F0B6-9856-44D2-9805-66B694DE2C26}"/>
              </a:ext>
            </a:extLst>
          </p:cNvPr>
          <p:cNvSpPr/>
          <p:nvPr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0D0A806-BB3B-4E85-8C57-B9B390906F6A}"/>
              </a:ext>
            </a:extLst>
          </p:cNvPr>
          <p:cNvSpPr/>
          <p:nvPr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E49146E-E334-4E17-96BB-AEB6B0141397}"/>
              </a:ext>
            </a:extLst>
          </p:cNvPr>
          <p:cNvSpPr/>
          <p:nvPr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8BE-AD05-4953-A5CD-1341BB6B0295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DAE-7BC0-47F6-948F-22D580E0D59A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9175-C5A9-479C-B437-CF658A6F322B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9ECD-6559-4CCA-87DD-5936B1F00C09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28C-7427-4156-943E-CDA8FEFBBEAF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1A4-869F-4C80-8398-71D51508EDB9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69B2-8801-4F3F-B78B-E499232B261B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B1CF-9E62-41AB-888A-F59676091037}" type="datetime1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pic>
        <p:nvPicPr>
          <p:cNvPr id="8" name="Рисунок 7">
            <a:hlinkClick r:id="rId13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5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1658"/>
            <a:ext cx="10515600" cy="2852737"/>
          </a:xfrm>
        </p:spPr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120" y="5496560"/>
            <a:ext cx="4856480" cy="123952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Мартынюк Полина Антоновна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telegram: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PAMartynyuk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email: 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pa-martynyuk@yandex.ru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Герб МГТУ им. Н. Э. Бау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101600"/>
            <a:ext cx="1603374" cy="1891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4720" y="3738880"/>
            <a:ext cx="810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Лекция 2</a:t>
            </a:r>
            <a:r>
              <a:rPr lang="en-US" b="1" u="sng" dirty="0" smtClean="0"/>
              <a:t>: </a:t>
            </a:r>
            <a:r>
              <a:rPr lang="ru-RU" dirty="0" smtClean="0"/>
              <a:t>   Алгоритм </a:t>
            </a:r>
            <a:r>
              <a:rPr lang="en-US" dirty="0" smtClean="0"/>
              <a:t>k-NN</a:t>
            </a:r>
            <a:r>
              <a:rPr lang="ru-RU" dirty="0" smtClean="0"/>
              <a:t>. Цикл работы с моделью ИИ.</a:t>
            </a:r>
          </a:p>
          <a:p>
            <a:pPr marL="1168400"/>
            <a:r>
              <a:rPr lang="ru-RU" dirty="0" smtClean="0"/>
              <a:t>   Линейная регрессия. Функция ошибки. </a:t>
            </a:r>
          </a:p>
          <a:p>
            <a:pPr marL="1168400"/>
            <a:r>
              <a:rPr lang="ru-RU" dirty="0" smtClean="0"/>
              <a:t>   Градиентный спуск.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CRISP-DM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43280" y="1219201"/>
            <a:ext cx="10515600" cy="12598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CRISP-DM</a:t>
            </a:r>
            <a:r>
              <a:rPr lang="en-US" dirty="0" smtClean="0"/>
              <a:t> — Cross-Industry Standard Process for Data Mining (</a:t>
            </a:r>
            <a:r>
              <a:rPr lang="ru-RU" dirty="0" smtClean="0"/>
              <a:t>Межотраслевой стандартный процесс интеллектуального анализа данных).</a:t>
            </a:r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Стандарт был создан в 1999 г., 42% компаний все еще используют именно его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843280" y="1920241"/>
            <a:ext cx="10627360" cy="61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42" name="Picture 2" descr="https://cs.sberuniversity.online/image/1000/auto/upsize/94d6c748-ac61-11ed-b652-0242ac12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495" y="2590800"/>
            <a:ext cx="9525000" cy="381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CRISP-DM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43280" y="1219201"/>
            <a:ext cx="10515600" cy="5638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1. Бизнес-понимание задачи</a:t>
            </a:r>
          </a:p>
          <a:p>
            <a:pPr marL="182563" indent="0">
              <a:buNone/>
            </a:pPr>
            <a:r>
              <a:rPr lang="ru-RU" dirty="0" smtClean="0"/>
              <a:t>На этом этапе мы </a:t>
            </a:r>
            <a:r>
              <a:rPr lang="ru-RU" b="1" dirty="0" smtClean="0"/>
              <a:t>формулируем задачу </a:t>
            </a:r>
            <a:r>
              <a:rPr lang="ru-RU" dirty="0" smtClean="0"/>
              <a:t>и делаем </a:t>
            </a:r>
            <a:r>
              <a:rPr lang="ru-RU" b="1" dirty="0" smtClean="0"/>
              <a:t>план проекта</a:t>
            </a:r>
            <a:r>
              <a:rPr lang="ru-RU" dirty="0" smtClean="0"/>
              <a:t>. </a:t>
            </a:r>
          </a:p>
          <a:p>
            <a:pPr marL="182563" indent="0">
              <a:buNone/>
            </a:pPr>
            <a:r>
              <a:rPr lang="ru-RU" dirty="0" smtClean="0"/>
              <a:t>Проект стартует с того, что у бизнеса есть какая-то </a:t>
            </a:r>
            <a:r>
              <a:rPr lang="ru-RU" b="1" dirty="0" smtClean="0"/>
              <a:t>проблема</a:t>
            </a:r>
            <a:r>
              <a:rPr lang="ru-RU" dirty="0" smtClean="0"/>
              <a:t>, и он хочет решить ее при помощи анализа данных. </a:t>
            </a:r>
          </a:p>
          <a:p>
            <a:pPr marL="182563" indent="0">
              <a:buNone/>
            </a:pPr>
            <a:r>
              <a:rPr lang="ru-RU" dirty="0" smtClean="0"/>
              <a:t>Например, банк хочет выдавать кредиты более надежным заемщикам. Но </a:t>
            </a:r>
            <a:r>
              <a:rPr lang="ru-RU" b="1" dirty="0" smtClean="0"/>
              <a:t>бизнес не умеет формулировать задачу с точки зрения машинного обучения</a:t>
            </a:r>
            <a:r>
              <a:rPr lang="ru-RU" dirty="0" smtClean="0"/>
              <a:t>. </a:t>
            </a:r>
          </a:p>
          <a:p>
            <a:pPr marL="182563" indent="0">
              <a:buNone/>
            </a:pPr>
            <a:endParaRPr lang="ru-RU" dirty="0" smtClean="0"/>
          </a:p>
          <a:p>
            <a:pPr marL="182563" indent="0">
              <a:buNone/>
            </a:pPr>
            <a:r>
              <a:rPr lang="ru-RU" u="sng" dirty="0" smtClean="0"/>
              <a:t>Главная задача на этапе </a:t>
            </a:r>
            <a:r>
              <a:rPr lang="ru-RU" u="sng" dirty="0" err="1" smtClean="0"/>
              <a:t>бизнес-понимания</a:t>
            </a:r>
            <a:r>
              <a:rPr lang="ru-RU" u="sng" dirty="0" smtClean="0"/>
              <a:t> задачи — перевести проблему с языка бизнеса на язык машинного обучения. 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CRISP-DM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43280" y="1219201"/>
            <a:ext cx="7447280" cy="5384799"/>
          </a:xfrm>
        </p:spPr>
        <p:txBody>
          <a:bodyPr>
            <a:normAutofit fontScale="92500" lnSpcReduction="20000"/>
          </a:bodyPr>
          <a:lstStyle/>
          <a:p>
            <a:pPr marL="182563" indent="0">
              <a:buNone/>
            </a:pPr>
            <a:r>
              <a:rPr lang="ru-RU" dirty="0" smtClean="0"/>
              <a:t>Также нам надо выбрать </a:t>
            </a:r>
            <a:r>
              <a:rPr lang="ru-RU" b="1" dirty="0" smtClean="0"/>
              <a:t>метрику</a:t>
            </a:r>
            <a:r>
              <a:rPr lang="ru-RU" dirty="0" smtClean="0"/>
              <a:t>, по которой мы поймем, решили мы проблему бизнеса или нет. </a:t>
            </a:r>
          </a:p>
          <a:p>
            <a:pPr marL="182563" indent="0">
              <a:buNone/>
            </a:pPr>
            <a:r>
              <a:rPr lang="ru-RU" dirty="0" smtClean="0"/>
              <a:t>Бизнес использует свои метрики: объем продаж, прибыль, средняя доходность с заемщика и т. д. </a:t>
            </a:r>
          </a:p>
          <a:p>
            <a:pPr marL="182563" indent="0">
              <a:buNone/>
            </a:pPr>
            <a:endParaRPr lang="ru-RU" dirty="0" smtClean="0"/>
          </a:p>
          <a:p>
            <a:pPr marL="182563" indent="0">
              <a:buNone/>
            </a:pPr>
            <a:r>
              <a:rPr lang="ru-RU" dirty="0" smtClean="0"/>
              <a:t>В команде аналитиков данных используются </a:t>
            </a:r>
            <a:r>
              <a:rPr lang="ru-RU" b="1" dirty="0" smtClean="0"/>
              <a:t>метрики машинного обучения</a:t>
            </a:r>
            <a:r>
              <a:rPr lang="ru-RU" dirty="0" smtClean="0"/>
              <a:t>, например точность.</a:t>
            </a:r>
          </a:p>
          <a:p>
            <a:pPr marL="182563" indent="0">
              <a:buNone/>
            </a:pPr>
            <a:endParaRPr lang="ru-RU" dirty="0" smtClean="0"/>
          </a:p>
          <a:p>
            <a:pPr marL="182563" indent="0">
              <a:buNone/>
            </a:pPr>
            <a:r>
              <a:rPr lang="ru-RU" dirty="0" smtClean="0"/>
              <a:t>Надо понять, какую бизнес-метрику необходимо улучшить, подобрать максимально похожую метрику машинного обучения и по ней потом оценивать модель. 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5890" name="Picture 2" descr="https://cs.sberuniversity.online/image/1000/auto/upsize/3d1f0a46-ac62-11ed-bae7-0242ac120006"/>
          <p:cNvPicPr>
            <a:picLocks noChangeAspect="1" noChangeArrowheads="1"/>
          </p:cNvPicPr>
          <p:nvPr/>
        </p:nvPicPr>
        <p:blipFill>
          <a:blip r:embed="rId2" cstate="print"/>
          <a:srcRect l="53763"/>
          <a:stretch>
            <a:fillRect/>
          </a:stretch>
        </p:blipFill>
        <p:spPr bwMode="auto">
          <a:xfrm>
            <a:off x="8178800" y="50799"/>
            <a:ext cx="2964814" cy="4257675"/>
          </a:xfrm>
          <a:prstGeom prst="rect">
            <a:avLst/>
          </a:prstGeom>
          <a:noFill/>
        </p:spPr>
      </p:pic>
      <p:pic>
        <p:nvPicPr>
          <p:cNvPr id="6" name="Picture 2" descr="https://cs.sberuniversity.online/image/1000/auto/upsize/3d1f0a46-ac62-11ed-bae7-0242ac120006"/>
          <p:cNvPicPr>
            <a:picLocks noChangeAspect="1" noChangeArrowheads="1"/>
          </p:cNvPicPr>
          <p:nvPr/>
        </p:nvPicPr>
        <p:blipFill>
          <a:blip r:embed="rId2" cstate="print"/>
          <a:srcRect t="15750" r="46713" b="27934"/>
          <a:stretch>
            <a:fillRect/>
          </a:stretch>
        </p:blipFill>
        <p:spPr bwMode="auto">
          <a:xfrm>
            <a:off x="8084253" y="4460240"/>
            <a:ext cx="3416867" cy="239776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955040" y="3423920"/>
            <a:ext cx="6156960" cy="1097280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CRISP-DM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43280" y="1219201"/>
            <a:ext cx="10353040" cy="5384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2. Понимание данных </a:t>
            </a:r>
          </a:p>
          <a:p>
            <a:pPr marL="182563" indent="0">
              <a:buNone/>
            </a:pPr>
            <a:r>
              <a:rPr lang="ru-RU" dirty="0" smtClean="0"/>
              <a:t>На этом этапе аналитик данных определяет, </a:t>
            </a:r>
            <a:r>
              <a:rPr lang="ru-RU" b="1" dirty="0" smtClean="0"/>
              <a:t>какие данные нужны для решения задачи</a:t>
            </a:r>
            <a:r>
              <a:rPr lang="ru-RU" dirty="0" smtClean="0"/>
              <a:t>. Половина успеха проектов по машинному обучению — качественные данные и правильная разметка. </a:t>
            </a:r>
          </a:p>
          <a:p>
            <a:pPr marL="182563" indent="0">
              <a:buNone/>
            </a:pPr>
            <a:r>
              <a:rPr lang="ru-RU" b="1" dirty="0" smtClean="0"/>
              <a:t>На этом этапе мы решаем:</a:t>
            </a:r>
          </a:p>
          <a:p>
            <a:pPr marL="447675" indent="-265113"/>
            <a:r>
              <a:rPr lang="ru-RU" dirty="0" smtClean="0"/>
              <a:t>Какие данные нужны</a:t>
            </a:r>
          </a:p>
          <a:p>
            <a:pPr marL="447675" indent="-265113"/>
            <a:r>
              <a:rPr lang="ru-RU" dirty="0" smtClean="0"/>
              <a:t>Какие данные у нас есть внутри компании</a:t>
            </a:r>
          </a:p>
          <a:p>
            <a:pPr marL="447675" indent="-265113"/>
            <a:r>
              <a:rPr lang="ru-RU" dirty="0" smtClean="0"/>
              <a:t>Какие данные придется закупать во внешних источниках</a:t>
            </a:r>
          </a:p>
          <a:p>
            <a:pPr marL="447675" indent="-265113"/>
            <a:r>
              <a:rPr lang="ru-RU" dirty="0" smtClean="0"/>
              <a:t>Нуждаются ли данные в разметке</a:t>
            </a:r>
          </a:p>
          <a:p>
            <a:pPr marL="182563" indent="0">
              <a:buNone/>
            </a:pPr>
            <a:r>
              <a:rPr lang="ru-RU" dirty="0" smtClean="0"/>
              <a:t>Процесс поиска данных внутри компании и получения доступа к ним иногда может занимать 2 месяца и более (проблемы наличия данных, персональные данные, безопасность и т.д.). 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CRISP-DM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47040" y="1219201"/>
            <a:ext cx="11003280" cy="56387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3. Подготовка данных </a:t>
            </a:r>
          </a:p>
          <a:p>
            <a:pPr indent="34925">
              <a:buNone/>
            </a:pPr>
            <a:r>
              <a:rPr lang="ru-RU" dirty="0" smtClean="0"/>
              <a:t>На этом этапе решается целый комплекс задач. Мы должны:</a:t>
            </a:r>
          </a:p>
          <a:p>
            <a:pPr indent="34925">
              <a:buNone/>
            </a:pPr>
            <a:r>
              <a:rPr lang="ru-RU" b="1" i="1" dirty="0" smtClean="0"/>
              <a:t>- понять, какие типы данных у нас есть</a:t>
            </a:r>
            <a:endParaRPr lang="ru-RU" dirty="0" smtClean="0"/>
          </a:p>
          <a:p>
            <a:pPr indent="34925">
              <a:buNone/>
            </a:pPr>
            <a:r>
              <a:rPr lang="ru-RU" dirty="0" smtClean="0"/>
              <a:t>Данные могут быть представлены в виде таблицы, необработанных текстов, изображений или графов. С каждым из этих типов данных хорошо работают разные модели машинного обучения.</a:t>
            </a:r>
          </a:p>
          <a:p>
            <a:pPr indent="34925">
              <a:buNone/>
            </a:pPr>
            <a:r>
              <a:rPr lang="ru-RU" b="1" i="1" dirty="0" smtClean="0"/>
              <a:t>- проверить качество данных</a:t>
            </a:r>
            <a:endParaRPr lang="ru-RU" dirty="0" smtClean="0"/>
          </a:p>
          <a:p>
            <a:pPr indent="34925">
              <a:buNone/>
            </a:pPr>
            <a:r>
              <a:rPr lang="ru-RU" dirty="0" smtClean="0"/>
              <a:t>Данные могут содержать ошибки, пропуски, аномальные значения. Необходимо хорошо изучить данные и решить, как мы будем чистить и трансформировать данные.</a:t>
            </a:r>
          </a:p>
          <a:p>
            <a:pPr indent="34925">
              <a:buNone/>
            </a:pPr>
            <a:r>
              <a:rPr lang="ru-RU" b="1" i="1" dirty="0" smtClean="0"/>
              <a:t>- почистить данные</a:t>
            </a:r>
            <a:endParaRPr lang="ru-RU" dirty="0" smtClean="0"/>
          </a:p>
          <a:p>
            <a:pPr indent="34925">
              <a:buNone/>
            </a:pPr>
            <a:r>
              <a:rPr lang="ru-RU" dirty="0" smtClean="0"/>
              <a:t>Тут мы заполняем пропуски, исправляем ошибки, где это возможно, удаляем аномальные объекты.</a:t>
            </a:r>
          </a:p>
          <a:p>
            <a:pPr indent="34925">
              <a:buNone/>
            </a:pPr>
            <a:r>
              <a:rPr lang="ru-RU" b="1" i="1" dirty="0" smtClean="0"/>
              <a:t>- преобразовать данные</a:t>
            </a:r>
            <a:endParaRPr lang="ru-RU" dirty="0" smtClean="0"/>
          </a:p>
          <a:p>
            <a:pPr indent="34925">
              <a:buNone/>
            </a:pPr>
            <a:r>
              <a:rPr lang="ru-RU" dirty="0" smtClean="0"/>
              <a:t>Не все модели умеют работать с любыми типами признаков, например с категориальными переменными. Нужно преобразовать такие переменные в формат, понятный модели. </a:t>
            </a:r>
          </a:p>
          <a:p>
            <a:pPr indent="34925">
              <a:buNone/>
            </a:pPr>
            <a:r>
              <a:rPr lang="ru-RU" b="1" i="1" dirty="0" smtClean="0"/>
              <a:t>- отобрать релевантные признаки</a:t>
            </a:r>
            <a:endParaRPr lang="ru-RU" dirty="0" smtClean="0"/>
          </a:p>
          <a:p>
            <a:pPr indent="34925">
              <a:buNone/>
            </a:pPr>
            <a:r>
              <a:rPr lang="ru-RU" dirty="0" smtClean="0"/>
              <a:t>Не всегда больше признаков — лучше. Иногда бывает, что в выборке более 3 тысяч признаков, но не все из них полезны. Нам надо оставить только самые актуальные. Обычно оставляют 20-30 самых подходящих. Однако этот этап нужен не всегда. Например, глубокие нейронные сети могут сами извлекать признаки из неструктурированных данных: текстов, картинок, транзакций.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097520" y="2763520"/>
            <a:ext cx="2103120" cy="609600"/>
          </a:xfrm>
          <a:prstGeom prst="roundRect">
            <a:avLst>
              <a:gd name="adj" fmla="val 3333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CRISP-DM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680" y="4611620"/>
            <a:ext cx="7244080" cy="210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s://cs.sberuniversity.online/image/1000/auto/upsize/94d6c748-ac61-11ed-b652-0242ac12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759" y="1215135"/>
            <a:ext cx="8573135" cy="3437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CRISP-DM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43280" y="1219201"/>
            <a:ext cx="10353040" cy="5384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4. Моделирование </a:t>
            </a:r>
          </a:p>
          <a:p>
            <a:pPr marL="182563" indent="0">
              <a:buNone/>
            </a:pPr>
            <a:r>
              <a:rPr lang="ru-RU" dirty="0" smtClean="0"/>
              <a:t>На этом этапе нам надо</a:t>
            </a:r>
            <a:r>
              <a:rPr lang="en-US" dirty="0" smtClean="0"/>
              <a:t>:</a:t>
            </a:r>
          </a:p>
          <a:p>
            <a:pPr marL="630238" indent="-447675"/>
            <a:r>
              <a:rPr lang="ru-RU" b="1" dirty="0" smtClean="0"/>
              <a:t>выбрать</a:t>
            </a:r>
            <a:r>
              <a:rPr lang="ru-RU" dirty="0" smtClean="0"/>
              <a:t> модель машинного обучения</a:t>
            </a:r>
            <a:endParaRPr lang="en-US" dirty="0" smtClean="0"/>
          </a:p>
          <a:p>
            <a:pPr marL="630238" indent="-447675"/>
            <a:r>
              <a:rPr lang="ru-RU" b="1" dirty="0" smtClean="0"/>
              <a:t>обучить</a:t>
            </a:r>
            <a:r>
              <a:rPr lang="ru-RU" dirty="0" smtClean="0"/>
              <a:t> ее</a:t>
            </a:r>
            <a:endParaRPr lang="en-US" dirty="0" smtClean="0"/>
          </a:p>
          <a:p>
            <a:pPr marL="630238" indent="-447675"/>
            <a:r>
              <a:rPr lang="ru-RU" b="1" dirty="0" smtClean="0"/>
              <a:t>проверить качество </a:t>
            </a:r>
            <a:r>
              <a:rPr lang="ru-RU" dirty="0" smtClean="0"/>
              <a:t>модели по выбранным метрикам</a:t>
            </a:r>
            <a:endParaRPr lang="en-US" dirty="0" smtClean="0"/>
          </a:p>
          <a:p>
            <a:pPr marL="630238" indent="-447675"/>
            <a:r>
              <a:rPr lang="ru-RU" b="1" dirty="0" smtClean="0"/>
              <a:t>подобрать параметры </a:t>
            </a:r>
            <a:r>
              <a:rPr lang="ru-RU" dirty="0" smtClean="0"/>
              <a:t>модели. </a:t>
            </a:r>
            <a:endParaRPr lang="en-US" dirty="0" smtClean="0"/>
          </a:p>
          <a:p>
            <a:pPr marL="182563" indent="0">
              <a:buNone/>
            </a:pPr>
            <a:r>
              <a:rPr lang="ru-RU" dirty="0" smtClean="0"/>
              <a:t>Обычно тестируют сначала самую простую модель, ее называют </a:t>
            </a:r>
            <a:r>
              <a:rPr lang="ru-RU" b="1" dirty="0" err="1" smtClean="0"/>
              <a:t>бейзлайн</a:t>
            </a:r>
            <a:r>
              <a:rPr lang="en-US" dirty="0" smtClean="0"/>
              <a:t> (baseline)</a:t>
            </a:r>
            <a:r>
              <a:rPr lang="ru-RU" dirty="0" smtClean="0"/>
              <a:t>. Потом проверяют более сложные модели, которые могут дать более высокое качество. </a:t>
            </a:r>
            <a:endParaRPr lang="en-US" dirty="0" smtClean="0"/>
          </a:p>
          <a:p>
            <a:pPr marL="182563" indent="0">
              <a:buNone/>
            </a:pPr>
            <a:r>
              <a:rPr lang="ru-RU" dirty="0" smtClean="0"/>
              <a:t>Некоторые модели требуют иного набора данных. Поэтому часто необходимо повторить фазу подготовки данных. </a:t>
            </a:r>
          </a:p>
          <a:p>
            <a:pPr marL="182563" indent="0">
              <a:buNone/>
            </a:pPr>
            <a:r>
              <a:rPr lang="ru-RU" dirty="0" smtClean="0"/>
              <a:t>Этап моделирования заканчивается тем, что аналитики данных сравнивают несколько моделей, выбирают лучшую и отдают на проверку бизнесу.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CRISP-DM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43280" y="1219201"/>
            <a:ext cx="10353040" cy="52730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5. </a:t>
            </a:r>
            <a:r>
              <a:rPr lang="ru-RU" b="1" u="sng" dirty="0" err="1" smtClean="0"/>
              <a:t>Валидация</a:t>
            </a:r>
            <a:r>
              <a:rPr lang="ru-RU" b="1" u="sng" dirty="0" smtClean="0"/>
              <a:t> модели </a:t>
            </a:r>
          </a:p>
          <a:p>
            <a:pPr marL="263525" indent="0">
              <a:buNone/>
            </a:pPr>
            <a:r>
              <a:rPr lang="ru-RU" dirty="0" smtClean="0"/>
              <a:t>На этом этапе бизнес решает, подходит ли ему построенная модель. </a:t>
            </a:r>
          </a:p>
          <a:p>
            <a:pPr marL="263525" indent="0">
              <a:buNone/>
            </a:pPr>
            <a:r>
              <a:rPr lang="ru-RU" dirty="0" smtClean="0"/>
              <a:t>Существует несколько </a:t>
            </a:r>
            <a:r>
              <a:rPr lang="ru-RU" b="1" dirty="0" smtClean="0"/>
              <a:t>причин не принять модель</a:t>
            </a:r>
            <a:r>
              <a:rPr lang="ru-RU" dirty="0" smtClean="0"/>
              <a:t>: </a:t>
            </a:r>
          </a:p>
          <a:p>
            <a:pPr marL="538163" indent="-274638"/>
            <a:r>
              <a:rPr lang="ru-RU" dirty="0" smtClean="0"/>
              <a:t>модель не решает проблему, </a:t>
            </a:r>
            <a:r>
              <a:rPr lang="ru-RU" b="1" dirty="0" smtClean="0"/>
              <a:t>плохо работает на </a:t>
            </a:r>
            <a:r>
              <a:rPr lang="ru-RU" b="1" dirty="0" err="1" smtClean="0"/>
              <a:t>бизнес-метрике</a:t>
            </a:r>
            <a:r>
              <a:rPr lang="ru-RU" dirty="0" smtClean="0"/>
              <a:t>, хотя на метрике машинного обучения работала хорошо</a:t>
            </a:r>
          </a:p>
          <a:p>
            <a:pPr marL="538163" indent="-274638"/>
            <a:r>
              <a:rPr lang="ru-RU" dirty="0" smtClean="0"/>
              <a:t>модель </a:t>
            </a:r>
            <a:r>
              <a:rPr lang="ru-RU" b="1" dirty="0" smtClean="0"/>
              <a:t>дорого или сложно поддерживать</a:t>
            </a:r>
          </a:p>
          <a:p>
            <a:pPr marL="538163" indent="-274638"/>
            <a:r>
              <a:rPr lang="ru-RU" dirty="0" smtClean="0"/>
              <a:t>модель </a:t>
            </a:r>
            <a:r>
              <a:rPr lang="ru-RU" b="1" dirty="0" smtClean="0"/>
              <a:t>плохо работает на некоторой группе объектов</a:t>
            </a:r>
          </a:p>
          <a:p>
            <a:pPr marL="263525" indent="0">
              <a:buNone/>
            </a:pPr>
            <a:r>
              <a:rPr lang="ru-RU" dirty="0" smtClean="0"/>
              <a:t>Основная цель этапа — проверить, существуют ли какие-то другие </a:t>
            </a:r>
            <a:r>
              <a:rPr lang="ru-RU" b="1" dirty="0" smtClean="0"/>
              <a:t>нюансы</a:t>
            </a:r>
            <a:r>
              <a:rPr lang="ru-RU" dirty="0" smtClean="0"/>
              <a:t>, связанные с моделью, </a:t>
            </a:r>
            <a:r>
              <a:rPr lang="ru-RU" b="1" dirty="0" smtClean="0"/>
              <a:t>которые мы не рассмотрели ранее</a:t>
            </a:r>
            <a:r>
              <a:rPr lang="ru-RU" dirty="0" smtClean="0"/>
              <a:t>. Если все хорошо, бизнес принимает решение о внедрении модели. </a:t>
            </a:r>
          </a:p>
          <a:p>
            <a:pPr marL="263525" indent="0">
              <a:buNone/>
            </a:pPr>
            <a:r>
              <a:rPr lang="ru-RU" dirty="0" smtClean="0"/>
              <a:t>Если модель отклонена, мы возвращаемся на более ранние этапы. При этом то, на какой этап мы возвращаемся, зависит от того, чем именно заказчик недоволен.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CRISP-DM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28320" y="1219201"/>
            <a:ext cx="10840720" cy="52730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6. Внедрение</a:t>
            </a:r>
            <a:r>
              <a:rPr lang="ru-RU" b="1" u="sng" dirty="0" smtClean="0"/>
              <a:t> </a:t>
            </a:r>
          </a:p>
          <a:p>
            <a:pPr marL="263525" indent="0">
              <a:buNone/>
            </a:pPr>
            <a:r>
              <a:rPr lang="ru-RU" dirty="0" smtClean="0"/>
              <a:t>В самом конце нужно внедрить модель и поддерживать ее. </a:t>
            </a:r>
          </a:p>
          <a:p>
            <a:pPr marL="263525" indent="0">
              <a:buNone/>
            </a:pPr>
            <a:r>
              <a:rPr lang="ru-RU" dirty="0" smtClean="0"/>
              <a:t>Внедрением модели обычно занимается бизнес, однако часто приходится помогать бизнесу на этапе внедрения. </a:t>
            </a:r>
          </a:p>
          <a:p>
            <a:pPr marL="263525" indent="0">
              <a:buNone/>
            </a:pPr>
            <a:r>
              <a:rPr lang="ru-RU" dirty="0" smtClean="0"/>
              <a:t>Также модель со временем может </a:t>
            </a:r>
            <a:r>
              <a:rPr lang="ru-RU" b="1" dirty="0" smtClean="0"/>
              <a:t>устаревать</a:t>
            </a:r>
            <a:r>
              <a:rPr lang="ru-RU" dirty="0" smtClean="0"/>
              <a:t>, так как данные меняются. Периодически необходимо </a:t>
            </a:r>
            <a:r>
              <a:rPr lang="ru-RU" b="1" dirty="0" smtClean="0"/>
              <a:t>переобучать модели на новых данных</a:t>
            </a:r>
            <a:r>
              <a:rPr lang="ru-RU" dirty="0" smtClean="0"/>
              <a:t>. </a:t>
            </a:r>
          </a:p>
          <a:p>
            <a:pPr marL="263525" indent="0">
              <a:buNone/>
            </a:pPr>
            <a:endParaRPr lang="ru-RU" dirty="0" smtClean="0"/>
          </a:p>
          <a:p>
            <a:pPr marL="263525" indent="0">
              <a:buNone/>
            </a:pPr>
            <a:r>
              <a:rPr lang="ru-RU" i="1" dirty="0" smtClean="0"/>
              <a:t>Иногда цель проекта — это не построить модель, а улучшить понимание данных для принятия более эффективных решений. Тогда на этапе внедрения полученные знания структурируются и представляются в виде отчета, презентации и т. д.</a:t>
            </a:r>
            <a:endParaRPr lang="ru-RU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Роли</a:t>
            </a:r>
            <a:r>
              <a:rPr lang="en-US" dirty="0" smtClean="0"/>
              <a:t> D-people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Table 3"/>
          <p:cNvGraphicFramePr>
            <a:graphicFrameLocks noGrp="1"/>
          </p:cNvGraphicFramePr>
          <p:nvPr/>
        </p:nvGraphicFramePr>
        <p:xfrm>
          <a:off x="243840" y="1593001"/>
          <a:ext cx="11003279" cy="4833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3810000"/>
                <a:gridCol w="5161279"/>
              </a:tblGrid>
              <a:tr h="367879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sz="1400" dirty="0" err="1"/>
                        <a:t>Роль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sz="1400"/>
                        <a:t>Фокус (основные задачи)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sz="1400" dirty="0" err="1"/>
                        <a:t>Типовые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инструменты</a:t>
                      </a:r>
                      <a:endParaRPr sz="1400" dirty="0"/>
                    </a:p>
                  </a:txBody>
                  <a:tcPr/>
                </a:tc>
              </a:tr>
              <a:tr h="954784">
                <a:tc>
                  <a:txBody>
                    <a:bodyPr/>
                    <a:lstStyle/>
                    <a:p>
                      <a:r>
                        <a:rPr sz="1400"/>
                        <a:t>Data Engineer</a:t>
                      </a:r>
                    </a:p>
                    <a:p>
                      <a:r>
                        <a:rPr sz="1400"/>
                        <a:t>(Инженер данных)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Сбор, хранение, подготовка и доставка данных.</a:t>
                      </a:r>
                    </a:p>
                    <a:p>
                      <a:r>
                        <a:rPr sz="1400"/>
                        <a:t>Построение надежных ETL/ELT пайплайнов.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1" dirty="0"/>
                        <a:t>ETL/ELT</a:t>
                      </a:r>
                      <a:r>
                        <a:rPr sz="1400" dirty="0"/>
                        <a:t>: Apache Airflow, </a:t>
                      </a:r>
                      <a:r>
                        <a:rPr sz="1400" dirty="0" err="1"/>
                        <a:t>dbt</a:t>
                      </a:r>
                      <a:r>
                        <a:rPr sz="1400" dirty="0"/>
                        <a:t>, Luigi</a:t>
                      </a:r>
                    </a:p>
                    <a:p>
                      <a:r>
                        <a:rPr sz="1400" b="1" dirty="0" err="1"/>
                        <a:t>Хранилища</a:t>
                      </a:r>
                      <a:r>
                        <a:rPr sz="1400" dirty="0"/>
                        <a:t>: Snowflake, </a:t>
                      </a:r>
                      <a:r>
                        <a:rPr sz="1400" dirty="0" err="1"/>
                        <a:t>BigQuery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Redshift</a:t>
                      </a:r>
                      <a:endParaRPr sz="1400" dirty="0"/>
                    </a:p>
                    <a:p>
                      <a:r>
                        <a:rPr sz="1400" b="1" dirty="0" err="1"/>
                        <a:t>Обработка</a:t>
                      </a:r>
                      <a:r>
                        <a:rPr sz="1400" dirty="0"/>
                        <a:t>: Spark, </a:t>
                      </a:r>
                      <a:r>
                        <a:rPr sz="1400" dirty="0" err="1"/>
                        <a:t>Databricks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Flink</a:t>
                      </a:r>
                      <a:endParaRPr sz="1400" dirty="0"/>
                    </a:p>
                    <a:p>
                      <a:r>
                        <a:rPr sz="1400" b="1" dirty="0" err="1"/>
                        <a:t>Интеграция</a:t>
                      </a:r>
                      <a:r>
                        <a:rPr sz="1400" dirty="0"/>
                        <a:t>: Kafka, API, SQL</a:t>
                      </a:r>
                    </a:p>
                  </a:txBody>
                  <a:tcPr/>
                </a:tc>
              </a:tr>
              <a:tr h="954784">
                <a:tc>
                  <a:txBody>
                    <a:bodyPr/>
                    <a:lstStyle/>
                    <a:p>
                      <a:r>
                        <a:rPr sz="1400"/>
                        <a:t>Data Analyst</a:t>
                      </a:r>
                    </a:p>
                    <a:p>
                      <a:r>
                        <a:rPr sz="1400"/>
                        <a:t>(Аналитик данных)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 err="1"/>
                        <a:t>Анализ</a:t>
                      </a:r>
                      <a:r>
                        <a:rPr sz="1400" dirty="0"/>
                        <a:t> и </a:t>
                      </a:r>
                      <a:r>
                        <a:rPr sz="1400" dirty="0" err="1"/>
                        <a:t>визуализация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данных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подготовка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отчетов</a:t>
                      </a:r>
                      <a:r>
                        <a:rPr sz="1400" dirty="0"/>
                        <a:t> и </a:t>
                      </a:r>
                      <a:r>
                        <a:rPr sz="1400" dirty="0" err="1"/>
                        <a:t>дашбордов</a:t>
                      </a:r>
                      <a:r>
                        <a:rPr sz="1400" dirty="0"/>
                        <a:t>,</a:t>
                      </a:r>
                    </a:p>
                    <a:p>
                      <a:r>
                        <a:rPr sz="1400" dirty="0" err="1"/>
                        <a:t>поддержка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бизнес-решений</a:t>
                      </a:r>
                      <a:r>
                        <a:rPr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Запросы</a:t>
                      </a:r>
                      <a:r>
                        <a:rPr lang="en-US" sz="1400" dirty="0" smtClean="0"/>
                        <a:t>: </a:t>
                      </a:r>
                      <a:r>
                        <a:rPr sz="1400" dirty="0" smtClean="0"/>
                        <a:t>SQL</a:t>
                      </a:r>
                      <a:endParaRPr sz="1400" dirty="0"/>
                    </a:p>
                    <a:p>
                      <a:r>
                        <a:rPr sz="1400" b="1" dirty="0"/>
                        <a:t>BI</a:t>
                      </a:r>
                      <a:r>
                        <a:rPr sz="1400" dirty="0"/>
                        <a:t>: Power BI, Tableau, Looker, </a:t>
                      </a:r>
                      <a:r>
                        <a:rPr sz="1400" dirty="0" err="1"/>
                        <a:t>Metabase</a:t>
                      </a:r>
                      <a:endParaRPr sz="1400" dirty="0"/>
                    </a:p>
                    <a:p>
                      <a:r>
                        <a:rPr sz="1400" b="1" dirty="0"/>
                        <a:t>EDA</a:t>
                      </a:r>
                      <a:r>
                        <a:rPr sz="1400" dirty="0"/>
                        <a:t>: pandas, </a:t>
                      </a:r>
                      <a:r>
                        <a:rPr sz="1400" dirty="0" err="1"/>
                        <a:t>matplotlib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seaborn</a:t>
                      </a:r>
                      <a:r>
                        <a:rPr sz="1400" dirty="0"/>
                        <a:t>, Excel</a:t>
                      </a:r>
                    </a:p>
                    <a:p>
                      <a:r>
                        <a:rPr sz="1400" b="1" dirty="0" err="1"/>
                        <a:t>Отчеты</a:t>
                      </a:r>
                      <a:r>
                        <a:rPr sz="1400" dirty="0"/>
                        <a:t>: </a:t>
                      </a:r>
                      <a:r>
                        <a:rPr sz="1400" dirty="0" err="1"/>
                        <a:t>презентации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дашборды</a:t>
                      </a:r>
                      <a:endParaRPr sz="1400" dirty="0"/>
                    </a:p>
                  </a:txBody>
                  <a:tcPr/>
                </a:tc>
              </a:tr>
              <a:tr h="1170381">
                <a:tc>
                  <a:txBody>
                    <a:bodyPr/>
                    <a:lstStyle/>
                    <a:p>
                      <a:r>
                        <a:rPr sz="1400"/>
                        <a:t>Data Scientist</a:t>
                      </a:r>
                    </a:p>
                    <a:p>
                      <a:r>
                        <a:rPr sz="1400"/>
                        <a:t>(Дата-сайентист)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Постановка ML-задачи, построение моделей,</a:t>
                      </a:r>
                    </a:p>
                    <a:p>
                      <a:r>
                        <a:rPr sz="1400"/>
                        <a:t>эксперименты, проверка гипотез.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1" dirty="0"/>
                        <a:t>ML</a:t>
                      </a:r>
                      <a:r>
                        <a:rPr sz="1400" dirty="0"/>
                        <a:t>: </a:t>
                      </a:r>
                      <a:r>
                        <a:rPr sz="1400" dirty="0" err="1"/>
                        <a:t>scikit</a:t>
                      </a:r>
                      <a:r>
                        <a:rPr sz="1400" dirty="0"/>
                        <a:t>-learn, </a:t>
                      </a:r>
                      <a:r>
                        <a:rPr sz="1400" dirty="0" err="1"/>
                        <a:t>XGBoost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PyTorch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TensorFlow</a:t>
                      </a:r>
                      <a:endParaRPr sz="1400" dirty="0"/>
                    </a:p>
                    <a:p>
                      <a:r>
                        <a:rPr lang="ru-RU" sz="1400" b="1" dirty="0" smtClean="0"/>
                        <a:t>Предобработка данных</a:t>
                      </a:r>
                      <a:r>
                        <a:rPr sz="1400" dirty="0" smtClean="0"/>
                        <a:t>: </a:t>
                      </a:r>
                      <a:r>
                        <a:rPr sz="1400" dirty="0"/>
                        <a:t>pandas, </a:t>
                      </a:r>
                      <a:r>
                        <a:rPr sz="1400" dirty="0" err="1"/>
                        <a:t>numpy</a:t>
                      </a:r>
                      <a:r>
                        <a:rPr sz="1400" dirty="0"/>
                        <a:t>, feature-engine</a:t>
                      </a:r>
                    </a:p>
                    <a:p>
                      <a:r>
                        <a:rPr sz="1400" b="1" dirty="0" err="1"/>
                        <a:t>MLOps</a:t>
                      </a:r>
                      <a:r>
                        <a:rPr sz="1400" dirty="0"/>
                        <a:t>: </a:t>
                      </a:r>
                      <a:r>
                        <a:rPr sz="1400" dirty="0" err="1"/>
                        <a:t>MLflow</a:t>
                      </a:r>
                      <a:r>
                        <a:rPr sz="1400" dirty="0"/>
                        <a:t>, W&amp;B</a:t>
                      </a:r>
                    </a:p>
                    <a:p>
                      <a:r>
                        <a:rPr sz="1400" b="1" dirty="0" err="1"/>
                        <a:t>Визуализация</a:t>
                      </a:r>
                      <a:r>
                        <a:rPr sz="1400" dirty="0"/>
                        <a:t>: </a:t>
                      </a:r>
                      <a:r>
                        <a:rPr sz="1400" dirty="0" err="1"/>
                        <a:t>matplotlib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seaborn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Plotly</a:t>
                      </a:r>
                      <a:endParaRPr sz="1400" dirty="0"/>
                    </a:p>
                  </a:txBody>
                  <a:tcPr/>
                </a:tc>
              </a:tr>
              <a:tr h="1385977">
                <a:tc>
                  <a:txBody>
                    <a:bodyPr/>
                    <a:lstStyle/>
                    <a:p>
                      <a:r>
                        <a:rPr sz="1400" dirty="0"/>
                        <a:t>ML Engineer</a:t>
                      </a:r>
                    </a:p>
                    <a:p>
                      <a:r>
                        <a:rPr sz="1400" dirty="0"/>
                        <a:t>(ML-</a:t>
                      </a:r>
                      <a:r>
                        <a:rPr sz="1400" dirty="0" err="1"/>
                        <a:t>инженер</a:t>
                      </a:r>
                      <a:r>
                        <a:rPr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Продакшн-развертывание моделей,</a:t>
                      </a:r>
                    </a:p>
                    <a:p>
                      <a:r>
                        <a:rPr sz="1400"/>
                        <a:t>автоматизация ML-пайплайнов, мониторинг и поддержка.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1" dirty="0" err="1"/>
                        <a:t>MLOps</a:t>
                      </a:r>
                      <a:r>
                        <a:rPr sz="1400" dirty="0"/>
                        <a:t>: </a:t>
                      </a:r>
                      <a:r>
                        <a:rPr sz="1400" dirty="0" err="1"/>
                        <a:t>Kubeflow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MLflow</a:t>
                      </a:r>
                      <a:r>
                        <a:rPr sz="1400" dirty="0"/>
                        <a:t>, DVC</a:t>
                      </a:r>
                    </a:p>
                    <a:p>
                      <a:r>
                        <a:rPr sz="1400" b="1" dirty="0" err="1"/>
                        <a:t>Развертывание</a:t>
                      </a:r>
                      <a:r>
                        <a:rPr sz="1400" dirty="0"/>
                        <a:t>: </a:t>
                      </a:r>
                      <a:r>
                        <a:rPr sz="1400" dirty="0" err="1"/>
                        <a:t>Docker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Kubernetes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FastAPI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BentoML</a:t>
                      </a:r>
                      <a:endParaRPr sz="1400" dirty="0"/>
                    </a:p>
                    <a:p>
                      <a:r>
                        <a:rPr sz="1400" b="1" dirty="0"/>
                        <a:t>CI/CD</a:t>
                      </a:r>
                      <a:r>
                        <a:rPr sz="1400" dirty="0"/>
                        <a:t>: </a:t>
                      </a:r>
                      <a:r>
                        <a:rPr sz="1400" dirty="0" err="1"/>
                        <a:t>GitHub</a:t>
                      </a:r>
                      <a:r>
                        <a:rPr sz="1400" dirty="0"/>
                        <a:t> Actions, </a:t>
                      </a:r>
                      <a:r>
                        <a:rPr sz="1400" dirty="0" err="1"/>
                        <a:t>GitLab</a:t>
                      </a:r>
                      <a:r>
                        <a:rPr sz="1400" dirty="0"/>
                        <a:t> CI, </a:t>
                      </a:r>
                      <a:r>
                        <a:rPr sz="1400" dirty="0" err="1"/>
                        <a:t>ArgoCD</a:t>
                      </a:r>
                      <a:endParaRPr sz="1400" dirty="0"/>
                    </a:p>
                    <a:p>
                      <a:r>
                        <a:rPr sz="1400" b="1" dirty="0" err="1"/>
                        <a:t>Мониторинг</a:t>
                      </a:r>
                      <a:r>
                        <a:rPr sz="1400" dirty="0"/>
                        <a:t>: Prometheus, </a:t>
                      </a:r>
                      <a:r>
                        <a:rPr sz="1400" dirty="0" err="1"/>
                        <a:t>Grafana</a:t>
                      </a:r>
                      <a:r>
                        <a:rPr sz="1400" dirty="0"/>
                        <a:t>, Evidently AI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LS Sector Bold" pitchFamily="50" charset="0"/>
              </a:rPr>
              <a:t>Дисциплина ИИ</a:t>
            </a:r>
            <a:endParaRPr lang="ru-RU" dirty="0">
              <a:latin typeface="ALS Sector Bold" pitchFamily="50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E72134-208E-4A25-B10D-1D5493B3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00"/>
            <a:ext cx="10388600" cy="5453379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1200"/>
              </a:spcAft>
              <a:buNone/>
            </a:pPr>
            <a:r>
              <a:rPr lang="ru-RU" b="1" dirty="0" smtClean="0">
                <a:latin typeface="ALS Sector Regular" pitchFamily="50" charset="0"/>
                <a:cs typeface="ALS Sector Regular" pitchFamily="50" charset="0"/>
              </a:rPr>
              <a:t>Темы дисциплины</a:t>
            </a:r>
            <a:r>
              <a:rPr lang="en-US" b="1" dirty="0" smtClean="0">
                <a:latin typeface="ALS Sector Regular" pitchFamily="50" charset="0"/>
                <a:cs typeface="ALS Sector Regular" pitchFamily="50" charset="0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ALS Sector Regular" pitchFamily="50" charset="0"/>
                <a:cs typeface="ALS Sector Regular" pitchFamily="50" charset="0"/>
              </a:rPr>
              <a:t>Понятие искусственного интеллекта (ИИ). Основы машинного обучения (МО).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latin typeface="ALS Sector Regular" pitchFamily="50" charset="0"/>
                <a:cs typeface="ALS Sector Regular" pitchFamily="50" charset="0"/>
              </a:rPr>
              <a:t>Простейшие алгоритмы машинного обучения. Метод </a:t>
            </a:r>
            <a:r>
              <a:rPr lang="ru-RU" b="1" dirty="0" err="1" smtClean="0">
                <a:latin typeface="ALS Sector Regular" pitchFamily="50" charset="0"/>
                <a:cs typeface="ALS Sector Regular" pitchFamily="50" charset="0"/>
              </a:rPr>
              <a:t>kNN</a:t>
            </a:r>
            <a:r>
              <a:rPr lang="ru-RU" b="1" dirty="0" smtClean="0">
                <a:latin typeface="ALS Sector Regular" pitchFamily="50" charset="0"/>
                <a:cs typeface="ALS Sector Regular" pitchFamily="50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latin typeface="ALS Sector Regular" pitchFamily="50" charset="0"/>
                <a:cs typeface="ALS Sector Regular" pitchFamily="50" charset="0"/>
              </a:rPr>
              <a:t>Обучение с учителем. Решение задачи регрессии. Линейная регрессия.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ALS Sector Regular" pitchFamily="50" charset="0"/>
                <a:cs typeface="ALS Sector Regular" pitchFamily="50" charset="0"/>
              </a:rPr>
              <a:t>Градиентный спуск. Функция потерь.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ALS Sector Regular" pitchFamily="50" charset="0"/>
                <a:cs typeface="ALS Sector Regular" pitchFamily="50" charset="0"/>
              </a:rPr>
              <a:t>Обучение с учителем. Решение задачи классификации. </a:t>
            </a:r>
            <a:r>
              <a:rPr lang="ru-RU" dirty="0" err="1" smtClean="0">
                <a:latin typeface="ALS Sector Regular" pitchFamily="50" charset="0"/>
                <a:cs typeface="ALS Sector Regular" pitchFamily="50" charset="0"/>
              </a:rPr>
              <a:t>Логистическая</a:t>
            </a:r>
            <a:r>
              <a:rPr lang="ru-RU" dirty="0" smtClean="0">
                <a:latin typeface="ALS Sector Regular" pitchFamily="50" charset="0"/>
                <a:cs typeface="ALS Sector Regular" pitchFamily="50" charset="0"/>
              </a:rPr>
              <a:t> регрессия.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ALS Sector Regular" pitchFamily="50" charset="0"/>
                <a:cs typeface="ALS Sector Regular" pitchFamily="50" charset="0"/>
              </a:rPr>
              <a:t>Обучение без учителя. Кластеризация, сжатие данных.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ALS Sector Regular" pitchFamily="50" charset="0"/>
                <a:cs typeface="ALS Sector Regular" pitchFamily="50" charset="0"/>
              </a:rPr>
              <a:t>Способы предобработки исходных данных.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ALS Sector Regular" pitchFamily="50" charset="0"/>
                <a:cs typeface="ALS Sector Regular" pitchFamily="50" charset="0"/>
              </a:rPr>
              <a:t>Оценка модели МО. Переобучение моделей МО. Регуляризация.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ALS Sector Regular" pitchFamily="50" charset="0"/>
                <a:cs typeface="ALS Sector Regular" pitchFamily="50" charset="0"/>
              </a:rPr>
              <a:t>Ансамбли моделей МО. Деревья решений. 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ALS Sector Regular" pitchFamily="50" charset="0"/>
                <a:cs typeface="ALS Sector Regular" pitchFamily="50" charset="0"/>
              </a:rPr>
              <a:t>Рекомендательные системы.</a:t>
            </a:r>
          </a:p>
          <a:p>
            <a:pPr lvl="0">
              <a:lnSpc>
                <a:spcPct val="120000"/>
              </a:lnSpc>
            </a:pPr>
            <a:r>
              <a:rPr lang="ru-RU" i="1" dirty="0" smtClean="0">
                <a:latin typeface="ALS Sector Regular" pitchFamily="50" charset="0"/>
                <a:cs typeface="ALS Sector Regular" pitchFamily="50" charset="0"/>
              </a:rPr>
              <a:t>Основы </a:t>
            </a:r>
            <a:r>
              <a:rPr lang="ru-RU" i="1" dirty="0" err="1" smtClean="0">
                <a:latin typeface="ALS Sector Regular" pitchFamily="50" charset="0"/>
                <a:cs typeface="ALS Sector Regular" pitchFamily="50" charset="0"/>
              </a:rPr>
              <a:t>нейросетевых</a:t>
            </a:r>
            <a:r>
              <a:rPr lang="ru-RU" i="1" dirty="0" smtClean="0">
                <a:latin typeface="ALS Sector Regular" pitchFamily="50" charset="0"/>
                <a:cs typeface="ALS Sector Regular" pitchFamily="50" charset="0"/>
              </a:rPr>
              <a:t> архитектур.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Роли</a:t>
            </a:r>
            <a:r>
              <a:rPr lang="en-US" dirty="0" smtClean="0"/>
              <a:t> D-people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AutoShape 2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ы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275840"/>
            <a:ext cx="21579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ru-RU" sz="1600" b="1" dirty="0" err="1" smtClean="0"/>
              <a:t>Data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Engineer</a:t>
            </a:r>
            <a:endParaRPr lang="ru-RU" sz="1600" b="1" dirty="0" smtClean="0"/>
          </a:p>
          <a:p>
            <a:pPr fontAlgn="t"/>
            <a:r>
              <a:rPr lang="ru-RU" sz="1600" b="1" dirty="0" smtClean="0"/>
              <a:t>(Инженер данных)</a:t>
            </a:r>
            <a:endParaRPr lang="en-US" sz="1600" b="1" dirty="0" smtClean="0"/>
          </a:p>
          <a:p>
            <a:pPr fontAlgn="t"/>
            <a:endParaRPr lang="en-US" sz="1600" b="1" dirty="0" smtClean="0"/>
          </a:p>
          <a:p>
            <a:pPr fontAlgn="t"/>
            <a:endParaRPr lang="ru-RU" sz="1600" b="1" dirty="0" smtClean="0"/>
          </a:p>
          <a:p>
            <a:pPr fontAlgn="t"/>
            <a:r>
              <a:rPr lang="ru-RU" sz="1600" b="1" dirty="0" err="1" smtClean="0"/>
              <a:t>Data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Analyst</a:t>
            </a:r>
            <a:endParaRPr lang="ru-RU" sz="1600" b="1" dirty="0" smtClean="0"/>
          </a:p>
          <a:p>
            <a:pPr fontAlgn="t"/>
            <a:r>
              <a:rPr lang="ru-RU" sz="1600" b="1" dirty="0" smtClean="0"/>
              <a:t>(Аналитик данных)</a:t>
            </a:r>
            <a:endParaRPr lang="en-US" sz="1600" b="1" dirty="0" smtClean="0"/>
          </a:p>
          <a:p>
            <a:pPr fontAlgn="t"/>
            <a:endParaRPr lang="en-US" sz="1600" b="1" dirty="0" smtClean="0"/>
          </a:p>
          <a:p>
            <a:pPr fontAlgn="t"/>
            <a:endParaRPr lang="ru-RU" sz="1600" b="1" dirty="0" smtClean="0"/>
          </a:p>
          <a:p>
            <a:pPr fontAlgn="t"/>
            <a:r>
              <a:rPr lang="ru-RU" sz="1600" b="1" dirty="0" err="1" smtClean="0"/>
              <a:t>Data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Scientist</a:t>
            </a:r>
            <a:endParaRPr lang="ru-RU" sz="1600" b="1" dirty="0" smtClean="0"/>
          </a:p>
          <a:p>
            <a:pPr fontAlgn="t"/>
            <a:r>
              <a:rPr lang="ru-RU" sz="1600" b="1" dirty="0" smtClean="0"/>
              <a:t>(</a:t>
            </a:r>
            <a:r>
              <a:rPr lang="ru-RU" sz="1600" b="1" dirty="0" err="1" smtClean="0"/>
              <a:t>Дата-сайентист</a:t>
            </a:r>
            <a:r>
              <a:rPr lang="ru-RU" sz="1600" b="1" dirty="0" smtClean="0"/>
              <a:t>)</a:t>
            </a:r>
            <a:endParaRPr lang="en-US" sz="1600" b="1" dirty="0" smtClean="0"/>
          </a:p>
          <a:p>
            <a:pPr fontAlgn="t"/>
            <a:endParaRPr lang="en-US" sz="1600" b="1" dirty="0" smtClean="0"/>
          </a:p>
          <a:p>
            <a:pPr fontAlgn="t"/>
            <a:endParaRPr lang="ru-RU" sz="1600" b="1" dirty="0" smtClean="0"/>
          </a:p>
          <a:p>
            <a:pPr fontAlgn="t"/>
            <a:r>
              <a:rPr lang="ru-RU" sz="1600" b="1" dirty="0" smtClean="0"/>
              <a:t>ML </a:t>
            </a:r>
            <a:r>
              <a:rPr lang="ru-RU" sz="1600" b="1" dirty="0" err="1" smtClean="0"/>
              <a:t>Engineer</a:t>
            </a:r>
            <a:endParaRPr lang="ru-RU" sz="1600" b="1" dirty="0" smtClean="0"/>
          </a:p>
          <a:p>
            <a:pPr fontAlgn="t"/>
            <a:r>
              <a:rPr lang="ru-RU" sz="1600" b="1" dirty="0" smtClean="0"/>
              <a:t>(ML-инженер)</a:t>
            </a:r>
          </a:p>
          <a:p>
            <a:endParaRPr lang="ru-RU" sz="16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64080" y="1258146"/>
          <a:ext cx="9184638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773"/>
                <a:gridCol w="1530773"/>
                <a:gridCol w="1530773"/>
                <a:gridCol w="1530773"/>
                <a:gridCol w="1530773"/>
                <a:gridCol w="15307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Бизнес-понимание задачи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Понимание данных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Подготовка данных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+mj-lt"/>
                        </a:rPr>
                        <a:t>Моделиро-вание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+mj-lt"/>
                        </a:rPr>
                        <a:t>Валидация</a:t>
                      </a:r>
                      <a:r>
                        <a:rPr lang="ru-RU" sz="1600" dirty="0" smtClean="0">
                          <a:latin typeface="+mj-lt"/>
                        </a:rPr>
                        <a:t> модели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Внедрение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225040" y="2397760"/>
          <a:ext cx="9184638" cy="3270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773"/>
                <a:gridCol w="1530773"/>
                <a:gridCol w="1530773"/>
                <a:gridCol w="1530773"/>
                <a:gridCol w="1530773"/>
                <a:gridCol w="1530773"/>
              </a:tblGrid>
              <a:tr h="46736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67226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467226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467226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467226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7226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467226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904480" y="3190240"/>
            <a:ext cx="3261360" cy="28448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CRISP-DM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https://cs.sberuniversity.online/image/1000/auto/upsize/94d6c748-ac61-11ed-b652-0242ac12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39" y="1845055"/>
            <a:ext cx="9486048" cy="3803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 с данными и моделью</a:t>
            </a:r>
            <a:endParaRPr lang="ru-RU" sz="36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мы имеем?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285221" y="2021010"/>
            <a:ext cx="1864503" cy="1994729"/>
            <a:chOff x="980421" y="984690"/>
            <a:chExt cx="1864503" cy="199472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23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1181101" y="48311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2676087" y="5420343"/>
            <a:ext cx="698229" cy="5218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61397" y="48227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33501" y="49835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13797" y="49751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85901" y="51359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66197" y="51275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38301" y="52883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618597" y="52799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90701" y="54407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70997" y="54323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480" y="2295785"/>
            <a:ext cx="3126739" cy="158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5440" y="4652587"/>
            <a:ext cx="7002884" cy="1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 с данными и моделью</a:t>
            </a:r>
            <a:endParaRPr lang="ru-RU" sz="36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 добиться того, чтобы модель, обученная на тех данных, которые у нас есть, была способна корректно обрабатывать аналогичные данные, которые она </a:t>
            </a:r>
            <a:r>
              <a:rPr lang="en-US" dirty="0" smtClean="0"/>
              <a:t>“</a:t>
            </a:r>
            <a:r>
              <a:rPr lang="ru-RU" dirty="0" smtClean="0"/>
              <a:t>не видела</a:t>
            </a:r>
            <a:r>
              <a:rPr lang="en-US" dirty="0" smtClean="0"/>
              <a:t>”</a:t>
            </a:r>
            <a:r>
              <a:rPr lang="ru-RU" dirty="0" smtClean="0"/>
              <a:t> при обучении.</a:t>
            </a:r>
          </a:p>
          <a:p>
            <a:r>
              <a:rPr lang="ru-RU" dirty="0" smtClean="0"/>
              <a:t>Решение – выделить часть данных, которые не будут использоваться при обучении, но будут – при оценке модели.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99821" y="435366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2594807" y="4942823"/>
            <a:ext cx="698229" cy="5218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80117" y="434524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52221" y="450606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32517" y="449764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04621" y="465846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384917" y="465004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57021" y="481086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37317" y="480244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09421" y="496326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89717" y="495484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79341" y="39675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59637" y="39591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31741" y="41199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012037" y="41115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84141" y="42723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64437" y="42639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6211767" y="5745463"/>
            <a:ext cx="698229" cy="5218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73981" y="561350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54277" y="560508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26381" y="576590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06677" y="575748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2747207" y="5095223"/>
            <a:ext cx="698229" cy="5218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861821" y="511566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842117" y="510724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50" name="Стрелка вправо 49"/>
          <p:cNvSpPr/>
          <p:nvPr/>
        </p:nvSpPr>
        <p:spPr>
          <a:xfrm>
            <a:off x="6211767" y="4384023"/>
            <a:ext cx="698229" cy="5218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326381" y="440446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306677" y="439604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904480" y="3962400"/>
            <a:ext cx="2032000" cy="965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Тренировочные </a:t>
            </a:r>
          </a:p>
          <a:p>
            <a:pPr algn="ctr"/>
            <a:r>
              <a:rPr lang="ru-RU" sz="1600" b="1" dirty="0" smtClean="0"/>
              <a:t>данные</a:t>
            </a:r>
          </a:p>
          <a:p>
            <a:pPr algn="ctr"/>
            <a:r>
              <a:rPr lang="en-US" sz="1600" b="1" i="1" dirty="0" smtClean="0"/>
              <a:t>train</a:t>
            </a:r>
            <a:endParaRPr lang="ru-RU" sz="1600" b="1" i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904480" y="5476240"/>
            <a:ext cx="2032000" cy="965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Тестовые</a:t>
            </a:r>
          </a:p>
          <a:p>
            <a:pPr algn="ctr"/>
            <a:r>
              <a:rPr lang="ru-RU" sz="1600" b="1" dirty="0" smtClean="0"/>
              <a:t>данные</a:t>
            </a:r>
            <a:endParaRPr lang="en-US" sz="1600" b="1" dirty="0" smtClean="0"/>
          </a:p>
          <a:p>
            <a:pPr algn="ctr"/>
            <a:r>
              <a:rPr lang="en-US" sz="1600" b="1" i="1" dirty="0" smtClean="0"/>
              <a:t>test</a:t>
            </a:r>
            <a:endParaRPr lang="ru-RU" sz="1600" b="1" i="1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3779520" y="4592320"/>
            <a:ext cx="965200" cy="5283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789680" y="5273040"/>
            <a:ext cx="934720" cy="5181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200640" y="4826000"/>
            <a:ext cx="1151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80% : 20%</a:t>
            </a:r>
          </a:p>
          <a:p>
            <a:endParaRPr lang="ru-RU" dirty="0" smtClean="0"/>
          </a:p>
          <a:p>
            <a:r>
              <a:rPr lang="ru-RU" dirty="0" smtClean="0"/>
              <a:t>70% : 30%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Прямая со стрелкой 63"/>
          <p:cNvCxnSpPr/>
          <p:nvPr/>
        </p:nvCxnSpPr>
        <p:spPr>
          <a:xfrm flipV="1">
            <a:off x="7294880" y="2113280"/>
            <a:ext cx="965200" cy="5283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7305040" y="2794000"/>
            <a:ext cx="934720" cy="5181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 с данными и моделью</a:t>
            </a:r>
            <a:endParaRPr lang="ru-RU" sz="3600" dirty="0"/>
          </a:p>
        </p:txBody>
      </p:sp>
      <p:sp>
        <p:nvSpPr>
          <p:cNvPr id="55" name="Содержимое 54"/>
          <p:cNvSpPr>
            <a:spLocks noGrp="1"/>
          </p:cNvSpPr>
          <p:nvPr>
            <p:ph idx="1"/>
          </p:nvPr>
        </p:nvSpPr>
        <p:spPr>
          <a:xfrm>
            <a:off x="812800" y="1330961"/>
            <a:ext cx="10515600" cy="619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 Предобработка данных, разделение </a:t>
            </a:r>
            <a:r>
              <a:rPr lang="en-US" sz="2400" dirty="0" smtClean="0"/>
              <a:t>train/test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321040" y="1452880"/>
            <a:ext cx="2032000" cy="965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Тренировочные </a:t>
            </a:r>
          </a:p>
          <a:p>
            <a:pPr algn="ctr"/>
            <a:r>
              <a:rPr lang="ru-RU" sz="1600" b="1" dirty="0" smtClean="0"/>
              <a:t>данные</a:t>
            </a:r>
          </a:p>
          <a:p>
            <a:pPr algn="ctr"/>
            <a:r>
              <a:rPr lang="en-US" sz="1600" b="1" i="1" dirty="0" smtClean="0"/>
              <a:t>train</a:t>
            </a:r>
            <a:endParaRPr lang="ru-RU" sz="1600" b="1" i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321040" y="2966720"/>
            <a:ext cx="2032000" cy="965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Тестовые</a:t>
            </a:r>
          </a:p>
          <a:p>
            <a:pPr algn="ctr"/>
            <a:r>
              <a:rPr lang="ru-RU" sz="1600" b="1" dirty="0" smtClean="0"/>
              <a:t>данные</a:t>
            </a:r>
            <a:endParaRPr lang="en-US" sz="1600" b="1" dirty="0" smtClean="0"/>
          </a:p>
          <a:p>
            <a:pPr algn="ctr"/>
            <a:r>
              <a:rPr lang="en-US" sz="1600" b="1" i="1" dirty="0" smtClean="0"/>
              <a:t>test</a:t>
            </a:r>
            <a:endParaRPr lang="ru-RU" sz="1600" b="1" i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44880" y="2235200"/>
            <a:ext cx="2032000" cy="965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Данные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242560" y="2219960"/>
            <a:ext cx="2336800" cy="9956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Предобработанные</a:t>
            </a:r>
            <a:r>
              <a:rPr lang="ru-RU" sz="1600" b="1" dirty="0" smtClean="0"/>
              <a:t> данные</a:t>
            </a:r>
            <a:endParaRPr lang="ru-RU" sz="1600" b="1" dirty="0"/>
          </a:p>
        </p:txBody>
      </p:sp>
      <p:sp>
        <p:nvSpPr>
          <p:cNvPr id="63" name="Стрелка вправо 62"/>
          <p:cNvSpPr/>
          <p:nvPr/>
        </p:nvSpPr>
        <p:spPr>
          <a:xfrm>
            <a:off x="3088640" y="2245360"/>
            <a:ext cx="2052320" cy="94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Предобработка</a:t>
            </a:r>
            <a:endParaRPr lang="ru-RU" sz="1400" b="1" i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94080" y="4923374"/>
            <a:ext cx="2032000" cy="965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Тренировочные </a:t>
            </a:r>
          </a:p>
          <a:p>
            <a:pPr algn="ctr"/>
            <a:r>
              <a:rPr lang="ru-RU" sz="1600" b="1" dirty="0" smtClean="0"/>
              <a:t>данные</a:t>
            </a:r>
          </a:p>
          <a:p>
            <a:pPr algn="ctr"/>
            <a:r>
              <a:rPr lang="en-US" sz="1600" b="1" i="1" dirty="0" smtClean="0"/>
              <a:t>train</a:t>
            </a:r>
            <a:endParaRPr lang="ru-RU" sz="1600" b="1" i="1" dirty="0"/>
          </a:p>
        </p:txBody>
      </p:sp>
      <p:sp>
        <p:nvSpPr>
          <p:cNvPr id="69" name="Стрелка вправо 68"/>
          <p:cNvSpPr/>
          <p:nvPr/>
        </p:nvSpPr>
        <p:spPr>
          <a:xfrm>
            <a:off x="3098800" y="4933534"/>
            <a:ext cx="2052320" cy="94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Обучение</a:t>
            </a:r>
            <a:endParaRPr lang="ru-RU" sz="1600" b="1" i="1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5359381" y="4195250"/>
            <a:ext cx="1864503" cy="1994729"/>
            <a:chOff x="980421" y="984690"/>
            <a:chExt cx="1864503" cy="1994729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7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3" name="Содержимое 54"/>
          <p:cNvSpPr txBox="1">
            <a:spLocks/>
          </p:cNvSpPr>
          <p:nvPr/>
        </p:nvSpPr>
        <p:spPr>
          <a:xfrm>
            <a:off x="812800" y="4175761"/>
            <a:ext cx="10515600" cy="61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sz="2400" dirty="0" smtClean="0">
                <a:solidFill>
                  <a:schemeClr val="accent1"/>
                </a:solidFill>
              </a:rPr>
              <a:t>Обучение модели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58" grpId="0" animBg="1"/>
      <p:bldP spid="59" grpId="0" animBg="1"/>
      <p:bldP spid="61" grpId="0" animBg="1"/>
      <p:bldP spid="62" grpId="0" animBg="1"/>
      <p:bldP spid="63" grpId="0" animBg="1"/>
      <p:bldP spid="67" grpId="0" animBg="1"/>
      <p:bldP spid="69" grpId="0" animBg="1"/>
      <p:bldP spid="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 с данными и моделью</a:t>
            </a:r>
            <a:endParaRPr lang="ru-RU" sz="3600" dirty="0"/>
          </a:p>
        </p:txBody>
      </p:sp>
      <p:sp>
        <p:nvSpPr>
          <p:cNvPr id="55" name="Содержимое 54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3. Оценка модели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016000" y="1889760"/>
            <a:ext cx="2032000" cy="965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Тестовые</a:t>
            </a:r>
          </a:p>
          <a:p>
            <a:pPr algn="ctr"/>
            <a:r>
              <a:rPr lang="ru-RU" b="1" dirty="0" smtClean="0"/>
              <a:t>данные</a:t>
            </a:r>
            <a:endParaRPr lang="en-US" b="1" dirty="0" smtClean="0"/>
          </a:p>
          <a:p>
            <a:pPr algn="ctr"/>
            <a:r>
              <a:rPr lang="en-US" b="1" i="1" dirty="0" smtClean="0"/>
              <a:t>test</a:t>
            </a:r>
            <a:endParaRPr lang="ru-RU" b="1" i="1" dirty="0"/>
          </a:p>
        </p:txBody>
      </p:sp>
      <p:grpSp>
        <p:nvGrpSpPr>
          <p:cNvPr id="3" name="Группа 69"/>
          <p:cNvGrpSpPr/>
          <p:nvPr/>
        </p:nvGrpSpPr>
        <p:grpSpPr>
          <a:xfrm>
            <a:off x="6730981" y="2671250"/>
            <a:ext cx="1864503" cy="1994729"/>
            <a:chOff x="980421" y="984690"/>
            <a:chExt cx="1864503" cy="1994729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7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1231901" y="32563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12197" y="32479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84301" y="34087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64597" y="34003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36701" y="35611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6997" y="35527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89101" y="37135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69397" y="37051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41501" y="38659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21797" y="3857567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93901" y="4018383"/>
            <a:ext cx="1036320" cy="596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ru-RU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58957" y="4020635"/>
            <a:ext cx="594503" cy="6153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5831840" y="3495040"/>
            <a:ext cx="690880" cy="80264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568037" y="3197167"/>
            <a:ext cx="594503" cy="6153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20437" y="3349567"/>
            <a:ext cx="594503" cy="6153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872837" y="3501967"/>
            <a:ext cx="594503" cy="6153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025237" y="3654367"/>
            <a:ext cx="594503" cy="6153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177637" y="3806767"/>
            <a:ext cx="594503" cy="6153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330037" y="3959167"/>
            <a:ext cx="594503" cy="6153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ru-RU" b="1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8818880" y="3495040"/>
            <a:ext cx="690880" cy="80264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476940" y="4980940"/>
            <a:ext cx="7333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45 -0.0088 " pathEditMode="relative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45 -0.0088 " pathEditMode="relative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45 -0.0088 " pathEditMode="relative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45 -0.0088 " pathEditMode="relative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45 -0.0088 " pathEditMode="relative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45 -0.0088 " pathEditMode="relative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623 0.30324 " pathEditMode="relative" ptsTypes="AA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623 0.30324 " pathEditMode="relative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623 0.30324 " pathEditMode="relative" ptsTypes="AA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623 0.30324 " pathEditMode="relative" ptsTypes="AA"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623 0.30324 " pathEditMode="relative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623 0.30324 " pathEditMode="relative" ptsTypes="AA">
                                      <p:cBhvr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875 0.31898 " pathEditMode="relative" ptsTypes="AA">
                                      <p:cBhvr>
                                        <p:cTn id="1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875 0.31898 " pathEditMode="relative" ptsTypes="AA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875 0.31898 " pathEditMode="relative" ptsTypes="AA"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875 0.31898 " pathEditMode="relative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875 0.31898 " pathEditMode="relative" ptsTypes="AA">
                                      <p:cBhvr>
                                        <p:cTn id="1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875 0.31898 " pathEditMode="relative" ptsTypes="AA">
                                      <p:cBhvr>
                                        <p:cTn id="1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59" grpId="0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Работа с данными </a:t>
            </a:r>
            <a:br>
              <a:rPr lang="ru-RU" sz="3600" dirty="0" smtClean="0"/>
            </a:br>
            <a:r>
              <a:rPr lang="ru-RU" sz="3600" dirty="0" smtClean="0"/>
              <a:t>и моделью</a:t>
            </a:r>
            <a:endParaRPr lang="ru-RU" sz="36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045200" y="1501140"/>
            <a:ext cx="345440" cy="604520"/>
          </a:xfrm>
          <a:prstGeom prst="rightArrow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54620" y="3855720"/>
            <a:ext cx="1971040" cy="11582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Предсказанные результаты</a:t>
            </a:r>
            <a:endParaRPr lang="ru-RU" sz="16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869180" y="4140200"/>
            <a:ext cx="487680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104380" y="4130040"/>
            <a:ext cx="487680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73980" y="2087880"/>
            <a:ext cx="2092960" cy="8534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Обучение модели</a:t>
            </a:r>
            <a:endParaRPr lang="ru-RU" b="1" dirty="0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6045200" y="2923540"/>
            <a:ext cx="345440" cy="604520"/>
          </a:xfrm>
          <a:prstGeom prst="rightArrow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40020" y="495300"/>
            <a:ext cx="2032000" cy="965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Тренировочные </a:t>
            </a:r>
          </a:p>
          <a:p>
            <a:pPr algn="ctr"/>
            <a:r>
              <a:rPr lang="ru-RU" sz="1600" b="1" dirty="0" smtClean="0"/>
              <a:t>данные</a:t>
            </a:r>
            <a:endParaRPr lang="ru-RU" sz="1600" b="1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5468601" y="3535680"/>
            <a:ext cx="1564659" cy="1630679"/>
            <a:chOff x="980421" y="984690"/>
            <a:chExt cx="1864503" cy="199472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23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7" name="Скругленный прямоугольник 36"/>
          <p:cNvSpPr/>
          <p:nvPr/>
        </p:nvSpPr>
        <p:spPr>
          <a:xfrm>
            <a:off x="2555240" y="3967480"/>
            <a:ext cx="2032000" cy="965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Тестовые</a:t>
            </a:r>
          </a:p>
          <a:p>
            <a:pPr algn="ctr"/>
            <a:r>
              <a:rPr lang="ru-RU" b="1" dirty="0" smtClean="0"/>
              <a:t>данные</a:t>
            </a:r>
            <a:endParaRPr lang="en-US" b="1" dirty="0" smtClean="0"/>
          </a:p>
          <a:p>
            <a:pPr algn="ctr"/>
            <a:r>
              <a:rPr lang="en-US" b="1" i="1" dirty="0" smtClean="0"/>
              <a:t>test</a:t>
            </a:r>
            <a:endParaRPr lang="ru-RU" b="1" i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42560" y="5486400"/>
            <a:ext cx="2092960" cy="853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Оценка модели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2697571">
            <a:off x="4475681" y="5187556"/>
            <a:ext cx="641744" cy="604520"/>
          </a:xfrm>
          <a:prstGeom prst="rightArrow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7744884">
            <a:off x="7485581" y="5187556"/>
            <a:ext cx="641744" cy="604520"/>
          </a:xfrm>
          <a:prstGeom prst="rightArrow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Выгнутая вверх стрелка 40"/>
          <p:cNvSpPr/>
          <p:nvPr/>
        </p:nvSpPr>
        <p:spPr>
          <a:xfrm rot="16200000">
            <a:off x="2610256" y="3785310"/>
            <a:ext cx="3831088" cy="822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Условные обозначения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Л3-Страница — 2.draw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40" y="1090854"/>
            <a:ext cx="11663680" cy="2568585"/>
          </a:xfrm>
          <a:prstGeom prst="rect">
            <a:avLst/>
          </a:prstGeom>
        </p:spPr>
      </p:pic>
      <p:pic>
        <p:nvPicPr>
          <p:cNvPr id="11" name="Рисунок 10" descr="Л3-Страница — 1.draw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" y="3601848"/>
            <a:ext cx="8188960" cy="3154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53720" y="1219200"/>
            <a:ext cx="6527800" cy="3647439"/>
          </a:xfrm>
        </p:spPr>
        <p:txBody>
          <a:bodyPr>
            <a:normAutofit fontScale="92500" lnSpcReduction="10000"/>
          </a:bodyPr>
          <a:lstStyle/>
          <a:p>
            <a:pPr marL="177800" indent="0">
              <a:buNone/>
            </a:pPr>
            <a:r>
              <a:rPr lang="ru-RU" b="1" u="sng" dirty="0" smtClean="0"/>
              <a:t>Регрессия</a:t>
            </a:r>
            <a:r>
              <a:rPr lang="ru-RU" dirty="0" smtClean="0"/>
              <a:t> – </a:t>
            </a:r>
            <a:r>
              <a:rPr lang="ru-RU" b="1" dirty="0" smtClean="0"/>
              <a:t>предсказание числового значения </a:t>
            </a:r>
            <a:r>
              <a:rPr lang="ru-RU" dirty="0" smtClean="0"/>
              <a:t>по входным данным. </a:t>
            </a:r>
          </a:p>
          <a:p>
            <a:pPr marL="177800" indent="0">
              <a:buNone/>
            </a:pPr>
            <a:r>
              <a:rPr lang="ru-RU" dirty="0" smtClean="0"/>
              <a:t>Целевое значение </a:t>
            </a:r>
            <a:r>
              <a:rPr lang="en-US" dirty="0" smtClean="0"/>
              <a:t>Y </a:t>
            </a:r>
            <a:r>
              <a:rPr lang="ru-RU" dirty="0" smtClean="0"/>
              <a:t>представляет собой числовое значение, которое модель пытается предсказать. </a:t>
            </a:r>
          </a:p>
          <a:p>
            <a:pPr marL="177800" indent="0">
              <a:buNone/>
            </a:pPr>
            <a:r>
              <a:rPr lang="ru-RU" dirty="0" smtClean="0"/>
              <a:t>Например, при прогнозировании цены дома целевое значение может быть числом, представляющим стоимость.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r="3806"/>
          <a:stretch>
            <a:fillRect/>
          </a:stretch>
        </p:blipFill>
        <p:spPr bwMode="auto">
          <a:xfrm>
            <a:off x="7091680" y="1773437"/>
            <a:ext cx="4998720" cy="40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4832880"/>
            <a:ext cx="5933440" cy="157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Заданы три признака:</a:t>
            </a:r>
            <a:r>
              <a:rPr lang="en-US" dirty="0" smtClean="0"/>
              <a:t> x</a:t>
            </a:r>
            <a:r>
              <a:rPr lang="en-US" sz="1800" dirty="0" smtClean="0"/>
              <a:t>1</a:t>
            </a:r>
            <a:r>
              <a:rPr lang="en-US" dirty="0" smtClean="0"/>
              <a:t>, x</a:t>
            </a:r>
            <a:r>
              <a:rPr lang="en-US" sz="1800" dirty="0" smtClean="0"/>
              <a:t>2</a:t>
            </a:r>
            <a:r>
              <a:rPr lang="en-US" dirty="0" smtClean="0"/>
              <a:t>, x</a:t>
            </a:r>
            <a:r>
              <a:rPr lang="en-US" sz="1800" dirty="0" smtClean="0"/>
              <a:t>3</a:t>
            </a:r>
            <a:endParaRPr lang="ru-RU" sz="1800" dirty="0" smtClean="0"/>
          </a:p>
          <a:p>
            <a:r>
              <a:rPr lang="ru-RU" dirty="0" smtClean="0"/>
              <a:t>По ним требуется прогнозировать целевое значение </a:t>
            </a:r>
            <a:r>
              <a:rPr lang="en-US" dirty="0" smtClean="0"/>
              <a:t>y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351" y="2844800"/>
            <a:ext cx="7016049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26188"/>
            <a:ext cx="3126739" cy="158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трелка вправо 12"/>
          <p:cNvSpPr/>
          <p:nvPr/>
        </p:nvSpPr>
        <p:spPr>
          <a:xfrm>
            <a:off x="3434080" y="4196080"/>
            <a:ext cx="772160" cy="843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dirty="0" smtClean="0"/>
              <a:t>Алгоритм </a:t>
            </a:r>
            <a:r>
              <a:rPr lang="en-US" sz="3600" dirty="0" err="1" smtClean="0"/>
              <a:t>kNN</a:t>
            </a:r>
            <a:endParaRPr lang="ru-RU" sz="3600" dirty="0" smtClean="0"/>
          </a:p>
        </p:txBody>
      </p:sp>
      <p:sp>
        <p:nvSpPr>
          <p:cNvPr id="9" name="Содержимое 13"/>
          <p:cNvSpPr>
            <a:spLocks noGrp="1"/>
          </p:cNvSpPr>
          <p:nvPr>
            <p:ph idx="1"/>
          </p:nvPr>
        </p:nvSpPr>
        <p:spPr>
          <a:xfrm>
            <a:off x="279400" y="1308101"/>
            <a:ext cx="10782300" cy="2369819"/>
          </a:xfrm>
        </p:spPr>
        <p:txBody>
          <a:bodyPr>
            <a:normAutofit/>
          </a:bodyPr>
          <a:lstStyle/>
          <a:p>
            <a:pPr marL="177800" indent="0">
              <a:spcAft>
                <a:spcPts val="600"/>
              </a:spcAft>
              <a:buNone/>
            </a:pPr>
            <a:r>
              <a:rPr lang="ru-RU" dirty="0" smtClean="0"/>
              <a:t>"</a:t>
            </a:r>
            <a:r>
              <a:rPr lang="ru-RU" dirty="0" err="1" smtClean="0"/>
              <a:t>k-NN</a:t>
            </a:r>
            <a:r>
              <a:rPr lang="ru-RU" dirty="0" smtClean="0"/>
              <a:t> — когда у тебя нет идей, но есть соседи»</a:t>
            </a:r>
            <a:endParaRPr lang="ru-RU" b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3186" name="Picture 2" descr="K-Nearest Neighbors (kNN) Professional Development Quiz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024" y="1971040"/>
            <a:ext cx="3469346" cy="4582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Пусть задача – предсказание цены на квартиру</a:t>
            </a:r>
          </a:p>
          <a:p>
            <a:r>
              <a:rPr lang="ru-RU" dirty="0" smtClean="0"/>
              <a:t>Признаки – площадь, время пути до метро и число призраков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 смоделировать функцию </a:t>
            </a:r>
            <a:r>
              <a:rPr lang="en-US" dirty="0" smtClean="0"/>
              <a:t>f(x</a:t>
            </a:r>
            <a:r>
              <a:rPr lang="en-US" sz="1800" dirty="0" smtClean="0"/>
              <a:t>1</a:t>
            </a:r>
            <a:r>
              <a:rPr lang="en-US" dirty="0" smtClean="0"/>
              <a:t>, x</a:t>
            </a:r>
            <a:r>
              <a:rPr lang="en-US" sz="1800" dirty="0" smtClean="0"/>
              <a:t>2</a:t>
            </a:r>
            <a:r>
              <a:rPr lang="en-US" dirty="0" smtClean="0"/>
              <a:t>, x</a:t>
            </a:r>
            <a:r>
              <a:rPr lang="en-US" sz="1800" dirty="0" smtClean="0"/>
              <a:t>3</a:t>
            </a:r>
            <a:r>
              <a:rPr lang="en-US" dirty="0" smtClean="0"/>
              <a:t>)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760" y="2330701"/>
            <a:ext cx="8034337" cy="396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800"/>
          </a:xfrm>
        </p:spPr>
        <p:txBody>
          <a:bodyPr>
            <a:normAutofit/>
          </a:bodyPr>
          <a:lstStyle/>
          <a:p>
            <a:r>
              <a:rPr lang="ru-RU" dirty="0" smtClean="0"/>
              <a:t>Интуитивный подход – всё сложить!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Проблема?</a:t>
            </a:r>
          </a:p>
          <a:p>
            <a:pPr>
              <a:buNone/>
            </a:pPr>
            <a:r>
              <a:rPr lang="ru-RU" b="1" dirty="0" smtClean="0"/>
              <a:t>		Степень значимости признаков – разная!</a:t>
            </a:r>
          </a:p>
          <a:p>
            <a:endParaRPr lang="ru-RU" dirty="0" smtClean="0"/>
          </a:p>
          <a:p>
            <a:r>
              <a:rPr lang="ru-RU" dirty="0" smtClean="0"/>
              <a:t>Решение – веса для признаков!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8955" b="29531"/>
          <a:stretch>
            <a:fillRect/>
          </a:stretch>
        </p:blipFill>
        <p:spPr bwMode="auto">
          <a:xfrm>
            <a:off x="3018473" y="1950720"/>
            <a:ext cx="5362575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26980" b="36097"/>
          <a:stretch>
            <a:fillRect/>
          </a:stretch>
        </p:blipFill>
        <p:spPr bwMode="auto">
          <a:xfrm>
            <a:off x="1586230" y="5232400"/>
            <a:ext cx="907891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95960" y="1727200"/>
            <a:ext cx="10515600" cy="544544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Каждому признаку – свой вес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Чем влиятельнее признак, тем больше его вес по модулю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ru-RU" sz="2400" dirty="0" smtClean="0"/>
              <a:t>Если признак негативно влияет на результат, его вес отрицателен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ru-RU" sz="2400" dirty="0" smtClean="0"/>
              <a:t>Если признак почти не влияет на результат, его вес близок к нулю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076" b="31566"/>
          <a:stretch>
            <a:fillRect/>
          </a:stretch>
        </p:blipFill>
        <p:spPr bwMode="auto">
          <a:xfrm>
            <a:off x="711199" y="2072640"/>
            <a:ext cx="106273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441" b="18468"/>
          <a:stretch>
            <a:fillRect/>
          </a:stretch>
        </p:blipFill>
        <p:spPr bwMode="auto">
          <a:xfrm>
            <a:off x="375920" y="2915920"/>
            <a:ext cx="1093216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" y="3962401"/>
            <a:ext cx="10444480" cy="53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279" y="4796474"/>
            <a:ext cx="10220961" cy="68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не учтено?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Если все </a:t>
            </a:r>
            <a:r>
              <a:rPr lang="ru-RU" b="1" dirty="0" smtClean="0"/>
              <a:t>признаки</a:t>
            </a:r>
            <a:r>
              <a:rPr lang="ru-RU" dirty="0" smtClean="0"/>
              <a:t> равны </a:t>
            </a:r>
            <a:r>
              <a:rPr lang="ru-RU" b="1" dirty="0" smtClean="0"/>
              <a:t>нулю</a:t>
            </a:r>
            <a:r>
              <a:rPr lang="ru-RU" dirty="0" smtClean="0"/>
              <a:t>, </a:t>
            </a:r>
            <a:r>
              <a:rPr lang="ru-RU" b="1" dirty="0" smtClean="0"/>
              <a:t>целевое значение </a:t>
            </a:r>
            <a:r>
              <a:rPr lang="ru-RU" dirty="0" smtClean="0"/>
              <a:t>тоже </a:t>
            </a:r>
            <a:r>
              <a:rPr lang="ru-RU" b="1" dirty="0" smtClean="0"/>
              <a:t>приравнивается к нулю</a:t>
            </a:r>
            <a:r>
              <a:rPr lang="ru-RU" dirty="0" smtClean="0"/>
              <a:t>, что верно далеко не всегда с точки зрения задачи</a:t>
            </a:r>
          </a:p>
          <a:p>
            <a:r>
              <a:rPr lang="ru-RU" dirty="0" smtClean="0"/>
              <a:t>Решение – добавить дополнительный параметр смещения</a:t>
            </a:r>
            <a:r>
              <a:rPr lang="en-US" dirty="0" smtClean="0"/>
              <a:t>: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6980" b="36097"/>
          <a:stretch>
            <a:fillRect/>
          </a:stretch>
        </p:blipFill>
        <p:spPr bwMode="auto">
          <a:xfrm>
            <a:off x="1352550" y="1818640"/>
            <a:ext cx="907891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398270" y="4919663"/>
            <a:ext cx="892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4555" y="5840730"/>
            <a:ext cx="2152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Варианты записи смещения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266190" y="1963103"/>
            <a:ext cx="892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8372475" y="2884170"/>
            <a:ext cx="2152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266825" y="4144010"/>
            <a:ext cx="101647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8463280" y="2042160"/>
            <a:ext cx="508000" cy="73152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30960" y="4104640"/>
            <a:ext cx="812800" cy="83312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296988" y="5018723"/>
            <a:ext cx="4267865" cy="69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36880" y="249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Функция модели в общем виде</a:t>
            </a:r>
            <a:r>
              <a:rPr lang="en-US" dirty="0" smtClean="0"/>
              <a:t>: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1) Смещение – </a:t>
            </a:r>
            <a:r>
              <a:rPr lang="en-US" i="1" dirty="0" smtClean="0"/>
              <a:t>b				</a:t>
            </a:r>
            <a:r>
              <a:rPr lang="en-US" dirty="0" smtClean="0"/>
              <a:t>2) </a:t>
            </a:r>
            <a:r>
              <a:rPr lang="ru-RU" dirty="0" smtClean="0"/>
              <a:t>Смещение </a:t>
            </a:r>
            <a:r>
              <a:rPr lang="ru-RU" i="1" dirty="0" smtClean="0"/>
              <a:t>– </a:t>
            </a:r>
            <a:r>
              <a:rPr lang="en-US" i="1" dirty="0" smtClean="0"/>
              <a:t>w</a:t>
            </a:r>
            <a:r>
              <a:rPr lang="en-US" sz="1400" i="1" dirty="0" smtClean="0"/>
              <a:t>0</a:t>
            </a:r>
            <a:endParaRPr lang="ru-RU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868680" y="3550762"/>
            <a:ext cx="3810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255193" y="3593624"/>
            <a:ext cx="2924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322185" y="4984115"/>
            <a:ext cx="1428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68680" y="1219200"/>
            <a:ext cx="9951720" cy="5059363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Формальная постановка задачи</a:t>
            </a:r>
          </a:p>
          <a:p>
            <a:r>
              <a:rPr lang="ru-RU" dirty="0" smtClean="0"/>
              <a:t>Задана выборка значений признаков: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Здесь </a:t>
            </a:r>
            <a:r>
              <a:rPr lang="ru-RU" dirty="0" err="1" smtClean="0"/>
              <a:t>n</a:t>
            </a:r>
            <a:r>
              <a:rPr lang="ru-RU" dirty="0" smtClean="0"/>
              <a:t> - количество элементов в выборке входных данных, </a:t>
            </a:r>
            <a:r>
              <a:rPr lang="ru-RU" dirty="0" err="1" smtClean="0"/>
              <a:t>p</a:t>
            </a:r>
            <a:r>
              <a:rPr lang="ru-RU" dirty="0" smtClean="0"/>
              <a:t> - размерность признакового пространства.</a:t>
            </a:r>
          </a:p>
          <a:p>
            <a:r>
              <a:rPr lang="ru-RU" dirty="0" smtClean="0"/>
              <a:t>Задана выборка соответствующих значений целевой переменной:</a:t>
            </a:r>
          </a:p>
          <a:p>
            <a:endParaRPr lang="ru-RU" b="1" u="sng" dirty="0" smtClean="0"/>
          </a:p>
          <a:p>
            <a:r>
              <a:rPr lang="ru-RU" dirty="0" smtClean="0"/>
              <a:t>Получаем множество исходных данных:</a:t>
            </a:r>
          </a:p>
          <a:p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017679" y="2126933"/>
            <a:ext cx="61261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222467" y="4343083"/>
            <a:ext cx="57165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813810" y="5504815"/>
            <a:ext cx="45339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Группа 24"/>
          <p:cNvGrpSpPr/>
          <p:nvPr/>
        </p:nvGrpSpPr>
        <p:grpSpPr>
          <a:xfrm>
            <a:off x="8923021" y="5188527"/>
            <a:ext cx="2321559" cy="1388041"/>
            <a:chOff x="8923021" y="5188527"/>
            <a:chExt cx="2321559" cy="138804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923021" y="51969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903317" y="5188527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075421" y="53493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0055717" y="5340927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9227821" y="55017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0208117" y="5493327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9380221" y="56541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0360517" y="5645727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9532621" y="58065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0512917" y="5798127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9685021" y="5958943"/>
              <a:ext cx="1036320" cy="596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650077" y="5961195"/>
              <a:ext cx="594503" cy="6153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68680" y="1219200"/>
            <a:ext cx="995172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/>
              <a:t>Формальная постановка задачи</a:t>
            </a:r>
          </a:p>
          <a:p>
            <a:r>
              <a:rPr lang="ru-RU" dirty="0" smtClean="0"/>
              <a:t>Задано параметрическое семейство функций </a:t>
            </a:r>
            <a:r>
              <a:rPr lang="ru-RU" i="1" dirty="0" err="1" smtClean="0"/>
              <a:t>f</a:t>
            </a:r>
            <a:r>
              <a:rPr lang="ru-RU" i="1" dirty="0" smtClean="0"/>
              <a:t>(</a:t>
            </a:r>
            <a:r>
              <a:rPr lang="ru-RU" i="1" dirty="0" err="1" smtClean="0"/>
              <a:t>w,x</a:t>
            </a:r>
            <a:r>
              <a:rPr lang="ru-RU" i="1" dirty="0" smtClean="0"/>
              <a:t>)</a:t>
            </a:r>
            <a:r>
              <a:rPr lang="ru-RU" dirty="0" smtClean="0"/>
              <a:t> зависящее от параметров </a:t>
            </a:r>
            <a:r>
              <a:rPr lang="ru-RU" i="1" dirty="0" smtClean="0"/>
              <a:t>W</a:t>
            </a:r>
            <a:r>
              <a:rPr lang="ru-RU" dirty="0" smtClean="0"/>
              <a:t> и от входных признаков </a:t>
            </a:r>
            <a:r>
              <a:rPr lang="ru-RU" i="1" dirty="0" smtClean="0"/>
              <a:t>X</a:t>
            </a:r>
            <a:r>
              <a:rPr lang="ru-RU" dirty="0" smtClean="0"/>
              <a:t>:</a:t>
            </a:r>
            <a:endParaRPr lang="en-US" dirty="0" smtClean="0"/>
          </a:p>
          <a:p>
            <a:endParaRPr lang="en-US" b="1" u="sng" dirty="0" smtClean="0"/>
          </a:p>
          <a:p>
            <a:r>
              <a:rPr lang="ru-RU" dirty="0" smtClean="0"/>
              <a:t>Нужно построить модель, предсказывающую по </a:t>
            </a:r>
            <a:r>
              <a:rPr lang="ru-RU" i="1" dirty="0" err="1" smtClean="0"/>
              <a:t>x</a:t>
            </a:r>
            <a:r>
              <a:rPr lang="ru-RU" sz="1800" i="1" dirty="0" err="1" smtClean="0"/>
              <a:t>i</a:t>
            </a:r>
            <a:r>
              <a:rPr lang="ru-RU" dirty="0" smtClean="0"/>
              <a:t> значение</a:t>
            </a:r>
            <a:r>
              <a:rPr lang="ru-RU" i="1" dirty="0" smtClean="0"/>
              <a:t> </a:t>
            </a:r>
            <a:r>
              <a:rPr lang="ru-RU" i="1" dirty="0" err="1" smtClean="0"/>
              <a:t>y</a:t>
            </a:r>
            <a:r>
              <a:rPr lang="ru-RU" sz="1800" i="1" dirty="0" err="1" smtClean="0"/>
              <a:t>i</a:t>
            </a:r>
            <a:r>
              <a:rPr lang="ru-RU" dirty="0" smtClean="0"/>
              <a:t>, наиболее близкое к</a:t>
            </a:r>
            <a:r>
              <a:rPr lang="en-US" dirty="0" smtClean="0"/>
              <a:t> </a:t>
            </a:r>
            <a:r>
              <a:rPr lang="ru-RU" dirty="0" smtClean="0"/>
              <a:t>истинному значению </a:t>
            </a:r>
            <a:r>
              <a:rPr lang="ru-RU" i="1" dirty="0" err="1" smtClean="0"/>
              <a:t>y</a:t>
            </a:r>
            <a:r>
              <a:rPr lang="ru-RU" sz="1800" i="1" dirty="0" err="1" smtClean="0"/>
              <a:t>i</a:t>
            </a:r>
            <a:r>
              <a:rPr lang="ru-RU" sz="1800" i="1" dirty="0" smtClean="0"/>
              <a:t> </a:t>
            </a:r>
            <a:r>
              <a:rPr lang="ru-RU" dirty="0" smtClean="0"/>
              <a:t>:</a:t>
            </a:r>
            <a:endParaRPr lang="en-US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ru-RU" b="1" dirty="0" smtClean="0"/>
              <a:t>Цель обучения – найти такие веса модели </a:t>
            </a:r>
            <a:r>
              <a:rPr lang="en-US" b="1" i="1" dirty="0" smtClean="0"/>
              <a:t>W</a:t>
            </a:r>
            <a:r>
              <a:rPr lang="ru-RU" b="1" dirty="0" smtClean="0"/>
              <a:t>, при которых разница между истинными и предсказанными значениями минимальна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27879" y="335609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^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478" y="3954463"/>
            <a:ext cx="2600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980" y="4652010"/>
            <a:ext cx="2667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8567239" y="541857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^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095" y="2492693"/>
            <a:ext cx="7002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Возьмем простейший случай</a:t>
            </a:r>
            <a:r>
              <a:rPr lang="en-US" dirty="0" smtClean="0"/>
              <a:t> </a:t>
            </a:r>
            <a:r>
              <a:rPr lang="ru-RU" dirty="0" smtClean="0"/>
              <a:t>с единственным признаком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ru-RU" dirty="0" smtClean="0"/>
              <a:t>Определим случайно две модели с разными значениями весов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 понять, какая модель лучше?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8162" b="5025"/>
          <a:stretch>
            <a:fillRect/>
          </a:stretch>
        </p:blipFill>
        <p:spPr bwMode="auto">
          <a:xfrm>
            <a:off x="528321" y="2783840"/>
            <a:ext cx="106984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85" y="1570990"/>
            <a:ext cx="2419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839" y="1824991"/>
            <a:ext cx="9034854" cy="45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9705321" y="1889760"/>
            <a:ext cx="1564659" cy="1630679"/>
            <a:chOff x="980421" y="984690"/>
            <a:chExt cx="1864503" cy="199472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1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Содержимое 9"/>
          <p:cNvSpPr txBox="1">
            <a:spLocks/>
          </p:cNvSpPr>
          <p:nvPr/>
        </p:nvSpPr>
        <p:spPr>
          <a:xfrm>
            <a:off x="838200" y="1219200"/>
            <a:ext cx="10388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Имеем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ru-RU" sz="2800" b="1" dirty="0" smtClean="0">
                <a:solidFill>
                  <a:schemeClr val="accent1"/>
                </a:solidFill>
              </a:rPr>
              <a:t>модель</a:t>
            </a:r>
            <a:r>
              <a:rPr lang="ru-RU" sz="2800" dirty="0" smtClean="0">
                <a:solidFill>
                  <a:schemeClr val="accent1"/>
                </a:solidFill>
              </a:rPr>
              <a:t> (линейная регрессия для единственного признака </a:t>
            </a:r>
            <a:r>
              <a:rPr lang="ru-RU" sz="2800" i="1" dirty="0" err="1" smtClean="0">
                <a:solidFill>
                  <a:schemeClr val="accent1"/>
                </a:solidFill>
              </a:rPr>
              <a:t>х</a:t>
            </a:r>
            <a:r>
              <a:rPr lang="ru-RU" sz="2800" dirty="0" smtClean="0">
                <a:solidFill>
                  <a:schemeClr val="accent1"/>
                </a:solidFill>
              </a:rPr>
              <a:t>) и </a:t>
            </a:r>
            <a:r>
              <a:rPr lang="ru-RU" sz="2800" b="1" dirty="0" err="1" smtClean="0">
                <a:solidFill>
                  <a:schemeClr val="accent1"/>
                </a:solidFill>
              </a:rPr>
              <a:t>датасет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959600" y="4165600"/>
          <a:ext cx="346964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4820"/>
                <a:gridCol w="17348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dirty="0" smtClean="0"/>
              <a:t>Алгоритм </a:t>
            </a:r>
            <a:r>
              <a:rPr lang="en-US" sz="3600" dirty="0" err="1" smtClean="0"/>
              <a:t>kNN</a:t>
            </a:r>
            <a:endParaRPr lang="ru-RU" sz="3600" dirty="0" smtClean="0"/>
          </a:p>
        </p:txBody>
      </p:sp>
      <p:sp>
        <p:nvSpPr>
          <p:cNvPr id="9" name="Содержимое 13"/>
          <p:cNvSpPr>
            <a:spLocks noGrp="1"/>
          </p:cNvSpPr>
          <p:nvPr>
            <p:ph idx="1"/>
          </p:nvPr>
        </p:nvSpPr>
        <p:spPr>
          <a:xfrm>
            <a:off x="279400" y="1308101"/>
            <a:ext cx="10782300" cy="2369819"/>
          </a:xfrm>
        </p:spPr>
        <p:txBody>
          <a:bodyPr>
            <a:normAutofit lnSpcReduction="10000"/>
          </a:bodyPr>
          <a:lstStyle/>
          <a:p>
            <a:pPr marL="177800" indent="0">
              <a:spcAft>
                <a:spcPts val="600"/>
              </a:spcAft>
              <a:buNone/>
            </a:pPr>
            <a:r>
              <a:rPr lang="ru-RU" b="1" dirty="0" err="1" smtClean="0"/>
              <a:t>К-ближайших</a:t>
            </a:r>
            <a:r>
              <a:rPr lang="ru-RU" b="1" dirty="0" smtClean="0"/>
              <a:t> соседей </a:t>
            </a:r>
            <a:r>
              <a:rPr lang="ru-RU" dirty="0" smtClean="0"/>
              <a:t>(</a:t>
            </a:r>
            <a:r>
              <a:rPr lang="ru-RU" dirty="0" err="1" smtClean="0"/>
              <a:t>K-Nearest</a:t>
            </a:r>
            <a:r>
              <a:rPr lang="ru-RU" dirty="0" smtClean="0"/>
              <a:t> </a:t>
            </a:r>
            <a:r>
              <a:rPr lang="ru-RU" dirty="0" err="1" smtClean="0"/>
              <a:t>Neighbors</a:t>
            </a:r>
            <a:r>
              <a:rPr lang="ru-RU" dirty="0" smtClean="0"/>
              <a:t> или просто </a:t>
            </a:r>
            <a:r>
              <a:rPr lang="en-US" dirty="0" smtClean="0"/>
              <a:t>k</a:t>
            </a:r>
            <a:r>
              <a:rPr lang="ru-RU" dirty="0" smtClean="0"/>
              <a:t>NN) — алгоритм классификации и регрессии, основанный на гипотезе компактности, которая предполагает, что расположенные близко друг к другу объекты в пространстве признаков имеют схожие значения целевой переменной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9026" name="Picture 2" descr="Why Does Increasing k Decrease Variance in kNN? | by Yousef Nami | Towards  Data Scien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9043" y="3550191"/>
            <a:ext cx="7213061" cy="3307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839" y="1824991"/>
            <a:ext cx="9034854" cy="45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8"/>
          <p:cNvGrpSpPr/>
          <p:nvPr/>
        </p:nvGrpSpPr>
        <p:grpSpPr>
          <a:xfrm>
            <a:off x="9705321" y="1889760"/>
            <a:ext cx="1564659" cy="1630679"/>
            <a:chOff x="980421" y="984690"/>
            <a:chExt cx="1864503" cy="199472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1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Содержимое 9"/>
          <p:cNvSpPr txBox="1">
            <a:spLocks/>
          </p:cNvSpPr>
          <p:nvPr/>
        </p:nvSpPr>
        <p:spPr>
          <a:xfrm>
            <a:off x="838200" y="1087120"/>
            <a:ext cx="10388600" cy="5191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Аналитически мы понимаем, что </a:t>
            </a:r>
            <a:r>
              <a:rPr lang="ru-RU" sz="2800" b="1" dirty="0" smtClean="0">
                <a:solidFill>
                  <a:schemeClr val="accent1"/>
                </a:solidFill>
              </a:rPr>
              <a:t>идеальная модель </a:t>
            </a:r>
            <a:r>
              <a:rPr lang="ru-RU" sz="2800" dirty="0" smtClean="0">
                <a:solidFill>
                  <a:schemeClr val="accent1"/>
                </a:solidFill>
              </a:rPr>
              <a:t>имеет параметры</a:t>
            </a:r>
            <a:r>
              <a:rPr lang="en-US" sz="2800" dirty="0" smtClean="0">
                <a:solidFill>
                  <a:schemeClr val="accent1"/>
                </a:solidFill>
              </a:rPr>
              <a:t>: w = 1, b = 0</a:t>
            </a:r>
            <a:r>
              <a:rPr lang="ru-RU" sz="2800" dirty="0" smtClean="0">
                <a:solidFill>
                  <a:schemeClr val="accent1"/>
                </a:solidFill>
              </a:rPr>
              <a:t> (предсказанные и истинные значения совпали)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288" t="15530" r="5667" b="10985"/>
          <a:stretch>
            <a:fillRect/>
          </a:stretch>
        </p:blipFill>
        <p:spPr bwMode="auto">
          <a:xfrm>
            <a:off x="1056640" y="2235200"/>
            <a:ext cx="8554720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990080" y="4257040"/>
            <a:ext cx="259080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101840" y="5120640"/>
          <a:ext cx="375920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3067"/>
                <a:gridCol w="1253067"/>
                <a:gridCol w="12530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Y_pred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839" y="1824991"/>
            <a:ext cx="9034854" cy="45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8"/>
          <p:cNvGrpSpPr/>
          <p:nvPr/>
        </p:nvGrpSpPr>
        <p:grpSpPr>
          <a:xfrm>
            <a:off x="9705321" y="1889760"/>
            <a:ext cx="1564659" cy="1630679"/>
            <a:chOff x="980421" y="984690"/>
            <a:chExt cx="1864503" cy="199472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1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Содержимое 9"/>
          <p:cNvSpPr txBox="1">
            <a:spLocks/>
          </p:cNvSpPr>
          <p:nvPr/>
        </p:nvSpPr>
        <p:spPr>
          <a:xfrm>
            <a:off x="838200" y="1097280"/>
            <a:ext cx="10154920" cy="5181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Чтобы выразить </a:t>
            </a:r>
            <a:r>
              <a:rPr lang="ru-RU" sz="2800" b="1" dirty="0" smtClean="0">
                <a:solidFill>
                  <a:schemeClr val="accent1"/>
                </a:solidFill>
              </a:rPr>
              <a:t>степень различия между истинными и предсказанными значениями математически</a:t>
            </a:r>
            <a:r>
              <a:rPr lang="ru-RU" sz="2800" dirty="0" smtClean="0">
                <a:solidFill>
                  <a:schemeClr val="accent1"/>
                </a:solidFill>
              </a:rPr>
              <a:t>, введем функцию </a:t>
            </a:r>
            <a:r>
              <a:rPr lang="en-US" sz="2800" i="1" dirty="0" smtClean="0">
                <a:solidFill>
                  <a:schemeClr val="accent1"/>
                </a:solidFill>
              </a:rPr>
              <a:t>L: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288" t="15530" r="5667" b="10985"/>
          <a:stretch>
            <a:fillRect/>
          </a:stretch>
        </p:blipFill>
        <p:spPr bwMode="auto">
          <a:xfrm>
            <a:off x="1056640" y="2235200"/>
            <a:ext cx="8554720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6878320" y="4328160"/>
            <a:ext cx="2661920" cy="70104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Содержимое 6"/>
          <p:cNvGraphicFramePr>
            <a:graphicFrameLocks/>
          </p:cNvGraphicFramePr>
          <p:nvPr/>
        </p:nvGraphicFramePr>
        <p:xfrm>
          <a:off x="7101840" y="5120640"/>
          <a:ext cx="375920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3067"/>
                <a:gridCol w="1253067"/>
                <a:gridCol w="12530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Y_pred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839" y="1824991"/>
            <a:ext cx="9034854" cy="45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8"/>
          <p:cNvGrpSpPr/>
          <p:nvPr/>
        </p:nvGrpSpPr>
        <p:grpSpPr>
          <a:xfrm>
            <a:off x="9705321" y="1889760"/>
            <a:ext cx="1564659" cy="1630679"/>
            <a:chOff x="980421" y="984690"/>
            <a:chExt cx="1864503" cy="199472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1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Содержимое 9"/>
          <p:cNvSpPr txBox="1">
            <a:spLocks/>
          </p:cNvSpPr>
          <p:nvPr/>
        </p:nvSpPr>
        <p:spPr>
          <a:xfrm>
            <a:off x="838200" y="1097280"/>
            <a:ext cx="10154920" cy="5181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Возьмем другую модель</a:t>
            </a:r>
            <a:r>
              <a:rPr lang="en-US" sz="2800" dirty="0" smtClean="0">
                <a:solidFill>
                  <a:schemeClr val="accent1"/>
                </a:solidFill>
              </a:rPr>
              <a:t>: w = 1.5, b = 0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Как для этой модели оценить значение функции </a:t>
            </a:r>
            <a:r>
              <a:rPr lang="en-US" sz="2800" i="1" dirty="0" smtClean="0">
                <a:solidFill>
                  <a:schemeClr val="accent1"/>
                </a:solidFill>
              </a:rPr>
              <a:t>L</a:t>
            </a:r>
            <a:r>
              <a:rPr lang="ru-RU" sz="2800" dirty="0" smtClean="0">
                <a:solidFill>
                  <a:schemeClr val="accent1"/>
                </a:solidFill>
              </a:rPr>
              <a:t>?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288" t="15530" r="5667" b="10985"/>
          <a:stretch>
            <a:fillRect/>
          </a:stretch>
        </p:blipFill>
        <p:spPr bwMode="auto">
          <a:xfrm>
            <a:off x="1056640" y="2235200"/>
            <a:ext cx="8554720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6878320" y="4328160"/>
            <a:ext cx="2661920" cy="70104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040" y="2195776"/>
            <a:ext cx="8727440" cy="41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215120" y="4450080"/>
            <a:ext cx="351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8" name="Содержимое 6"/>
          <p:cNvGraphicFramePr>
            <a:graphicFrameLocks/>
          </p:cNvGraphicFramePr>
          <p:nvPr/>
        </p:nvGraphicFramePr>
        <p:xfrm>
          <a:off x="7101840" y="5120640"/>
          <a:ext cx="375920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3067"/>
                <a:gridCol w="1253067"/>
                <a:gridCol w="12530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Y_pred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839" y="1824991"/>
            <a:ext cx="9034854" cy="45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288" t="15530" r="5667" b="10985"/>
          <a:stretch>
            <a:fillRect/>
          </a:stretch>
        </p:blipFill>
        <p:spPr bwMode="auto">
          <a:xfrm>
            <a:off x="1056640" y="2235200"/>
            <a:ext cx="8554720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6878320" y="4328160"/>
            <a:ext cx="2661920" cy="70104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040" y="2195776"/>
            <a:ext cx="8727440" cy="41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215120" y="4450080"/>
            <a:ext cx="351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67" y="2152334"/>
            <a:ext cx="9594841" cy="41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8"/>
          <p:cNvGrpSpPr/>
          <p:nvPr/>
        </p:nvGrpSpPr>
        <p:grpSpPr>
          <a:xfrm>
            <a:off x="9705321" y="1889760"/>
            <a:ext cx="1564659" cy="1630679"/>
            <a:chOff x="980421" y="984690"/>
            <a:chExt cx="1864503" cy="199472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12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Содержимое 9"/>
          <p:cNvSpPr txBox="1">
            <a:spLocks/>
          </p:cNvSpPr>
          <p:nvPr/>
        </p:nvSpPr>
        <p:spPr>
          <a:xfrm>
            <a:off x="838200" y="1117601"/>
            <a:ext cx="10154920" cy="13614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Самый простой вариант – вычислить </a:t>
            </a:r>
            <a:r>
              <a:rPr lang="ru-RU" sz="2800" b="1" dirty="0" smtClean="0">
                <a:solidFill>
                  <a:schemeClr val="accent1"/>
                </a:solidFill>
              </a:rPr>
              <a:t>разницу между истинным и предсказанным значениями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Вычислили разницу для всех точек. Что дальше?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Содержимое 6"/>
          <p:cNvGraphicFramePr>
            <a:graphicFrameLocks/>
          </p:cNvGraphicFramePr>
          <p:nvPr/>
        </p:nvGraphicFramePr>
        <p:xfrm>
          <a:off x="7101840" y="5120640"/>
          <a:ext cx="410464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160"/>
                <a:gridCol w="1026160"/>
                <a:gridCol w="1026160"/>
                <a:gridCol w="1026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Y_pred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∆</a:t>
                      </a:r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839" y="1824991"/>
            <a:ext cx="9034854" cy="45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288" t="15530" r="5667" b="10985"/>
          <a:stretch>
            <a:fillRect/>
          </a:stretch>
        </p:blipFill>
        <p:spPr bwMode="auto">
          <a:xfrm>
            <a:off x="1056640" y="2235200"/>
            <a:ext cx="8554720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6878320" y="4328160"/>
            <a:ext cx="2661920" cy="70104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040" y="2195776"/>
            <a:ext cx="8727440" cy="41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215120" y="4450080"/>
            <a:ext cx="351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67" y="2152334"/>
            <a:ext cx="9594841" cy="41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 r="11493"/>
          <a:stretch>
            <a:fillRect/>
          </a:stretch>
        </p:blipFill>
        <p:spPr bwMode="auto">
          <a:xfrm>
            <a:off x="883920" y="2140586"/>
            <a:ext cx="9154160" cy="408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59725"/>
          <a:stretch>
            <a:fillRect/>
          </a:stretch>
        </p:blipFill>
        <p:spPr bwMode="auto">
          <a:xfrm>
            <a:off x="7207974" y="1165226"/>
            <a:ext cx="3957866" cy="388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939280" y="4907280"/>
            <a:ext cx="330200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9"/>
          <p:cNvSpPr txBox="1">
            <a:spLocks/>
          </p:cNvSpPr>
          <p:nvPr/>
        </p:nvSpPr>
        <p:spPr>
          <a:xfrm>
            <a:off x="838200" y="1117601"/>
            <a:ext cx="10154920" cy="136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Суммируем все вычисленные значения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  <a:endParaRPr lang="ru-RU" sz="2800" dirty="0" smtClean="0">
              <a:solidFill>
                <a:schemeClr val="accent1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accent1"/>
                </a:solidFill>
              </a:rPr>
              <a:t>	0.5 + 1 + 1.5 = 3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Содержимое 6"/>
          <p:cNvGraphicFramePr>
            <a:graphicFrameLocks/>
          </p:cNvGraphicFramePr>
          <p:nvPr/>
        </p:nvGraphicFramePr>
        <p:xfrm>
          <a:off x="7101840" y="5120640"/>
          <a:ext cx="410464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160"/>
                <a:gridCol w="1026160"/>
                <a:gridCol w="1026160"/>
                <a:gridCol w="1026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Y_pred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∆</a:t>
                      </a:r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" name="Группа 8"/>
          <p:cNvGrpSpPr/>
          <p:nvPr/>
        </p:nvGrpSpPr>
        <p:grpSpPr>
          <a:xfrm>
            <a:off x="9786601" y="944880"/>
            <a:ext cx="1564659" cy="1630679"/>
            <a:chOff x="980421" y="984690"/>
            <a:chExt cx="1864503" cy="199472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26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839" y="1824991"/>
            <a:ext cx="9034854" cy="45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288" t="15530" r="5667" b="10985"/>
          <a:stretch>
            <a:fillRect/>
          </a:stretch>
        </p:blipFill>
        <p:spPr bwMode="auto">
          <a:xfrm>
            <a:off x="1056640" y="2235200"/>
            <a:ext cx="8554720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6878320" y="4328160"/>
            <a:ext cx="2661920" cy="70104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040" y="2195776"/>
            <a:ext cx="8727440" cy="41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215120" y="4450080"/>
            <a:ext cx="351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67" y="2152334"/>
            <a:ext cx="9594841" cy="41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 r="11493"/>
          <a:stretch>
            <a:fillRect/>
          </a:stretch>
        </p:blipFill>
        <p:spPr bwMode="auto">
          <a:xfrm>
            <a:off x="883920" y="2140586"/>
            <a:ext cx="9154160" cy="408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939280" y="4907280"/>
            <a:ext cx="330200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9"/>
          <p:cNvSpPr txBox="1">
            <a:spLocks/>
          </p:cNvSpPr>
          <p:nvPr/>
        </p:nvSpPr>
        <p:spPr>
          <a:xfrm>
            <a:off x="838200" y="1117601"/>
            <a:ext cx="10154920" cy="1361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Возьмем другую модель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accent1"/>
                </a:solidFill>
              </a:rPr>
              <a:t>		</a:t>
            </a:r>
            <a:r>
              <a:rPr lang="en-US" sz="2800" dirty="0" smtClean="0">
                <a:solidFill>
                  <a:schemeClr val="accent1"/>
                </a:solidFill>
              </a:rPr>
              <a:t>w = </a:t>
            </a:r>
            <a:r>
              <a:rPr lang="ru-RU" sz="28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, b = 0</a:t>
            </a:r>
            <a:endParaRPr lang="ru-RU" sz="2800" dirty="0" smtClean="0">
              <a:solidFill>
                <a:schemeClr val="accent1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accent1"/>
                </a:solidFill>
              </a:rPr>
              <a:t>	1 + 2 + 3 = 6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Содержимое 6"/>
          <p:cNvGraphicFramePr>
            <a:graphicFrameLocks/>
          </p:cNvGraphicFramePr>
          <p:nvPr/>
        </p:nvGraphicFramePr>
        <p:xfrm>
          <a:off x="7101840" y="5120640"/>
          <a:ext cx="410464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160"/>
                <a:gridCol w="1026160"/>
                <a:gridCol w="1026160"/>
                <a:gridCol w="1026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Y_pred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∆</a:t>
                      </a:r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 r="40481" b="41903"/>
          <a:stretch>
            <a:fillRect/>
          </a:stretch>
        </p:blipFill>
        <p:spPr bwMode="auto">
          <a:xfrm>
            <a:off x="883920" y="2293162"/>
            <a:ext cx="6017508" cy="385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 l="59519" b="42112"/>
          <a:stretch>
            <a:fillRect/>
          </a:stretch>
        </p:blipFill>
        <p:spPr bwMode="auto">
          <a:xfrm>
            <a:off x="7183119" y="1290164"/>
            <a:ext cx="3942081" cy="36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8"/>
          <p:cNvGrpSpPr/>
          <p:nvPr/>
        </p:nvGrpSpPr>
        <p:grpSpPr>
          <a:xfrm>
            <a:off x="9786601" y="944880"/>
            <a:ext cx="1564659" cy="1630679"/>
            <a:chOff x="980421" y="984690"/>
            <a:chExt cx="1864503" cy="199472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26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58409"/>
          <a:stretch>
            <a:fillRect/>
          </a:stretch>
        </p:blipFill>
        <p:spPr bwMode="auto">
          <a:xfrm>
            <a:off x="7152640" y="1332619"/>
            <a:ext cx="3922712" cy="370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31469"/>
          <a:stretch>
            <a:fillRect/>
          </a:stretch>
        </p:blipFill>
        <p:spPr bwMode="auto">
          <a:xfrm>
            <a:off x="696839" y="1824991"/>
            <a:ext cx="6191641" cy="45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288" t="15530" r="33480" b="10985"/>
          <a:stretch>
            <a:fillRect/>
          </a:stretch>
        </p:blipFill>
        <p:spPr bwMode="auto">
          <a:xfrm>
            <a:off x="1056640" y="2235200"/>
            <a:ext cx="5882640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r="30966"/>
          <a:stretch>
            <a:fillRect/>
          </a:stretch>
        </p:blipFill>
        <p:spPr bwMode="auto">
          <a:xfrm>
            <a:off x="955040" y="2195776"/>
            <a:ext cx="6024880" cy="41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r="36307"/>
          <a:stretch>
            <a:fillRect/>
          </a:stretch>
        </p:blipFill>
        <p:spPr bwMode="auto">
          <a:xfrm>
            <a:off x="899167" y="2152334"/>
            <a:ext cx="6111233" cy="41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9"/>
          <p:cNvSpPr txBox="1">
            <a:spLocks/>
          </p:cNvSpPr>
          <p:nvPr/>
        </p:nvSpPr>
        <p:spPr>
          <a:xfrm>
            <a:off x="838200" y="1117601"/>
            <a:ext cx="10154920" cy="136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Возьмем еще одну модель</a:t>
            </a:r>
            <a:r>
              <a:rPr lang="en-US" sz="2800" dirty="0" smtClean="0">
                <a:solidFill>
                  <a:schemeClr val="accent1"/>
                </a:solidFill>
              </a:rPr>
              <a:t>: w = </a:t>
            </a:r>
            <a:r>
              <a:rPr lang="ru-RU" sz="2800" dirty="0" smtClean="0">
                <a:solidFill>
                  <a:schemeClr val="accent1"/>
                </a:solidFill>
              </a:rPr>
              <a:t>0.5</a:t>
            </a:r>
            <a:r>
              <a:rPr lang="en-US" sz="2800" dirty="0" smtClean="0">
                <a:solidFill>
                  <a:schemeClr val="accent1"/>
                </a:solidFill>
              </a:rPr>
              <a:t>, b = 0: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accent1"/>
                </a:solidFill>
              </a:rPr>
              <a:t>	(-0.5) + (-1) + (-1.5) = -3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 r="39489"/>
          <a:stretch>
            <a:fillRect/>
          </a:stretch>
        </p:blipFill>
        <p:spPr bwMode="auto">
          <a:xfrm>
            <a:off x="883920" y="2140586"/>
            <a:ext cx="6258560" cy="408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 r="39403" b="43579"/>
          <a:stretch>
            <a:fillRect/>
          </a:stretch>
        </p:blipFill>
        <p:spPr bwMode="auto">
          <a:xfrm>
            <a:off x="894079" y="2283002"/>
            <a:ext cx="6187441" cy="37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939280" y="4907280"/>
            <a:ext cx="330200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Содержимое 6"/>
          <p:cNvGraphicFramePr>
            <a:graphicFrameLocks/>
          </p:cNvGraphicFramePr>
          <p:nvPr/>
        </p:nvGraphicFramePr>
        <p:xfrm>
          <a:off x="7101840" y="5120640"/>
          <a:ext cx="410464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160"/>
                <a:gridCol w="1026160"/>
                <a:gridCol w="1026160"/>
                <a:gridCol w="1026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Y_pred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∆</a:t>
                      </a:r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1.5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" name="Группа 8"/>
          <p:cNvGrpSpPr/>
          <p:nvPr/>
        </p:nvGrpSpPr>
        <p:grpSpPr>
          <a:xfrm>
            <a:off x="9786601" y="944880"/>
            <a:ext cx="1564659" cy="1630679"/>
            <a:chOff x="980421" y="984690"/>
            <a:chExt cx="1864503" cy="199472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26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r="42268"/>
          <a:stretch>
            <a:fillRect/>
          </a:stretch>
        </p:blipFill>
        <p:spPr bwMode="auto">
          <a:xfrm>
            <a:off x="843279" y="2261870"/>
            <a:ext cx="6065521" cy="412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9490" y="2186940"/>
            <a:ext cx="1510030" cy="4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5745480" cy="11277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Будем вычислять не просто разницу, а абсолютное значение разницы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|</a:t>
            </a:r>
            <a:r>
              <a:rPr lang="ru-RU" dirty="0" smtClean="0"/>
              <a:t>-0.5</a:t>
            </a:r>
            <a:r>
              <a:rPr lang="en-US" dirty="0" smtClean="0"/>
              <a:t>|</a:t>
            </a:r>
            <a:r>
              <a:rPr lang="ru-RU" dirty="0" smtClean="0"/>
              <a:t> + </a:t>
            </a:r>
            <a:r>
              <a:rPr lang="en-US" dirty="0" smtClean="0"/>
              <a:t>|</a:t>
            </a:r>
            <a:r>
              <a:rPr lang="ru-RU" dirty="0" smtClean="0"/>
              <a:t>-1</a:t>
            </a:r>
            <a:r>
              <a:rPr lang="en-US" dirty="0" smtClean="0"/>
              <a:t>|</a:t>
            </a:r>
            <a:r>
              <a:rPr lang="ru-RU" dirty="0" smtClean="0"/>
              <a:t> + </a:t>
            </a:r>
            <a:r>
              <a:rPr lang="en-US" dirty="0" smtClean="0"/>
              <a:t>|</a:t>
            </a:r>
            <a:r>
              <a:rPr lang="ru-RU" dirty="0" smtClean="0"/>
              <a:t>-1.5</a:t>
            </a:r>
            <a:r>
              <a:rPr lang="en-US" dirty="0" smtClean="0"/>
              <a:t>|</a:t>
            </a:r>
            <a:r>
              <a:rPr lang="ru-RU" dirty="0" smtClean="0"/>
              <a:t> = 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42268"/>
          <a:stretch>
            <a:fillRect/>
          </a:stretch>
        </p:blipFill>
        <p:spPr bwMode="auto">
          <a:xfrm>
            <a:off x="843279" y="2261870"/>
            <a:ext cx="6065521" cy="412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8409"/>
          <a:stretch>
            <a:fillRect/>
          </a:stretch>
        </p:blipFill>
        <p:spPr bwMode="auto">
          <a:xfrm>
            <a:off x="7152640" y="1332619"/>
            <a:ext cx="3922712" cy="370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9490" y="2186940"/>
            <a:ext cx="1510030" cy="4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7101840" y="5120640"/>
          <a:ext cx="410464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160"/>
                <a:gridCol w="1026160"/>
                <a:gridCol w="1026160"/>
                <a:gridCol w="1026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Y_pred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∆</a:t>
                      </a:r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1.5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Группа 8"/>
          <p:cNvGrpSpPr/>
          <p:nvPr/>
        </p:nvGrpSpPr>
        <p:grpSpPr>
          <a:xfrm>
            <a:off x="9786601" y="944880"/>
            <a:ext cx="1564659" cy="1630679"/>
            <a:chOff x="980421" y="984690"/>
            <a:chExt cx="1864503" cy="199472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14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5" cstate="print"/>
          <a:srcRect b="42236"/>
          <a:stretch>
            <a:fillRect/>
          </a:stretch>
        </p:blipFill>
        <p:spPr bwMode="auto">
          <a:xfrm>
            <a:off x="7293610" y="3235325"/>
            <a:ext cx="3923030" cy="8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7254240" y="4124960"/>
            <a:ext cx="3088640" cy="883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5" cstate="print"/>
          <a:srcRect l="20691" t="55063" r="21411"/>
          <a:stretch>
            <a:fillRect/>
          </a:stretch>
        </p:blipFill>
        <p:spPr bwMode="auto">
          <a:xfrm>
            <a:off x="7264400" y="4104641"/>
            <a:ext cx="2336800" cy="6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Содержимое 9"/>
          <p:cNvSpPr txBox="1">
            <a:spLocks/>
          </p:cNvSpPr>
          <p:nvPr/>
        </p:nvSpPr>
        <p:spPr>
          <a:xfrm>
            <a:off x="848360" y="6116320"/>
            <a:ext cx="6233160" cy="74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Получаем </a:t>
            </a:r>
            <a:r>
              <a:rPr lang="ru-RU" sz="2800" b="1" dirty="0" smtClean="0">
                <a:solidFill>
                  <a:schemeClr val="accent1"/>
                </a:solidFill>
              </a:rPr>
              <a:t>сумму</a:t>
            </a:r>
            <a:r>
              <a:rPr lang="ru-RU" sz="2800" dirty="0" smtClean="0">
                <a:solidFill>
                  <a:schemeClr val="accent1"/>
                </a:solidFill>
              </a:rPr>
              <a:t> ошибок, а хотелось бы получать </a:t>
            </a:r>
            <a:r>
              <a:rPr lang="ru-RU" sz="2800" b="1" dirty="0" smtClean="0">
                <a:solidFill>
                  <a:schemeClr val="accent1"/>
                </a:solidFill>
              </a:rPr>
              <a:t>среднюю ошибку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5745480" cy="11277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получения усредненной ошибки разделим на число наблюдений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(</a:t>
            </a:r>
            <a:r>
              <a:rPr lang="en-US" dirty="0" smtClean="0"/>
              <a:t>|</a:t>
            </a:r>
            <a:r>
              <a:rPr lang="ru-RU" dirty="0" smtClean="0"/>
              <a:t>-0.5</a:t>
            </a:r>
            <a:r>
              <a:rPr lang="en-US" dirty="0" smtClean="0"/>
              <a:t>|</a:t>
            </a:r>
            <a:r>
              <a:rPr lang="ru-RU" dirty="0" smtClean="0"/>
              <a:t> + </a:t>
            </a:r>
            <a:r>
              <a:rPr lang="en-US" dirty="0" smtClean="0"/>
              <a:t>|</a:t>
            </a:r>
            <a:r>
              <a:rPr lang="ru-RU" dirty="0" smtClean="0"/>
              <a:t>-1</a:t>
            </a:r>
            <a:r>
              <a:rPr lang="en-US" dirty="0" smtClean="0"/>
              <a:t>|</a:t>
            </a:r>
            <a:r>
              <a:rPr lang="ru-RU" dirty="0" smtClean="0"/>
              <a:t> + </a:t>
            </a:r>
            <a:r>
              <a:rPr lang="en-US" dirty="0" smtClean="0"/>
              <a:t>|</a:t>
            </a:r>
            <a:r>
              <a:rPr lang="ru-RU" dirty="0" smtClean="0"/>
              <a:t>-1.5</a:t>
            </a:r>
            <a:r>
              <a:rPr lang="en-US" dirty="0" smtClean="0"/>
              <a:t>|</a:t>
            </a:r>
            <a:r>
              <a:rPr lang="ru-RU" dirty="0" smtClean="0"/>
              <a:t>)</a:t>
            </a:r>
            <a:r>
              <a:rPr lang="en-US" dirty="0" smtClean="0"/>
              <a:t>/</a:t>
            </a:r>
            <a:r>
              <a:rPr lang="ru-RU" dirty="0" smtClean="0"/>
              <a:t>3 = 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42268"/>
          <a:stretch>
            <a:fillRect/>
          </a:stretch>
        </p:blipFill>
        <p:spPr bwMode="auto">
          <a:xfrm>
            <a:off x="843279" y="2261870"/>
            <a:ext cx="6065521" cy="412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8409"/>
          <a:stretch>
            <a:fillRect/>
          </a:stretch>
        </p:blipFill>
        <p:spPr bwMode="auto">
          <a:xfrm>
            <a:off x="7152640" y="1332619"/>
            <a:ext cx="3922712" cy="370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9490" y="2186940"/>
            <a:ext cx="1510030" cy="4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7101840" y="5120640"/>
          <a:ext cx="410464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160"/>
                <a:gridCol w="1026160"/>
                <a:gridCol w="1026160"/>
                <a:gridCol w="1026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Y_pred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∆</a:t>
                      </a:r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1.5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-1.5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Группа 8"/>
          <p:cNvGrpSpPr/>
          <p:nvPr/>
        </p:nvGrpSpPr>
        <p:grpSpPr>
          <a:xfrm>
            <a:off x="9786601" y="944880"/>
            <a:ext cx="1564659" cy="1630679"/>
            <a:chOff x="980421" y="984690"/>
            <a:chExt cx="1864503" cy="199472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14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5" cstate="print"/>
          <a:srcRect b="42236"/>
          <a:stretch>
            <a:fillRect/>
          </a:stretch>
        </p:blipFill>
        <p:spPr bwMode="auto">
          <a:xfrm>
            <a:off x="7293610" y="3235325"/>
            <a:ext cx="3923030" cy="8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7254240" y="4124960"/>
            <a:ext cx="3088640" cy="883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9"/>
          <p:cNvSpPr txBox="1">
            <a:spLocks/>
          </p:cNvSpPr>
          <p:nvPr/>
        </p:nvSpPr>
        <p:spPr>
          <a:xfrm>
            <a:off x="848360" y="6116320"/>
            <a:ext cx="4688840" cy="74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Хотим сильнее </a:t>
            </a:r>
            <a:r>
              <a:rPr lang="en-US" sz="2800" dirty="0" smtClean="0">
                <a:solidFill>
                  <a:schemeClr val="accent1"/>
                </a:solidFill>
              </a:rPr>
              <a:t>“</a:t>
            </a:r>
            <a:r>
              <a:rPr lang="ru-RU" sz="2800" dirty="0" smtClean="0">
                <a:solidFill>
                  <a:schemeClr val="accent1"/>
                </a:solidFill>
              </a:rPr>
              <a:t>штрафовать</a:t>
            </a:r>
            <a:r>
              <a:rPr lang="en-US" sz="2800" dirty="0" smtClean="0">
                <a:solidFill>
                  <a:schemeClr val="accent1"/>
                </a:solidFill>
              </a:rPr>
              <a:t>”</a:t>
            </a:r>
            <a:r>
              <a:rPr lang="ru-RU" sz="2800" dirty="0" smtClean="0">
                <a:solidFill>
                  <a:schemeClr val="accent1"/>
                </a:solidFill>
              </a:rPr>
              <a:t> за большие ошибки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3303" y="3157221"/>
            <a:ext cx="4036377" cy="8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3619" y="4052889"/>
            <a:ext cx="1973261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5745480" cy="98551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Будем вычислять квадрат разницы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(</a:t>
            </a:r>
            <a:r>
              <a:rPr lang="en-US" dirty="0" smtClean="0"/>
              <a:t>(</a:t>
            </a:r>
            <a:r>
              <a:rPr lang="ru-RU" dirty="0" smtClean="0"/>
              <a:t>-0.5</a:t>
            </a:r>
            <a:r>
              <a:rPr lang="en-US" dirty="0" smtClean="0"/>
              <a:t>)^2</a:t>
            </a:r>
            <a:r>
              <a:rPr lang="ru-RU" dirty="0" smtClean="0"/>
              <a:t> + </a:t>
            </a:r>
            <a:r>
              <a:rPr lang="en-US" dirty="0" smtClean="0"/>
              <a:t>(</a:t>
            </a:r>
            <a:r>
              <a:rPr lang="ru-RU" dirty="0" smtClean="0"/>
              <a:t>-1</a:t>
            </a:r>
            <a:r>
              <a:rPr lang="en-US" dirty="0" smtClean="0"/>
              <a:t>)^2</a:t>
            </a:r>
            <a:r>
              <a:rPr lang="ru-RU" dirty="0" smtClean="0"/>
              <a:t> + </a:t>
            </a:r>
            <a:r>
              <a:rPr lang="en-US" dirty="0" smtClean="0"/>
              <a:t>(</a:t>
            </a:r>
            <a:r>
              <a:rPr lang="ru-RU" dirty="0" smtClean="0"/>
              <a:t>-1.5</a:t>
            </a:r>
            <a:r>
              <a:rPr lang="en-US" dirty="0" smtClean="0"/>
              <a:t>)^2</a:t>
            </a:r>
            <a:r>
              <a:rPr lang="ru-RU" dirty="0" smtClean="0"/>
              <a:t>)</a:t>
            </a:r>
            <a:r>
              <a:rPr lang="en-US" dirty="0" smtClean="0"/>
              <a:t>/</a:t>
            </a:r>
            <a:r>
              <a:rPr lang="ru-RU" dirty="0" smtClean="0"/>
              <a:t>3 = 1</a:t>
            </a:r>
            <a:r>
              <a:rPr lang="en-US" dirty="0" smtClean="0"/>
              <a:t>.17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42268"/>
          <a:stretch>
            <a:fillRect/>
          </a:stretch>
        </p:blipFill>
        <p:spPr bwMode="auto">
          <a:xfrm>
            <a:off x="843279" y="2261870"/>
            <a:ext cx="6065521" cy="412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8409" b="48192"/>
          <a:stretch>
            <a:fillRect/>
          </a:stretch>
        </p:blipFill>
        <p:spPr bwMode="auto">
          <a:xfrm>
            <a:off x="7152640" y="1332619"/>
            <a:ext cx="3922712" cy="19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9490" y="2186940"/>
            <a:ext cx="1510030" cy="4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2350" y="3180080"/>
            <a:ext cx="4085227" cy="9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7101840" y="5120640"/>
          <a:ext cx="410464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160"/>
                <a:gridCol w="1026160"/>
                <a:gridCol w="1026160"/>
                <a:gridCol w="1026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Y_pred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(</a:t>
                      </a:r>
                      <a:r>
                        <a:rPr lang="ru-RU" b="1" dirty="0" smtClean="0"/>
                        <a:t>∆</a:t>
                      </a:r>
                      <a:r>
                        <a:rPr lang="en-US" b="1" dirty="0" smtClean="0"/>
                        <a:t>Y)^2</a:t>
                      </a:r>
                      <a:endParaRPr lang="ru-RU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1.5</a:t>
                      </a:r>
                      <a:endParaRPr lang="ru-RU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.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2035" y="4150995"/>
            <a:ext cx="2544445" cy="54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8168705" y="546100"/>
            <a:ext cx="3197795" cy="3197225"/>
            <a:chOff x="8051800" y="-423863"/>
            <a:chExt cx="3556000" cy="3743325"/>
          </a:xfrm>
        </p:grpSpPr>
        <p:pic>
          <p:nvPicPr>
            <p:cNvPr id="6" name="Picture 2" descr="K-Nearest Neighbor(KNN) Algorithm - GeeksforGeeks"/>
            <p:cNvPicPr>
              <a:picLocks noChangeAspect="1" noChangeArrowheads="1"/>
            </p:cNvPicPr>
            <p:nvPr/>
          </p:nvPicPr>
          <p:blipFill>
            <a:blip r:embed="rId2" cstate="print"/>
            <a:srcRect r="62667"/>
            <a:stretch>
              <a:fillRect/>
            </a:stretch>
          </p:blipFill>
          <p:spPr bwMode="auto">
            <a:xfrm>
              <a:off x="8051800" y="-423863"/>
              <a:ext cx="3556000" cy="3743325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10836477" y="-349250"/>
              <a:ext cx="762000" cy="698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dirty="0" smtClean="0"/>
              <a:t>Алгоритм </a:t>
            </a:r>
            <a:r>
              <a:rPr lang="en-US" sz="3600" dirty="0" err="1" smtClean="0"/>
              <a:t>kNN</a:t>
            </a:r>
            <a:endParaRPr lang="ru-RU" sz="3600" dirty="0" smtClean="0"/>
          </a:p>
        </p:txBody>
      </p:sp>
      <p:sp>
        <p:nvSpPr>
          <p:cNvPr id="9" name="Содержимое 13"/>
          <p:cNvSpPr>
            <a:spLocks noGrp="1"/>
          </p:cNvSpPr>
          <p:nvPr>
            <p:ph idx="1"/>
          </p:nvPr>
        </p:nvSpPr>
        <p:spPr>
          <a:xfrm>
            <a:off x="0" y="1308101"/>
            <a:ext cx="5516880" cy="5549899"/>
          </a:xfrm>
        </p:spPr>
        <p:txBody>
          <a:bodyPr>
            <a:normAutofit fontScale="85000" lnSpcReduction="10000"/>
          </a:bodyPr>
          <a:lstStyle/>
          <a:p>
            <a:pPr marL="177800" indent="0">
              <a:buNone/>
            </a:pPr>
            <a:r>
              <a:rPr lang="ru-RU" dirty="0" smtClean="0"/>
              <a:t>Принцип работы KNN:</a:t>
            </a:r>
          </a:p>
          <a:p>
            <a:pPr marL="177800" indent="0">
              <a:buNone/>
            </a:pPr>
            <a:endParaRPr lang="ru-RU" dirty="0" smtClean="0"/>
          </a:p>
          <a:p>
            <a:pPr marL="1092200" lvl="1" indent="-457200">
              <a:buFont typeface="+mj-lt"/>
              <a:buAutoNum type="arabicPeriod"/>
            </a:pPr>
            <a:r>
              <a:rPr lang="ru-RU" dirty="0" smtClean="0"/>
              <a:t>Сначала вычисляется расстояние между тестовым и всеми обучающими образцами;</a:t>
            </a:r>
          </a:p>
          <a:p>
            <a:pPr marL="1092200" lvl="1" indent="-457200">
              <a:buFont typeface="+mj-lt"/>
              <a:buAutoNum type="arabicPeriod"/>
            </a:pPr>
            <a:endParaRPr lang="ru-RU" dirty="0" smtClean="0"/>
          </a:p>
          <a:p>
            <a:pPr marL="1092200" lvl="1" indent="-457200">
              <a:buFont typeface="+mj-lt"/>
              <a:buAutoNum type="arabicPeriod"/>
            </a:pPr>
            <a:r>
              <a:rPr lang="ru-RU" dirty="0" smtClean="0"/>
              <a:t>Далее из них выбирается k-ближайших образцов (соседей</a:t>
            </a:r>
          </a:p>
          <a:p>
            <a:pPr marL="1092200" lvl="1" indent="-457200"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число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задаётся заранее</a:t>
            </a:r>
          </a:p>
          <a:p>
            <a:pPr marL="1092200" lvl="1" indent="-457200">
              <a:buNone/>
            </a:pPr>
            <a:endParaRPr lang="ru-RU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92200" lvl="1" indent="-457200">
              <a:buFont typeface="+mj-lt"/>
              <a:buAutoNum type="arabicPeriod" startAt="3"/>
            </a:pPr>
            <a:r>
              <a:rPr lang="ru-RU" dirty="0" smtClean="0"/>
              <a:t>Итоговым прогнозом среди выбранных k-ближайших образцов будет мода в случае классификации и среднее арифметическое в случае регрессии;</a:t>
            </a:r>
          </a:p>
          <a:p>
            <a:pPr marL="1092200" lvl="1" indent="-457200">
              <a:buFont typeface="+mj-lt"/>
              <a:buAutoNum type="arabicPeriod" startAt="3"/>
            </a:pPr>
            <a:endParaRPr lang="ru-RU" dirty="0" smtClean="0"/>
          </a:p>
          <a:p>
            <a:pPr marL="1092200" lvl="1" indent="-457200">
              <a:buFont typeface="+mj-lt"/>
              <a:buAutoNum type="arabicPeriod" startAt="3"/>
            </a:pPr>
            <a:r>
              <a:rPr lang="ru-RU" dirty="0" smtClean="0"/>
              <a:t>Предыдущие шаги повторяются для всех тестовых образцов.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Группа 7"/>
          <p:cNvGrpSpPr/>
          <p:nvPr/>
        </p:nvGrpSpPr>
        <p:grpSpPr>
          <a:xfrm>
            <a:off x="5410200" y="3635375"/>
            <a:ext cx="5984875" cy="3222625"/>
            <a:chOff x="4737100" y="2781300"/>
            <a:chExt cx="6746875" cy="3743325"/>
          </a:xfrm>
        </p:grpSpPr>
        <p:pic>
          <p:nvPicPr>
            <p:cNvPr id="128002" name="Picture 2" descr="K-Nearest Neighbor(KNN) Algorithm - GeeksforGeeks"/>
            <p:cNvPicPr>
              <a:picLocks noChangeAspect="1" noChangeArrowheads="1"/>
            </p:cNvPicPr>
            <p:nvPr/>
          </p:nvPicPr>
          <p:blipFill>
            <a:blip r:embed="rId2" cstate="print"/>
            <a:srcRect l="31300"/>
            <a:stretch>
              <a:fillRect/>
            </a:stretch>
          </p:blipFill>
          <p:spPr bwMode="auto">
            <a:xfrm>
              <a:off x="4940300" y="2781300"/>
              <a:ext cx="6543675" cy="3743325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4737100" y="4140200"/>
              <a:ext cx="762000" cy="210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11"/>
          <p:cNvGrpSpPr/>
          <p:nvPr/>
        </p:nvGrpSpPr>
        <p:grpSpPr>
          <a:xfrm>
            <a:off x="5130800" y="546100"/>
            <a:ext cx="3197795" cy="3197225"/>
            <a:chOff x="8051800" y="-423863"/>
            <a:chExt cx="3556000" cy="3743325"/>
          </a:xfrm>
        </p:grpSpPr>
        <p:pic>
          <p:nvPicPr>
            <p:cNvPr id="13" name="Picture 2" descr="K-Nearest Neighbor(KNN) Algorithm - GeeksforGeeks"/>
            <p:cNvPicPr>
              <a:picLocks noChangeAspect="1" noChangeArrowheads="1"/>
            </p:cNvPicPr>
            <p:nvPr/>
          </p:nvPicPr>
          <p:blipFill>
            <a:blip r:embed="rId2" cstate="print"/>
            <a:srcRect r="62667"/>
            <a:stretch>
              <a:fillRect/>
            </a:stretch>
          </p:blipFill>
          <p:spPr bwMode="auto">
            <a:xfrm>
              <a:off x="8051800" y="-423863"/>
              <a:ext cx="3556000" cy="3743325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10807700" y="-349250"/>
              <a:ext cx="762000" cy="698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7110165" y="894500"/>
            <a:ext cx="757125" cy="59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08242" y="1613140"/>
            <a:ext cx="325803" cy="431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058408" y="1015268"/>
            <a:ext cx="685242" cy="59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44407" y="2999345"/>
            <a:ext cx="1283336" cy="59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09832" y="6018590"/>
            <a:ext cx="1162567" cy="59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137374" y="6061723"/>
            <a:ext cx="1128060" cy="59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2090" y="3808742"/>
            <a:ext cx="1485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9644332" y="4106174"/>
            <a:ext cx="431321" cy="802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316529" y="609887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3" name="Содержимое 9"/>
          <p:cNvSpPr>
            <a:spLocks noGrp="1"/>
          </p:cNvSpPr>
          <p:nvPr>
            <p:ph idx="1"/>
          </p:nvPr>
        </p:nvSpPr>
        <p:spPr>
          <a:xfrm>
            <a:off x="6756400" y="1300480"/>
            <a:ext cx="4561840" cy="1879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Оба варианта применимы, однако зачастую используют именно квадрат, поскольку он сильнее </a:t>
            </a:r>
            <a:r>
              <a:rPr lang="en-US" dirty="0" smtClean="0"/>
              <a:t>“</a:t>
            </a:r>
            <a:r>
              <a:rPr lang="ru-RU" dirty="0" smtClean="0"/>
              <a:t>наказывает</a:t>
            </a:r>
            <a:r>
              <a:rPr lang="en-US" dirty="0" smtClean="0"/>
              <a:t>”</a:t>
            </a:r>
            <a:r>
              <a:rPr lang="ru-RU" dirty="0" smtClean="0"/>
              <a:t> за рост ошибки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1" y="1284289"/>
            <a:ext cx="5323840" cy="517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023" y="4965701"/>
            <a:ext cx="4036377" cy="8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7870" y="3657600"/>
            <a:ext cx="4085227" cy="9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9804400" y="3810000"/>
            <a:ext cx="1452880" cy="67056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14560" y="5090160"/>
            <a:ext cx="1229360" cy="6705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3" name="Содержимое 9"/>
          <p:cNvSpPr>
            <a:spLocks noGrp="1"/>
          </p:cNvSpPr>
          <p:nvPr>
            <p:ph idx="1"/>
          </p:nvPr>
        </p:nvSpPr>
        <p:spPr>
          <a:xfrm>
            <a:off x="833120" y="2636520"/>
            <a:ext cx="4734560" cy="2372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Mean</a:t>
            </a:r>
            <a:r>
              <a:rPr lang="ru-RU" b="1" dirty="0" smtClean="0"/>
              <a:t> </a:t>
            </a:r>
            <a:r>
              <a:rPr lang="ru-RU" b="1" dirty="0" err="1" smtClean="0"/>
              <a:t>Squared</a:t>
            </a:r>
            <a:r>
              <a:rPr lang="ru-RU" b="1" dirty="0" smtClean="0"/>
              <a:t> </a:t>
            </a:r>
            <a:r>
              <a:rPr lang="ru-RU" b="1" dirty="0" err="1" smtClean="0"/>
              <a:t>Error</a:t>
            </a:r>
            <a:r>
              <a:rPr lang="ru-RU" b="1" dirty="0" smtClean="0"/>
              <a:t>, MSE</a:t>
            </a:r>
            <a:endParaRPr lang="en-US" b="1" dirty="0" smtClean="0"/>
          </a:p>
          <a:p>
            <a:pPr marL="0" indent="0">
              <a:buNone/>
            </a:pPr>
            <a:r>
              <a:rPr lang="ru-RU" dirty="0" smtClean="0"/>
              <a:t>Среднеквадратичная ошибка</a:t>
            </a:r>
          </a:p>
          <a:p>
            <a:pPr marL="0" indent="0">
              <a:buNone/>
            </a:pPr>
            <a:r>
              <a:rPr lang="ru-RU" b="1" dirty="0" smtClean="0"/>
              <a:t>MSE</a:t>
            </a:r>
            <a:r>
              <a:rPr lang="ru-RU" dirty="0" smtClean="0"/>
              <a:t> усиливает влияние крупных ошибок за счёт возведения отклонений в квадрат. Это значит, что большие ошибки (выбросы) влияют на метрику больше, чем маленькие.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790" y="1339039"/>
            <a:ext cx="4085227" cy="9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721360" y="1237438"/>
            <a:ext cx="4287520" cy="1048561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943" y="1360170"/>
            <a:ext cx="4036377" cy="8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6471920" y="1240788"/>
            <a:ext cx="4257040" cy="10045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230" y="1576070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0183" y="1559878"/>
            <a:ext cx="1285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Содержимое 9"/>
          <p:cNvSpPr txBox="1">
            <a:spLocks/>
          </p:cNvSpPr>
          <p:nvPr/>
        </p:nvSpPr>
        <p:spPr>
          <a:xfrm>
            <a:off x="6461760" y="2636520"/>
            <a:ext cx="4328160" cy="2595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Absolute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accent1"/>
                </a:solidFill>
              </a:rPr>
              <a:t>Средняя абсолютная ошибка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chemeClr val="accent1"/>
                </a:solidFill>
              </a:rPr>
              <a:t>MAE</a:t>
            </a:r>
            <a:r>
              <a:rPr lang="ru-RU" sz="2800" dirty="0" smtClean="0">
                <a:solidFill>
                  <a:schemeClr val="accent1"/>
                </a:solidFill>
              </a:rPr>
              <a:t> не чувствительна к выбросам, в отличие от метрик, основанных на квадратичных отклонениях, поскольку она работает с абсолютными значениями ошибок.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</a:blip>
          <a:srcRect l="3965" t="29195"/>
          <a:stretch>
            <a:fillRect/>
          </a:stretch>
        </p:blipFill>
        <p:spPr bwMode="auto">
          <a:xfrm>
            <a:off x="2204720" y="5151120"/>
            <a:ext cx="8243253" cy="15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3" name="Содержимое 9"/>
          <p:cNvSpPr>
            <a:spLocks noGrp="1"/>
          </p:cNvSpPr>
          <p:nvPr>
            <p:ph idx="1"/>
          </p:nvPr>
        </p:nvSpPr>
        <p:spPr>
          <a:xfrm>
            <a:off x="833120" y="2636520"/>
            <a:ext cx="4734560" cy="38557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MSE</a:t>
            </a:r>
            <a:r>
              <a:rPr lang="ru-RU" dirty="0" smtClean="0"/>
              <a:t> </a:t>
            </a:r>
            <a:r>
              <a:rPr lang="en-US" dirty="0" smtClean="0"/>
              <a:t>— </a:t>
            </a:r>
            <a:r>
              <a:rPr lang="ru-RU" b="1" dirty="0" smtClean="0"/>
              <a:t>гладкая и дифференцируемая</a:t>
            </a:r>
            <a:r>
              <a:rPr lang="ru-RU" dirty="0" smtClean="0"/>
              <a:t> функция для всех </a:t>
            </a:r>
            <a:r>
              <a:rPr lang="en-US" dirty="0" smtClean="0"/>
              <a:t>y</a:t>
            </a:r>
            <a:endParaRPr lang="ru-RU" dirty="0" smtClean="0"/>
          </a:p>
          <a:p>
            <a:r>
              <a:rPr lang="ru-RU" dirty="0" smtClean="0"/>
              <a:t>MSE «заставляет» модель уделять </a:t>
            </a:r>
            <a:r>
              <a:rPr lang="ru-RU" b="1" dirty="0" smtClean="0"/>
              <a:t>больше внимания крупным ошибкам</a:t>
            </a:r>
          </a:p>
          <a:p>
            <a:r>
              <a:rPr lang="ru-RU" dirty="0" smtClean="0"/>
              <a:t>MSE </a:t>
            </a:r>
            <a:r>
              <a:rPr lang="ru-RU" b="1" dirty="0" smtClean="0"/>
              <a:t>легко дифференцировать </a:t>
            </a:r>
            <a:r>
              <a:rPr lang="ru-RU" dirty="0" smtClean="0"/>
              <a:t>и аналитически работать с </a:t>
            </a:r>
            <a:r>
              <a:rPr lang="ru-RU" b="1" dirty="0" smtClean="0"/>
              <a:t>нормальными распределениями ошибок</a:t>
            </a:r>
          </a:p>
          <a:p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790" y="1339039"/>
            <a:ext cx="4085227" cy="9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721360" y="1237438"/>
            <a:ext cx="4287520" cy="1048561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943" y="1360170"/>
            <a:ext cx="4036377" cy="8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6471920" y="1240788"/>
            <a:ext cx="4257040" cy="10045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230" y="1576070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0183" y="1559878"/>
            <a:ext cx="1285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Содержимое 9"/>
          <p:cNvSpPr txBox="1">
            <a:spLocks/>
          </p:cNvSpPr>
          <p:nvPr/>
        </p:nvSpPr>
        <p:spPr>
          <a:xfrm>
            <a:off x="6461760" y="2636520"/>
            <a:ext cx="4328160" cy="2788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MAE</a:t>
            </a:r>
            <a:r>
              <a:rPr lang="ru-RU" sz="2800" b="1" dirty="0" smtClean="0">
                <a:solidFill>
                  <a:schemeClr val="accent1"/>
                </a:solidFill>
              </a:rPr>
              <a:t>— </a:t>
            </a:r>
            <a:r>
              <a:rPr lang="ru-RU" sz="2800" b="1" dirty="0" err="1" smtClean="0">
                <a:solidFill>
                  <a:schemeClr val="accent1"/>
                </a:solidFill>
              </a:rPr>
              <a:t>недиф</a:t>
            </a:r>
            <a:r>
              <a:rPr lang="ru-RU" sz="2800" b="1" dirty="0" smtClean="0">
                <a:solidFill>
                  <a:schemeClr val="accent1"/>
                </a:solidFill>
              </a:rPr>
              <a:t>. в 0, градиент скачет от -1 до 1.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MAE </a:t>
            </a:r>
            <a:r>
              <a:rPr lang="ru-RU" sz="2800" b="1" dirty="0" smtClean="0">
                <a:solidFill>
                  <a:schemeClr val="accent1"/>
                </a:solidFill>
              </a:rPr>
              <a:t>равномерно учитывает все ошибки</a:t>
            </a:r>
            <a:r>
              <a:rPr lang="ru-RU" sz="2800" dirty="0" smtClean="0">
                <a:solidFill>
                  <a:schemeClr val="accent1"/>
                </a:solidFill>
              </a:rPr>
              <a:t>, выбросы не так сильно влияют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</a:rPr>
              <a:t>Градиент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MAE</a:t>
            </a:r>
            <a:r>
              <a:rPr lang="ru-RU" sz="2800" dirty="0" smtClean="0">
                <a:solidFill>
                  <a:schemeClr val="accent1"/>
                </a:solidFill>
              </a:rPr>
              <a:t> «</a:t>
            </a:r>
            <a:r>
              <a:rPr lang="ru-RU" sz="2800" b="1" dirty="0" smtClean="0">
                <a:solidFill>
                  <a:schemeClr val="accent1"/>
                </a:solidFill>
              </a:rPr>
              <a:t>жёстче</a:t>
            </a:r>
            <a:r>
              <a:rPr lang="ru-RU" sz="2800" dirty="0" smtClean="0">
                <a:solidFill>
                  <a:schemeClr val="accent1"/>
                </a:solidFill>
              </a:rPr>
              <a:t>» → обучение может идти медленнее</a:t>
            </a: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4673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Функция </a:t>
            </a:r>
            <a:r>
              <a:rPr lang="en-US" dirty="0" smtClean="0"/>
              <a:t>L (Loss) – </a:t>
            </a:r>
            <a:r>
              <a:rPr lang="ru-RU" b="1" dirty="0" smtClean="0"/>
              <a:t>Функция потерь</a:t>
            </a:r>
          </a:p>
          <a:p>
            <a:endParaRPr lang="ru-RU" b="1" dirty="0" smtClean="0"/>
          </a:p>
          <a:p>
            <a:endParaRPr lang="en-US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en-US" b="1" dirty="0" smtClean="0"/>
          </a:p>
          <a:p>
            <a:r>
              <a:rPr lang="ru-RU" b="1" dirty="0" smtClean="0"/>
              <a:t>Задача обучения – найти такие параметры модели</a:t>
            </a:r>
            <a:r>
              <a:rPr lang="en-US" b="1" dirty="0" smtClean="0"/>
              <a:t> (W, b)</a:t>
            </a:r>
            <a:r>
              <a:rPr lang="ru-RU" b="1" dirty="0" smtClean="0"/>
              <a:t>, при которых значение функции потерь будет минимальным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1" y="2741296"/>
            <a:ext cx="3056890" cy="108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080" y="1717675"/>
            <a:ext cx="4114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425" y="3702368"/>
            <a:ext cx="87931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320" y="5834063"/>
            <a:ext cx="533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Визуализируем функцию потерь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41" y="2350135"/>
            <a:ext cx="10404899" cy="34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6943" t="19886" r="5667" b="67803"/>
          <a:stretch>
            <a:fillRect/>
          </a:stretch>
        </p:blipFill>
        <p:spPr bwMode="auto">
          <a:xfrm>
            <a:off x="7071360" y="1168400"/>
            <a:ext cx="263144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464" y="1705610"/>
            <a:ext cx="3448351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Визуализируем функцию потерь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41" y="2350135"/>
            <a:ext cx="10404899" cy="34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42" y="2214881"/>
            <a:ext cx="10563274" cy="3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66943" t="19886" r="5667" b="56629"/>
          <a:stretch>
            <a:fillRect/>
          </a:stretch>
        </p:blipFill>
        <p:spPr bwMode="auto">
          <a:xfrm>
            <a:off x="7071360" y="1148080"/>
            <a:ext cx="2631440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464" y="1705610"/>
            <a:ext cx="3448351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Визуализируем функцию потерь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41" y="2350135"/>
            <a:ext cx="10404899" cy="34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42" y="2214881"/>
            <a:ext cx="10563274" cy="3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464" y="1705610"/>
            <a:ext cx="3448351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505" y="2414905"/>
            <a:ext cx="10368574" cy="327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64646" t="9961" b="60510"/>
          <a:stretch>
            <a:fillRect/>
          </a:stretch>
        </p:blipFill>
        <p:spPr bwMode="auto">
          <a:xfrm>
            <a:off x="7112000" y="1229360"/>
            <a:ext cx="3392168" cy="123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Визуализируем функцию потерь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41" y="2350135"/>
            <a:ext cx="10404899" cy="34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42" y="2214881"/>
            <a:ext cx="10563274" cy="3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464" y="1705610"/>
            <a:ext cx="3448351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505" y="2414905"/>
            <a:ext cx="10368574" cy="327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64646" t="9961" b="60510"/>
          <a:stretch>
            <a:fillRect/>
          </a:stretch>
        </p:blipFill>
        <p:spPr bwMode="auto">
          <a:xfrm>
            <a:off x="7020560" y="1239520"/>
            <a:ext cx="3392168" cy="123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t="7631"/>
          <a:stretch>
            <a:fillRect/>
          </a:stretch>
        </p:blipFill>
        <p:spPr bwMode="auto">
          <a:xfrm>
            <a:off x="418046" y="2448560"/>
            <a:ext cx="10341393" cy="336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4690" y="1871979"/>
            <a:ext cx="1739720" cy="56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Визуализируем функцию потерь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41" y="2350135"/>
            <a:ext cx="10404899" cy="34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42" y="2214881"/>
            <a:ext cx="10563274" cy="3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464" y="1705610"/>
            <a:ext cx="3448351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505" y="2414905"/>
            <a:ext cx="10368574" cy="327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t="7631"/>
          <a:stretch>
            <a:fillRect/>
          </a:stretch>
        </p:blipFill>
        <p:spPr bwMode="auto">
          <a:xfrm>
            <a:off x="418046" y="2448560"/>
            <a:ext cx="10341393" cy="336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" y="2420940"/>
            <a:ext cx="10139680" cy="331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 l="60458" t="3660" b="77893"/>
          <a:stretch>
            <a:fillRect/>
          </a:stretch>
        </p:blipFill>
        <p:spPr bwMode="auto">
          <a:xfrm>
            <a:off x="6959600" y="1168399"/>
            <a:ext cx="4064000" cy="12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Визуализируем функцию потерь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41" y="2350135"/>
            <a:ext cx="10404899" cy="34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42" y="2214881"/>
            <a:ext cx="10563274" cy="3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464" y="1705610"/>
            <a:ext cx="3448351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505" y="2414905"/>
            <a:ext cx="10368574" cy="327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t="7631"/>
          <a:stretch>
            <a:fillRect/>
          </a:stretch>
        </p:blipFill>
        <p:spPr bwMode="auto">
          <a:xfrm>
            <a:off x="418046" y="2448560"/>
            <a:ext cx="10341393" cy="336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" y="2420940"/>
            <a:ext cx="10139680" cy="331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 l="60458" t="3660" b="77893"/>
          <a:stretch>
            <a:fillRect/>
          </a:stretch>
        </p:blipFill>
        <p:spPr bwMode="auto">
          <a:xfrm>
            <a:off x="7020560" y="1198879"/>
            <a:ext cx="4064000" cy="12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8379" y="2503805"/>
            <a:ext cx="10062476" cy="322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 r="22547"/>
          <a:stretch>
            <a:fillRect/>
          </a:stretch>
        </p:blipFill>
        <p:spPr bwMode="auto">
          <a:xfrm>
            <a:off x="7034530" y="1831339"/>
            <a:ext cx="1347470" cy="56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Выбор </a:t>
            </a:r>
            <a:r>
              <a:rPr lang="en-US" sz="3600" dirty="0" smtClean="0"/>
              <a:t>k</a:t>
            </a:r>
            <a:endParaRPr lang="ru-RU" sz="3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1138" name="Picture 2" descr="Classifying Customer Churn using K-Nearest Neighbour Supervised Machine  Learning Algorithm | by AS | 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840" y="1768792"/>
            <a:ext cx="7410450" cy="4906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получилось и почему?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3422"/>
          <a:stretch>
            <a:fillRect/>
          </a:stretch>
        </p:blipFill>
        <p:spPr bwMode="auto">
          <a:xfrm>
            <a:off x="2456706" y="1757681"/>
            <a:ext cx="6700629" cy="46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олилиния 8"/>
          <p:cNvSpPr/>
          <p:nvPr/>
        </p:nvSpPr>
        <p:spPr>
          <a:xfrm>
            <a:off x="3169920" y="1920240"/>
            <a:ext cx="3901440" cy="3774440"/>
          </a:xfrm>
          <a:custGeom>
            <a:avLst/>
            <a:gdLst>
              <a:gd name="connsiteX0" fmla="*/ 0 w 3901440"/>
              <a:gd name="connsiteY0" fmla="*/ 284480 h 3774440"/>
              <a:gd name="connsiteX1" fmla="*/ 934720 w 3901440"/>
              <a:gd name="connsiteY1" fmla="*/ 2915920 h 3774440"/>
              <a:gd name="connsiteX2" fmla="*/ 1889760 w 3901440"/>
              <a:gd name="connsiteY2" fmla="*/ 3769360 h 3774440"/>
              <a:gd name="connsiteX3" fmla="*/ 2895600 w 3901440"/>
              <a:gd name="connsiteY3" fmla="*/ 2885440 h 3774440"/>
              <a:gd name="connsiteX4" fmla="*/ 3901440 w 3901440"/>
              <a:gd name="connsiteY4" fmla="*/ 0 h 377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440" h="3774440">
                <a:moveTo>
                  <a:pt x="0" y="284480"/>
                </a:moveTo>
                <a:cubicBezTo>
                  <a:pt x="309880" y="1309793"/>
                  <a:pt x="619760" y="2335107"/>
                  <a:pt x="934720" y="2915920"/>
                </a:cubicBezTo>
                <a:cubicBezTo>
                  <a:pt x="1249680" y="3496733"/>
                  <a:pt x="1562947" y="3774440"/>
                  <a:pt x="1889760" y="3769360"/>
                </a:cubicBezTo>
                <a:cubicBezTo>
                  <a:pt x="2216573" y="3764280"/>
                  <a:pt x="2560320" y="3513667"/>
                  <a:pt x="2895600" y="2885440"/>
                </a:cubicBezTo>
                <a:cubicBezTo>
                  <a:pt x="3230880" y="2257213"/>
                  <a:pt x="3710093" y="485987"/>
                  <a:pt x="3901440" y="0"/>
                </a:cubicBezTo>
              </a:path>
            </a:pathLst>
          </a:cu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4" y="4032250"/>
            <a:ext cx="3448351" cy="80391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Надо минимизировать функцию</a:t>
            </a:r>
          </a:p>
          <a:p>
            <a:r>
              <a:rPr lang="ru-RU" dirty="0" smtClean="0"/>
              <a:t>Производная указывает направление роста функции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59" y="2168208"/>
            <a:ext cx="9834076" cy="461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Надо минимизировать функцию</a:t>
            </a:r>
          </a:p>
          <a:p>
            <a:r>
              <a:rPr lang="ru-RU" dirty="0" smtClean="0"/>
              <a:t>Производная указывает направление роста функции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59" y="2168208"/>
            <a:ext cx="9834076" cy="461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15" y="2247269"/>
            <a:ext cx="10098405" cy="46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853" y="1156336"/>
            <a:ext cx="3887787" cy="10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398" y="2179321"/>
            <a:ext cx="84407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2720" y="3240723"/>
            <a:ext cx="8660448" cy="227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1453" y="5546726"/>
            <a:ext cx="8078787" cy="109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 </a:t>
            </a:r>
            <a:r>
              <a:rPr lang="ru-RU" dirty="0" smtClean="0"/>
              <a:t>обучение модели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853" y="1156336"/>
            <a:ext cx="3887787" cy="10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398" y="2179321"/>
            <a:ext cx="84407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2720" y="3240723"/>
            <a:ext cx="8660448" cy="227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1453" y="5546726"/>
            <a:ext cx="8078787" cy="109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24790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Градиентный спуск </a:t>
            </a:r>
            <a:r>
              <a:rPr lang="ru-RU" dirty="0" smtClean="0"/>
              <a:t>- это оптимизационный алгоритм, который используется для минимизации функций, в частности, для настройки параметров модели в машинном обучении. </a:t>
            </a:r>
          </a:p>
          <a:p>
            <a:r>
              <a:rPr lang="ru-RU" dirty="0" smtClean="0"/>
              <a:t>Главная идея заключается в поиске </a:t>
            </a:r>
            <a:r>
              <a:rPr lang="ru-RU" b="1" dirty="0" smtClean="0"/>
              <a:t>минимума</a:t>
            </a:r>
            <a:r>
              <a:rPr lang="ru-RU" dirty="0" smtClean="0"/>
              <a:t> </a:t>
            </a:r>
            <a:r>
              <a:rPr lang="ru-RU" b="1" dirty="0" smtClean="0"/>
              <a:t>функции</a:t>
            </a:r>
            <a:r>
              <a:rPr lang="ru-RU" dirty="0" smtClean="0"/>
              <a:t>, двигаясь по направлению, </a:t>
            </a:r>
            <a:r>
              <a:rPr lang="ru-RU" b="1" dirty="0" smtClean="0"/>
              <a:t>противоположному градиенту </a:t>
            </a:r>
            <a:r>
              <a:rPr lang="ru-RU" dirty="0" smtClean="0"/>
              <a:t>(первой производной) функции. </a:t>
            </a:r>
          </a:p>
          <a:p>
            <a:r>
              <a:rPr lang="ru-RU" dirty="0" smtClean="0"/>
              <a:t>Это означает, что алгоритм "спускается" по функции, пока не достигнет локального минимума.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8610" name="Picture 2" descr="Градиентный спуск. Для понимания в общих чертах, как… | by shemanovskiy |  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360" y="3652853"/>
            <a:ext cx="5840730" cy="3022267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Регрессия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градиентный спуск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8612" name="Picture 4" descr="Градиентный спуск(подъем). Принцип работы простым языком | machine learning  engineer |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880" y="2080260"/>
            <a:ext cx="5907720" cy="3321509"/>
          </a:xfrm>
          <a:prstGeom prst="rect">
            <a:avLst/>
          </a:prstGeom>
          <a:noFill/>
        </p:spPr>
      </p:pic>
      <p:pic>
        <p:nvPicPr>
          <p:cNvPr id="74754" name="Picture 2" descr="Градиентный спуск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734" y="1747837"/>
            <a:ext cx="3837305" cy="4205688"/>
          </a:xfrm>
          <a:prstGeom prst="rect">
            <a:avLst/>
          </a:prstGeom>
          <a:noFill/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Регрессия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градиентный спуск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605" y="1918335"/>
            <a:ext cx="10297430" cy="47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1"/>
                </a:solidFill>
              </a:rPr>
              <a:t>Регрессия</a:t>
            </a:r>
            <a:r>
              <a:rPr lang="en-US" sz="4400" b="1" dirty="0" smtClean="0">
                <a:solidFill>
                  <a:schemeClr val="accent1"/>
                </a:solidFill>
              </a:rPr>
              <a:t>: </a:t>
            </a:r>
            <a:r>
              <a:rPr lang="ru-RU" sz="4400" b="1" dirty="0" smtClean="0">
                <a:solidFill>
                  <a:schemeClr val="accent1"/>
                </a:solidFill>
              </a:rPr>
              <a:t>градиентный спуск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print"/>
          <a:srcRect r="76482"/>
          <a:stretch>
            <a:fillRect/>
          </a:stretch>
        </p:blipFill>
        <p:spPr bwMode="auto">
          <a:xfrm>
            <a:off x="7181086" y="3505201"/>
            <a:ext cx="774194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4" cstate="print"/>
          <a:srcRect t="47838"/>
          <a:stretch>
            <a:fillRect/>
          </a:stretch>
        </p:blipFill>
        <p:spPr bwMode="auto">
          <a:xfrm>
            <a:off x="9652634" y="3909320"/>
            <a:ext cx="771525" cy="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002" r="81729" b="16071"/>
          <a:stretch>
            <a:fillRect/>
          </a:stretch>
        </p:blipFill>
        <p:spPr bwMode="auto">
          <a:xfrm>
            <a:off x="10009632" y="3405633"/>
            <a:ext cx="385147" cy="4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82037"/>
          <a:stretch>
            <a:fillRect/>
          </a:stretch>
        </p:blipFill>
        <p:spPr bwMode="auto">
          <a:xfrm>
            <a:off x="8390126" y="3474721"/>
            <a:ext cx="591314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0480"/>
            <a:ext cx="11374179" cy="48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1"/>
                </a:solidFill>
              </a:rPr>
              <a:t>Регрессия</a:t>
            </a:r>
            <a:r>
              <a:rPr lang="en-US" sz="4400" b="1" dirty="0" smtClean="0">
                <a:solidFill>
                  <a:schemeClr val="accent1"/>
                </a:solidFill>
              </a:rPr>
              <a:t>: </a:t>
            </a:r>
            <a:r>
              <a:rPr lang="ru-RU" sz="4400" b="1" dirty="0" smtClean="0">
                <a:solidFill>
                  <a:schemeClr val="accent1"/>
                </a:solidFill>
              </a:rPr>
              <a:t>градиентный спуск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2576195"/>
            <a:ext cx="233680" cy="2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3840" y="3439795"/>
            <a:ext cx="233680" cy="2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2560"/>
            <a:ext cx="11450320" cy="462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1"/>
                </a:solidFill>
              </a:rPr>
              <a:t>Регрессия</a:t>
            </a:r>
            <a:r>
              <a:rPr lang="en-US" sz="4400" b="1" dirty="0" smtClean="0">
                <a:solidFill>
                  <a:schemeClr val="accent1"/>
                </a:solidFill>
              </a:rPr>
              <a:t>: </a:t>
            </a:r>
            <a:r>
              <a:rPr lang="ru-RU" sz="4400" b="1" dirty="0" smtClean="0">
                <a:solidFill>
                  <a:schemeClr val="accent1"/>
                </a:solidFill>
              </a:rPr>
              <a:t>градиентный спуск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360" y="2606675"/>
            <a:ext cx="233680" cy="2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4960" y="3460115"/>
            <a:ext cx="233680" cy="2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Преимущества и недостатки KNN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1" y="1264920"/>
            <a:ext cx="57099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 err="1" smtClean="0">
                <a:solidFill>
                  <a:srgbClr val="00B050"/>
                </a:solidFill>
              </a:rPr>
              <a:t>Плюсы</a:t>
            </a:r>
            <a:r>
              <a:rPr sz="2000" dirty="0" smtClean="0">
                <a:solidFill>
                  <a:srgbClr val="00B050"/>
                </a:solidFill>
              </a:rPr>
              <a:t> </a:t>
            </a:r>
            <a:r>
              <a:rPr sz="2000" dirty="0">
                <a:solidFill>
                  <a:srgbClr val="00B050"/>
                </a:solidFill>
              </a:rPr>
              <a:t>k-NN</a:t>
            </a:r>
            <a:r>
              <a:rPr sz="2000" dirty="0" smtClean="0">
                <a:solidFill>
                  <a:srgbClr val="00B050"/>
                </a:solidFill>
              </a:rPr>
              <a:t>:</a:t>
            </a:r>
            <a:endParaRPr lang="ru-RU" sz="2000" dirty="0" smtClean="0">
              <a:solidFill>
                <a:srgbClr val="00B050"/>
              </a:solidFill>
            </a:endParaRPr>
          </a:p>
          <a:p>
            <a:endParaRPr sz="2000" dirty="0">
              <a:solidFill>
                <a:srgbClr val="00B050"/>
              </a:solidFill>
            </a:endParaRPr>
          </a:p>
          <a:p>
            <a:pPr marL="263525" indent="-171450"/>
            <a:r>
              <a:rPr sz="2000" dirty="0"/>
              <a:t>• </a:t>
            </a:r>
            <a:r>
              <a:rPr sz="2000" dirty="0" err="1"/>
              <a:t>Простота</a:t>
            </a:r>
            <a:r>
              <a:rPr sz="2000" dirty="0"/>
              <a:t> и </a:t>
            </a:r>
            <a:r>
              <a:rPr sz="2000" dirty="0" err="1"/>
              <a:t>минимум</a:t>
            </a:r>
            <a:r>
              <a:rPr sz="2000" dirty="0"/>
              <a:t> </a:t>
            </a:r>
            <a:r>
              <a:rPr sz="2000" dirty="0" err="1"/>
              <a:t>гиперпараметров</a:t>
            </a:r>
            <a:endParaRPr sz="2000" dirty="0"/>
          </a:p>
          <a:p>
            <a:pPr marL="263525" indent="-171450"/>
            <a:r>
              <a:rPr sz="2000" dirty="0"/>
              <a:t>• </a:t>
            </a:r>
            <a:r>
              <a:rPr sz="2000" dirty="0" err="1"/>
              <a:t>Нет</a:t>
            </a:r>
            <a:r>
              <a:rPr sz="2000" dirty="0"/>
              <a:t> </a:t>
            </a:r>
            <a:r>
              <a:rPr sz="2000" dirty="0" err="1"/>
              <a:t>обучения</a:t>
            </a:r>
            <a:r>
              <a:rPr sz="2000" dirty="0"/>
              <a:t> – </a:t>
            </a:r>
            <a:r>
              <a:rPr sz="2000" dirty="0" err="1"/>
              <a:t>хранит</a:t>
            </a:r>
            <a:r>
              <a:rPr sz="2000" dirty="0"/>
              <a:t> </a:t>
            </a:r>
            <a:r>
              <a:rPr sz="2000" dirty="0" err="1"/>
              <a:t>данные</a:t>
            </a:r>
            <a:endParaRPr sz="2000" dirty="0"/>
          </a:p>
          <a:p>
            <a:pPr marL="263525" indent="-171450"/>
            <a:r>
              <a:rPr sz="2000" dirty="0"/>
              <a:t>• </a:t>
            </a:r>
            <a:r>
              <a:rPr sz="2000" dirty="0" err="1"/>
              <a:t>Универсальность</a:t>
            </a:r>
            <a:r>
              <a:rPr sz="2000" dirty="0"/>
              <a:t> (</a:t>
            </a:r>
            <a:r>
              <a:rPr sz="2000" dirty="0" err="1"/>
              <a:t>классификация</a:t>
            </a:r>
            <a:r>
              <a:rPr sz="2000" dirty="0"/>
              <a:t>/</a:t>
            </a:r>
            <a:r>
              <a:rPr sz="2000" dirty="0" err="1"/>
              <a:t>регрессия</a:t>
            </a:r>
            <a:r>
              <a:rPr sz="2000" dirty="0"/>
              <a:t>)</a:t>
            </a:r>
          </a:p>
          <a:p>
            <a:pPr marL="263525" indent="-171450"/>
            <a:r>
              <a:rPr sz="2000" dirty="0"/>
              <a:t>• </a:t>
            </a:r>
            <a:r>
              <a:rPr sz="2000" dirty="0" err="1"/>
              <a:t>Работает</a:t>
            </a:r>
            <a:r>
              <a:rPr sz="2000" dirty="0"/>
              <a:t> </a:t>
            </a:r>
            <a:r>
              <a:rPr sz="2000" dirty="0" err="1"/>
              <a:t>при</a:t>
            </a:r>
            <a:r>
              <a:rPr sz="2000" dirty="0"/>
              <a:t> </a:t>
            </a:r>
            <a:r>
              <a:rPr sz="2000" dirty="0" err="1"/>
              <a:t>нелинейных</a:t>
            </a:r>
            <a:r>
              <a:rPr sz="2000" dirty="0"/>
              <a:t> </a:t>
            </a:r>
            <a:r>
              <a:rPr sz="2000" dirty="0" err="1"/>
              <a:t>границах</a:t>
            </a:r>
            <a:endParaRPr sz="2000" dirty="0"/>
          </a:p>
          <a:p>
            <a:pPr marL="263525" indent="-171450"/>
            <a:r>
              <a:rPr sz="2000" dirty="0"/>
              <a:t>• </a:t>
            </a:r>
            <a:r>
              <a:rPr sz="2000" dirty="0" err="1"/>
              <a:t>Интерпретируемость</a:t>
            </a:r>
            <a:r>
              <a:rPr sz="2000" dirty="0"/>
              <a:t> (</a:t>
            </a:r>
            <a:r>
              <a:rPr sz="2000" dirty="0" err="1"/>
              <a:t>соседи</a:t>
            </a:r>
            <a:r>
              <a:rPr sz="2000" dirty="0"/>
              <a:t> </a:t>
            </a:r>
            <a:r>
              <a:rPr sz="2000" dirty="0" err="1"/>
              <a:t>понятны</a:t>
            </a:r>
            <a:r>
              <a:rPr sz="20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264920"/>
            <a:ext cx="5609549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dirty="0" err="1" smtClean="0">
                <a:solidFill>
                  <a:srgbClr val="C00000"/>
                </a:solidFill>
              </a:rPr>
              <a:t>Минусы</a:t>
            </a:r>
            <a:r>
              <a:rPr sz="2000" dirty="0" smtClean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k-NN</a:t>
            </a:r>
            <a:r>
              <a:rPr sz="2000" dirty="0" smtClean="0">
                <a:solidFill>
                  <a:srgbClr val="C00000"/>
                </a:solidFill>
              </a:rPr>
              <a:t>: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sz="2000" dirty="0">
              <a:solidFill>
                <a:srgbClr val="C00000"/>
              </a:solidFill>
            </a:endParaRPr>
          </a:p>
          <a:p>
            <a:pPr indent="182563"/>
            <a:r>
              <a:rPr sz="2000" dirty="0"/>
              <a:t>• </a:t>
            </a:r>
            <a:r>
              <a:rPr sz="2000" dirty="0" err="1"/>
              <a:t>Медленный</a:t>
            </a:r>
            <a:r>
              <a:rPr sz="2000" dirty="0"/>
              <a:t> inference (O(N))</a:t>
            </a:r>
          </a:p>
          <a:p>
            <a:pPr indent="182563"/>
            <a:r>
              <a:rPr sz="2000" dirty="0"/>
              <a:t>• </a:t>
            </a:r>
            <a:r>
              <a:rPr sz="2000" dirty="0" err="1"/>
              <a:t>Чувствителен</a:t>
            </a:r>
            <a:r>
              <a:rPr sz="2000" dirty="0"/>
              <a:t> к </a:t>
            </a:r>
            <a:r>
              <a:rPr sz="2000" dirty="0" err="1"/>
              <a:t>масштабу</a:t>
            </a:r>
            <a:r>
              <a:rPr sz="2000" dirty="0"/>
              <a:t> </a:t>
            </a:r>
            <a:r>
              <a:rPr sz="2000" dirty="0" err="1"/>
              <a:t>признаков</a:t>
            </a:r>
            <a:endParaRPr sz="2000" dirty="0"/>
          </a:p>
          <a:p>
            <a:pPr indent="182563"/>
            <a:r>
              <a:rPr sz="2000" dirty="0"/>
              <a:t>• </a:t>
            </a:r>
            <a:r>
              <a:rPr sz="2000" dirty="0" err="1"/>
              <a:t>Страдает</a:t>
            </a:r>
            <a:r>
              <a:rPr sz="2000" dirty="0"/>
              <a:t> </a:t>
            </a:r>
            <a:r>
              <a:rPr sz="2000" dirty="0" err="1"/>
              <a:t>от</a:t>
            </a:r>
            <a:r>
              <a:rPr sz="2000" dirty="0"/>
              <a:t> </a:t>
            </a:r>
            <a:r>
              <a:rPr sz="2000" dirty="0" err="1"/>
              <a:t>проклятия</a:t>
            </a:r>
            <a:r>
              <a:rPr sz="2000" dirty="0"/>
              <a:t> </a:t>
            </a:r>
            <a:r>
              <a:rPr sz="2000" dirty="0" err="1"/>
              <a:t>размерности</a:t>
            </a:r>
            <a:endParaRPr sz="2000" dirty="0"/>
          </a:p>
          <a:p>
            <a:pPr indent="182563"/>
            <a:r>
              <a:rPr sz="2000" dirty="0"/>
              <a:t>• </a:t>
            </a:r>
            <a:r>
              <a:rPr sz="2000" dirty="0" err="1"/>
              <a:t>Зависит</a:t>
            </a:r>
            <a:r>
              <a:rPr sz="2000" dirty="0"/>
              <a:t> </a:t>
            </a:r>
            <a:r>
              <a:rPr sz="2000" dirty="0" err="1"/>
              <a:t>от</a:t>
            </a:r>
            <a:r>
              <a:rPr sz="2000" dirty="0"/>
              <a:t> </a:t>
            </a:r>
            <a:r>
              <a:rPr sz="2000" dirty="0" err="1"/>
              <a:t>выбора</a:t>
            </a:r>
            <a:r>
              <a:rPr sz="2000" dirty="0"/>
              <a:t> </a:t>
            </a:r>
            <a:r>
              <a:rPr sz="2000" i="1" dirty="0"/>
              <a:t>k</a:t>
            </a:r>
          </a:p>
          <a:p>
            <a:pPr indent="182563"/>
            <a:r>
              <a:rPr sz="2000" dirty="0"/>
              <a:t>• </a:t>
            </a:r>
            <a:r>
              <a:rPr sz="2000" dirty="0" err="1"/>
              <a:t>Требует</a:t>
            </a:r>
            <a:r>
              <a:rPr sz="2000" dirty="0"/>
              <a:t> </a:t>
            </a:r>
            <a:r>
              <a:rPr sz="2000" dirty="0" err="1"/>
              <a:t>много</a:t>
            </a:r>
            <a:r>
              <a:rPr sz="2000" dirty="0"/>
              <a:t> </a:t>
            </a:r>
            <a:r>
              <a:rPr sz="2000" dirty="0" err="1"/>
              <a:t>памяти</a:t>
            </a:r>
            <a:r>
              <a:rPr sz="2000" dirty="0"/>
              <a:t> (</a:t>
            </a:r>
            <a:r>
              <a:rPr sz="2000" dirty="0" err="1"/>
              <a:t>хранит</a:t>
            </a:r>
            <a:r>
              <a:rPr sz="2000" dirty="0"/>
              <a:t> </a:t>
            </a:r>
            <a:r>
              <a:rPr sz="2000" dirty="0" err="1"/>
              <a:t>выборку</a:t>
            </a:r>
            <a:r>
              <a:rPr sz="20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000" y="4124960"/>
            <a:ext cx="91846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 err="1" smtClean="0">
                <a:solidFill>
                  <a:schemeClr val="accent1"/>
                </a:solidFill>
              </a:rPr>
              <a:t>Когда</a:t>
            </a:r>
            <a:r>
              <a:rPr sz="2000" dirty="0" smtClean="0">
                <a:solidFill>
                  <a:schemeClr val="accent1"/>
                </a:solidFill>
              </a:rPr>
              <a:t> </a:t>
            </a:r>
            <a:r>
              <a:rPr sz="2000" dirty="0" err="1">
                <a:solidFill>
                  <a:schemeClr val="accent1"/>
                </a:solidFill>
              </a:rPr>
              <a:t>применять</a:t>
            </a:r>
            <a:r>
              <a:rPr sz="2000" dirty="0" smtClean="0">
                <a:solidFill>
                  <a:schemeClr val="accent1"/>
                </a:solidFill>
              </a:rPr>
              <a:t>:</a:t>
            </a:r>
            <a:endParaRPr lang="ru-RU" sz="2000" dirty="0" smtClean="0">
              <a:solidFill>
                <a:schemeClr val="accent1"/>
              </a:solidFill>
            </a:endParaRPr>
          </a:p>
          <a:p>
            <a:endParaRPr sz="2000" dirty="0">
              <a:solidFill>
                <a:schemeClr val="accent1"/>
              </a:solidFill>
            </a:endParaRPr>
          </a:p>
          <a:p>
            <a:pPr marL="263525" indent="-171450"/>
            <a:r>
              <a:rPr sz="2000" dirty="0"/>
              <a:t>• </a:t>
            </a:r>
            <a:r>
              <a:rPr sz="2000" dirty="0" err="1"/>
              <a:t>Небольшой</a:t>
            </a:r>
            <a:r>
              <a:rPr sz="2000" dirty="0"/>
              <a:t> </a:t>
            </a:r>
            <a:r>
              <a:rPr sz="2000" dirty="0" err="1"/>
              <a:t>объем</a:t>
            </a:r>
            <a:r>
              <a:rPr sz="2000" dirty="0"/>
              <a:t> </a:t>
            </a:r>
            <a:r>
              <a:rPr sz="2000" dirty="0" err="1"/>
              <a:t>данных</a:t>
            </a:r>
            <a:r>
              <a:rPr sz="2000" dirty="0"/>
              <a:t> (</a:t>
            </a:r>
            <a:r>
              <a:rPr sz="2000" dirty="0" err="1"/>
              <a:t>до</a:t>
            </a:r>
            <a:r>
              <a:rPr sz="2000" dirty="0"/>
              <a:t> </a:t>
            </a:r>
            <a:r>
              <a:rPr sz="2000" dirty="0" err="1"/>
              <a:t>сотен</a:t>
            </a:r>
            <a:r>
              <a:rPr sz="2000" dirty="0"/>
              <a:t> </a:t>
            </a:r>
            <a:r>
              <a:rPr sz="2000" dirty="0" err="1"/>
              <a:t>тыс</a:t>
            </a:r>
            <a:r>
              <a:rPr sz="2000" dirty="0"/>
              <a:t>. </a:t>
            </a:r>
            <a:r>
              <a:rPr sz="2000" dirty="0" err="1"/>
              <a:t>объектов</a:t>
            </a:r>
            <a:r>
              <a:rPr sz="2000" dirty="0"/>
              <a:t>)</a:t>
            </a:r>
          </a:p>
          <a:p>
            <a:pPr marL="263525" indent="-171450"/>
            <a:r>
              <a:rPr sz="2000" dirty="0"/>
              <a:t>• </a:t>
            </a:r>
            <a:r>
              <a:rPr sz="2000" dirty="0" err="1"/>
              <a:t>Как</a:t>
            </a:r>
            <a:r>
              <a:rPr sz="2000" dirty="0"/>
              <a:t> baseline </a:t>
            </a:r>
            <a:r>
              <a:rPr sz="2000" dirty="0" err="1"/>
              <a:t>для</a:t>
            </a:r>
            <a:r>
              <a:rPr sz="2000" dirty="0"/>
              <a:t> </a:t>
            </a:r>
            <a:r>
              <a:rPr sz="2000" dirty="0" err="1"/>
              <a:t>сравнения</a:t>
            </a:r>
            <a:r>
              <a:rPr sz="2000" dirty="0"/>
              <a:t> с </a:t>
            </a:r>
            <a:r>
              <a:rPr sz="2000" dirty="0" err="1"/>
              <a:t>другими</a:t>
            </a:r>
            <a:r>
              <a:rPr sz="2000" dirty="0"/>
              <a:t> </a:t>
            </a:r>
            <a:r>
              <a:rPr sz="2000" dirty="0" err="1"/>
              <a:t>моделями</a:t>
            </a:r>
            <a:endParaRPr sz="2000" dirty="0"/>
          </a:p>
          <a:p>
            <a:pPr marL="263525" indent="-171450"/>
            <a:r>
              <a:rPr sz="2000" dirty="0"/>
              <a:t>• </a:t>
            </a:r>
            <a:r>
              <a:rPr sz="2000" dirty="0" err="1"/>
              <a:t>При</a:t>
            </a:r>
            <a:r>
              <a:rPr sz="2000" dirty="0"/>
              <a:t> </a:t>
            </a:r>
            <a:r>
              <a:rPr sz="2000" dirty="0" err="1"/>
              <a:t>сложных</a:t>
            </a:r>
            <a:r>
              <a:rPr sz="2000" dirty="0"/>
              <a:t> </a:t>
            </a:r>
            <a:r>
              <a:rPr sz="2000" dirty="0" err="1"/>
              <a:t>распределениях</a:t>
            </a:r>
            <a:r>
              <a:rPr sz="2000" dirty="0"/>
              <a:t>, </a:t>
            </a:r>
            <a:r>
              <a:rPr sz="2000" dirty="0" err="1"/>
              <a:t>где</a:t>
            </a:r>
            <a:r>
              <a:rPr sz="2000" dirty="0"/>
              <a:t> </a:t>
            </a:r>
            <a:r>
              <a:rPr sz="2000" dirty="0" err="1"/>
              <a:t>линейные</a:t>
            </a:r>
            <a:r>
              <a:rPr sz="2000" dirty="0"/>
              <a:t> </a:t>
            </a:r>
            <a:r>
              <a:rPr sz="2000" dirty="0" err="1"/>
              <a:t>модели</a:t>
            </a:r>
            <a:r>
              <a:rPr sz="2000" dirty="0"/>
              <a:t> </a:t>
            </a:r>
            <a:r>
              <a:rPr sz="2000" dirty="0" err="1"/>
              <a:t>не</a:t>
            </a:r>
            <a:r>
              <a:rPr sz="2000" dirty="0"/>
              <a:t> </a:t>
            </a:r>
            <a:r>
              <a:rPr sz="2000" dirty="0" err="1"/>
              <a:t>подходят</a:t>
            </a:r>
            <a:endParaRPr sz="2000" dirty="0"/>
          </a:p>
          <a:p>
            <a:pPr marL="263525" indent="-171450"/>
            <a:r>
              <a:rPr sz="2000" dirty="0"/>
              <a:t>• </a:t>
            </a:r>
            <a:r>
              <a:rPr sz="2000" dirty="0" err="1"/>
              <a:t>Когда</a:t>
            </a:r>
            <a:r>
              <a:rPr sz="2000" dirty="0"/>
              <a:t> </a:t>
            </a:r>
            <a:r>
              <a:rPr sz="2000" dirty="0" err="1"/>
              <a:t>важна</a:t>
            </a:r>
            <a:r>
              <a:rPr sz="2000" dirty="0"/>
              <a:t> </a:t>
            </a:r>
            <a:r>
              <a:rPr sz="2000" dirty="0" err="1"/>
              <a:t>простота</a:t>
            </a:r>
            <a:r>
              <a:rPr sz="2000" dirty="0"/>
              <a:t> </a:t>
            </a:r>
            <a:r>
              <a:rPr sz="2000" dirty="0" err="1"/>
              <a:t>объяснения</a:t>
            </a:r>
            <a:r>
              <a:rPr sz="2000" dirty="0"/>
              <a:t> </a:t>
            </a:r>
            <a:r>
              <a:rPr sz="2000" dirty="0" err="1"/>
              <a:t>для</a:t>
            </a:r>
            <a:r>
              <a:rPr sz="2000" dirty="0"/>
              <a:t> </a:t>
            </a:r>
            <a:r>
              <a:rPr sz="2000" dirty="0" err="1"/>
              <a:t>бизнеса</a:t>
            </a:r>
            <a:endParaRPr sz="2000" dirty="0"/>
          </a:p>
          <a:p>
            <a:pPr marL="263525" indent="-171450"/>
            <a:r>
              <a:rPr sz="2000" dirty="0"/>
              <a:t>• </a:t>
            </a:r>
            <a:r>
              <a:rPr sz="2000" dirty="0" err="1"/>
              <a:t>Для</a:t>
            </a:r>
            <a:r>
              <a:rPr sz="2000" dirty="0"/>
              <a:t> </a:t>
            </a:r>
            <a:r>
              <a:rPr sz="2000" dirty="0" err="1"/>
              <a:t>рекомендаций</a:t>
            </a:r>
            <a:r>
              <a:rPr sz="2000" dirty="0"/>
              <a:t>, </a:t>
            </a:r>
            <a:r>
              <a:rPr sz="2000" dirty="0" err="1"/>
              <a:t>поиска</a:t>
            </a:r>
            <a:r>
              <a:rPr sz="2000" dirty="0"/>
              <a:t> </a:t>
            </a:r>
            <a:r>
              <a:rPr sz="2000" dirty="0" err="1"/>
              <a:t>похожих</a:t>
            </a:r>
            <a:r>
              <a:rPr sz="2000" dirty="0"/>
              <a:t> </a:t>
            </a:r>
            <a:r>
              <a:rPr sz="2000" dirty="0" err="1"/>
              <a:t>объектов</a:t>
            </a:r>
            <a:r>
              <a:rPr sz="2000" dirty="0"/>
              <a:t>, </a:t>
            </a:r>
            <a:r>
              <a:rPr sz="2000" dirty="0" err="1"/>
              <a:t>аномалий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47688" y="2244725"/>
            <a:ext cx="50006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47688" y="4672330"/>
            <a:ext cx="3657784" cy="90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7688" y="1645920"/>
            <a:ext cx="483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Градиент функции потерь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7688" y="4074160"/>
            <a:ext cx="677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Обновление весов на каждом шаге</a:t>
            </a:r>
            <a:endParaRPr lang="ru-RU" sz="24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1"/>
                </a:solidFill>
              </a:rPr>
              <a:t>Регрессия</a:t>
            </a:r>
            <a:r>
              <a:rPr lang="en-US" sz="4400" b="1" dirty="0" smtClean="0">
                <a:solidFill>
                  <a:schemeClr val="accent1"/>
                </a:solidFill>
              </a:rPr>
              <a:t>: </a:t>
            </a:r>
            <a:r>
              <a:rPr lang="ru-RU" sz="4400" b="1" dirty="0" smtClean="0">
                <a:solidFill>
                  <a:schemeClr val="accent1"/>
                </a:solidFill>
              </a:rPr>
              <a:t>градиентный спуск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240" y="5608320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α</a:t>
            </a:r>
            <a:r>
              <a:rPr lang="ru-RU" sz="2400" b="1" dirty="0" err="1" smtClean="0"/>
              <a:t> </a:t>
            </a:r>
            <a:r>
              <a:rPr lang="ru-RU" sz="2400" b="1" dirty="0" smtClean="0"/>
              <a:t>- скорость обучения (</a:t>
            </a:r>
            <a:r>
              <a:rPr lang="ru-RU" sz="2400" b="1" dirty="0" err="1" smtClean="0"/>
              <a:t>learning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rate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9634" name="Picture 2" descr="https://habrastorage.org/files/dd8/48b/b4b/dd848bb4b5484825854e8e8f6712dfb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6" y="1925320"/>
            <a:ext cx="5276426" cy="3957320"/>
          </a:xfrm>
          <a:prstGeom prst="rect">
            <a:avLst/>
          </a:prstGeom>
          <a:noFill/>
        </p:spPr>
      </p:pic>
      <p:pic>
        <p:nvPicPr>
          <p:cNvPr id="69636" name="Picture 4" descr="https://habrastorage.org/files/63b/37f/00c/63b37f00ccb74af783cd0e360363d8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3093" y="1945640"/>
            <a:ext cx="5262880" cy="3947160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1"/>
                </a:solidFill>
              </a:rPr>
              <a:t>Регрессия</a:t>
            </a:r>
            <a:r>
              <a:rPr lang="en-US" sz="4400" b="1" dirty="0" smtClean="0">
                <a:solidFill>
                  <a:schemeClr val="accent1"/>
                </a:solidFill>
              </a:rPr>
              <a:t>: </a:t>
            </a:r>
            <a:r>
              <a:rPr lang="ru-RU" sz="4400" b="1" dirty="0" smtClean="0">
                <a:solidFill>
                  <a:schemeClr val="accent1"/>
                </a:solidFill>
              </a:rPr>
              <a:t>градиентный спуск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Алгоритм градиентного спуска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1"/>
                </a:solidFill>
              </a:rPr>
              <a:t>Регрессия</a:t>
            </a:r>
            <a:r>
              <a:rPr lang="en-US" sz="4400" b="1" dirty="0" smtClean="0">
                <a:solidFill>
                  <a:schemeClr val="accent1"/>
                </a:solidFill>
              </a:rPr>
              <a:t>: </a:t>
            </a:r>
            <a:r>
              <a:rPr lang="ru-RU" sz="4400" b="1" dirty="0" smtClean="0">
                <a:solidFill>
                  <a:schemeClr val="accent1"/>
                </a:solidFill>
              </a:rPr>
              <a:t>градиентный спуск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535" y="2054543"/>
            <a:ext cx="4629785" cy="431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5161280" y="3759200"/>
            <a:ext cx="4500880" cy="2560320"/>
            <a:chOff x="5161280" y="3759200"/>
            <a:chExt cx="4500880" cy="2560320"/>
          </a:xfrm>
        </p:grpSpPr>
        <p:sp>
          <p:nvSpPr>
            <p:cNvPr id="8" name="Правая фигурная скобка 7"/>
            <p:cNvSpPr/>
            <p:nvPr/>
          </p:nvSpPr>
          <p:spPr>
            <a:xfrm>
              <a:off x="5161280" y="3759200"/>
              <a:ext cx="467360" cy="256032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0" y="4541520"/>
              <a:ext cx="382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/>
                  </a:solidFill>
                </a:rPr>
                <a:t>Проход по всем экземплярам данных в обучающей выборке - </a:t>
              </a:r>
              <a:r>
                <a:rPr lang="ru-RU" b="1" i="1" dirty="0" smtClean="0">
                  <a:solidFill>
                    <a:schemeClr val="accent1"/>
                  </a:solidFill>
                </a:rPr>
                <a:t>эпоха</a:t>
              </a:r>
              <a:endParaRPr lang="ru-RU" b="1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091680" y="1676400"/>
            <a:ext cx="4318000" cy="1371600"/>
            <a:chOff x="7091680" y="1676400"/>
            <a:chExt cx="4318000" cy="137160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7091680" y="2113280"/>
              <a:ext cx="4318000" cy="934720"/>
              <a:chOff x="7112000" y="1574800"/>
              <a:chExt cx="4318000" cy="93472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1596" t="25587" r="12289" b="63122"/>
              <a:stretch>
                <a:fillRect/>
              </a:stretch>
            </p:blipFill>
            <p:spPr bwMode="auto">
              <a:xfrm>
                <a:off x="7112000" y="1574800"/>
                <a:ext cx="1209040" cy="48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371840" y="16764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accent1"/>
                    </a:solidFill>
                  </a:rPr>
                  <a:t>- число эпох</a:t>
                </a:r>
                <a:endParaRPr lang="ru-RU" b="1" i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6455" t="85569" r="46304" b="5258"/>
              <a:stretch>
                <a:fillRect/>
              </a:stretch>
            </p:blipFill>
            <p:spPr bwMode="auto">
              <a:xfrm>
                <a:off x="7863840" y="2113280"/>
                <a:ext cx="335280" cy="396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382000" y="2123440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accent1"/>
                    </a:solidFill>
                  </a:rPr>
                  <a:t>- скорость обучения</a:t>
                </a:r>
                <a:endParaRPr lang="ru-RU" b="1" i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498080" y="1676400"/>
              <a:ext cx="2418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err="1" smtClean="0">
                  <a:solidFill>
                    <a:schemeClr val="accent1"/>
                  </a:solidFill>
                </a:rPr>
                <a:t>Гиперпараметры</a:t>
              </a:r>
              <a:endParaRPr lang="ru-RU" b="1" i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/>
              <a:t>Гиперпараметры</a:t>
            </a:r>
            <a:r>
              <a:rPr lang="ru-RU" sz="2400" dirty="0" smtClean="0"/>
              <a:t> - это параметры, которые </a:t>
            </a:r>
            <a:r>
              <a:rPr lang="ru-RU" sz="2400" b="1" dirty="0" smtClean="0"/>
              <a:t>не настраиваются автоматически</a:t>
            </a:r>
            <a:r>
              <a:rPr lang="ru-RU" sz="2400" dirty="0" smtClean="0"/>
              <a:t> алгоритмом машинного обучения в процессе обучения модели, а </a:t>
            </a:r>
            <a:r>
              <a:rPr lang="ru-RU" sz="2400" b="1" dirty="0" smtClean="0"/>
              <a:t>задаются вручную </a:t>
            </a:r>
            <a:r>
              <a:rPr lang="ru-RU" sz="2400" dirty="0" smtClean="0"/>
              <a:t>до начала обучения. </a:t>
            </a:r>
          </a:p>
          <a:p>
            <a:r>
              <a:rPr lang="ru-RU" sz="2400" dirty="0" smtClean="0"/>
              <a:t>Они представляют собой конфигурационные параметры модели, которые влияют на ее обучение и производительность, но не определяются непосредственно из данных.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Группа 14"/>
          <p:cNvGrpSpPr/>
          <p:nvPr/>
        </p:nvGrpSpPr>
        <p:grpSpPr>
          <a:xfrm>
            <a:off x="1270000" y="4795520"/>
            <a:ext cx="4287520" cy="934720"/>
            <a:chOff x="7112000" y="1574800"/>
            <a:chExt cx="4287520" cy="93472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1596" t="25587" r="12289" b="63122"/>
            <a:stretch>
              <a:fillRect/>
            </a:stretch>
          </p:blipFill>
          <p:spPr bwMode="auto">
            <a:xfrm>
              <a:off x="7112000" y="1574800"/>
              <a:ext cx="1209040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8371840" y="1676400"/>
              <a:ext cx="2021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/>
                  </a:solidFill>
                </a:rPr>
                <a:t>- число эпох</a:t>
              </a:r>
              <a:endParaRPr lang="ru-RU" b="1" i="1" dirty="0">
                <a:solidFill>
                  <a:schemeClr val="accent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6455" t="85569" r="46304" b="5258"/>
            <a:stretch>
              <a:fillRect/>
            </a:stretch>
          </p:blipFill>
          <p:spPr bwMode="auto">
            <a:xfrm>
              <a:off x="7863840" y="2113280"/>
              <a:ext cx="335280" cy="39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8382000" y="2123440"/>
              <a:ext cx="301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/>
                  </a:solidFill>
                </a:rPr>
                <a:t>- скорость обучения</a:t>
              </a:r>
              <a:endParaRPr lang="ru-RU" b="1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1"/>
                </a:solidFill>
              </a:rPr>
              <a:t>Регрессия</a:t>
            </a:r>
            <a:r>
              <a:rPr lang="en-US" sz="4400" b="1" dirty="0" smtClean="0">
                <a:solidFill>
                  <a:schemeClr val="accent1"/>
                </a:solidFill>
              </a:rPr>
              <a:t>: </a:t>
            </a:r>
            <a:r>
              <a:rPr lang="ru-RU" sz="4400" b="1" dirty="0" smtClean="0">
                <a:solidFill>
                  <a:schemeClr val="accent1"/>
                </a:solidFill>
              </a:rPr>
              <a:t>градиентный спуск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grpSp>
        <p:nvGrpSpPr>
          <p:cNvPr id="16" name="Группа 8"/>
          <p:cNvGrpSpPr/>
          <p:nvPr/>
        </p:nvGrpSpPr>
        <p:grpSpPr>
          <a:xfrm>
            <a:off x="5631161" y="4246880"/>
            <a:ext cx="1564659" cy="1630679"/>
            <a:chOff x="980421" y="984690"/>
            <a:chExt cx="1864503" cy="199472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980421" y="1397102"/>
              <a:ext cx="1864503" cy="158231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Модель МО</a:t>
              </a:r>
              <a:endParaRPr lang="ru-RU" b="1" dirty="0"/>
            </a:p>
          </p:txBody>
        </p:sp>
        <p:pic>
          <p:nvPicPr>
            <p:cNvPr id="18" name="Picture 2" descr="Бесплатное векторное изображение Мозг анатомия человека биология орган система тела здравоохранение и медицина рисованной иллюстрации шаржа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03334" y="984690"/>
              <a:ext cx="1405568" cy="1405568"/>
            </a:xfrm>
            <a:prstGeom prst="ellips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Батчи</a:t>
            </a:r>
            <a:endParaRPr lang="ru-RU" dirty="0"/>
          </a:p>
        </p:txBody>
      </p:sp>
      <p:sp>
        <p:nvSpPr>
          <p:cNvPr id="19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4536440" cy="50593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Проблема – на всём </a:t>
            </a:r>
            <a:r>
              <a:rPr lang="ru-RU" dirty="0" err="1" smtClean="0"/>
              <a:t>датасете</a:t>
            </a:r>
            <a:r>
              <a:rPr lang="ru-RU" dirty="0" smtClean="0"/>
              <a:t> считать градиент </a:t>
            </a:r>
            <a:r>
              <a:rPr lang="ru-RU" b="1" dirty="0" smtClean="0"/>
              <a:t>очень долго</a:t>
            </a:r>
            <a:r>
              <a:rPr lang="ru-RU" dirty="0" smtClean="0"/>
              <a:t>!</a:t>
            </a:r>
          </a:p>
          <a:p>
            <a:r>
              <a:rPr lang="ru-RU" dirty="0" smtClean="0"/>
              <a:t>Решение – использовать не весь, а </a:t>
            </a:r>
            <a:r>
              <a:rPr lang="ru-RU" b="1" dirty="0" smtClean="0"/>
              <a:t>часть</a:t>
            </a:r>
          </a:p>
          <a:p>
            <a:r>
              <a:rPr lang="ru-RU" dirty="0" smtClean="0"/>
              <a:t>В контексте машинного обучения, "</a:t>
            </a:r>
            <a:r>
              <a:rPr lang="ru-RU" b="1" dirty="0" err="1" smtClean="0"/>
              <a:t>батч</a:t>
            </a:r>
            <a:r>
              <a:rPr lang="ru-RU" dirty="0" smtClean="0"/>
              <a:t>" (</a:t>
            </a:r>
            <a:r>
              <a:rPr lang="ru-RU" dirty="0" err="1" smtClean="0"/>
              <a:t>batch</a:t>
            </a:r>
            <a:r>
              <a:rPr lang="ru-RU" dirty="0" smtClean="0"/>
              <a:t>) - это небольшой поднабор данных, который используется для одной итерации (одного шага) обучения модели. </a:t>
            </a:r>
          </a:p>
          <a:p>
            <a:r>
              <a:rPr lang="ru-RU" dirty="0" err="1" smtClean="0"/>
              <a:t>Батчи</a:t>
            </a:r>
            <a:r>
              <a:rPr lang="ru-RU" dirty="0" smtClean="0"/>
              <a:t> используются в алгоритмах градиентного спуска</a:t>
            </a:r>
          </a:p>
          <a:p>
            <a:r>
              <a:rPr lang="ru-RU" dirty="0" smtClean="0"/>
              <a:t>Способ, при котором шаг градиентного спуска делается не один раз в эпоху, а несколько раз.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793741" y="2983807"/>
            <a:ext cx="5138419" cy="2204044"/>
            <a:chOff x="5793741" y="2983807"/>
            <a:chExt cx="5138419" cy="2204044"/>
          </a:xfrm>
        </p:grpSpPr>
        <p:sp>
          <p:nvSpPr>
            <p:cNvPr id="15" name="Правая круглая скобка 14"/>
            <p:cNvSpPr/>
            <p:nvPr/>
          </p:nvSpPr>
          <p:spPr>
            <a:xfrm>
              <a:off x="10668000" y="3586480"/>
              <a:ext cx="264160" cy="762000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19920" y="4673600"/>
              <a:ext cx="1351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 smtClean="0"/>
                <a:t>Батч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70320" y="4541520"/>
              <a:ext cx="1686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Обучающий </a:t>
              </a:r>
              <a:r>
                <a:rPr lang="ru-RU" dirty="0" err="1" smtClean="0"/>
                <a:t>датасет</a:t>
              </a:r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5793741" y="2983807"/>
              <a:ext cx="2321559" cy="1388041"/>
              <a:chOff x="8923021" y="5188527"/>
              <a:chExt cx="2321559" cy="1388041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8923021" y="5196943"/>
                <a:ext cx="1036320" cy="5967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X</a:t>
                </a:r>
                <a:endParaRPr lang="ru-RU" b="1" dirty="0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9903317" y="5188527"/>
                <a:ext cx="594503" cy="61537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Y</a:t>
                </a:r>
                <a:endParaRPr lang="ru-RU" b="1" dirty="0"/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9075421" y="5349343"/>
                <a:ext cx="1036320" cy="5967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X</a:t>
                </a:r>
                <a:endParaRPr lang="ru-RU" b="1" dirty="0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10055717" y="5340927"/>
                <a:ext cx="594503" cy="61537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Y</a:t>
                </a:r>
                <a:endParaRPr lang="ru-RU" b="1" dirty="0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9227821" y="5501743"/>
                <a:ext cx="1036320" cy="5967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X</a:t>
                </a:r>
                <a:endParaRPr lang="ru-RU" b="1" dirty="0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10208117" y="5493327"/>
                <a:ext cx="594503" cy="61537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Y</a:t>
                </a:r>
                <a:endParaRPr lang="ru-RU" b="1" dirty="0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9380221" y="5654143"/>
                <a:ext cx="1036320" cy="5967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X</a:t>
                </a:r>
                <a:endParaRPr lang="ru-RU" b="1" dirty="0"/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10360517" y="5645727"/>
                <a:ext cx="594503" cy="61537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Y</a:t>
                </a:r>
                <a:endParaRPr lang="ru-RU" b="1" dirty="0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9532621" y="5806543"/>
                <a:ext cx="1036320" cy="5967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X</a:t>
                </a:r>
                <a:endParaRPr lang="ru-RU" b="1" dirty="0"/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0512917" y="5798127"/>
                <a:ext cx="594503" cy="61537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Y</a:t>
                </a:r>
                <a:endParaRPr lang="ru-RU" b="1" dirty="0"/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9685021" y="5958943"/>
                <a:ext cx="1036320" cy="5967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X</a:t>
                </a:r>
                <a:endParaRPr lang="ru-RU" b="1" dirty="0"/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10650077" y="5961195"/>
                <a:ext cx="594503" cy="61537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Y</a:t>
                </a:r>
                <a:endParaRPr lang="ru-RU" b="1" dirty="0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8943341" y="3512127"/>
              <a:ext cx="1711959" cy="778441"/>
              <a:chOff x="7967981" y="5310447"/>
              <a:chExt cx="1711959" cy="778441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7967981" y="5318863"/>
                <a:ext cx="1036320" cy="5967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X</a:t>
                </a:r>
                <a:endParaRPr lang="ru-RU" b="1" dirty="0"/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8948277" y="5310447"/>
                <a:ext cx="594503" cy="61537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Y</a:t>
                </a:r>
                <a:endParaRPr lang="ru-RU" b="1" dirty="0"/>
              </a:p>
            </p:txBody>
          </p: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8120381" y="5471263"/>
                <a:ext cx="1036320" cy="5967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X</a:t>
                </a:r>
                <a:endParaRPr lang="ru-RU" b="1" dirty="0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9085437" y="5473515"/>
                <a:ext cx="594503" cy="61537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Y</a:t>
                </a:r>
                <a:endParaRPr lang="ru-RU" b="1" dirty="0"/>
              </a:p>
            </p:txBody>
          </p:sp>
        </p:grpSp>
        <p:sp>
          <p:nvSpPr>
            <p:cNvPr id="38" name="Стрелка вправо 37"/>
            <p:cNvSpPr/>
            <p:nvPr/>
          </p:nvSpPr>
          <p:spPr>
            <a:xfrm>
              <a:off x="8321040" y="3505200"/>
              <a:ext cx="467360" cy="731520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559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/>
              <a:t>Размер </a:t>
            </a:r>
            <a:r>
              <a:rPr lang="ru-RU" sz="2400" b="1" dirty="0" err="1" smtClean="0"/>
              <a:t>батча</a:t>
            </a:r>
            <a:endParaRPr lang="ru-RU" sz="2400" b="1" dirty="0" smtClean="0"/>
          </a:p>
          <a:p>
            <a:r>
              <a:rPr lang="ru-RU" sz="2400" dirty="0" smtClean="0"/>
              <a:t>Размер </a:t>
            </a:r>
            <a:r>
              <a:rPr lang="ru-RU" sz="2400" dirty="0" err="1" smtClean="0"/>
              <a:t>батча</a:t>
            </a:r>
            <a:r>
              <a:rPr lang="ru-RU" sz="2400" dirty="0" smtClean="0"/>
              <a:t> определяет, сколько обучающих примеров будет использоваться на каждой итерации обучения. Например, в задачах глубокого обучения типичные размеры </a:t>
            </a:r>
            <a:r>
              <a:rPr lang="ru-RU" sz="2400" dirty="0" err="1" smtClean="0"/>
              <a:t>батчей</a:t>
            </a:r>
            <a:r>
              <a:rPr lang="ru-RU" sz="2400" dirty="0" smtClean="0"/>
              <a:t> могут составлять 32, 64, 128 и так далее. Выбор размера </a:t>
            </a:r>
            <a:r>
              <a:rPr lang="ru-RU" sz="2400" dirty="0" err="1" smtClean="0"/>
              <a:t>батча</a:t>
            </a:r>
            <a:r>
              <a:rPr lang="ru-RU" sz="2400" dirty="0" smtClean="0"/>
              <a:t> может влиять на скорость обучения, использование памяти и стабильность сходимости модели.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Преимущества </a:t>
            </a:r>
            <a:r>
              <a:rPr lang="ru-RU" sz="2400" b="1" dirty="0" err="1" smtClean="0"/>
              <a:t>батчей</a:t>
            </a:r>
            <a:r>
              <a:rPr lang="ru-RU" sz="2400" b="1" dirty="0" smtClean="0"/>
              <a:t>:</a:t>
            </a:r>
            <a:endParaRPr lang="ru-RU" sz="2400" dirty="0" smtClean="0"/>
          </a:p>
          <a:p>
            <a:pPr marL="720725" lvl="1" indent="-263525"/>
            <a:r>
              <a:rPr lang="ru-RU" dirty="0" smtClean="0"/>
              <a:t>Ускорение обучения: Использование </a:t>
            </a:r>
            <a:r>
              <a:rPr lang="ru-RU" dirty="0" err="1" smtClean="0"/>
              <a:t>батчей</a:t>
            </a:r>
            <a:r>
              <a:rPr lang="ru-RU" dirty="0" smtClean="0"/>
              <a:t> позволяет распараллеливать вычисления, что может значительно ускорить обучение на многопроцессорных системах и графических процессорах.</a:t>
            </a:r>
          </a:p>
          <a:p>
            <a:pPr marL="720725" lvl="1" indent="-263525"/>
            <a:r>
              <a:rPr lang="ru-RU" dirty="0" smtClean="0"/>
              <a:t>Управление памятью: Многие модели и наборы данных могут быть слишком большими для хранения в оперативной памяти целиком, поэтому </a:t>
            </a:r>
            <a:r>
              <a:rPr lang="ru-RU" dirty="0" err="1" smtClean="0"/>
              <a:t>батчи</a:t>
            </a:r>
            <a:r>
              <a:rPr lang="ru-RU" dirty="0" smtClean="0"/>
              <a:t> позволяют обрабатывать данные по частям.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7"/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Батчи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297160" cy="5455920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Типы </a:t>
            </a:r>
            <a:r>
              <a:rPr lang="ru-RU" sz="2600" b="1" dirty="0" err="1" smtClean="0"/>
              <a:t>батчей</a:t>
            </a:r>
            <a:r>
              <a:rPr lang="ru-RU" sz="2600" b="1" dirty="0" smtClean="0"/>
              <a:t>:</a:t>
            </a:r>
          </a:p>
          <a:p>
            <a:endParaRPr lang="ru-RU" sz="2600" dirty="0" smtClean="0"/>
          </a:p>
          <a:p>
            <a:pPr marL="803275" lvl="1" indent="-346075"/>
            <a:r>
              <a:rPr lang="ru-RU" sz="2600" b="1" dirty="0" smtClean="0"/>
              <a:t>Полный </a:t>
            </a:r>
            <a:r>
              <a:rPr lang="ru-RU" sz="2600" b="1" dirty="0" err="1" smtClean="0"/>
              <a:t>батч</a:t>
            </a:r>
            <a:r>
              <a:rPr lang="ru-RU" sz="2600" b="1" dirty="0" smtClean="0"/>
              <a:t> (</a:t>
            </a:r>
            <a:r>
              <a:rPr lang="ru-RU" sz="2600" b="1" dirty="0" err="1" smtClean="0"/>
              <a:t>Batch</a:t>
            </a:r>
            <a:r>
              <a:rPr lang="ru-RU" sz="2600" b="1" dirty="0" smtClean="0"/>
              <a:t> GD):</a:t>
            </a:r>
            <a:r>
              <a:rPr lang="ru-RU" sz="2600" dirty="0" smtClean="0"/>
              <a:t> Все доступные данные используются на каждой итерации. Это обеспечивает стабильную и точную сходимость, но может быть вычислительно затратным для больших наборов данных.</a:t>
            </a:r>
          </a:p>
          <a:p>
            <a:pPr marL="803275" lvl="1" indent="-346075"/>
            <a:r>
              <a:rPr lang="ru-RU" sz="2600" b="1" dirty="0" smtClean="0"/>
              <a:t>Стохастический </a:t>
            </a:r>
            <a:r>
              <a:rPr lang="ru-RU" sz="2600" b="1" dirty="0" err="1" smtClean="0"/>
              <a:t>батч</a:t>
            </a:r>
            <a:r>
              <a:rPr lang="ru-RU" sz="2600" b="1" dirty="0" smtClean="0"/>
              <a:t> (SGD):</a:t>
            </a:r>
            <a:r>
              <a:rPr lang="ru-RU" sz="2600" dirty="0" smtClean="0"/>
              <a:t> На каждой итерации случайно выбирается один обучающий пример. Это ускоряет сходимость, но может привести к шумным обновлениям параметров.</a:t>
            </a:r>
          </a:p>
          <a:p>
            <a:pPr marL="803275" lvl="1" indent="-346075"/>
            <a:r>
              <a:rPr lang="ru-RU" sz="2600" b="1" dirty="0" err="1" smtClean="0"/>
              <a:t>Мини-батч</a:t>
            </a:r>
            <a:r>
              <a:rPr lang="ru-RU" sz="2600" b="1" dirty="0" smtClean="0"/>
              <a:t> (</a:t>
            </a:r>
            <a:r>
              <a:rPr lang="ru-RU" sz="2600" b="1" dirty="0" err="1" smtClean="0"/>
              <a:t>Mini-batch</a:t>
            </a:r>
            <a:r>
              <a:rPr lang="ru-RU" sz="2600" b="1" dirty="0" smtClean="0"/>
              <a:t> GD):</a:t>
            </a:r>
            <a:r>
              <a:rPr lang="ru-RU" sz="2600" dirty="0" smtClean="0"/>
              <a:t> Используется случайное подмножество данных заданного размера. Это компромисс между </a:t>
            </a:r>
            <a:r>
              <a:rPr lang="ru-RU" sz="2600" dirty="0" err="1" smtClean="0"/>
              <a:t>Batch</a:t>
            </a:r>
            <a:r>
              <a:rPr lang="ru-RU" sz="2600" dirty="0" smtClean="0"/>
              <a:t> GD и SGD и широко используется в глубоком обучении.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17"/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Батчи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559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Способ, при котором шаг градиентного спуска делается не один раз в эпоху, а на каждый экземпляр данных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0" y="2633987"/>
            <a:ext cx="6259830" cy="37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7"/>
          <p:cNvSpPr txBox="1">
            <a:spLocks/>
          </p:cNvSpPr>
          <p:nvPr/>
        </p:nvSpPr>
        <p:spPr>
          <a:xfrm>
            <a:off x="838200" y="114301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Стохастический градиентный спуск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11" name="Содержимое 9"/>
          <p:cNvSpPr>
            <a:spLocks noGrp="1"/>
          </p:cNvSpPr>
          <p:nvPr>
            <p:ph idx="1"/>
          </p:nvPr>
        </p:nvSpPr>
        <p:spPr>
          <a:xfrm>
            <a:off x="375920" y="1927224"/>
            <a:ext cx="10251440" cy="45040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5570" y="3434694"/>
            <a:ext cx="696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dirty="0" smtClean="0"/>
              <a:t>Алгоритм </a:t>
            </a:r>
            <a:r>
              <a:rPr lang="en-US" sz="3600" dirty="0" err="1" smtClean="0"/>
              <a:t>kNN</a:t>
            </a:r>
            <a:endParaRPr lang="ru-RU" sz="3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09832" y="6018590"/>
            <a:ext cx="1162567" cy="59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210" name="Picture 2" descr="D] Is deep learning is nearest neighbor in disguise? : 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015" y="1473200"/>
            <a:ext cx="6557612" cy="4911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Особенности работы с проектами, </a:t>
            </a:r>
            <a:br>
              <a:rPr lang="ru-RU" sz="3200" dirty="0" smtClean="0"/>
            </a:br>
            <a:r>
              <a:rPr lang="ru-RU" sz="3200" dirty="0" smtClean="0"/>
              <a:t>включающими модели машинного обучения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833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разработке ПО существуют стандарты по управлению проектами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Схема каскадной модели разработки"/>
          <p:cNvPicPr>
            <a:picLocks noChangeAspect="1" noChangeArrowheads="1"/>
          </p:cNvPicPr>
          <p:nvPr/>
        </p:nvPicPr>
        <p:blipFill>
          <a:blip r:embed="rId2" cstate="print">
            <a:lum contrast="15000"/>
          </a:blip>
          <a:srcRect l="3594" r="21477"/>
          <a:stretch>
            <a:fillRect/>
          </a:stretch>
        </p:blipFill>
        <p:spPr bwMode="auto">
          <a:xfrm>
            <a:off x="457200" y="2076449"/>
            <a:ext cx="6055360" cy="3737672"/>
          </a:xfrm>
          <a:prstGeom prst="rect">
            <a:avLst/>
          </a:prstGeom>
          <a:noFill/>
        </p:spPr>
      </p:pic>
      <p:pic>
        <p:nvPicPr>
          <p:cNvPr id="1028" name="Picture 4" descr="Схема разработки продукта по Agile"/>
          <p:cNvPicPr>
            <a:picLocks noChangeAspect="1" noChangeArrowheads="1"/>
          </p:cNvPicPr>
          <p:nvPr/>
        </p:nvPicPr>
        <p:blipFill>
          <a:blip r:embed="rId3" cstate="print"/>
          <a:srcRect l="24408" r="23592"/>
          <a:stretch>
            <a:fillRect/>
          </a:stretch>
        </p:blipFill>
        <p:spPr bwMode="auto">
          <a:xfrm>
            <a:off x="6624588" y="1981200"/>
            <a:ext cx="4489270" cy="3992881"/>
          </a:xfrm>
          <a:prstGeom prst="rect">
            <a:avLst/>
          </a:prstGeom>
          <a:noFill/>
        </p:spPr>
      </p:pic>
      <p:sp>
        <p:nvSpPr>
          <p:cNvPr id="11" name="Содержимое 9"/>
          <p:cNvSpPr txBox="1">
            <a:spLocks/>
          </p:cNvSpPr>
          <p:nvPr/>
        </p:nvSpPr>
        <p:spPr>
          <a:xfrm>
            <a:off x="807720" y="5770881"/>
            <a:ext cx="10515600" cy="833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accent1"/>
                </a:solidFill>
              </a:rPr>
              <a:t>Эти стандарты плохо подходят для проектов по анализу данных, поэтому в анализе данных появились свои.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theme/theme1.xml><?xml version="1.0" encoding="utf-8"?>
<a:theme xmlns:a="http://schemas.openxmlformats.org/drawingml/2006/main" name="Тема_BMSTU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1">
      <a:majorFont>
        <a:latin typeface="ALS Sector Bold"/>
        <a:ea typeface=""/>
        <a:cs typeface=""/>
      </a:majorFont>
      <a:minorFont>
        <a:latin typeface="ALS Sector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Тема_BMSTU</Template>
  <TotalTime>14205</TotalTime>
  <Words>2872</Words>
  <Application>Microsoft Office PowerPoint</Application>
  <PresentationFormat>Произвольный</PresentationFormat>
  <Paragraphs>842</Paragraphs>
  <Slides>78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Тема_BMSTU</vt:lpstr>
      <vt:lpstr>Искусственный Интеллект</vt:lpstr>
      <vt:lpstr>Дисциплина ИИ</vt:lpstr>
      <vt:lpstr>Алгоритм kNN</vt:lpstr>
      <vt:lpstr>Алгоритм kNN</vt:lpstr>
      <vt:lpstr>Алгоритм kNN</vt:lpstr>
      <vt:lpstr>Выбор k</vt:lpstr>
      <vt:lpstr>Преимущества и недостатки KNN</vt:lpstr>
      <vt:lpstr>Алгоритм kNN</vt:lpstr>
      <vt:lpstr>Особенности работы с проектами,  включающими модели машинного обучения</vt:lpstr>
      <vt:lpstr>Стандарт CRISP-DM</vt:lpstr>
      <vt:lpstr>Стандарт CRISP-DM</vt:lpstr>
      <vt:lpstr>Стандарт CRISP-DM</vt:lpstr>
      <vt:lpstr>Стандарт CRISP-DM</vt:lpstr>
      <vt:lpstr>Стандарт CRISP-DM</vt:lpstr>
      <vt:lpstr>Стандарт CRISP-DM</vt:lpstr>
      <vt:lpstr>Стандарт CRISP-DM</vt:lpstr>
      <vt:lpstr>Стандарт CRISP-DM</vt:lpstr>
      <vt:lpstr>Стандарт CRISP-DM</vt:lpstr>
      <vt:lpstr>Роли D-people</vt:lpstr>
      <vt:lpstr>Роли D-people</vt:lpstr>
      <vt:lpstr>Стандарт CRISP-DM</vt:lpstr>
      <vt:lpstr>Работа с данными и моделью</vt:lpstr>
      <vt:lpstr>Работа с данными и моделью</vt:lpstr>
      <vt:lpstr>Работа с данными и моделью</vt:lpstr>
      <vt:lpstr>Работа с данными и моделью</vt:lpstr>
      <vt:lpstr>Работа с данными  и моделью</vt:lpstr>
      <vt:lpstr>Условные обозначения</vt:lpstr>
      <vt:lpstr>Регрессия</vt:lpstr>
      <vt:lpstr>Регрессия</vt:lpstr>
      <vt:lpstr>Регрессия</vt:lpstr>
      <vt:lpstr>Регрессия</vt:lpstr>
      <vt:lpstr>Регрессия</vt:lpstr>
      <vt:lpstr>Регрессия</vt:lpstr>
      <vt:lpstr>Регрессия</vt:lpstr>
      <vt:lpstr>Регрессия</vt:lpstr>
      <vt:lpstr>Регрессия</vt:lpstr>
      <vt:lpstr>Регрессия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Регрессия: обучение модели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Батчи</vt:lpstr>
      <vt:lpstr>Слайд 75</vt:lpstr>
      <vt:lpstr>Слайд 76</vt:lpstr>
      <vt:lpstr>Слайд 77</vt:lpstr>
      <vt:lpstr>Искусственный Интеллект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Полина Мартынюк</cp:lastModifiedBy>
  <cp:revision>274</cp:revision>
  <dcterms:created xsi:type="dcterms:W3CDTF">2021-05-04T06:37:33Z</dcterms:created>
  <dcterms:modified xsi:type="dcterms:W3CDTF">2025-10-12T10:09:08Z</dcterms:modified>
</cp:coreProperties>
</file>