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57" r:id="rId4"/>
    <p:sldId id="258" r:id="rId5"/>
    <p:sldId id="275" r:id="rId6"/>
    <p:sldId id="276" r:id="rId7"/>
    <p:sldId id="277" r:id="rId8"/>
    <p:sldId id="278" r:id="rId9"/>
    <p:sldId id="279" r:id="rId10"/>
    <p:sldId id="280" r:id="rId11"/>
    <p:sldId id="282" r:id="rId12"/>
    <p:sldId id="283" r:id="rId13"/>
    <p:sldId id="284" r:id="rId14"/>
    <p:sldId id="285" r:id="rId15"/>
    <p:sldId id="270" r:id="rId16"/>
    <p:sldId id="273" r:id="rId17"/>
    <p:sldId id="272" r:id="rId18"/>
    <p:sldId id="260" r:id="rId19"/>
    <p:sldId id="262" r:id="rId20"/>
    <p:sldId id="261" r:id="rId21"/>
    <p:sldId id="264" r:id="rId22"/>
    <p:sldId id="265" r:id="rId23"/>
    <p:sldId id="259" r:id="rId24"/>
    <p:sldId id="267" r:id="rId25"/>
    <p:sldId id="286" r:id="rId26"/>
    <p:sldId id="287" r:id="rId27"/>
    <p:sldId id="288" r:id="rId28"/>
    <p:sldId id="271" r:id="rId29"/>
    <p:sldId id="290" r:id="rId30"/>
    <p:sldId id="291" r:id="rId31"/>
    <p:sldId id="289" r:id="rId32"/>
    <p:sldId id="292" r:id="rId33"/>
    <p:sldId id="274" r:id="rId34"/>
    <p:sldId id="293" r:id="rId35"/>
    <p:sldId id="269" r:id="rId36"/>
    <p:sldId id="294"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921CA21-AEFB-48B6-A39E-E15E6E4549B1}">
          <p14:sldIdLst>
            <p14:sldId id="256"/>
            <p14:sldId id="257"/>
            <p14:sldId id="258"/>
            <p14:sldId id="275"/>
            <p14:sldId id="276"/>
            <p14:sldId id="277"/>
            <p14:sldId id="278"/>
            <p14:sldId id="279"/>
            <p14:sldId id="280"/>
            <p14:sldId id="282"/>
            <p14:sldId id="283"/>
            <p14:sldId id="284"/>
            <p14:sldId id="285"/>
            <p14:sldId id="270"/>
            <p14:sldId id="273"/>
            <p14:sldId id="272"/>
            <p14:sldId id="260"/>
            <p14:sldId id="262"/>
            <p14:sldId id="261"/>
            <p14:sldId id="264"/>
            <p14:sldId id="265"/>
            <p14:sldId id="259"/>
            <p14:sldId id="267"/>
            <p14:sldId id="286"/>
            <p14:sldId id="287"/>
            <p14:sldId id="288"/>
            <p14:sldId id="271"/>
            <p14:sldId id="290"/>
            <p14:sldId id="291"/>
            <p14:sldId id="289"/>
            <p14:sldId id="292"/>
            <p14:sldId id="274"/>
            <p14:sldId id="293"/>
            <p14:sldId id="269"/>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722" autoAdjust="0"/>
  </p:normalViewPr>
  <p:slideViewPr>
    <p:cSldViewPr snapToGrid="0">
      <p:cViewPr varScale="1">
        <p:scale>
          <a:sx n="77" d="100"/>
          <a:sy n="77" d="100"/>
        </p:scale>
        <p:origin x="24" y="173"/>
      </p:cViewPr>
      <p:guideLst/>
    </p:cSldViewPr>
  </p:slideViewPr>
  <p:outlineViewPr>
    <p:cViewPr>
      <p:scale>
        <a:sx n="33" d="100"/>
        <a:sy n="33" d="100"/>
      </p:scale>
      <p:origin x="0" y="-3576"/>
    </p:cViewPr>
  </p:outlineViewPr>
  <p:notesTextViewPr>
    <p:cViewPr>
      <p:scale>
        <a:sx n="3" d="2"/>
        <a:sy n="3" d="2"/>
      </p:scale>
      <p:origin x="0" y="0"/>
    </p:cViewPr>
  </p:notesTextViewPr>
  <p:notesViewPr>
    <p:cSldViewPr snapToGrid="0">
      <p:cViewPr varScale="1">
        <p:scale>
          <a:sx n="59" d="100"/>
          <a:sy n="59" d="100"/>
        </p:scale>
        <p:origin x="226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7D3D6-127F-40B7-828E-10E5B3900FA2}" type="datetimeFigureOut">
              <a:rPr lang="ru-RU" smtClean="0"/>
              <a:t>09.11.2020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95B36-3832-4BC6-BF1D-3DE06EF19C9B}" type="slidenum">
              <a:rPr lang="ru-RU" smtClean="0"/>
              <a:t>‹#›</a:t>
            </a:fld>
            <a:endParaRPr lang="ru-RU"/>
          </a:p>
        </p:txBody>
      </p:sp>
    </p:spTree>
    <p:extLst>
      <p:ext uri="{BB962C8B-B14F-4D97-AF65-F5344CB8AC3E}">
        <p14:creationId xmlns:p14="http://schemas.microsoft.com/office/powerpoint/2010/main" val="114523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ru.bmstu.wiki/Apache_ZooKeeper"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A4%D0%B0%D0%B9%D0%BB"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ru.wikipedia.org/wiki/%D0%A4%D0%B0%D0%B9%D0%BB%D0%BE%D0%B2%D0%B0%D1%8F_%D1%81%D0%B8%D1%81%D1%82%D0%B5%D0%BC%D0%B0" TargetMode="External"/><Relationship Id="rId5" Type="http://schemas.openxmlformats.org/officeDocument/2006/relationships/hyperlink" Target="https://ru.wikipedia.org/wiki/MapReduce" TargetMode="External"/><Relationship Id="rId10" Type="http://schemas.openxmlformats.org/officeDocument/2006/relationships/hyperlink" Target="https://ru.bmstu.wiki/Apache_Pig" TargetMode="External"/><Relationship Id="rId4" Type="http://schemas.openxmlformats.org/officeDocument/2006/relationships/hyperlink" Target="https://ru.wikipedia.org/wiki/%D0%9F%D1%80%D0%BE%D0%B3%D1%80%D0%B0%D0%BC%D0%BC%D0%BD%D1%8B%D0%B9_%D0%BA%D0%B0%D1%80%D0%BA%D0%B0%D1%81" TargetMode="External"/><Relationship Id="rId9" Type="http://schemas.openxmlformats.org/officeDocument/2006/relationships/hyperlink" Target="https://ru.bmstu.wiki/Apache_Hiv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Cassandra</a:t>
            </a:r>
            <a:r>
              <a:rPr lang="en-US" b="1" dirty="0" smtClean="0"/>
              <a:t> – </a:t>
            </a:r>
            <a:r>
              <a:rPr lang="ru-RU" b="0" dirty="0" smtClean="0"/>
              <a:t>монстр, данные </a:t>
            </a:r>
            <a:r>
              <a:rPr lang="ru-RU" b="0" dirty="0" err="1" smtClean="0"/>
              <a:t>ПтБ</a:t>
            </a:r>
            <a:r>
              <a:rPr lang="ru-RU" b="0" dirty="0" smtClean="0"/>
              <a:t> и под тысячу машин в кластере</a:t>
            </a:r>
            <a:endParaRPr lang="ru-RU" b="0" dirty="0"/>
          </a:p>
        </p:txBody>
      </p:sp>
      <p:sp>
        <p:nvSpPr>
          <p:cNvPr id="4" name="Номер слайда 3"/>
          <p:cNvSpPr>
            <a:spLocks noGrp="1"/>
          </p:cNvSpPr>
          <p:nvPr>
            <p:ph type="sldNum" sz="quarter" idx="10"/>
          </p:nvPr>
        </p:nvSpPr>
        <p:spPr/>
        <p:txBody>
          <a:bodyPr/>
          <a:lstStyle/>
          <a:p>
            <a:fld id="{43995B36-3832-4BC6-BF1D-3DE06EF19C9B}" type="slidenum">
              <a:rPr lang="ru-RU" smtClean="0"/>
              <a:t>3</a:t>
            </a:fld>
            <a:endParaRPr lang="ru-RU"/>
          </a:p>
        </p:txBody>
      </p:sp>
    </p:spTree>
    <p:extLst>
      <p:ext uri="{BB962C8B-B14F-4D97-AF65-F5344CB8AC3E}">
        <p14:creationId xmlns:p14="http://schemas.microsoft.com/office/powerpoint/2010/main" val="347490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smtClean="0"/>
              <a:t>YARN</a:t>
            </a:r>
            <a:r>
              <a:rPr lang="en-US" dirty="0" smtClean="0"/>
              <a:t> (</a:t>
            </a:r>
            <a:r>
              <a:rPr lang="ru-RU" dirty="0" smtClean="0">
                <a:hlinkClick r:id="rId3" tooltip="Английский язык"/>
              </a:rPr>
              <a:t>англ.</a:t>
            </a:r>
            <a:r>
              <a:rPr lang="ru-RU" dirty="0" smtClean="0"/>
              <a:t> </a:t>
            </a:r>
            <a:r>
              <a:rPr lang="en-US" i="1" dirty="0" smtClean="0">
                <a:effectLst/>
              </a:rPr>
              <a:t>Yet Another Resource Negotiator</a:t>
            </a:r>
            <a:r>
              <a:rPr lang="en-US" dirty="0" smtClean="0"/>
              <a:t> — «</a:t>
            </a:r>
            <a:r>
              <a:rPr lang="ru-RU" i="1" dirty="0" smtClean="0"/>
              <a:t>ещё один ресурсный посредник</a:t>
            </a:r>
            <a:r>
              <a:rPr lang="ru-RU" dirty="0" smtClean="0"/>
              <a:t>»)</a:t>
            </a:r>
            <a:endParaRPr lang="en-US" dirty="0" smtClean="0"/>
          </a:p>
          <a:p>
            <a:r>
              <a:rPr lang="ru-RU" b="1" dirty="0" smtClean="0"/>
              <a:t>MapReduce</a:t>
            </a:r>
            <a:r>
              <a:rPr lang="ru-RU" dirty="0" smtClean="0"/>
              <a:t> — </a:t>
            </a:r>
            <a:r>
              <a:rPr lang="ru-RU" dirty="0" smtClean="0">
                <a:hlinkClick r:id="rId4" tooltip="Программный каркас"/>
              </a:rPr>
              <a:t>программный каркас</a:t>
            </a:r>
            <a:r>
              <a:rPr lang="ru-RU" dirty="0" smtClean="0"/>
              <a:t> для программирования распределённых вычислений в рамках парадигмы </a:t>
            </a:r>
            <a:r>
              <a:rPr lang="ru-RU" dirty="0" smtClean="0">
                <a:hlinkClick r:id="rId5" tooltip="MapReduce"/>
              </a:rPr>
              <a:t>MapReduce</a:t>
            </a:r>
            <a:endParaRPr lang="en-US" dirty="0" smtClean="0"/>
          </a:p>
          <a:p>
            <a:r>
              <a:rPr lang="ru-RU" b="1" dirty="0" smtClean="0"/>
              <a:t>HDFS</a:t>
            </a:r>
            <a:r>
              <a:rPr lang="ru-RU" dirty="0" smtClean="0"/>
              <a:t> (</a:t>
            </a:r>
            <a:r>
              <a:rPr lang="ru-RU" i="1" dirty="0" smtClean="0"/>
              <a:t>Hadoop </a:t>
            </a:r>
            <a:r>
              <a:rPr lang="ru-RU" i="1" dirty="0" err="1" smtClean="0"/>
              <a:t>Distributed</a:t>
            </a:r>
            <a:r>
              <a:rPr lang="ru-RU" i="1" dirty="0" smtClean="0"/>
              <a:t> </a:t>
            </a:r>
            <a:r>
              <a:rPr lang="ru-RU" i="1" dirty="0" err="1" smtClean="0"/>
              <a:t>File</a:t>
            </a:r>
            <a:r>
              <a:rPr lang="ru-RU" i="1" dirty="0" smtClean="0"/>
              <a:t> </a:t>
            </a:r>
            <a:r>
              <a:rPr lang="ru-RU" i="1" dirty="0" err="1" smtClean="0"/>
              <a:t>System</a:t>
            </a:r>
            <a:r>
              <a:rPr lang="ru-RU" dirty="0" smtClean="0"/>
              <a:t>) — </a:t>
            </a:r>
            <a:r>
              <a:rPr lang="ru-RU" dirty="0" smtClean="0">
                <a:hlinkClick r:id="rId6" tooltip="Файловая система"/>
              </a:rPr>
              <a:t>файловая система</a:t>
            </a:r>
            <a:r>
              <a:rPr lang="ru-RU" dirty="0" smtClean="0"/>
              <a:t>, предназначенная для хранения </a:t>
            </a:r>
            <a:r>
              <a:rPr lang="ru-RU" dirty="0" smtClean="0">
                <a:hlinkClick r:id="rId7" tooltip="Файл"/>
              </a:rPr>
              <a:t>файлов</a:t>
            </a:r>
            <a:r>
              <a:rPr lang="ru-RU" dirty="0" smtClean="0"/>
              <a:t> больших размеров, </a:t>
            </a:r>
            <a:r>
              <a:rPr lang="ru-RU" dirty="0" err="1" smtClean="0"/>
              <a:t>поблочно</a:t>
            </a:r>
            <a:r>
              <a:rPr lang="ru-RU" dirty="0" smtClean="0"/>
              <a:t> распределённых между узлами вычислительного кластера.</a:t>
            </a:r>
            <a:endParaRPr lang="en-US" dirty="0" smtClean="0"/>
          </a:p>
          <a:p>
            <a:r>
              <a:rPr lang="ru-RU" dirty="0" err="1" smtClean="0">
                <a:hlinkClick r:id="rId8" tooltip="Apache ZooKeeper"/>
              </a:rPr>
              <a:t>ZooKeeper</a:t>
            </a:r>
            <a:r>
              <a:rPr lang="ru-RU" dirty="0" smtClean="0"/>
              <a:t> – сервис для распределённого хранения конфигурации и синхронизации изменений этой конфигурации; </a:t>
            </a:r>
            <a:endParaRPr lang="en-US" dirty="0" smtClean="0"/>
          </a:p>
          <a:p>
            <a:r>
              <a:rPr lang="ru-RU" dirty="0" err="1" smtClean="0">
                <a:hlinkClick r:id="rId9" tooltip="Apache Hive"/>
              </a:rPr>
              <a:t>Hive</a:t>
            </a:r>
            <a:r>
              <a:rPr lang="ru-RU" dirty="0" smtClean="0"/>
              <a:t> – инструмент для SQL-</a:t>
            </a:r>
            <a:r>
              <a:rPr lang="ru-RU" dirty="0" err="1" smtClean="0"/>
              <a:t>like</a:t>
            </a:r>
            <a:r>
              <a:rPr lang="ru-RU" dirty="0" smtClean="0"/>
              <a:t> запросов над большими данными (превращает SQL-запросы в серию MapReduce–задач);</a:t>
            </a:r>
            <a:endParaRPr lang="en-US" dirty="0" smtClean="0"/>
          </a:p>
          <a:p>
            <a:r>
              <a:rPr lang="ru-RU" dirty="0" err="1" smtClean="0">
                <a:hlinkClick r:id="rId10" tooltip="Apache Pig"/>
              </a:rPr>
              <a:t>Pig</a:t>
            </a:r>
            <a:r>
              <a:rPr lang="ru-RU" dirty="0" smtClean="0"/>
              <a:t> – язык программирования для анализа данных на высоком уровне. Одна строчка кода на этом языке может превратиться в последовательность MapReduce-задач;</a:t>
            </a:r>
          </a:p>
          <a:p>
            <a:r>
              <a:rPr lang="ru-RU" b="1" dirty="0" err="1" smtClean="0"/>
              <a:t>Flume</a:t>
            </a:r>
            <a:r>
              <a:rPr lang="ru-RU" dirty="0" smtClean="0"/>
              <a:t> представляет собой инструмент, позволяющий управлять потоками данных и, в конечном счете, передавать их на некоторый “пункт назначения” (например, в файловую систему или HDFS). </a:t>
            </a:r>
            <a:endParaRPr lang="ru-RU" dirty="0"/>
          </a:p>
        </p:txBody>
      </p:sp>
      <p:sp>
        <p:nvSpPr>
          <p:cNvPr id="4" name="Номер слайда 3"/>
          <p:cNvSpPr>
            <a:spLocks noGrp="1"/>
          </p:cNvSpPr>
          <p:nvPr>
            <p:ph type="sldNum" sz="quarter" idx="10"/>
          </p:nvPr>
        </p:nvSpPr>
        <p:spPr/>
        <p:txBody>
          <a:bodyPr/>
          <a:lstStyle/>
          <a:p>
            <a:fld id="{43995B36-3832-4BC6-BF1D-3DE06EF19C9B}" type="slidenum">
              <a:rPr lang="ru-RU" smtClean="0"/>
              <a:t>19</a:t>
            </a:fld>
            <a:endParaRPr lang="ru-RU"/>
          </a:p>
        </p:txBody>
      </p:sp>
    </p:spTree>
    <p:extLst>
      <p:ext uri="{BB962C8B-B14F-4D97-AF65-F5344CB8AC3E}">
        <p14:creationId xmlns:p14="http://schemas.microsoft.com/office/powerpoint/2010/main" val="31735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Изначально таблица состоит из одного региона, который разбивается на новые по мере роста (после превышения конкретно заданного порогового размера). Когда таблица становится слишком большой для одного сервера, она обслуживается кластером, на каждом узле которого размещается подмножество регионов таблицы. Таким образом, </a:t>
            </a:r>
            <a:r>
              <a:rPr lang="ru-RU" dirty="0" err="1" smtClean="0"/>
              <a:t>регионирование</a:t>
            </a:r>
            <a:r>
              <a:rPr lang="ru-RU" dirty="0" smtClean="0"/>
              <a:t> обеспечивает распределение нагрузки на таблицу. Совокупность отсортированных регионов, доступных по сети, образует общее содержимое распределенной таблицы</a:t>
            </a:r>
            <a:endParaRPr lang="ru-RU" dirty="0"/>
          </a:p>
        </p:txBody>
      </p:sp>
      <p:sp>
        <p:nvSpPr>
          <p:cNvPr id="4" name="Номер слайда 3"/>
          <p:cNvSpPr>
            <a:spLocks noGrp="1"/>
          </p:cNvSpPr>
          <p:nvPr>
            <p:ph type="sldNum" sz="quarter" idx="10"/>
          </p:nvPr>
        </p:nvSpPr>
        <p:spPr/>
        <p:txBody>
          <a:bodyPr/>
          <a:lstStyle/>
          <a:p>
            <a:fld id="{43995B36-3832-4BC6-BF1D-3DE06EF19C9B}" type="slidenum">
              <a:rPr lang="ru-RU" smtClean="0"/>
              <a:t>30</a:t>
            </a:fld>
            <a:endParaRPr lang="ru-RU"/>
          </a:p>
        </p:txBody>
      </p:sp>
    </p:spTree>
    <p:extLst>
      <p:ext uri="{BB962C8B-B14F-4D97-AF65-F5344CB8AC3E}">
        <p14:creationId xmlns:p14="http://schemas.microsoft.com/office/powerpoint/2010/main" val="421122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Title 13"/>
          <p:cNvSpPr>
            <a:spLocks noGrp="1"/>
          </p:cNvSpPr>
          <p:nvPr>
            <p:ph type="ctrTitle"/>
          </p:nvPr>
        </p:nvSpPr>
        <p:spPr>
          <a:xfrm>
            <a:off x="1914144" y="435936"/>
            <a:ext cx="9875520" cy="1472184"/>
          </a:xfrm>
        </p:spPr>
        <p:txBody>
          <a:bodyPr anchor="b"/>
          <a:lstStyle>
            <a:lvl1pPr algn="l">
              <a:defRPr/>
            </a:lvl1pPr>
            <a:extLst/>
          </a:lstStyle>
          <a:p>
            <a:r>
              <a:rPr lang="ru-RU" noProof="1" smtClean="0"/>
              <a:t>Образец заголовка</a:t>
            </a:r>
            <a:endParaRPr lang="en-US" dirty="0"/>
          </a:p>
        </p:txBody>
      </p:sp>
      <p:sp>
        <p:nvSpPr>
          <p:cNvPr id="22" name="Subtitle 21"/>
          <p:cNvSpPr>
            <a:spLocks noGrp="1"/>
          </p:cNvSpPr>
          <p:nvPr>
            <p:ph type="subTitle" idx="1"/>
          </p:nvPr>
        </p:nvSpPr>
        <p:spPr>
          <a:xfrm>
            <a:off x="1910080" y="1850064"/>
            <a:ext cx="987552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noProof="1" smtClean="0"/>
              <a:t>Образец подзаголовка</a:t>
            </a:r>
            <a:endParaRPr lang="en-US" dirty="0"/>
          </a:p>
        </p:txBody>
      </p:sp>
      <p:sp>
        <p:nvSpPr>
          <p:cNvPr id="7" name="Date Placeholder 6"/>
          <p:cNvSpPr>
            <a:spLocks noGrp="1"/>
          </p:cNvSpPr>
          <p:nvPr>
            <p:ph type="dt" sz="half" idx="10"/>
          </p:nvPr>
        </p:nvSpPr>
        <p:spPr/>
        <p:txBody>
          <a:bodyPr/>
          <a:lstStyle/>
          <a:p>
            <a:fld id="{C327EDFE-77E5-43BE-96EA-6C04B19FDD9D}" type="datetimeFigureOut">
              <a:rPr lang="ru-RU" smtClean="0"/>
              <a:t>09.11.2020</a:t>
            </a:fld>
            <a:endParaRPr lang="ru-RU"/>
          </a:p>
        </p:txBody>
      </p:sp>
      <p:sp>
        <p:nvSpPr>
          <p:cNvPr id="20" name="Footer Placeholder 19"/>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3DA93B1D-718C-4F5A-9573-FDD8F38F30BC}" type="slidenum">
              <a:rPr lang="ru-RU" smtClean="0"/>
              <a:t>‹#›</a:t>
            </a:fld>
            <a:endParaRPr lang="ru-RU"/>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Tree>
    <p:extLst>
      <p:ext uri="{BB962C8B-B14F-4D97-AF65-F5344CB8AC3E}">
        <p14:creationId xmlns:p14="http://schemas.microsoft.com/office/powerpoint/2010/main" val="357316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327EDFE-77E5-43BE-96EA-6C04B19FDD9D}" type="datetimeFigureOut">
              <a:rPr lang="ru-RU" smtClean="0"/>
              <a:t>09.11.2020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42738354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lvl1pPr>
              <a:defRPr sz="40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27EDFE-77E5-43BE-96EA-6C04B19FDD9D}" type="datetimeFigureOut">
              <a:rPr lang="ru-RU" smtClean="0"/>
              <a:t>09.11.2020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31273061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55689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77324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156018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5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825625"/>
            <a:ext cx="515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B4E2A9-63CE-4681-A18C-55458555571A}"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291987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B4E2A9-63CE-4681-A18C-55458555571A}" type="datetimeFigureOut">
              <a:rPr lang="ru-RU" smtClean="0"/>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1851638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B4E2A9-63CE-4681-A18C-55458555571A}" type="datetimeFigureOut">
              <a:rPr lang="ru-RU" smtClean="0"/>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314683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B4E2A9-63CE-4681-A18C-55458555571A}" type="datetimeFigureOut">
              <a:rPr lang="ru-RU" smtClean="0"/>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366884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B4E2A9-63CE-4681-A18C-55458555571A}"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245419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40080" indent="-237744">
              <a:buClr>
                <a:schemeClr val="accent5"/>
              </a:buClr>
              <a:buFont typeface="Wingdings" panose="05000000000000000000" pitchFamily="2" charset="2"/>
              <a:buChar char="Ø"/>
              <a:defRPr sz="2800"/>
            </a:lvl2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27EDFE-77E5-43BE-96EA-6C04B19FDD9D}" type="datetimeFigureOut">
              <a:rPr lang="ru-RU" smtClean="0"/>
              <a:t>09.11.2020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A93B1D-718C-4F5A-9573-FDD8F38F30BC}" type="slidenum">
              <a:rPr lang="ru-RU" smtClean="0"/>
              <a:t>‹#›</a:t>
            </a:fld>
            <a:endParaRPr lang="ru-RU"/>
          </a:p>
        </p:txBody>
      </p:sp>
      <p:sp>
        <p:nvSpPr>
          <p:cNvPr id="7" name="Заголовок 6"/>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530022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7B4E2A9-63CE-4681-A18C-55458555571A}"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3441182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302978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1" y="365125"/>
            <a:ext cx="76835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CB2F7C-2F23-4BCA-BC88-0C786F44AEB4}" type="slidenum">
              <a:rPr lang="ru-RU" smtClean="0"/>
              <a:t>‹#›</a:t>
            </a:fld>
            <a:endParaRPr lang="ru-RU"/>
          </a:p>
        </p:txBody>
      </p:sp>
    </p:spTree>
    <p:extLst>
      <p:ext uri="{BB962C8B-B14F-4D97-AF65-F5344CB8AC3E}">
        <p14:creationId xmlns:p14="http://schemas.microsoft.com/office/powerpoint/2010/main" val="29660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ru-RU" smtClean="0"/>
              <a:t>Образец заголовка</a:t>
            </a:r>
            <a:endParaRPr lang="en-US" dirty="0"/>
          </a:p>
        </p:txBody>
      </p:sp>
      <p:sp>
        <p:nvSpPr>
          <p:cNvPr id="3" name="Text Placeholder 2"/>
          <p:cNvSpPr>
            <a:spLocks noGrp="1"/>
          </p:cNvSpPr>
          <p:nvPr>
            <p:ph type="body" idx="1"/>
          </p:nvPr>
        </p:nvSpPr>
        <p:spPr>
          <a:xfrm>
            <a:off x="3437856" y="1100138"/>
            <a:ext cx="85344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Date Placeholder 3"/>
          <p:cNvSpPr>
            <a:spLocks noGrp="1"/>
          </p:cNvSpPr>
          <p:nvPr>
            <p:ph type="dt" sz="half" idx="10"/>
          </p:nvPr>
        </p:nvSpPr>
        <p:spPr/>
        <p:txBody>
          <a:bodyPr/>
          <a:lstStyle/>
          <a:p>
            <a:fld id="{C327EDFE-77E5-43BE-96EA-6C04B19FDD9D}" type="datetimeFigureOut">
              <a:rPr lang="ru-RU" smtClean="0"/>
              <a:t>09.11.2020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A93B1D-718C-4F5A-9573-FDD8F38F30BC}" type="slidenum">
              <a:rPr lang="ru-RU" smtClean="0"/>
              <a:t>‹#›</a:t>
            </a:fld>
            <a:endParaRPr lang="ru-RU"/>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p>
        </p:txBody>
      </p:sp>
    </p:spTree>
    <p:extLst>
      <p:ext uri="{BB962C8B-B14F-4D97-AF65-F5344CB8AC3E}">
        <p14:creationId xmlns:p14="http://schemas.microsoft.com/office/powerpoint/2010/main" val="2041540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9" name="Pie 8"/>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Oval 9"/>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Rectangle 11"/>
          <p:cNvSpPr/>
          <p:nvPr/>
        </p:nvSpPr>
        <p:spPr>
          <a:xfrm>
            <a:off x="1378633" y="-54"/>
            <a:ext cx="1084150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914144" y="274320"/>
            <a:ext cx="9997440" cy="1143000"/>
          </a:xfrm>
        </p:spPr>
        <p:txBody>
          <a:bodyPr/>
          <a:lstStyle>
            <a:lvl1pPr>
              <a:defRPr sz="4000"/>
            </a:lvl1pPr>
          </a:lstStyle>
          <a:p>
            <a:r>
              <a:rPr lang="ru-RU" smtClean="0"/>
              <a:t>Образец заголовка</a:t>
            </a:r>
            <a:endParaRPr lang="en-US" dirty="0"/>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27EDFE-77E5-43BE-96EA-6C04B19FDD9D}" type="datetimeFigureOut">
              <a:rPr lang="ru-RU" smtClean="0"/>
              <a:t>09.11.2020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432345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lang="ru-RU" smtClean="0"/>
              <a:t>Образец заголовка</a:t>
            </a:r>
            <a:endParaRPr lang="en-US" dirty="0"/>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27EDFE-77E5-43BE-96EA-6C04B19FDD9D}" type="datetimeFigureOut">
              <a:rPr lang="ru-RU" smtClean="0"/>
              <a:t>09.11.2020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1163952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lvl1pPr>
              <a:defRPr sz="40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27EDFE-77E5-43BE-96EA-6C04B19FDD9D}" type="datetimeFigureOut">
              <a:rPr lang="ru-RU" smtClean="0"/>
              <a:t>09.11.2020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6851895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Date Placeholder 1"/>
          <p:cNvSpPr>
            <a:spLocks noGrp="1"/>
          </p:cNvSpPr>
          <p:nvPr>
            <p:ph type="dt" sz="half" idx="10"/>
          </p:nvPr>
        </p:nvSpPr>
        <p:spPr/>
        <p:txBody>
          <a:bodyPr/>
          <a:lstStyle/>
          <a:p>
            <a:fld id="{C327EDFE-77E5-43BE-96EA-6C04B19FDD9D}" type="datetimeFigureOut">
              <a:rPr lang="ru-RU" smtClean="0"/>
              <a:t>09.11.2020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DA93B1D-718C-4F5A-9573-FDD8F38F30BC}" type="slidenum">
              <a:rPr lang="ru-RU" smtClean="0"/>
              <a:t>‹#›</a:t>
            </a:fld>
            <a:endParaRPr lang="ru-RU"/>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extLst>
      <p:ext uri="{BB962C8B-B14F-4D97-AF65-F5344CB8AC3E}">
        <p14:creationId xmlns:p14="http://schemas.microsoft.com/office/powerpoint/2010/main" val="27113116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462731" cy="851694"/>
          </a:xfrm>
          <a:ln>
            <a:noFill/>
          </a:ln>
        </p:spPr>
        <p:txBody>
          <a:bodyPr anchor="b"/>
          <a:lstStyle>
            <a:lvl1pPr algn="l">
              <a:lnSpc>
                <a:spcPts val="2000"/>
              </a:lnSpc>
              <a:buNone/>
              <a:defRPr sz="4000" b="1" cap="all" baseline="0"/>
            </a:lvl1pPr>
            <a:extLst/>
          </a:lstStyle>
          <a:p>
            <a:r>
              <a:rPr lang="ru-RU" smtClean="0"/>
              <a:t>Образец заголовка</a:t>
            </a:r>
            <a:endParaRPr lang="en-US" dirty="0"/>
          </a:p>
        </p:txBody>
      </p:sp>
      <p:sp>
        <p:nvSpPr>
          <p:cNvPr id="3" name="Text Placeholder 2"/>
          <p:cNvSpPr>
            <a:spLocks noGrp="1"/>
          </p:cNvSpPr>
          <p:nvPr>
            <p:ph type="body" idx="2"/>
          </p:nvPr>
        </p:nvSpPr>
        <p:spPr>
          <a:xfrm>
            <a:off x="609600" y="1435100"/>
            <a:ext cx="508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27EDFE-77E5-43BE-96EA-6C04B19FDD9D}" type="datetimeFigureOut">
              <a:rPr lang="ru-RU" smtClean="0"/>
              <a:t>09.11.2020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A93B1D-718C-4F5A-9573-FDD8F38F30BC}" type="slidenum">
              <a:rPr lang="ru-RU" smtClean="0"/>
              <a:t>‹#›</a:t>
            </a:fld>
            <a:endParaRPr lang="ru-RU"/>
          </a:p>
        </p:txBody>
      </p:sp>
    </p:spTree>
    <p:extLst>
      <p:ext uri="{BB962C8B-B14F-4D97-AF65-F5344CB8AC3E}">
        <p14:creationId xmlns:p14="http://schemas.microsoft.com/office/powerpoint/2010/main" val="41492403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C327EDFE-77E5-43BE-96EA-6C04B19FDD9D}" type="datetimeFigureOut">
              <a:rPr lang="ru-RU" smtClean="0"/>
              <a:t>09.11.2020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A93B1D-718C-4F5A-9573-FDD8F38F30BC}" type="slidenum">
              <a:rPr lang="ru-RU" smtClean="0"/>
              <a:t>‹#›</a:t>
            </a:fld>
            <a:endParaRPr lang="ru-RU"/>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a:buNone/>
              <a:defRPr sz="3200"/>
            </a:lvl1pPr>
            <a:extLst/>
          </a:lstStyle>
          <a:p>
            <a:pPr marL="0" algn="l"/>
            <a:r>
              <a:rPr lang="ru-RU" smtClean="0"/>
              <a:t>Вставка рисунка</a:t>
            </a:r>
            <a:endParaRPr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4" name="Text Placeholder 3"/>
          <p:cNvSpPr>
            <a:spLocks noGrp="1"/>
          </p:cNvSpPr>
          <p:nvPr>
            <p:ph type="body" sz="half" idx="2"/>
          </p:nvPr>
        </p:nvSpPr>
        <p:spPr>
          <a:xfrm>
            <a:off x="1117600" y="4800600"/>
            <a:ext cx="58928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Tree>
    <p:extLst>
      <p:ext uri="{BB962C8B-B14F-4D97-AF65-F5344CB8AC3E}">
        <p14:creationId xmlns:p14="http://schemas.microsoft.com/office/powerpoint/2010/main" val="1186488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Rectangle 11"/>
          <p:cNvSpPr/>
          <p:nvPr/>
        </p:nvSpPr>
        <p:spPr>
          <a:xfrm>
            <a:off x="1450848" y="0"/>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lang="ru-RU" noProof="1" smtClean="0"/>
              <a:t>Образец заголовка</a:t>
            </a:r>
            <a:endParaRPr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a:defRPr sz="1200">
                <a:solidFill>
                  <a:schemeClr val="bg2">
                    <a:shade val="50000"/>
                    <a:satMod val="200000"/>
                  </a:schemeClr>
                </a:solidFill>
              </a:defRPr>
            </a:lvl1pPr>
            <a:extLst/>
          </a:lstStyle>
          <a:p>
            <a:fld id="{C327EDFE-77E5-43BE-96EA-6C04B19FDD9D}" type="datetimeFigureOut">
              <a:rPr lang="ru-RU" smtClean="0"/>
              <a:t>09.11.2020</a:t>
            </a:fld>
            <a:endParaRPr lang="ru-RU"/>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a:defRPr sz="1200">
                <a:solidFill>
                  <a:schemeClr val="bg2">
                    <a:shade val="50000"/>
                    <a:satMod val="200000"/>
                  </a:schemeClr>
                </a:solidFill>
                <a:effectLst/>
              </a:defRPr>
            </a:lvl1pPr>
            <a:extLst/>
          </a:lstStyle>
          <a:p>
            <a:endParaRPr lang="ru-RU"/>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a:defRPr sz="1200">
                <a:solidFill>
                  <a:schemeClr val="bg2">
                    <a:shade val="50000"/>
                    <a:satMod val="200000"/>
                  </a:schemeClr>
                </a:solidFill>
                <a:effectLst/>
              </a:defRPr>
            </a:lvl1pPr>
            <a:extLst/>
          </a:lstStyle>
          <a:p>
            <a:fld id="{3DA93B1D-718C-4F5A-9573-FDD8F38F30BC}" type="slidenum">
              <a:rPr lang="ru-RU" smtClean="0"/>
              <a:t>‹#›</a:t>
            </a:fld>
            <a:endParaRPr lang="ru-RU"/>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extLst>
      <p:ext uri="{BB962C8B-B14F-4D97-AF65-F5344CB8AC3E}">
        <p14:creationId xmlns:p14="http://schemas.microsoft.com/office/powerpoint/2010/main" val="3874576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4E2A9-63CE-4681-A18C-55458555571A}" type="datetimeFigureOut">
              <a:rPr lang="ru-RU" smtClean="0"/>
              <a:t>09.11.2020</a:t>
            </a:fld>
            <a:endParaRPr 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2F7C-2F23-4BCA-BC88-0C786F44AEB4}" type="slidenum">
              <a:rPr lang="ru-RU" smtClean="0"/>
              <a:t>‹#›</a:t>
            </a:fld>
            <a:endParaRPr lang="ru-RU"/>
          </a:p>
        </p:txBody>
      </p:sp>
    </p:spTree>
    <p:extLst>
      <p:ext uri="{BB962C8B-B14F-4D97-AF65-F5344CB8AC3E}">
        <p14:creationId xmlns:p14="http://schemas.microsoft.com/office/powerpoint/2010/main" val="303929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gdataschool.ru/wiki/hd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9453" y="207336"/>
            <a:ext cx="9875520" cy="1472184"/>
          </a:xfrm>
        </p:spPr>
        <p:txBody>
          <a:bodyPr/>
          <a:lstStyle/>
          <a:p>
            <a:r>
              <a:rPr lang="ru-RU" dirty="0" smtClean="0"/>
              <a:t>СУБД</a:t>
            </a:r>
            <a:r>
              <a:rPr lang="en-US" dirty="0" smtClean="0"/>
              <a:t>  </a:t>
            </a:r>
            <a:r>
              <a:rPr lang="ru-RU" dirty="0" smtClean="0"/>
              <a:t>  </a:t>
            </a:r>
            <a:r>
              <a:rPr lang="en-US" dirty="0"/>
              <a:t>HBase</a:t>
            </a:r>
            <a:endParaRPr lang="ru-RU" dirty="0"/>
          </a:p>
        </p:txBody>
      </p:sp>
      <p:sp>
        <p:nvSpPr>
          <p:cNvPr id="3" name="Подзаголовок 2"/>
          <p:cNvSpPr>
            <a:spLocks noGrp="1"/>
          </p:cNvSpPr>
          <p:nvPr>
            <p:ph type="subTitle" idx="1"/>
          </p:nvPr>
        </p:nvSpPr>
        <p:spPr>
          <a:xfrm>
            <a:off x="1962034" y="3668473"/>
            <a:ext cx="9875520" cy="1752600"/>
          </a:xfrm>
        </p:spPr>
        <p:txBody>
          <a:bodyPr/>
          <a:lstStyle/>
          <a:p>
            <a:r>
              <a:rPr lang="ru-RU" dirty="0" smtClean="0"/>
              <a:t>Модель данных - </a:t>
            </a:r>
            <a:r>
              <a:rPr lang="en-US" altLang="ru-RU" dirty="0"/>
              <a:t>Wide Column </a:t>
            </a:r>
            <a:endParaRPr lang="ru-RU" dirty="0"/>
          </a:p>
        </p:txBody>
      </p:sp>
    </p:spTree>
    <p:extLst>
      <p:ext uri="{BB962C8B-B14F-4D97-AF65-F5344CB8AC3E}">
        <p14:creationId xmlns:p14="http://schemas.microsoft.com/office/powerpoint/2010/main" val="3308460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2047460"/>
            <a:ext cx="9997440" cy="4200939"/>
          </a:xfrm>
        </p:spPr>
        <p:txBody>
          <a:bodyPr/>
          <a:lstStyle/>
          <a:p>
            <a:r>
              <a:rPr lang="ru-RU" b="1" dirty="0" err="1"/>
              <a:t>MapReduce</a:t>
            </a:r>
            <a:r>
              <a:rPr lang="ru-RU" dirty="0"/>
              <a:t> — модель распределённых параллельных вычислений в компьютерных кластерах, представленная компанией Google. Согласно этой модели приложение разделяется на большое количество одинаковых элементарных заданий, выполняемых на узлах кластера и затем естественным образом сводимых в конечный результат.</a:t>
            </a:r>
          </a:p>
        </p:txBody>
      </p:sp>
      <p:sp>
        <p:nvSpPr>
          <p:cNvPr id="3" name="Заголовок 2"/>
          <p:cNvSpPr>
            <a:spLocks noGrp="1"/>
          </p:cNvSpPr>
          <p:nvPr>
            <p:ph type="title"/>
          </p:nvPr>
        </p:nvSpPr>
        <p:spPr/>
        <p:txBody>
          <a:bodyPr>
            <a:normAutofit fontScale="90000"/>
          </a:bodyPr>
          <a:lstStyle/>
          <a:p>
            <a:r>
              <a:rPr lang="ru-RU" dirty="0">
                <a:effectLst/>
              </a:rPr>
              <a:t>Технологии и тенденции работы с </a:t>
            </a:r>
            <a:r>
              <a:rPr lang="ru-RU" dirty="0" err="1">
                <a:effectLst/>
              </a:rPr>
              <a:t>Big</a:t>
            </a:r>
            <a:r>
              <a:rPr lang="ru-RU" dirty="0">
                <a:effectLst/>
              </a:rPr>
              <a:t> </a:t>
            </a:r>
            <a:r>
              <a:rPr lang="ru-RU" dirty="0" err="1" smtClean="0">
                <a:effectLst/>
              </a:rPr>
              <a:t>Data</a:t>
            </a:r>
            <a:endParaRPr lang="ru-RU" dirty="0"/>
          </a:p>
        </p:txBody>
      </p:sp>
    </p:spTree>
    <p:extLst>
      <p:ext uri="{BB962C8B-B14F-4D97-AF65-F5344CB8AC3E}">
        <p14:creationId xmlns:p14="http://schemas.microsoft.com/office/powerpoint/2010/main" val="18283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effectLst/>
              </a:rPr>
              <a:t>Технологии и тенденции работы с </a:t>
            </a:r>
            <a:r>
              <a:rPr lang="ru-RU" dirty="0" err="1">
                <a:effectLst/>
              </a:rPr>
              <a:t>Big</a:t>
            </a:r>
            <a:r>
              <a:rPr lang="ru-RU" dirty="0">
                <a:effectLst/>
              </a:rPr>
              <a:t> </a:t>
            </a:r>
            <a:r>
              <a:rPr lang="ru-RU" dirty="0" err="1" smtClean="0">
                <a:effectLst/>
              </a:rPr>
              <a:t>Data</a:t>
            </a:r>
            <a:endParaRPr lang="ru-RU" dirty="0"/>
          </a:p>
        </p:txBody>
      </p:sp>
      <p:sp>
        <p:nvSpPr>
          <p:cNvPr id="5" name="Объект 4"/>
          <p:cNvSpPr>
            <a:spLocks noGrp="1"/>
          </p:cNvSpPr>
          <p:nvPr>
            <p:ph idx="1"/>
          </p:nvPr>
        </p:nvSpPr>
        <p:spPr>
          <a:xfrm>
            <a:off x="1914144" y="1447800"/>
            <a:ext cx="9997440" cy="5300870"/>
          </a:xfrm>
        </p:spPr>
        <p:txBody>
          <a:bodyPr>
            <a:normAutofit/>
          </a:bodyPr>
          <a:lstStyle/>
          <a:p>
            <a:pPr>
              <a:lnSpc>
                <a:spcPts val="3800"/>
              </a:lnSpc>
            </a:pPr>
            <a:r>
              <a:rPr lang="ru-RU" b="1" dirty="0"/>
              <a:t>NoSQL</a:t>
            </a:r>
            <a:r>
              <a:rPr lang="ru-RU" dirty="0"/>
              <a:t> (от англ. </a:t>
            </a:r>
            <a:r>
              <a:rPr lang="ru-RU" dirty="0" err="1"/>
              <a:t>Not</a:t>
            </a:r>
            <a:r>
              <a:rPr lang="ru-RU" dirty="0"/>
              <a:t> </a:t>
            </a:r>
            <a:r>
              <a:rPr lang="ru-RU" dirty="0" err="1"/>
              <a:t>Only</a:t>
            </a:r>
            <a:r>
              <a:rPr lang="ru-RU" dirty="0"/>
              <a:t> SQL, не только SQL) — общий термин для различных нереляционных баз данных и хранилищ, не обозначает какую-либо одну конкретную технологию или продукт. Обычные реляционные базы данных хорошо подходят для достаточно быстрых и однотипных запросов, а на сложных и гибко построенных запросах, характерных для больших данных, нагрузка превышает разумные пределы и использование СУБД становится неэффективным.</a:t>
            </a:r>
          </a:p>
        </p:txBody>
      </p:sp>
    </p:spTree>
    <p:extLst>
      <p:ext uri="{BB962C8B-B14F-4D97-AF65-F5344CB8AC3E}">
        <p14:creationId xmlns:p14="http://schemas.microsoft.com/office/powerpoint/2010/main" val="6019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effectLst/>
              </a:rPr>
              <a:t>Технологии и тенденции работы с </a:t>
            </a:r>
            <a:r>
              <a:rPr lang="ru-RU" dirty="0" err="1">
                <a:effectLst/>
              </a:rPr>
              <a:t>Big</a:t>
            </a:r>
            <a:r>
              <a:rPr lang="ru-RU" dirty="0">
                <a:effectLst/>
              </a:rPr>
              <a:t> </a:t>
            </a:r>
            <a:r>
              <a:rPr lang="ru-RU" dirty="0" err="1" smtClean="0">
                <a:effectLst/>
              </a:rPr>
              <a:t>Data</a:t>
            </a:r>
            <a:endParaRPr lang="ru-RU" dirty="0"/>
          </a:p>
        </p:txBody>
      </p:sp>
      <p:sp>
        <p:nvSpPr>
          <p:cNvPr id="5" name="Объект 4"/>
          <p:cNvSpPr>
            <a:spLocks noGrp="1"/>
          </p:cNvSpPr>
          <p:nvPr>
            <p:ph idx="1"/>
          </p:nvPr>
        </p:nvSpPr>
        <p:spPr>
          <a:xfrm>
            <a:off x="1914144" y="1447800"/>
            <a:ext cx="9997440" cy="5300870"/>
          </a:xfrm>
        </p:spPr>
        <p:txBody>
          <a:bodyPr>
            <a:normAutofit/>
          </a:bodyPr>
          <a:lstStyle/>
          <a:p>
            <a:pPr>
              <a:lnSpc>
                <a:spcPts val="3800"/>
              </a:lnSpc>
            </a:pPr>
            <a:r>
              <a:rPr lang="ru-RU" b="1" dirty="0" err="1"/>
              <a:t>Hadoop</a:t>
            </a:r>
            <a:r>
              <a:rPr lang="ru-RU" dirty="0"/>
              <a:t> — свободно распространяемый набор утилит, библиотек и </a:t>
            </a:r>
            <a:r>
              <a:rPr lang="ru-RU" dirty="0" err="1"/>
              <a:t>фреймворк</a:t>
            </a:r>
            <a:r>
              <a:rPr lang="ru-RU" dirty="0"/>
              <a:t> для разработки и выполнения распределённых программ, работающих на кластерах из сотен и тысяч узлов. Считается одной из основополагающих технологий больших </a:t>
            </a:r>
            <a:r>
              <a:rPr lang="ru-RU" dirty="0" smtClean="0"/>
              <a:t>данных.</a:t>
            </a:r>
          </a:p>
          <a:p>
            <a:pPr>
              <a:lnSpc>
                <a:spcPts val="3800"/>
              </a:lnSpc>
              <a:spcBef>
                <a:spcPts val="1800"/>
              </a:spcBef>
            </a:pPr>
            <a:r>
              <a:rPr lang="ru-RU" b="1" dirty="0"/>
              <a:t>R</a:t>
            </a:r>
            <a:r>
              <a:rPr lang="ru-RU" dirty="0"/>
              <a:t> — язык программирования для статистической обработки данных и работы с графикой. Широко используется для анализа данных и фактически стал стандартом для статистических программ.</a:t>
            </a:r>
          </a:p>
        </p:txBody>
      </p:sp>
    </p:spTree>
    <p:extLst>
      <p:ext uri="{BB962C8B-B14F-4D97-AF65-F5344CB8AC3E}">
        <p14:creationId xmlns:p14="http://schemas.microsoft.com/office/powerpoint/2010/main" val="7670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14144" y="105673"/>
            <a:ext cx="9997440" cy="778910"/>
          </a:xfrm>
        </p:spPr>
        <p:txBody>
          <a:bodyPr>
            <a:normAutofit fontScale="90000"/>
          </a:bodyPr>
          <a:lstStyle/>
          <a:p>
            <a:r>
              <a:rPr lang="ru-RU" dirty="0">
                <a:effectLst/>
              </a:rPr>
              <a:t>Технологии и тенденции работы с </a:t>
            </a:r>
            <a:r>
              <a:rPr lang="ru-RU" dirty="0" err="1">
                <a:effectLst/>
              </a:rPr>
              <a:t>Big</a:t>
            </a:r>
            <a:r>
              <a:rPr lang="ru-RU" dirty="0">
                <a:effectLst/>
              </a:rPr>
              <a:t> </a:t>
            </a:r>
            <a:r>
              <a:rPr lang="ru-RU" dirty="0" err="1" smtClean="0">
                <a:effectLst/>
              </a:rPr>
              <a:t>Data</a:t>
            </a:r>
            <a:endParaRPr lang="ru-RU" dirty="0"/>
          </a:p>
        </p:txBody>
      </p:sp>
      <p:sp>
        <p:nvSpPr>
          <p:cNvPr id="5" name="Объект 4"/>
          <p:cNvSpPr>
            <a:spLocks noGrp="1"/>
          </p:cNvSpPr>
          <p:nvPr>
            <p:ph idx="1"/>
          </p:nvPr>
        </p:nvSpPr>
        <p:spPr>
          <a:xfrm>
            <a:off x="1371601" y="884583"/>
            <a:ext cx="10539984" cy="5864087"/>
          </a:xfrm>
        </p:spPr>
        <p:txBody>
          <a:bodyPr>
            <a:noAutofit/>
          </a:bodyPr>
          <a:lstStyle/>
          <a:p>
            <a:pPr>
              <a:lnSpc>
                <a:spcPts val="3400"/>
              </a:lnSpc>
            </a:pPr>
            <a:r>
              <a:rPr lang="ru-RU" sz="2800" b="1" dirty="0"/>
              <a:t>Аппаратные решения</a:t>
            </a:r>
            <a:r>
              <a:rPr lang="ru-RU" sz="2800" dirty="0"/>
              <a:t>. Корпорации </a:t>
            </a:r>
            <a:r>
              <a:rPr lang="ru-RU" sz="2800" dirty="0" err="1"/>
              <a:t>Teradata</a:t>
            </a:r>
            <a:r>
              <a:rPr lang="ru-RU" sz="2800" dirty="0"/>
              <a:t>, EMC и др. предлагают аппаратно-программные комплексы, предназначенные для обработки больших данных. Эти комплексы поставляются как готовые к установке телекоммуникационные шкафы, содержащие кластер серверов и управляющее программное обеспечение для массово-параллельной обработки. Сюда также иногда относят аппаратные решения для аналитической обработки в оперативной памяти, в частности, аппаратно-программные комплексы </a:t>
            </a:r>
            <a:r>
              <a:rPr lang="ru-RU" sz="2800" dirty="0" err="1"/>
              <a:t>Hana</a:t>
            </a:r>
            <a:r>
              <a:rPr lang="ru-RU" sz="2800" dirty="0"/>
              <a:t> компании SAP и комплекс </a:t>
            </a:r>
            <a:r>
              <a:rPr lang="ru-RU" sz="2800" dirty="0" err="1"/>
              <a:t>Exalytics</a:t>
            </a:r>
            <a:r>
              <a:rPr lang="ru-RU" sz="2800" dirty="0"/>
              <a:t> компании Oracle, несмотря на то, что такая обработка изначально не является массово-параллельной, а объёмы оперативной памяти одного узла ограничиваются несколькими терабайтами</a:t>
            </a:r>
            <a:r>
              <a:rPr lang="ru-RU" sz="2800" dirty="0" smtClean="0"/>
              <a:t>.</a:t>
            </a:r>
            <a:endParaRPr lang="ru-RU" sz="2800" dirty="0"/>
          </a:p>
        </p:txBody>
      </p:sp>
    </p:spTree>
    <p:extLst>
      <p:ext uri="{BB962C8B-B14F-4D97-AF65-F5344CB8AC3E}">
        <p14:creationId xmlns:p14="http://schemas.microsoft.com/office/powerpoint/2010/main" val="60318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1173018"/>
            <a:ext cx="9997440" cy="5523346"/>
          </a:xfrm>
        </p:spPr>
        <p:txBody>
          <a:bodyPr>
            <a:normAutofit/>
          </a:bodyPr>
          <a:lstStyle/>
          <a:p>
            <a:pPr marL="82296" indent="0">
              <a:buNone/>
            </a:pPr>
            <a:r>
              <a:rPr lang="ru-RU" dirty="0" err="1"/>
              <a:t>MapReduce</a:t>
            </a:r>
            <a:r>
              <a:rPr lang="ru-RU" dirty="0"/>
              <a:t> — это </a:t>
            </a:r>
            <a:r>
              <a:rPr lang="ru-RU" dirty="0" err="1" smtClean="0"/>
              <a:t>фреймворк</a:t>
            </a:r>
            <a:r>
              <a:rPr lang="ru-RU" dirty="0" smtClean="0"/>
              <a:t> </a:t>
            </a:r>
            <a:r>
              <a:rPr lang="ru-RU" dirty="0"/>
              <a:t>для вычисления некоторых наборов распределенных задач с использованием большого количества компьютеров (</a:t>
            </a:r>
            <a:r>
              <a:rPr lang="ru-RU" dirty="0" smtClean="0"/>
              <a:t>называемых </a:t>
            </a:r>
            <a:r>
              <a:rPr lang="ru-RU" dirty="0"/>
              <a:t>«</a:t>
            </a:r>
            <a:r>
              <a:rPr lang="ru-RU" dirty="0" err="1"/>
              <a:t>нодами</a:t>
            </a:r>
            <a:r>
              <a:rPr lang="ru-RU" dirty="0"/>
              <a:t>»), образующих кластер. </a:t>
            </a:r>
            <a:endParaRPr lang="en-US" dirty="0" smtClean="0"/>
          </a:p>
          <a:p>
            <a:pPr marL="82296" indent="0">
              <a:buNone/>
            </a:pPr>
            <a:endParaRPr lang="ru-RU" dirty="0" smtClean="0"/>
          </a:p>
          <a:p>
            <a:r>
              <a:rPr lang="en-US" b="1" dirty="0" smtClean="0"/>
              <a:t>m</a:t>
            </a:r>
            <a:r>
              <a:rPr lang="ru-RU" b="1" dirty="0" err="1" smtClean="0"/>
              <a:t>ap</a:t>
            </a:r>
            <a:r>
              <a:rPr lang="ru-RU" b="1" dirty="0" smtClean="0"/>
              <a:t> </a:t>
            </a:r>
            <a:r>
              <a:rPr lang="ru-RU" dirty="0" smtClean="0"/>
              <a:t>принимает </a:t>
            </a:r>
            <a:r>
              <a:rPr lang="ru-RU" dirty="0"/>
              <a:t>на вход список значений и некую функцию, которую затем применяет к каждому элементу списка и возвращает новый список;</a:t>
            </a:r>
          </a:p>
          <a:p>
            <a:r>
              <a:rPr lang="ru-RU" b="1" dirty="0" err="1"/>
              <a:t>reduce</a:t>
            </a:r>
            <a:r>
              <a:rPr lang="ru-RU" dirty="0"/>
              <a:t> (свёртка) — преобразует список к единственному атомарному значению при помощи заданной функции, которой на каждой итерации передаются новый элемент списка и промежуточный результат.</a:t>
            </a:r>
          </a:p>
          <a:p>
            <a:pPr marL="82296" indent="0">
              <a:buNone/>
            </a:pPr>
            <a:endParaRPr lang="ru-RU" dirty="0"/>
          </a:p>
        </p:txBody>
      </p:sp>
      <p:sp>
        <p:nvSpPr>
          <p:cNvPr id="3" name="Заголовок 2"/>
          <p:cNvSpPr>
            <a:spLocks noGrp="1"/>
          </p:cNvSpPr>
          <p:nvPr>
            <p:ph type="title"/>
          </p:nvPr>
        </p:nvSpPr>
        <p:spPr>
          <a:xfrm>
            <a:off x="1914144" y="120074"/>
            <a:ext cx="9997440" cy="858982"/>
          </a:xfrm>
        </p:spPr>
        <p:txBody>
          <a:bodyPr>
            <a:normAutofit/>
          </a:bodyPr>
          <a:lstStyle/>
          <a:p>
            <a:r>
              <a:rPr lang="en-US" altLang="ru-RU" dirty="0">
                <a:solidFill>
                  <a:schemeClr val="accent5">
                    <a:lumMod val="75000"/>
                  </a:schemeClr>
                </a:solidFill>
                <a:effectLst/>
                <a:latin typeface="Arial" panose="020B0604020202020204" pitchFamily="34" charset="0"/>
              </a:rPr>
              <a:t>Map </a:t>
            </a:r>
            <a:r>
              <a:rPr lang="en-US" altLang="ru-RU" dirty="0" err="1">
                <a:solidFill>
                  <a:schemeClr val="accent5">
                    <a:lumMod val="75000"/>
                  </a:schemeClr>
                </a:solidFill>
                <a:effectLst/>
                <a:latin typeface="Arial" panose="020B0604020202020204" pitchFamily="34" charset="0"/>
              </a:rPr>
              <a:t>Redu</a:t>
            </a:r>
            <a:r>
              <a:rPr lang="ru-RU" altLang="ru-RU" dirty="0">
                <a:solidFill>
                  <a:schemeClr val="accent5">
                    <a:lumMod val="75000"/>
                  </a:schemeClr>
                </a:solidFill>
                <a:effectLst/>
                <a:latin typeface="Arial" panose="020B0604020202020204" pitchFamily="34" charset="0"/>
              </a:rPr>
              <a:t>с</a:t>
            </a:r>
            <a:r>
              <a:rPr lang="en-US" altLang="ru-RU" dirty="0">
                <a:solidFill>
                  <a:schemeClr val="accent5">
                    <a:lumMod val="75000"/>
                  </a:schemeClr>
                </a:solidFill>
                <a:effectLst/>
                <a:latin typeface="Arial" panose="020B0604020202020204" pitchFamily="34" charset="0"/>
              </a:rPr>
              <a:t>e</a:t>
            </a:r>
            <a:endParaRPr lang="ru-RU" dirty="0">
              <a:solidFill>
                <a:schemeClr val="accent5">
                  <a:lumMod val="75000"/>
                </a:schemeClr>
              </a:solidFill>
            </a:endParaRPr>
          </a:p>
        </p:txBody>
      </p:sp>
    </p:spTree>
    <p:extLst>
      <p:ext uri="{BB962C8B-B14F-4D97-AF65-F5344CB8AC3E}">
        <p14:creationId xmlns:p14="http://schemas.microsoft.com/office/powerpoint/2010/main" val="1442709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996696"/>
            <a:ext cx="9997440" cy="5623560"/>
          </a:xfrm>
        </p:spPr>
        <p:txBody>
          <a:bodyPr>
            <a:normAutofit/>
          </a:bodyPr>
          <a:lstStyle/>
          <a:p>
            <a:pPr marL="596646" indent="-514350">
              <a:buFont typeface="+mj-lt"/>
              <a:buAutoNum type="arabicPeriod"/>
            </a:pPr>
            <a:r>
              <a:rPr lang="ru-RU" sz="2100" b="1" dirty="0" err="1"/>
              <a:t>Map</a:t>
            </a:r>
            <a:r>
              <a:rPr lang="ru-RU" sz="2100" dirty="0"/>
              <a:t> – предварительная обработка входных </a:t>
            </a:r>
            <a:r>
              <a:rPr lang="ru-RU" sz="2100" dirty="0" smtClean="0"/>
              <a:t>данных. Главный </a:t>
            </a:r>
            <a:r>
              <a:rPr lang="ru-RU" sz="2100" dirty="0"/>
              <a:t>узел кластера (</a:t>
            </a:r>
            <a:r>
              <a:rPr lang="ru-RU" sz="2100" dirty="0" err="1"/>
              <a:t>master</a:t>
            </a:r>
            <a:r>
              <a:rPr lang="ru-RU" sz="2100" dirty="0"/>
              <a:t> </a:t>
            </a:r>
            <a:r>
              <a:rPr lang="ru-RU" sz="2100" dirty="0" err="1"/>
              <a:t>node</a:t>
            </a:r>
            <a:r>
              <a:rPr lang="ru-RU" sz="2100" dirty="0"/>
              <a:t>) получает </a:t>
            </a:r>
            <a:r>
              <a:rPr lang="ru-RU" sz="2100" dirty="0" smtClean="0"/>
              <a:t>список данных, </a:t>
            </a:r>
            <a:r>
              <a:rPr lang="ru-RU" sz="2100" dirty="0"/>
              <a:t>делит его на части и передает рабочим узлам (</a:t>
            </a:r>
            <a:r>
              <a:rPr lang="ru-RU" sz="2100" dirty="0" err="1"/>
              <a:t>worker</a:t>
            </a:r>
            <a:r>
              <a:rPr lang="ru-RU" sz="2100" dirty="0"/>
              <a:t> </a:t>
            </a:r>
            <a:r>
              <a:rPr lang="ru-RU" sz="2100" dirty="0" err="1"/>
              <a:t>node</a:t>
            </a:r>
            <a:r>
              <a:rPr lang="ru-RU" sz="2100" dirty="0"/>
              <a:t>). Далее каждый рабочий узел применяет функцию </a:t>
            </a:r>
            <a:r>
              <a:rPr lang="ru-RU" sz="2100" dirty="0" err="1"/>
              <a:t>Map</a:t>
            </a:r>
            <a:r>
              <a:rPr lang="ru-RU" sz="2100" dirty="0"/>
              <a:t> к локальным данным и записывает результат в формате «ключ-значение» во временное хранилище.</a:t>
            </a:r>
          </a:p>
          <a:p>
            <a:pPr marL="596646" indent="-514350">
              <a:buFont typeface="+mj-lt"/>
              <a:buAutoNum type="arabicPeriod"/>
            </a:pPr>
            <a:r>
              <a:rPr lang="ru-RU" sz="2100" b="1" dirty="0" err="1"/>
              <a:t>Shuffle</a:t>
            </a:r>
            <a:r>
              <a:rPr lang="ru-RU" sz="2100" dirty="0"/>
              <a:t>, </a:t>
            </a:r>
            <a:r>
              <a:rPr lang="ru-RU" sz="2100" dirty="0" smtClean="0"/>
              <a:t> </a:t>
            </a:r>
            <a:r>
              <a:rPr lang="ru-RU" sz="2100" dirty="0" err="1" smtClean="0"/>
              <a:t>этар</a:t>
            </a:r>
            <a:r>
              <a:rPr lang="ru-RU" sz="2100" dirty="0" smtClean="0"/>
              <a:t> сортировки, когда </a:t>
            </a:r>
            <a:r>
              <a:rPr lang="ru-RU" sz="2100" dirty="0"/>
              <a:t>рабочие узлы перераспределяют данные на основе ключей, ранее созданных функцией </a:t>
            </a:r>
            <a:r>
              <a:rPr lang="ru-RU" sz="2100" dirty="0" err="1"/>
              <a:t>Map</a:t>
            </a:r>
            <a:r>
              <a:rPr lang="ru-RU" sz="2100" dirty="0"/>
              <a:t>, таким образом, чтобы все данные </a:t>
            </a:r>
            <a:r>
              <a:rPr lang="ru-RU" sz="2100" dirty="0" smtClean="0"/>
              <a:t>с одинаковым значением </a:t>
            </a:r>
            <a:r>
              <a:rPr lang="ru-RU" sz="2100" dirty="0"/>
              <a:t>ключа лежали на одном рабочем узле.</a:t>
            </a:r>
          </a:p>
          <a:p>
            <a:pPr marL="596646" indent="-514350">
              <a:buFont typeface="+mj-lt"/>
              <a:buAutoNum type="arabicPeriod"/>
            </a:pPr>
            <a:r>
              <a:rPr lang="ru-RU" sz="2100" b="1" dirty="0" err="1"/>
              <a:t>Reduce</a:t>
            </a:r>
            <a:r>
              <a:rPr lang="ru-RU" sz="2100" b="1" dirty="0"/>
              <a:t> </a:t>
            </a:r>
            <a:r>
              <a:rPr lang="ru-RU" sz="2100" dirty="0"/>
              <a:t>– параллельная обработка каждым рабочим узлом каждой группы данных по порядку следования ключей и «склейка» результатов на </a:t>
            </a:r>
            <a:r>
              <a:rPr lang="ru-RU" sz="2100" dirty="0" err="1"/>
              <a:t>master</a:t>
            </a:r>
            <a:r>
              <a:rPr lang="ru-RU" sz="2100" dirty="0"/>
              <a:t> </a:t>
            </a:r>
            <a:r>
              <a:rPr lang="ru-RU" sz="2100" dirty="0" err="1"/>
              <a:t>node</a:t>
            </a:r>
            <a:r>
              <a:rPr lang="ru-RU" sz="2100" dirty="0"/>
              <a:t>. Главный узел получает промежуточные ответы от рабочих узлов и передаёт их на свободные узлы для выполнения следующего шага. Получившийся после прохождения всех необходимых шагов результат – это и есть решение исходной задачи.</a:t>
            </a:r>
          </a:p>
          <a:p>
            <a:pPr marL="82296" indent="0">
              <a:buNone/>
            </a:pPr>
            <a:endParaRPr lang="ru-RU" sz="2100" dirty="0"/>
          </a:p>
        </p:txBody>
      </p:sp>
      <p:sp>
        <p:nvSpPr>
          <p:cNvPr id="3" name="Заголовок 2"/>
          <p:cNvSpPr>
            <a:spLocks noGrp="1"/>
          </p:cNvSpPr>
          <p:nvPr>
            <p:ph type="title"/>
          </p:nvPr>
        </p:nvSpPr>
        <p:spPr>
          <a:xfrm>
            <a:off x="1914144" y="0"/>
            <a:ext cx="9997440" cy="768096"/>
          </a:xfrm>
        </p:spPr>
        <p:txBody>
          <a:bodyPr/>
          <a:lstStyle/>
          <a:p>
            <a:r>
              <a:rPr lang="en-US" altLang="ru-RU" dirty="0">
                <a:solidFill>
                  <a:schemeClr val="accent5">
                    <a:lumMod val="75000"/>
                  </a:schemeClr>
                </a:solidFill>
                <a:effectLst/>
                <a:latin typeface="Arial" panose="020B0604020202020204" pitchFamily="34" charset="0"/>
              </a:rPr>
              <a:t>Map </a:t>
            </a:r>
            <a:r>
              <a:rPr lang="en-US" altLang="ru-RU" dirty="0" err="1">
                <a:solidFill>
                  <a:schemeClr val="accent5">
                    <a:lumMod val="75000"/>
                  </a:schemeClr>
                </a:solidFill>
                <a:effectLst/>
                <a:latin typeface="Arial" panose="020B0604020202020204" pitchFamily="34" charset="0"/>
              </a:rPr>
              <a:t>Redu</a:t>
            </a:r>
            <a:r>
              <a:rPr lang="ru-RU" altLang="ru-RU" dirty="0">
                <a:solidFill>
                  <a:schemeClr val="accent5">
                    <a:lumMod val="75000"/>
                  </a:schemeClr>
                </a:solidFill>
                <a:effectLst/>
                <a:latin typeface="Arial" panose="020B0604020202020204" pitchFamily="34" charset="0"/>
              </a:rPr>
              <a:t>с</a:t>
            </a:r>
            <a:r>
              <a:rPr lang="en-US" altLang="ru-RU" dirty="0">
                <a:solidFill>
                  <a:schemeClr val="accent5">
                    <a:lumMod val="75000"/>
                  </a:schemeClr>
                </a:solidFill>
                <a:effectLst/>
                <a:latin typeface="Arial" panose="020B0604020202020204" pitchFamily="34" charset="0"/>
              </a:rPr>
              <a:t>e</a:t>
            </a:r>
            <a:endParaRPr lang="ru-RU" dirty="0"/>
          </a:p>
        </p:txBody>
      </p:sp>
    </p:spTree>
    <p:extLst>
      <p:ext uri="{BB962C8B-B14F-4D97-AF65-F5344CB8AC3E}">
        <p14:creationId xmlns:p14="http://schemas.microsoft.com/office/powerpoint/2010/main" val="59511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059" y="1330608"/>
            <a:ext cx="9936899" cy="5080240"/>
          </a:xfrm>
        </p:spPr>
      </p:pic>
      <p:sp>
        <p:nvSpPr>
          <p:cNvPr id="3" name="Заголовок 2"/>
          <p:cNvSpPr>
            <a:spLocks noGrp="1"/>
          </p:cNvSpPr>
          <p:nvPr>
            <p:ph type="title"/>
          </p:nvPr>
        </p:nvSpPr>
        <p:spPr/>
        <p:txBody>
          <a:bodyPr/>
          <a:lstStyle/>
          <a:p>
            <a:r>
              <a:rPr lang="en-US" altLang="ru-RU" dirty="0">
                <a:solidFill>
                  <a:schemeClr val="tx1"/>
                </a:solidFill>
                <a:effectLst/>
                <a:latin typeface="Arial" panose="020B0604020202020204" pitchFamily="34" charset="0"/>
              </a:rPr>
              <a:t>Map </a:t>
            </a:r>
            <a:r>
              <a:rPr lang="en-US" altLang="ru-RU" dirty="0" err="1">
                <a:solidFill>
                  <a:schemeClr val="tx1"/>
                </a:solidFill>
                <a:effectLst/>
                <a:latin typeface="Arial" panose="020B0604020202020204" pitchFamily="34" charset="0"/>
              </a:rPr>
              <a:t>Redu</a:t>
            </a:r>
            <a:r>
              <a:rPr lang="ru-RU" altLang="ru-RU" dirty="0">
                <a:solidFill>
                  <a:schemeClr val="tx1"/>
                </a:solidFill>
                <a:effectLst/>
                <a:latin typeface="Arial" panose="020B0604020202020204" pitchFamily="34" charset="0"/>
              </a:rPr>
              <a:t>с</a:t>
            </a:r>
            <a:r>
              <a:rPr lang="en-US" altLang="ru-RU" dirty="0">
                <a:solidFill>
                  <a:schemeClr val="tx1"/>
                </a:solidFill>
                <a:effectLst/>
                <a:latin typeface="Arial" panose="020B0604020202020204" pitchFamily="34" charset="0"/>
              </a:rPr>
              <a:t>e</a:t>
            </a:r>
            <a:endParaRPr lang="ru-RU" dirty="0"/>
          </a:p>
        </p:txBody>
      </p:sp>
      <p:sp>
        <p:nvSpPr>
          <p:cNvPr id="5" name="Прямоугольник 4"/>
          <p:cNvSpPr/>
          <p:nvPr/>
        </p:nvSpPr>
        <p:spPr>
          <a:xfrm>
            <a:off x="2210637" y="1688123"/>
            <a:ext cx="6702251" cy="64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374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92469" y="1051034"/>
            <a:ext cx="10419115" cy="5633544"/>
          </a:xfrm>
        </p:spPr>
        <p:txBody>
          <a:bodyPr>
            <a:normAutofit/>
          </a:bodyPr>
          <a:lstStyle/>
          <a:p>
            <a:pPr marL="82296" indent="0">
              <a:lnSpc>
                <a:spcPts val="3800"/>
              </a:lnSpc>
              <a:buNone/>
            </a:pPr>
            <a:r>
              <a:rPr lang="ru-RU" sz="2800" b="1" dirty="0"/>
              <a:t>Hadoop</a:t>
            </a:r>
            <a:r>
              <a:rPr lang="ru-RU" sz="2800" dirty="0"/>
              <a:t> — проект фонда Apache Software Foundation, свободно распространяемый набор утилит, библиотек и фреймворк для разработки и выполнения распределённых программ, работающих на кластерах из сотен и тысяч узлов. Используется для реализации поисковых и контекстных механизмов многих высоконагруженных веб-сайтов, в том числе, для Yahoo! и </a:t>
            </a:r>
            <a:r>
              <a:rPr lang="ru-RU" sz="2800" dirty="0" smtClean="0"/>
              <a:t>Facebook. </a:t>
            </a:r>
            <a:r>
              <a:rPr lang="ru-RU" sz="2800" dirty="0"/>
              <a:t>Разработан на Java в рамках вычислительной парадигмы MapReduce, согласно которой приложение разделяется на большое количество одинаковых элементарных заданий, выполнимых на узлах кластера и естественным образом сводимых в конечный результат. </a:t>
            </a:r>
          </a:p>
        </p:txBody>
      </p:sp>
      <p:sp>
        <p:nvSpPr>
          <p:cNvPr id="3" name="Заголовок 2"/>
          <p:cNvSpPr>
            <a:spLocks noGrp="1"/>
          </p:cNvSpPr>
          <p:nvPr>
            <p:ph type="title"/>
          </p:nvPr>
        </p:nvSpPr>
        <p:spPr>
          <a:xfrm>
            <a:off x="1914144" y="0"/>
            <a:ext cx="9997440" cy="956441"/>
          </a:xfrm>
        </p:spPr>
        <p:txBody>
          <a:bodyPr/>
          <a:lstStyle/>
          <a:p>
            <a:r>
              <a:rPr lang="en-US" dirty="0" smtClean="0"/>
              <a:t>Hadoop</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05334" t="93816" r="-58207" b="-55655"/>
          <a:stretch/>
        </p:blipFill>
        <p:spPr>
          <a:xfrm>
            <a:off x="4393324" y="2953407"/>
            <a:ext cx="2396360" cy="1576552"/>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4163" t="18675" r="23612" b="17581"/>
          <a:stretch/>
        </p:blipFill>
        <p:spPr>
          <a:xfrm>
            <a:off x="10445675" y="3888486"/>
            <a:ext cx="1842426" cy="1264949"/>
          </a:xfrm>
          <a:prstGeom prst="rect">
            <a:avLst/>
          </a:prstGeom>
        </p:spPr>
      </p:pic>
    </p:spTree>
    <p:extLst>
      <p:ext uri="{BB962C8B-B14F-4D97-AF65-F5344CB8AC3E}">
        <p14:creationId xmlns:p14="http://schemas.microsoft.com/office/powerpoint/2010/main" val="3761430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341" y="364503"/>
            <a:ext cx="9385963" cy="6585255"/>
          </a:xfrm>
          <a:prstGeom prst="rect">
            <a:avLst/>
          </a:prstGeom>
        </p:spPr>
      </p:pic>
    </p:spTree>
    <p:extLst>
      <p:ext uri="{BB962C8B-B14F-4D97-AF65-F5344CB8AC3E}">
        <p14:creationId xmlns:p14="http://schemas.microsoft.com/office/powerpoint/2010/main" val="253304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14143" y="0"/>
            <a:ext cx="9997440" cy="914400"/>
          </a:xfrm>
        </p:spPr>
        <p:txBody>
          <a:bodyPr/>
          <a:lstStyle/>
          <a:p>
            <a:r>
              <a:rPr lang="ru-RU" dirty="0" smtClean="0"/>
              <a:t>Архитектура  </a:t>
            </a:r>
            <a:r>
              <a:rPr lang="en-US" dirty="0" smtClean="0"/>
              <a:t>Hadoop</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157" y="914400"/>
            <a:ext cx="8757413" cy="5943600"/>
          </a:xfrm>
          <a:prstGeom prst="rect">
            <a:avLst/>
          </a:prstGeom>
        </p:spPr>
      </p:pic>
    </p:spTree>
    <p:extLst>
      <p:ext uri="{BB962C8B-B14F-4D97-AF65-F5344CB8AC3E}">
        <p14:creationId xmlns:p14="http://schemas.microsoft.com/office/powerpoint/2010/main" val="28817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687511" y="3399714"/>
            <a:ext cx="8042275" cy="3941762"/>
          </a:xfrm>
        </p:spPr>
        <p:txBody>
          <a:bodyPr/>
          <a:lstStyle/>
          <a:p>
            <a:pPr>
              <a:lnSpc>
                <a:spcPts val="4000"/>
              </a:lnSpc>
            </a:pPr>
            <a:r>
              <a:rPr lang="en-US" altLang="ru-RU" dirty="0" smtClean="0"/>
              <a:t>Key-value (</a:t>
            </a:r>
            <a:r>
              <a:rPr lang="en-US" altLang="ru-RU" dirty="0" err="1" smtClean="0"/>
              <a:t>Redis</a:t>
            </a:r>
            <a:r>
              <a:rPr lang="en-US" altLang="ru-RU" dirty="0" smtClean="0"/>
              <a:t>, Dynamo, </a:t>
            </a:r>
            <a:r>
              <a:rPr lang="en-US" altLang="ru-RU" dirty="0" err="1" smtClean="0"/>
              <a:t>MemcacheDB</a:t>
            </a:r>
            <a:r>
              <a:rPr lang="en-US" altLang="ru-RU" dirty="0" smtClean="0"/>
              <a:t>, Voldemort)</a:t>
            </a:r>
          </a:p>
          <a:p>
            <a:pPr>
              <a:lnSpc>
                <a:spcPts val="4000"/>
              </a:lnSpc>
            </a:pPr>
            <a:r>
              <a:rPr lang="en-US" altLang="ru-RU" dirty="0" smtClean="0"/>
              <a:t>Document (MongoDB, </a:t>
            </a:r>
            <a:r>
              <a:rPr lang="en-US" altLang="ru-RU" dirty="0" err="1" smtClean="0"/>
              <a:t>CouchDB</a:t>
            </a:r>
            <a:r>
              <a:rPr lang="en-US" altLang="ru-RU" dirty="0" smtClean="0"/>
              <a:t>, </a:t>
            </a:r>
            <a:r>
              <a:rPr lang="en-US" altLang="ru-RU" dirty="0" err="1" smtClean="0"/>
              <a:t>Riak</a:t>
            </a:r>
            <a:r>
              <a:rPr lang="en-US" altLang="ru-RU" dirty="0" smtClean="0"/>
              <a:t>)</a:t>
            </a:r>
          </a:p>
          <a:p>
            <a:pPr>
              <a:lnSpc>
                <a:spcPts val="4000"/>
              </a:lnSpc>
            </a:pPr>
            <a:r>
              <a:rPr lang="en-US" altLang="ru-RU" dirty="0" smtClean="0"/>
              <a:t>Wide Column </a:t>
            </a:r>
            <a:r>
              <a:rPr lang="en-US" altLang="ru-RU" dirty="0"/>
              <a:t>(HBase, </a:t>
            </a:r>
            <a:r>
              <a:rPr lang="en-US" altLang="ru-RU" dirty="0" smtClean="0"/>
              <a:t>Cassandra, BigTable)</a:t>
            </a:r>
          </a:p>
          <a:p>
            <a:pPr>
              <a:lnSpc>
                <a:spcPts val="4000"/>
              </a:lnSpc>
            </a:pPr>
            <a:r>
              <a:rPr lang="en-US" altLang="ru-RU" dirty="0" smtClean="0"/>
              <a:t>Graph (Neo4j, </a:t>
            </a:r>
            <a:r>
              <a:rPr lang="en-US" altLang="ru-RU" dirty="0" err="1" smtClean="0"/>
              <a:t>InfiniteGraph</a:t>
            </a:r>
            <a:r>
              <a:rPr lang="en-US" altLang="ru-RU" dirty="0" smtClean="0"/>
              <a:t>)</a:t>
            </a:r>
          </a:p>
        </p:txBody>
      </p:sp>
      <p:sp>
        <p:nvSpPr>
          <p:cNvPr id="7170" name="Title 1"/>
          <p:cNvSpPr>
            <a:spLocks noGrp="1"/>
          </p:cNvSpPr>
          <p:nvPr>
            <p:ph type="title"/>
          </p:nvPr>
        </p:nvSpPr>
        <p:spPr/>
        <p:txBody>
          <a:bodyPr/>
          <a:lstStyle/>
          <a:p>
            <a:r>
              <a:rPr lang="en-US" altLang="ru-RU" dirty="0" smtClean="0">
                <a:solidFill>
                  <a:schemeClr val="accent5">
                    <a:lumMod val="75000"/>
                  </a:schemeClr>
                </a:solidFill>
              </a:rPr>
              <a:t>NoSQL </a:t>
            </a:r>
            <a:r>
              <a:rPr lang="ru-RU" altLang="ru-RU" dirty="0" smtClean="0">
                <a:solidFill>
                  <a:schemeClr val="accent5">
                    <a:lumMod val="75000"/>
                  </a:schemeClr>
                </a:solidFill>
              </a:rPr>
              <a:t>базы данных</a:t>
            </a:r>
            <a:endParaRPr lang="en-US" altLang="ru-RU" dirty="0" smtClean="0">
              <a:solidFill>
                <a:schemeClr val="accent5">
                  <a:lumMod val="75000"/>
                </a:schemeClr>
              </a:solidFill>
            </a:endParaRPr>
          </a:p>
        </p:txBody>
      </p:sp>
      <p:sp>
        <p:nvSpPr>
          <p:cNvPr id="4" name="Title 1"/>
          <p:cNvSpPr txBox="1">
            <a:spLocks/>
          </p:cNvSpPr>
          <p:nvPr/>
        </p:nvSpPr>
        <p:spPr>
          <a:xfrm>
            <a:off x="2944375" y="1463950"/>
            <a:ext cx="7528545" cy="1032094"/>
          </a:xfrm>
          <a:prstGeom prst="rect">
            <a:avLst/>
          </a:prstGeom>
        </p:spPr>
        <p:txBody>
          <a:bodyPr anchor="ctr">
            <a:noAutofit/>
          </a:bodyPr>
          <a:lst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ru-RU" sz="5400">
                <a:solidFill>
                  <a:schemeClr val="tx1"/>
                </a:solidFill>
              </a:rPr>
              <a:t>NoSQL = Not only SQL</a:t>
            </a:r>
            <a:endParaRPr lang="en-US" altLang="ru-RU" sz="5400" dirty="0">
              <a:solidFill>
                <a:schemeClr val="tx1"/>
              </a:solidFill>
            </a:endParaRPr>
          </a:p>
        </p:txBody>
      </p:sp>
    </p:spTree>
    <p:extLst>
      <p:ext uri="{BB962C8B-B14F-4D97-AF65-F5344CB8AC3E}">
        <p14:creationId xmlns:p14="http://schemas.microsoft.com/office/powerpoint/2010/main" val="2107117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57122" y="1631373"/>
            <a:ext cx="11111484" cy="5642263"/>
          </a:xfrm>
        </p:spPr>
        <p:txBody>
          <a:bodyPr>
            <a:normAutofit/>
          </a:bodyPr>
          <a:lstStyle/>
          <a:p>
            <a:r>
              <a:rPr lang="ru-RU" dirty="0"/>
              <a:t>В</a:t>
            </a:r>
            <a:r>
              <a:rPr lang="ru-RU" dirty="0" smtClean="0"/>
              <a:t> </a:t>
            </a:r>
            <a:r>
              <a:rPr lang="ru-RU" dirty="0"/>
              <a:t>октябре 2008 года была создана компания </a:t>
            </a:r>
            <a:r>
              <a:rPr lang="ru-RU" b="1" dirty="0"/>
              <a:t>Cloudera</a:t>
            </a:r>
            <a:r>
              <a:rPr lang="ru-RU" dirty="0"/>
              <a:t> целиком нацеленная на коммерциализацию Hadoop-технологий</a:t>
            </a:r>
            <a:endParaRPr lang="en-US" dirty="0" smtClean="0"/>
          </a:p>
          <a:p>
            <a:r>
              <a:rPr lang="ru-RU" dirty="0"/>
              <a:t>В 2009 году основана компания </a:t>
            </a:r>
            <a:r>
              <a:rPr lang="ru-RU" b="1" dirty="0" smtClean="0"/>
              <a:t>MapR</a:t>
            </a:r>
            <a:r>
              <a:rPr lang="ru-RU" dirty="0" smtClean="0"/>
              <a:t>, </a:t>
            </a:r>
            <a:r>
              <a:rPr lang="ru-RU" dirty="0"/>
              <a:t>поставившая целью создать высокопроизводительный вариант дистрибутива Hadoop, и поставлять его как собственническое программное </a:t>
            </a:r>
            <a:r>
              <a:rPr lang="ru-RU" dirty="0" smtClean="0"/>
              <a:t>обеспечение</a:t>
            </a:r>
          </a:p>
          <a:p>
            <a:r>
              <a:rPr lang="ru-RU" dirty="0"/>
              <a:t>В апреле 2009 года </a:t>
            </a:r>
            <a:r>
              <a:rPr lang="ru-RU" b="1" dirty="0"/>
              <a:t>Amazon</a:t>
            </a:r>
            <a:r>
              <a:rPr lang="ru-RU" dirty="0"/>
              <a:t> запустил облачный сервис </a:t>
            </a:r>
            <a:r>
              <a:rPr lang="ru-RU" dirty="0" err="1"/>
              <a:t>Elastic</a:t>
            </a:r>
            <a:r>
              <a:rPr lang="ru-RU" dirty="0"/>
              <a:t> </a:t>
            </a:r>
            <a:r>
              <a:rPr lang="ru-RU" dirty="0" err="1"/>
              <a:t>MapReduce</a:t>
            </a:r>
            <a:r>
              <a:rPr lang="ru-RU" dirty="0"/>
              <a:t>, предоставляющий подписчикам возможность создавать кластеры </a:t>
            </a:r>
            <a:r>
              <a:rPr lang="ru-RU" dirty="0" smtClean="0"/>
              <a:t>Hadoop</a:t>
            </a:r>
          </a:p>
        </p:txBody>
      </p:sp>
      <p:sp>
        <p:nvSpPr>
          <p:cNvPr id="3" name="Заголовок 2"/>
          <p:cNvSpPr>
            <a:spLocks noGrp="1"/>
          </p:cNvSpPr>
          <p:nvPr>
            <p:ph type="title"/>
          </p:nvPr>
        </p:nvSpPr>
        <p:spPr>
          <a:xfrm>
            <a:off x="1914144" y="0"/>
            <a:ext cx="9997440" cy="904009"/>
          </a:xfrm>
        </p:spPr>
        <p:txBody>
          <a:bodyPr/>
          <a:lstStyle/>
          <a:p>
            <a:r>
              <a:rPr lang="ru-RU" dirty="0" err="1" smtClean="0"/>
              <a:t>Комерциализация</a:t>
            </a:r>
            <a:r>
              <a:rPr lang="ru-RU" dirty="0" smtClean="0"/>
              <a:t> </a:t>
            </a:r>
            <a:r>
              <a:rPr lang="en-US" dirty="0" smtClean="0"/>
              <a:t>Hadoop</a:t>
            </a:r>
            <a:endParaRPr lang="ru-RU" dirty="0"/>
          </a:p>
        </p:txBody>
      </p:sp>
    </p:spTree>
    <p:extLst>
      <p:ext uri="{BB962C8B-B14F-4D97-AF65-F5344CB8AC3E}">
        <p14:creationId xmlns:p14="http://schemas.microsoft.com/office/powerpoint/2010/main" val="2145785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42823" y="1122218"/>
            <a:ext cx="11111484" cy="5642263"/>
          </a:xfrm>
        </p:spPr>
        <p:txBody>
          <a:bodyPr>
            <a:normAutofit fontScale="92500"/>
          </a:bodyPr>
          <a:lstStyle/>
          <a:p>
            <a:r>
              <a:rPr lang="ru-RU" dirty="0" smtClean="0"/>
              <a:t>В </a:t>
            </a:r>
            <a:r>
              <a:rPr lang="ru-RU" dirty="0"/>
              <a:t>2011 году </a:t>
            </a:r>
            <a:r>
              <a:rPr lang="ru-RU" b="1" dirty="0" err="1"/>
              <a:t>Yahoo</a:t>
            </a:r>
            <a:r>
              <a:rPr lang="ru-RU" dirty="0"/>
              <a:t> выделила подразделение, занимавшееся разработкой и использованием Hadoop, в самостоятельную компанию — </a:t>
            </a:r>
            <a:r>
              <a:rPr lang="ru-RU" b="1" dirty="0" smtClean="0"/>
              <a:t>Hortonworks</a:t>
            </a:r>
            <a:r>
              <a:rPr lang="ru-RU" dirty="0" smtClean="0"/>
              <a:t>, </a:t>
            </a:r>
            <a:r>
              <a:rPr lang="ru-RU" dirty="0"/>
              <a:t>вскоре новой компании удалось заключить соглашение с </a:t>
            </a:r>
            <a:r>
              <a:rPr lang="ru-RU" b="1" dirty="0"/>
              <a:t>Microsoft</a:t>
            </a:r>
            <a:r>
              <a:rPr lang="ru-RU" dirty="0"/>
              <a:t> о совместной разработке дистрибутива Hadoop для Windows Azure и Windows </a:t>
            </a:r>
            <a:r>
              <a:rPr lang="ru-RU" dirty="0" err="1" smtClean="0"/>
              <a:t>Server</a:t>
            </a:r>
            <a:endParaRPr lang="ru-RU" dirty="0" smtClean="0"/>
          </a:p>
          <a:p>
            <a:r>
              <a:rPr lang="ru-RU" b="1" dirty="0"/>
              <a:t>Oracle</a:t>
            </a:r>
            <a:r>
              <a:rPr lang="ru-RU" dirty="0"/>
              <a:t> выпустила аппаратно-программный комплекс Big Data </a:t>
            </a:r>
            <a:r>
              <a:rPr lang="ru-RU" dirty="0" err="1" smtClean="0"/>
              <a:t>appliance</a:t>
            </a:r>
            <a:r>
              <a:rPr lang="ru-RU" dirty="0" smtClean="0"/>
              <a:t> - заранее </a:t>
            </a:r>
            <a:r>
              <a:rPr lang="ru-RU" dirty="0"/>
              <a:t>собранный в телекоммуникационном шкафе и </a:t>
            </a:r>
            <a:r>
              <a:rPr lang="ru-RU" dirty="0" err="1"/>
              <a:t>предконфигурированный</a:t>
            </a:r>
            <a:r>
              <a:rPr lang="ru-RU" dirty="0"/>
              <a:t> Hadoop-кластер с дистрибутивом от </a:t>
            </a:r>
            <a:r>
              <a:rPr lang="ru-RU" dirty="0" smtClean="0"/>
              <a:t>Cloudera</a:t>
            </a:r>
          </a:p>
          <a:p>
            <a:r>
              <a:rPr lang="ru-RU" b="1" dirty="0"/>
              <a:t>IBM</a:t>
            </a:r>
            <a:r>
              <a:rPr lang="ru-RU" dirty="0"/>
              <a:t> на основе дистрибутива </a:t>
            </a:r>
            <a:r>
              <a:rPr lang="ru-RU" dirty="0" err="1"/>
              <a:t>Apache</a:t>
            </a:r>
            <a:r>
              <a:rPr lang="ru-RU" dirty="0"/>
              <a:t> создала продукт </a:t>
            </a:r>
            <a:r>
              <a:rPr lang="ru-RU" dirty="0" err="1" smtClean="0"/>
              <a:t>BigInsights</a:t>
            </a:r>
            <a:endParaRPr lang="ru-RU" baseline="30000" dirty="0"/>
          </a:p>
          <a:p>
            <a:r>
              <a:rPr lang="ru-RU" dirty="0" smtClean="0"/>
              <a:t> </a:t>
            </a:r>
            <a:r>
              <a:rPr lang="ru-RU" b="1" dirty="0"/>
              <a:t>EMC </a:t>
            </a:r>
            <a:r>
              <a:rPr lang="ru-RU" dirty="0"/>
              <a:t>лицензировала у MapR их высокопроизводительный Hadoop для интеграции в продукты</a:t>
            </a:r>
          </a:p>
        </p:txBody>
      </p:sp>
      <p:sp>
        <p:nvSpPr>
          <p:cNvPr id="3" name="Заголовок 2"/>
          <p:cNvSpPr>
            <a:spLocks noGrp="1"/>
          </p:cNvSpPr>
          <p:nvPr>
            <p:ph type="title"/>
          </p:nvPr>
        </p:nvSpPr>
        <p:spPr>
          <a:xfrm>
            <a:off x="1914144" y="0"/>
            <a:ext cx="9997440" cy="904009"/>
          </a:xfrm>
        </p:spPr>
        <p:txBody>
          <a:bodyPr/>
          <a:lstStyle/>
          <a:p>
            <a:r>
              <a:rPr lang="ru-RU" dirty="0" err="1" smtClean="0"/>
              <a:t>Комерциализация</a:t>
            </a:r>
            <a:r>
              <a:rPr lang="ru-RU" dirty="0" smtClean="0"/>
              <a:t> </a:t>
            </a:r>
            <a:r>
              <a:rPr lang="en-US" dirty="0" smtClean="0"/>
              <a:t>Hadoop</a:t>
            </a:r>
            <a:endParaRPr lang="ru-RU" dirty="0"/>
          </a:p>
        </p:txBody>
      </p:sp>
    </p:spTree>
    <p:extLst>
      <p:ext uri="{BB962C8B-B14F-4D97-AF65-F5344CB8AC3E}">
        <p14:creationId xmlns:p14="http://schemas.microsoft.com/office/powerpoint/2010/main" val="3453571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40571" y="1575293"/>
            <a:ext cx="9997440" cy="4830761"/>
          </a:xfrm>
        </p:spPr>
        <p:txBody>
          <a:bodyPr>
            <a:normAutofit/>
          </a:bodyPr>
          <a:lstStyle/>
          <a:p>
            <a:pPr marL="82296" indent="0">
              <a:lnSpc>
                <a:spcPts val="3700"/>
              </a:lnSpc>
              <a:buNone/>
            </a:pPr>
            <a:r>
              <a:rPr lang="ru-RU" b="1" dirty="0"/>
              <a:t>HBase</a:t>
            </a:r>
            <a:r>
              <a:rPr lang="ru-RU" dirty="0"/>
              <a:t> — СУБД класса NoSQL с открытым исходным кодом, проект экосистемы Hadoop. Написана на Java; относится к категории «семейство столбцов» (англ. </a:t>
            </a:r>
            <a:r>
              <a:rPr lang="ru-RU" i="1" dirty="0"/>
              <a:t>wide-column </a:t>
            </a:r>
            <a:r>
              <a:rPr lang="ru-RU" i="1" dirty="0" err="1"/>
              <a:t>store</a:t>
            </a:r>
            <a:r>
              <a:rPr lang="ru-RU" dirty="0"/>
              <a:t>), многие технические решения переняты из Google BigTable. Работает поверх распределенной файловой системы HDFS и обеспечивает BigTable-подобные возможности для Hadoop, то есть обеспечивает отказоустойчивый способ хранения больших объёмов разреженных данных. </a:t>
            </a:r>
          </a:p>
        </p:txBody>
      </p:sp>
      <p:sp>
        <p:nvSpPr>
          <p:cNvPr id="3" name="Заголовок 2"/>
          <p:cNvSpPr>
            <a:spLocks noGrp="1"/>
          </p:cNvSpPr>
          <p:nvPr>
            <p:ph type="title"/>
          </p:nvPr>
        </p:nvSpPr>
        <p:spPr/>
        <p:txBody>
          <a:bodyPr/>
          <a:lstStyle/>
          <a:p>
            <a:r>
              <a:rPr lang="en-US" dirty="0" smtClean="0"/>
              <a:t>H</a:t>
            </a:r>
            <a:r>
              <a:rPr lang="en-US" dirty="0"/>
              <a:t>B</a:t>
            </a:r>
            <a:r>
              <a:rPr lang="en-US" dirty="0" smtClean="0"/>
              <a:t>ase</a:t>
            </a:r>
            <a:endParaRPr lang="ru-RU" dirty="0"/>
          </a:p>
        </p:txBody>
      </p:sp>
    </p:spTree>
    <p:extLst>
      <p:ext uri="{BB962C8B-B14F-4D97-AF65-F5344CB8AC3E}">
        <p14:creationId xmlns:p14="http://schemas.microsoft.com/office/powerpoint/2010/main" val="22745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lvl="0"/>
            <a:r>
              <a:rPr lang="ru-RU" altLang="ru-RU" dirty="0" smtClean="0">
                <a:solidFill>
                  <a:schemeClr val="accent5">
                    <a:lumMod val="75000"/>
                  </a:schemeClr>
                </a:solidFill>
                <a:effectLst/>
                <a:latin typeface="Arial" panose="020B0604020202020204" pitchFamily="34" charset="0"/>
              </a:rPr>
              <a:t>Колонка</a:t>
            </a:r>
            <a:endParaRPr lang="ru-RU" dirty="0">
              <a:solidFill>
                <a:schemeClr val="accent5">
                  <a:lumMod val="75000"/>
                </a:schemeClr>
              </a:solidFill>
            </a:endParaRPr>
          </a:p>
        </p:txBody>
      </p:sp>
      <p:sp>
        <p:nvSpPr>
          <p:cNvPr id="4" name="Rectangle 1"/>
          <p:cNvSpPr>
            <a:spLocks noGrp="1" noChangeArrowheads="1"/>
          </p:cNvSpPr>
          <p:nvPr>
            <p:ph idx="1"/>
          </p:nvPr>
        </p:nvSpPr>
        <p:spPr bwMode="auto">
          <a:xfrm>
            <a:off x="1404637" y="1292369"/>
            <a:ext cx="10993266"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3000" dirty="0">
                <a:latin typeface="Arial" panose="020B0604020202020204" pitchFamily="34" charset="0"/>
              </a:rPr>
              <a:t>К</a:t>
            </a:r>
            <a:r>
              <a:rPr kumimoji="0" lang="ru-RU" altLang="ru-RU" sz="3000" b="0" i="0" u="none" strike="noStrike" cap="none" normalizeH="0" baseline="0" dirty="0" smtClean="0">
                <a:ln>
                  <a:noFill/>
                </a:ln>
                <a:solidFill>
                  <a:schemeClr val="tx1"/>
                </a:solidFill>
                <a:effectLst/>
                <a:latin typeface="Arial" panose="020B0604020202020204" pitchFamily="34" charset="0"/>
              </a:rPr>
              <a:t>олонка (</a:t>
            </a:r>
            <a:r>
              <a:rPr kumimoji="0" lang="ru-RU" altLang="ru-RU" sz="3000" b="0" i="0" u="none" strike="noStrike" cap="none" normalizeH="0" baseline="0" dirty="0" err="1" smtClean="0">
                <a:ln>
                  <a:noFill/>
                </a:ln>
                <a:solidFill>
                  <a:schemeClr val="tx1"/>
                </a:solidFill>
                <a:effectLst/>
                <a:latin typeface="Arial" panose="020B0604020202020204" pitchFamily="34" charset="0"/>
              </a:rPr>
              <a:t>Column</a:t>
            </a:r>
            <a:r>
              <a:rPr kumimoji="0" lang="ru-RU" altLang="ru-RU" sz="3000" b="0" i="0" u="none" strike="noStrike" cap="none" normalizeH="0" baseline="0" dirty="0" smtClean="0">
                <a:ln>
                  <a:noFill/>
                </a:ln>
                <a:solidFill>
                  <a:schemeClr val="tx1"/>
                </a:solidFill>
                <a:effectLst/>
                <a:latin typeface="Arial" panose="020B0604020202020204" pitchFamily="34" charset="0"/>
              </a:rPr>
              <a:t>) — это минимальный элемент данных.</a:t>
            </a:r>
            <a:endParaRPr kumimoji="0" lang="en-US" altLang="ru-RU" sz="3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000" b="0" i="0" u="none" strike="noStrike" cap="none" normalizeH="0" baseline="0" dirty="0" smtClean="0">
                <a:ln>
                  <a:noFill/>
                </a:ln>
                <a:solidFill>
                  <a:schemeClr val="tx1"/>
                </a:solidFill>
                <a:effectLst/>
                <a:latin typeface="Arial" panose="020B0604020202020204" pitchFamily="34" charset="0"/>
              </a:rPr>
              <a:t>Это триплет, содержащий имя, значение и метку времени.</a:t>
            </a:r>
            <a:endParaRPr kumimoji="0" lang="en-US" altLang="ru-RU" sz="3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000" b="0" i="0" u="none" strike="noStrike" cap="none" normalizeH="0" baseline="0" dirty="0" smtClean="0">
                <a:ln>
                  <a:noFill/>
                </a:ln>
                <a:solidFill>
                  <a:schemeClr val="tx1"/>
                </a:solidFill>
                <a:effectLst/>
                <a:latin typeface="Arial" panose="020B0604020202020204" pitchFamily="34" charset="0"/>
              </a:rPr>
              <a:t>Столбец, представленный в обозначениях JSON:</a:t>
            </a:r>
            <a:br>
              <a:rPr kumimoji="0" lang="ru-RU" altLang="ru-RU" sz="3000" b="0" i="0" u="none" strike="noStrike" cap="none" normalizeH="0" baseline="0" dirty="0" smtClean="0">
                <a:ln>
                  <a:noFill/>
                </a:ln>
                <a:solidFill>
                  <a:schemeClr val="tx1"/>
                </a:solidFill>
                <a:effectLst/>
                <a:latin typeface="Arial" panose="020B0604020202020204" pitchFamily="34" charset="0"/>
              </a:rPr>
            </a:br>
            <a:r>
              <a:rPr kumimoji="0" lang="ru-RU" altLang="ru-RU" b="0" i="0" u="none" strike="noStrike" cap="none" normalizeH="0" baseline="0" dirty="0" smtClean="0">
                <a:ln>
                  <a:noFill/>
                </a:ln>
                <a:solidFill>
                  <a:srgbClr val="000000"/>
                </a:solidFill>
                <a:effectLst/>
                <a:latin typeface="Arial Unicode MS"/>
              </a:rPr>
              <a:t>{</a:t>
            </a:r>
            <a:br>
              <a:rPr kumimoji="0" lang="ru-RU" altLang="ru-RU" b="0" i="0" u="none" strike="noStrike" cap="none" normalizeH="0" baseline="0" dirty="0" smtClean="0">
                <a:ln>
                  <a:noFill/>
                </a:ln>
                <a:solidFill>
                  <a:srgbClr val="000000"/>
                </a:solidFill>
                <a:effectLst/>
                <a:latin typeface="Arial Unicode MS"/>
              </a:rPr>
            </a:b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err="1" smtClean="0">
                <a:ln>
                  <a:noFill/>
                </a:ln>
                <a:solidFill>
                  <a:srgbClr val="000000"/>
                </a:solidFill>
                <a:effectLst/>
                <a:latin typeface="Arial Unicode MS"/>
              </a:rPr>
              <a:t>name</a:t>
            </a: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smtClean="0">
                <a:ln>
                  <a:noFill/>
                </a:ln>
                <a:solidFill>
                  <a:srgbClr val="A31515"/>
                </a:solidFill>
                <a:effectLst/>
                <a:latin typeface="Arial Unicode MS"/>
              </a:rPr>
              <a:t>"</a:t>
            </a:r>
            <a:r>
              <a:rPr kumimoji="0" lang="ru-RU" altLang="ru-RU" b="0" i="0" u="none" strike="noStrike" cap="none" normalizeH="0" baseline="0" dirty="0" err="1" smtClean="0">
                <a:ln>
                  <a:noFill/>
                </a:ln>
                <a:solidFill>
                  <a:srgbClr val="A31515"/>
                </a:solidFill>
                <a:effectLst/>
                <a:latin typeface="Arial Unicode MS"/>
              </a:rPr>
              <a:t>emailAddress</a:t>
            </a:r>
            <a:r>
              <a:rPr kumimoji="0" lang="ru-RU" altLang="ru-RU" b="0" i="0" u="none" strike="noStrike" cap="none" normalizeH="0" baseline="0" dirty="0" smtClean="0">
                <a:ln>
                  <a:noFill/>
                </a:ln>
                <a:solidFill>
                  <a:srgbClr val="A31515"/>
                </a:solidFill>
                <a:effectLst/>
                <a:latin typeface="Arial Unicode MS"/>
              </a:rPr>
              <a:t>"</a:t>
            </a: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smtClean="0">
                <a:ln>
                  <a:noFill/>
                </a:ln>
                <a:solidFill>
                  <a:srgbClr val="008000"/>
                </a:solidFill>
                <a:effectLst/>
                <a:latin typeface="Arial Unicode MS"/>
              </a:rPr>
              <a:t>// имя</a:t>
            </a:r>
            <a:r>
              <a:rPr kumimoji="0" lang="ru-RU" altLang="ru-RU" b="0" i="0" u="none" strike="noStrike" cap="none" normalizeH="0" baseline="0" dirty="0" smtClean="0">
                <a:ln>
                  <a:noFill/>
                </a:ln>
                <a:solidFill>
                  <a:srgbClr val="000000"/>
                </a:solidFill>
                <a:effectLst/>
                <a:latin typeface="Arial Unicode MS"/>
              </a:rPr>
              <a:t/>
            </a:r>
            <a:br>
              <a:rPr kumimoji="0" lang="ru-RU" altLang="ru-RU" b="0" i="0" u="none" strike="noStrike" cap="none" normalizeH="0" baseline="0" dirty="0" smtClean="0">
                <a:ln>
                  <a:noFill/>
                </a:ln>
                <a:solidFill>
                  <a:srgbClr val="000000"/>
                </a:solidFill>
                <a:effectLst/>
                <a:latin typeface="Arial Unicode MS"/>
              </a:rPr>
            </a:b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err="1" smtClean="0">
                <a:ln>
                  <a:noFill/>
                </a:ln>
                <a:solidFill>
                  <a:srgbClr val="000000"/>
                </a:solidFill>
                <a:effectLst/>
                <a:latin typeface="Arial Unicode MS"/>
              </a:rPr>
              <a:t>value</a:t>
            </a: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smtClean="0">
                <a:ln>
                  <a:noFill/>
                </a:ln>
                <a:solidFill>
                  <a:srgbClr val="A31515"/>
                </a:solidFill>
                <a:effectLst/>
                <a:latin typeface="Arial Unicode MS"/>
              </a:rPr>
              <a:t>"arin@example.com"</a:t>
            </a: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smtClean="0">
                <a:ln>
                  <a:noFill/>
                </a:ln>
                <a:solidFill>
                  <a:srgbClr val="008000"/>
                </a:solidFill>
                <a:effectLst/>
                <a:latin typeface="Arial Unicode MS"/>
              </a:rPr>
              <a:t>// значение</a:t>
            </a:r>
            <a:r>
              <a:rPr kumimoji="0" lang="ru-RU" altLang="ru-RU" b="0" i="0" u="none" strike="noStrike" cap="none" normalizeH="0" baseline="0" dirty="0" smtClean="0">
                <a:ln>
                  <a:noFill/>
                </a:ln>
                <a:solidFill>
                  <a:srgbClr val="000000"/>
                </a:solidFill>
                <a:effectLst/>
                <a:latin typeface="Arial Unicode MS"/>
              </a:rPr>
              <a:t/>
            </a:r>
            <a:br>
              <a:rPr kumimoji="0" lang="ru-RU" altLang="ru-RU" b="0" i="0" u="none" strike="noStrike" cap="none" normalizeH="0" baseline="0" dirty="0" smtClean="0">
                <a:ln>
                  <a:noFill/>
                </a:ln>
                <a:solidFill>
                  <a:srgbClr val="000000"/>
                </a:solidFill>
                <a:effectLst/>
                <a:latin typeface="Arial Unicode MS"/>
              </a:rPr>
            </a:br>
            <a:r>
              <a:rPr kumimoji="0" lang="ru-RU" altLang="ru-RU" b="0" i="0" u="none" strike="noStrike" cap="none" normalizeH="0" baseline="0" dirty="0" smtClean="0">
                <a:ln>
                  <a:noFill/>
                </a:ln>
                <a:solidFill>
                  <a:srgbClr val="000000"/>
                </a:solidFill>
                <a:effectLst/>
                <a:latin typeface="Arial Unicode MS"/>
              </a:rPr>
              <a:t>  </a:t>
            </a:r>
            <a:r>
              <a:rPr kumimoji="0" lang="ru-RU" altLang="ru-RU" b="0" i="0" u="none" strike="noStrike" cap="none" normalizeH="0" baseline="0" dirty="0" err="1" smtClean="0">
                <a:ln>
                  <a:noFill/>
                </a:ln>
                <a:solidFill>
                  <a:srgbClr val="000000"/>
                </a:solidFill>
                <a:effectLst/>
                <a:latin typeface="Arial Unicode MS"/>
              </a:rPr>
              <a:t>timestamp</a:t>
            </a:r>
            <a:r>
              <a:rPr kumimoji="0" lang="ru-RU" altLang="ru-RU" b="0" i="0" u="none" strike="noStrike" cap="none" normalizeH="0" baseline="0" dirty="0" smtClean="0">
                <a:ln>
                  <a:noFill/>
                </a:ln>
                <a:solidFill>
                  <a:srgbClr val="000000"/>
                </a:solidFill>
                <a:effectLst/>
                <a:latin typeface="Arial Unicode MS"/>
              </a:rPr>
              <a:t>: 123456789 </a:t>
            </a:r>
            <a:r>
              <a:rPr kumimoji="0" lang="ru-RU" altLang="ru-RU" b="0" i="0" u="none" strike="noStrike" cap="none" normalizeH="0" baseline="0" dirty="0" smtClean="0">
                <a:ln>
                  <a:noFill/>
                </a:ln>
                <a:solidFill>
                  <a:srgbClr val="008000"/>
                </a:solidFill>
                <a:effectLst/>
                <a:latin typeface="Arial Unicode MS"/>
              </a:rPr>
              <a:t>// метка времени</a:t>
            </a:r>
            <a:r>
              <a:rPr kumimoji="0" lang="ru-RU" altLang="ru-RU" b="0" i="0" u="none" strike="noStrike" cap="none" normalizeH="0" baseline="0" dirty="0" smtClean="0">
                <a:ln>
                  <a:noFill/>
                </a:ln>
                <a:solidFill>
                  <a:srgbClr val="000000"/>
                </a:solidFill>
                <a:effectLst/>
                <a:latin typeface="Arial Unicode MS"/>
              </a:rPr>
              <a:t/>
            </a:r>
            <a:br>
              <a:rPr kumimoji="0" lang="ru-RU" altLang="ru-RU" b="0" i="0" u="none" strike="noStrike" cap="none" normalizeH="0" baseline="0" dirty="0" smtClean="0">
                <a:ln>
                  <a:noFill/>
                </a:ln>
                <a:solidFill>
                  <a:srgbClr val="000000"/>
                </a:solidFill>
                <a:effectLst/>
                <a:latin typeface="Arial Unicode MS"/>
              </a:rPr>
            </a:br>
            <a:r>
              <a:rPr kumimoji="0" lang="ru-RU" altLang="ru-RU" b="0" i="0" u="none" strike="noStrike" cap="none" normalizeH="0" baseline="0" dirty="0" smtClean="0">
                <a:ln>
                  <a:noFill/>
                </a:ln>
                <a:solidFill>
                  <a:srgbClr val="000000"/>
                </a:solidFill>
                <a:effectLst/>
                <a:latin typeface="Arial Unicode MS"/>
              </a:rPr>
              <a:t>}</a:t>
            </a:r>
            <a:r>
              <a:rPr kumimoji="0" lang="ru-RU" altLang="ru-RU"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dirty="0" smtClean="0"/>
              <a:t>Значение </a:t>
            </a:r>
            <a:r>
              <a:rPr lang="en-US" dirty="0" smtClean="0"/>
              <a:t>time </a:t>
            </a:r>
            <a:r>
              <a:rPr lang="en-US" dirty="0"/>
              <a:t>to live (TTL</a:t>
            </a:r>
            <a:r>
              <a:rPr lang="en-US" dirty="0" smtClean="0"/>
              <a:t>)</a:t>
            </a:r>
            <a:r>
              <a:rPr lang="ru-RU" dirty="0" smtClean="0"/>
              <a:t> определяет время жизни колонки</a:t>
            </a: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7719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00455" y="-6980"/>
            <a:ext cx="5382062" cy="754062"/>
          </a:xfrm>
        </p:spPr>
        <p:txBody>
          <a:bodyPr>
            <a:normAutofit fontScale="90000"/>
          </a:bodyPr>
          <a:lstStyle/>
          <a:p>
            <a:r>
              <a:rPr lang="ru-RU" dirty="0" smtClean="0"/>
              <a:t>Модель данных </a:t>
            </a:r>
            <a:r>
              <a:rPr lang="en-US" dirty="0" smtClean="0"/>
              <a:t>Hbase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17" y="1731331"/>
            <a:ext cx="5309483" cy="4889630"/>
          </a:xfrm>
          <a:prstGeom prst="rect">
            <a:avLst/>
          </a:prstGeom>
        </p:spPr>
      </p:pic>
      <p:sp>
        <p:nvSpPr>
          <p:cNvPr id="16" name="Rectangle 1"/>
          <p:cNvSpPr>
            <a:spLocks noChangeArrowheads="1"/>
          </p:cNvSpPr>
          <p:nvPr/>
        </p:nvSpPr>
        <p:spPr bwMode="auto">
          <a:xfrm>
            <a:off x="934808" y="1136852"/>
            <a:ext cx="5978056" cy="556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00100" marR="0" lvl="0" indent="-342900" algn="l" defTabSz="914400" rtl="0" eaLnBrk="0" fontAlgn="base" latinLnBrk="0" hangingPunct="0">
              <a:lnSpc>
                <a:spcPts val="3100"/>
              </a:lnSpc>
              <a:spcBef>
                <a:spcPts val="1200"/>
              </a:spcBef>
              <a:spcAft>
                <a:spcPct val="0"/>
              </a:spcAft>
              <a:buClrTx/>
              <a:buSzTx/>
              <a:buFont typeface="Wingdings" panose="05000000000000000000" pitchFamily="2" charset="2"/>
              <a:buChar char="v"/>
              <a:tabLst/>
            </a:pPr>
            <a:r>
              <a:rPr lang="ru-RU" altLang="ru-RU" sz="2400" dirty="0">
                <a:latin typeface="Arial" panose="020B0604020202020204" pitchFamily="34" charset="0"/>
              </a:rPr>
              <a:t>Д</a:t>
            </a:r>
            <a:r>
              <a:rPr kumimoji="0" lang="ru-RU" altLang="ru-RU" sz="2400" b="0" i="0" u="none" strike="noStrike" cap="none" normalizeH="0" baseline="0" dirty="0" smtClean="0">
                <a:ln>
                  <a:noFill/>
                </a:ln>
                <a:solidFill>
                  <a:schemeClr val="tx1"/>
                </a:solidFill>
                <a:effectLst/>
                <a:latin typeface="Arial" panose="020B0604020202020204" pitchFamily="34" charset="0"/>
              </a:rPr>
              <a:t>анные организованы в таблицы, проиндексированные первичным ключом (</a:t>
            </a:r>
            <a:r>
              <a:rPr kumimoji="0" lang="ru-RU" altLang="ru-RU" sz="2400" b="1" i="0" u="none" strike="noStrike" cap="none" normalizeH="0" baseline="0" dirty="0" err="1" smtClean="0">
                <a:ln>
                  <a:noFill/>
                </a:ln>
                <a:solidFill>
                  <a:schemeClr val="tx1"/>
                </a:solidFill>
                <a:effectLst/>
                <a:latin typeface="Arial" panose="020B0604020202020204" pitchFamily="34" charset="0"/>
              </a:rPr>
              <a:t>RowKey</a:t>
            </a:r>
            <a:r>
              <a:rPr kumimoji="0" lang="ru-RU" altLang="ru-RU" sz="2400" b="0" i="0" u="none" strike="noStrike" cap="none" normalizeH="0" baseline="0" dirty="0" smtClean="0">
                <a:ln>
                  <a:noFill/>
                </a:ln>
                <a:solidFill>
                  <a:schemeClr val="tx1"/>
                </a:solidFill>
                <a:effectLst/>
                <a:latin typeface="Arial" panose="020B0604020202020204" pitchFamily="34" charset="0"/>
              </a:rPr>
              <a:t>); </a:t>
            </a:r>
          </a:p>
          <a:p>
            <a:pPr marL="800100" lvl="0" indent="-342900" eaLnBrk="0" fontAlgn="base" hangingPunct="0">
              <a:lnSpc>
                <a:spcPts val="3100"/>
              </a:lnSpc>
              <a:spcBef>
                <a:spcPts val="1200"/>
              </a:spcBef>
              <a:spcAft>
                <a:spcPct val="0"/>
              </a:spcAft>
              <a:buFont typeface="Wingdings" panose="05000000000000000000" pitchFamily="2" charset="2"/>
              <a:buChar char="v"/>
            </a:pPr>
            <a:r>
              <a:rPr lang="ru-RU" altLang="ru-RU" sz="2400" dirty="0" smtClean="0">
                <a:latin typeface="Arial" panose="020B0604020202020204" pitchFamily="34" charset="0"/>
              </a:rPr>
              <a:t>Д</a:t>
            </a:r>
            <a:r>
              <a:rPr kumimoji="0" lang="ru-RU" altLang="ru-RU" sz="2400" b="0" i="0" u="none" strike="noStrike" cap="none" normalizeH="0" baseline="0" dirty="0" smtClean="0">
                <a:ln>
                  <a:noFill/>
                </a:ln>
                <a:solidFill>
                  <a:schemeClr val="tx1"/>
                </a:solidFill>
                <a:effectLst/>
                <a:latin typeface="Arial" panose="020B0604020202020204" pitchFamily="34" charset="0"/>
              </a:rPr>
              <a:t>ля каждого первичного ключа может храниться неограниченный набор </a:t>
            </a:r>
            <a:r>
              <a:rPr kumimoji="0" lang="ru-RU" altLang="ru-RU" sz="2400" b="1" i="0" u="none" strike="noStrike" cap="none" normalizeH="0" baseline="0" dirty="0" smtClean="0">
                <a:ln>
                  <a:noFill/>
                </a:ln>
                <a:solidFill>
                  <a:schemeClr val="tx1"/>
                </a:solidFill>
                <a:effectLst/>
                <a:latin typeface="Arial" panose="020B0604020202020204" pitchFamily="34" charset="0"/>
              </a:rPr>
              <a:t>атрибутов (колонок)</a:t>
            </a:r>
            <a:r>
              <a:rPr kumimoji="0" lang="ru-RU" altLang="ru-RU" sz="2400" b="0" i="0" u="none" strike="noStrike" cap="none" normalizeH="0" baseline="0" dirty="0" smtClean="0">
                <a:ln>
                  <a:noFill/>
                </a:ln>
                <a:solidFill>
                  <a:schemeClr val="tx1"/>
                </a:solidFill>
                <a:effectLst/>
                <a:latin typeface="Arial" panose="020B0604020202020204" pitchFamily="34" charset="0"/>
              </a:rPr>
              <a:t>;</a:t>
            </a:r>
            <a:endParaRPr kumimoji="0" lang="en-US" altLang="ru-RU" sz="2400" b="0" i="0" u="none" strike="noStrike" cap="none" normalizeH="0" baseline="0" dirty="0" smtClean="0">
              <a:ln>
                <a:noFill/>
              </a:ln>
              <a:solidFill>
                <a:schemeClr val="tx1"/>
              </a:solidFill>
              <a:effectLst/>
              <a:latin typeface="Arial" panose="020B0604020202020204" pitchFamily="34" charset="0"/>
            </a:endParaRPr>
          </a:p>
          <a:p>
            <a:pPr marL="800100" lvl="0" indent="-342900" eaLnBrk="0" fontAlgn="base" hangingPunct="0">
              <a:lnSpc>
                <a:spcPts val="3100"/>
              </a:lnSpc>
              <a:spcBef>
                <a:spcPts val="1200"/>
              </a:spcBef>
              <a:spcAft>
                <a:spcPct val="0"/>
              </a:spcAft>
              <a:buFont typeface="Wingdings" panose="05000000000000000000" pitchFamily="2" charset="2"/>
              <a:buChar char="v"/>
            </a:pPr>
            <a:r>
              <a:rPr lang="ru-RU" sz="2400" b="1" dirty="0" smtClean="0"/>
              <a:t>Колонки </a:t>
            </a:r>
            <a:r>
              <a:rPr lang="ru-RU" sz="2400" dirty="0"/>
              <a:t>организованны в </a:t>
            </a:r>
            <a:r>
              <a:rPr lang="ru-RU" sz="2400" b="1" dirty="0"/>
              <a:t>группы колонок</a:t>
            </a:r>
            <a:r>
              <a:rPr lang="ru-RU" sz="2400" dirty="0"/>
              <a:t> (</a:t>
            </a:r>
            <a:r>
              <a:rPr lang="ru-RU" sz="2400" b="1" dirty="0" err="1"/>
              <a:t>Column</a:t>
            </a:r>
            <a:r>
              <a:rPr lang="ru-RU" sz="2400" b="1" dirty="0"/>
              <a:t> </a:t>
            </a:r>
            <a:r>
              <a:rPr lang="ru-RU" sz="2400" b="1" dirty="0" err="1"/>
              <a:t>Family</a:t>
            </a:r>
            <a:r>
              <a:rPr lang="ru-RU" sz="2400" dirty="0"/>
              <a:t>). Обычно в одну группу объединяют колонки с одинаковым шаблоном использования и хранения. Список и названия </a:t>
            </a:r>
            <a:r>
              <a:rPr lang="ru-RU" sz="2400" b="1" dirty="0"/>
              <a:t>групп колонок</a:t>
            </a:r>
            <a:r>
              <a:rPr lang="ru-RU" sz="2400" dirty="0"/>
              <a:t> фиксирован и имеет четкую схему.</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sp>
        <p:nvSpPr>
          <p:cNvPr id="17" name="Овал 16"/>
          <p:cNvSpPr/>
          <p:nvPr/>
        </p:nvSpPr>
        <p:spPr>
          <a:xfrm>
            <a:off x="7296206" y="2047456"/>
            <a:ext cx="1119502" cy="433688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sp>
        <p:nvSpPr>
          <p:cNvPr id="18" name="TextBox 17"/>
          <p:cNvSpPr txBox="1"/>
          <p:nvPr/>
        </p:nvSpPr>
        <p:spPr>
          <a:xfrm>
            <a:off x="7552093" y="747082"/>
            <a:ext cx="1522020" cy="523220"/>
          </a:xfrm>
          <a:prstGeom prst="rect">
            <a:avLst/>
          </a:prstGeom>
          <a:noFill/>
        </p:spPr>
        <p:txBody>
          <a:bodyPr wrap="none" rtlCol="0">
            <a:spAutoFit/>
          </a:bodyPr>
          <a:lstStyle/>
          <a:p>
            <a:r>
              <a:rPr lang="en-US" sz="2800" b="1" dirty="0" err="1">
                <a:solidFill>
                  <a:srgbClr val="FF0000"/>
                </a:solidFill>
              </a:rPr>
              <a:t>RowKey</a:t>
            </a:r>
            <a:endParaRPr lang="ru-RU" sz="2800" dirty="0">
              <a:solidFill>
                <a:srgbClr val="FF0000"/>
              </a:solidFill>
            </a:endParaRPr>
          </a:p>
        </p:txBody>
      </p:sp>
      <p:cxnSp>
        <p:nvCxnSpPr>
          <p:cNvPr id="20" name="Прямая со стрелкой 19"/>
          <p:cNvCxnSpPr/>
          <p:nvPr/>
        </p:nvCxnSpPr>
        <p:spPr>
          <a:xfrm flipH="1">
            <a:off x="7878192" y="1270302"/>
            <a:ext cx="576973" cy="737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8432930" y="2007702"/>
            <a:ext cx="1119502" cy="433688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cxnSp>
        <p:nvCxnSpPr>
          <p:cNvPr id="22" name="Прямая со стрелкой 21"/>
          <p:cNvCxnSpPr/>
          <p:nvPr/>
        </p:nvCxnSpPr>
        <p:spPr>
          <a:xfrm flipH="1">
            <a:off x="9256197" y="1269984"/>
            <a:ext cx="630801" cy="7774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13342" y="808319"/>
            <a:ext cx="2386038" cy="461665"/>
          </a:xfrm>
          <a:prstGeom prst="rect">
            <a:avLst/>
          </a:prstGeom>
          <a:noFill/>
        </p:spPr>
        <p:txBody>
          <a:bodyPr wrap="none" rtlCol="0">
            <a:spAutoFit/>
          </a:bodyPr>
          <a:lstStyle/>
          <a:p>
            <a:r>
              <a:rPr lang="en-US" sz="2400" b="1" dirty="0">
                <a:solidFill>
                  <a:srgbClr val="FF0000"/>
                </a:solidFill>
              </a:rPr>
              <a:t>Column Family</a:t>
            </a:r>
            <a:endParaRPr lang="ru-RU" sz="2400" dirty="0">
              <a:solidFill>
                <a:srgbClr val="FF0000"/>
              </a:solidFill>
            </a:endParaRPr>
          </a:p>
        </p:txBody>
      </p:sp>
    </p:spTree>
    <p:extLst>
      <p:ext uri="{BB962C8B-B14F-4D97-AF65-F5344CB8AC3E}">
        <p14:creationId xmlns:p14="http://schemas.microsoft.com/office/powerpoint/2010/main" val="1183767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14144" y="97992"/>
            <a:ext cx="9997440" cy="754062"/>
          </a:xfrm>
        </p:spPr>
        <p:txBody>
          <a:bodyPr>
            <a:normAutofit fontScale="90000"/>
          </a:bodyPr>
          <a:lstStyle/>
          <a:p>
            <a:r>
              <a:rPr lang="ru-RU" dirty="0"/>
              <a:t>Модель данных </a:t>
            </a:r>
            <a:r>
              <a:rPr lang="en-US" dirty="0"/>
              <a:t>Hbase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17" y="1731331"/>
            <a:ext cx="5309483" cy="4889630"/>
          </a:xfrm>
          <a:prstGeom prst="rect">
            <a:avLst/>
          </a:prstGeom>
        </p:spPr>
      </p:pic>
      <p:sp>
        <p:nvSpPr>
          <p:cNvPr id="17" name="Овал 16"/>
          <p:cNvSpPr/>
          <p:nvPr/>
        </p:nvSpPr>
        <p:spPr>
          <a:xfrm>
            <a:off x="7296206" y="2047456"/>
            <a:ext cx="1119502" cy="433688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sp>
        <p:nvSpPr>
          <p:cNvPr id="18" name="TextBox 17"/>
          <p:cNvSpPr txBox="1"/>
          <p:nvPr/>
        </p:nvSpPr>
        <p:spPr>
          <a:xfrm>
            <a:off x="7552093" y="747082"/>
            <a:ext cx="1522020" cy="523220"/>
          </a:xfrm>
          <a:prstGeom prst="rect">
            <a:avLst/>
          </a:prstGeom>
          <a:noFill/>
        </p:spPr>
        <p:txBody>
          <a:bodyPr wrap="none" rtlCol="0">
            <a:spAutoFit/>
          </a:bodyPr>
          <a:lstStyle/>
          <a:p>
            <a:r>
              <a:rPr lang="en-US" sz="2800" b="1" dirty="0" err="1">
                <a:solidFill>
                  <a:srgbClr val="FF0000"/>
                </a:solidFill>
              </a:rPr>
              <a:t>RowKey</a:t>
            </a:r>
            <a:endParaRPr lang="ru-RU" sz="2800" dirty="0">
              <a:solidFill>
                <a:srgbClr val="FF0000"/>
              </a:solidFill>
            </a:endParaRPr>
          </a:p>
        </p:txBody>
      </p:sp>
      <p:cxnSp>
        <p:nvCxnSpPr>
          <p:cNvPr id="20" name="Прямая со стрелкой 19"/>
          <p:cNvCxnSpPr/>
          <p:nvPr/>
        </p:nvCxnSpPr>
        <p:spPr>
          <a:xfrm flipH="1">
            <a:off x="7878192" y="1270302"/>
            <a:ext cx="576973" cy="737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8432930" y="2007702"/>
            <a:ext cx="1119502" cy="433688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cxnSp>
        <p:nvCxnSpPr>
          <p:cNvPr id="22" name="Прямая со стрелкой 21"/>
          <p:cNvCxnSpPr/>
          <p:nvPr/>
        </p:nvCxnSpPr>
        <p:spPr>
          <a:xfrm flipH="1">
            <a:off x="9256197" y="1269984"/>
            <a:ext cx="630801" cy="7774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13342" y="808319"/>
            <a:ext cx="2386038" cy="461665"/>
          </a:xfrm>
          <a:prstGeom prst="rect">
            <a:avLst/>
          </a:prstGeom>
          <a:noFill/>
        </p:spPr>
        <p:txBody>
          <a:bodyPr wrap="none" rtlCol="0">
            <a:spAutoFit/>
          </a:bodyPr>
          <a:lstStyle/>
          <a:p>
            <a:r>
              <a:rPr lang="en-US" sz="2400" b="1" dirty="0">
                <a:solidFill>
                  <a:srgbClr val="FF0000"/>
                </a:solidFill>
              </a:rPr>
              <a:t>Column Family</a:t>
            </a:r>
            <a:endParaRPr lang="ru-RU" sz="2400" dirty="0">
              <a:solidFill>
                <a:srgbClr val="FF0000"/>
              </a:solidFill>
            </a:endParaRPr>
          </a:p>
        </p:txBody>
      </p:sp>
      <p:sp>
        <p:nvSpPr>
          <p:cNvPr id="2" name="TextBox 1"/>
          <p:cNvSpPr txBox="1"/>
          <p:nvPr/>
        </p:nvSpPr>
        <p:spPr>
          <a:xfrm>
            <a:off x="1761507" y="2683115"/>
            <a:ext cx="3605474" cy="1384995"/>
          </a:xfrm>
          <a:prstGeom prst="rect">
            <a:avLst/>
          </a:prstGeom>
          <a:noFill/>
          <a:ln w="28575">
            <a:solidFill>
              <a:schemeClr val="tx1"/>
            </a:solidFill>
          </a:ln>
        </p:spPr>
        <p:txBody>
          <a:bodyPr wrap="none" rtlCol="0">
            <a:spAutoFit/>
          </a:bodyPr>
          <a:lstStyle/>
          <a:p>
            <a:r>
              <a:rPr lang="ru-RU" sz="2800" dirty="0" smtClean="0">
                <a:solidFill>
                  <a:srgbClr val="FF0000"/>
                </a:solidFill>
              </a:rPr>
              <a:t>Пространство ключей</a:t>
            </a:r>
          </a:p>
          <a:p>
            <a:r>
              <a:rPr lang="en-US" sz="2800" dirty="0" err="1" smtClean="0">
                <a:solidFill>
                  <a:srgbClr val="FF0000"/>
                </a:solidFill>
              </a:rPr>
              <a:t>Keyspase</a:t>
            </a:r>
            <a:endParaRPr lang="ru-RU" sz="2800" dirty="0" smtClean="0">
              <a:solidFill>
                <a:srgbClr val="FF0000"/>
              </a:solidFill>
            </a:endParaRPr>
          </a:p>
          <a:p>
            <a:r>
              <a:rPr lang="ru-RU" sz="2800" dirty="0" smtClean="0">
                <a:solidFill>
                  <a:srgbClr val="FF0000"/>
                </a:solidFill>
              </a:rPr>
              <a:t>Таблица</a:t>
            </a:r>
            <a:endParaRPr lang="ru-RU" dirty="0"/>
          </a:p>
        </p:txBody>
      </p:sp>
      <p:cxnSp>
        <p:nvCxnSpPr>
          <p:cNvPr id="12" name="Прямая со стрелкой 11"/>
          <p:cNvCxnSpPr>
            <a:stCxn id="2" idx="3"/>
            <a:endCxn id="4" idx="1"/>
          </p:cNvCxnSpPr>
          <p:nvPr/>
        </p:nvCxnSpPr>
        <p:spPr>
          <a:xfrm>
            <a:off x="5366981" y="3375613"/>
            <a:ext cx="1515536" cy="8005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8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14144" y="69574"/>
            <a:ext cx="9997440" cy="824948"/>
          </a:xfrm>
        </p:spPr>
        <p:txBody>
          <a:bodyPr>
            <a:normAutofit/>
          </a:bodyPr>
          <a:lstStyle/>
          <a:p>
            <a:r>
              <a:rPr lang="ru-RU" dirty="0" smtClean="0"/>
              <a:t>Порядок хранения</a:t>
            </a:r>
            <a:endParaRPr lang="ru-RU" dirty="0"/>
          </a:p>
        </p:txBody>
      </p:sp>
      <p:sp>
        <p:nvSpPr>
          <p:cNvPr id="4" name="Rectangle 1"/>
          <p:cNvSpPr>
            <a:spLocks noGrp="1" noChangeArrowheads="1"/>
          </p:cNvSpPr>
          <p:nvPr>
            <p:ph idx="1"/>
          </p:nvPr>
        </p:nvSpPr>
        <p:spPr bwMode="auto">
          <a:xfrm>
            <a:off x="1520687" y="1412371"/>
            <a:ext cx="10585174" cy="48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ts val="3300"/>
              </a:lnSpc>
              <a:spcBef>
                <a:spcPts val="1200"/>
              </a:spcBef>
              <a:spcAft>
                <a:spcPct val="0"/>
              </a:spcAft>
              <a:buClrTx/>
              <a:buSzTx/>
              <a:buFont typeface="Wingdings" panose="05000000000000000000" pitchFamily="2" charset="2"/>
              <a:buChar char="v"/>
            </a:pPr>
            <a:r>
              <a:rPr kumimoji="0" lang="ru-RU" altLang="ru-RU" sz="2600" b="1" i="0" u="none" strike="noStrike" cap="none" normalizeH="0" baseline="0" dirty="0" smtClean="0">
                <a:ln>
                  <a:noFill/>
                </a:ln>
                <a:solidFill>
                  <a:schemeClr val="tx1"/>
                </a:solidFill>
                <a:effectLst/>
                <a:latin typeface="Arial" panose="020B0604020202020204" pitchFamily="34" charset="0"/>
              </a:rPr>
              <a:t>Записи </a:t>
            </a:r>
            <a:r>
              <a:rPr kumimoji="0" lang="ru-RU" altLang="ru-RU" sz="2600" b="0" i="0" u="none" strike="noStrike" cap="none" normalizeH="0" baseline="0" dirty="0" smtClean="0">
                <a:ln>
                  <a:noFill/>
                </a:ln>
                <a:solidFill>
                  <a:schemeClr val="tx1"/>
                </a:solidFill>
                <a:effectLst/>
                <a:latin typeface="Arial" panose="020B0604020202020204" pitchFamily="34" charset="0"/>
              </a:rPr>
              <a:t>физически хранятся в порядке, отсортированном по первичному ключу. При этом информация из разных колонок хранится отдельно, благодаря чему можно считывать данные только из нужного семейства колонок, таким образом, ускоряя операцию чтения. </a:t>
            </a:r>
            <a:endParaRPr kumimoji="0" lang="en-US" altLang="ru-RU" sz="2600" b="0" i="0" u="none" strike="noStrike" cap="none" normalizeH="0" baseline="0" dirty="0" smtClean="0">
              <a:ln>
                <a:noFill/>
              </a:ln>
              <a:solidFill>
                <a:schemeClr val="tx1"/>
              </a:solidFill>
              <a:effectLst/>
              <a:latin typeface="Arial" panose="020B0604020202020204" pitchFamily="34" charset="0"/>
            </a:endParaRPr>
          </a:p>
          <a:p>
            <a:pPr marL="457200" indent="457200" eaLnBrk="0" fontAlgn="base" hangingPunct="0">
              <a:lnSpc>
                <a:spcPts val="3300"/>
              </a:lnSpc>
              <a:spcBef>
                <a:spcPts val="1200"/>
              </a:spcBef>
              <a:spcAft>
                <a:spcPct val="0"/>
              </a:spcAft>
              <a:buClrTx/>
              <a:buSzTx/>
              <a:buFont typeface="Wingdings" panose="05000000000000000000" pitchFamily="2" charset="2"/>
              <a:buChar char="v"/>
            </a:pPr>
            <a:r>
              <a:rPr lang="ru-RU" altLang="ru-RU" sz="2600" b="1" dirty="0" smtClean="0">
                <a:latin typeface="Arial" panose="020B0604020202020204" pitchFamily="34" charset="0"/>
              </a:rPr>
              <a:t>Атрибуты</a:t>
            </a:r>
            <a:r>
              <a:rPr lang="ru-RU" altLang="ru-RU" sz="2600" dirty="0">
                <a:latin typeface="Arial" panose="020B0604020202020204" pitchFamily="34" charset="0"/>
              </a:rPr>
              <a:t>, принадлежащие одной </a:t>
            </a:r>
            <a:r>
              <a:rPr lang="ru-RU" altLang="ru-RU" sz="2600" b="1" dirty="0">
                <a:latin typeface="Arial" panose="020B0604020202020204" pitchFamily="34" charset="0"/>
              </a:rPr>
              <a:t>группе колонок </a:t>
            </a:r>
            <a:r>
              <a:rPr lang="ru-RU" altLang="ru-RU" sz="2600" dirty="0">
                <a:latin typeface="Arial" panose="020B0604020202020204" pitchFamily="34" charset="0"/>
              </a:rPr>
              <a:t>и соответствующие одному </a:t>
            </a:r>
            <a:r>
              <a:rPr lang="ru-RU" altLang="ru-RU" sz="2600" b="1" dirty="0">
                <a:latin typeface="Arial" panose="020B0604020202020204" pitchFamily="34" charset="0"/>
              </a:rPr>
              <a:t>ключу,</a:t>
            </a:r>
            <a:r>
              <a:rPr lang="ru-RU" altLang="ru-RU" sz="2600" dirty="0">
                <a:latin typeface="Arial" panose="020B0604020202020204" pitchFamily="34" charset="0"/>
              </a:rPr>
              <a:t> физически хранятся как отсортированный список. Любой </a:t>
            </a:r>
            <a:r>
              <a:rPr lang="ru-RU" altLang="ru-RU" sz="2600" b="1" dirty="0">
                <a:latin typeface="Arial" panose="020B0604020202020204" pitchFamily="34" charset="0"/>
              </a:rPr>
              <a:t>атрибут</a:t>
            </a:r>
            <a:r>
              <a:rPr lang="ru-RU" altLang="ru-RU" sz="2600" dirty="0">
                <a:latin typeface="Arial" panose="020B0604020202020204" pitchFamily="34" charset="0"/>
              </a:rPr>
              <a:t> может отсутствовать или присутствовать для каждого ключа. Отсутствие атрибута не влечет никаких накладных расходов на хранение пустых значений. </a:t>
            </a:r>
          </a:p>
        </p:txBody>
      </p:sp>
    </p:spTree>
    <p:extLst>
      <p:ext uri="{BB962C8B-B14F-4D97-AF65-F5344CB8AC3E}">
        <p14:creationId xmlns:p14="http://schemas.microsoft.com/office/powerpoint/2010/main" val="393027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34510" y="1447800"/>
            <a:ext cx="10836166" cy="4800600"/>
          </a:xfrm>
        </p:spPr>
        <p:txBody>
          <a:bodyPr/>
          <a:lstStyle/>
          <a:p>
            <a:pPr marL="82296" indent="0">
              <a:buNone/>
            </a:pPr>
            <a:r>
              <a:rPr lang="ru-RU" dirty="0"/>
              <a:t>Модель данных Hbase можно </a:t>
            </a:r>
            <a:r>
              <a:rPr lang="ru-RU" dirty="0" smtClean="0"/>
              <a:t>толковать как пары «ключ – значение»</a:t>
            </a:r>
            <a:endParaRPr lang="en-US" dirty="0" smtClean="0"/>
          </a:p>
          <a:p>
            <a:endParaRPr lang="en-US" dirty="0"/>
          </a:p>
          <a:p>
            <a:pPr marL="82296" indent="0">
              <a:buNone/>
            </a:pPr>
            <a:r>
              <a:rPr lang="en-US" sz="3400" dirty="0" smtClean="0"/>
              <a:t>&lt;</a:t>
            </a:r>
            <a:r>
              <a:rPr lang="en-US" sz="3400" dirty="0" err="1" smtClean="0"/>
              <a:t>Keyspace</a:t>
            </a:r>
            <a:r>
              <a:rPr lang="en-US" sz="3400" dirty="0" smtClean="0"/>
              <a:t>, </a:t>
            </a:r>
            <a:r>
              <a:rPr lang="en-US" sz="3400" dirty="0"/>
              <a:t>Column </a:t>
            </a:r>
            <a:r>
              <a:rPr lang="en-US" sz="3400" dirty="0" smtClean="0"/>
              <a:t>Family</a:t>
            </a:r>
            <a:r>
              <a:rPr lang="ru-RU" sz="3400" dirty="0" smtClean="0"/>
              <a:t>,</a:t>
            </a:r>
            <a:r>
              <a:rPr lang="en-US" sz="3400" dirty="0" smtClean="0"/>
              <a:t> </a:t>
            </a:r>
            <a:r>
              <a:rPr lang="en-US" sz="3400" dirty="0" err="1" smtClean="0"/>
              <a:t>RowKey</a:t>
            </a:r>
            <a:r>
              <a:rPr lang="en-US" sz="3400" dirty="0" smtClean="0"/>
              <a:t>, </a:t>
            </a:r>
            <a:r>
              <a:rPr lang="en-US" sz="3400" dirty="0"/>
              <a:t>Column, </a:t>
            </a:r>
            <a:r>
              <a:rPr lang="en-US" sz="3400" dirty="0" smtClean="0"/>
              <a:t>timestamp&gt;   </a:t>
            </a:r>
            <a:r>
              <a:rPr lang="en-US" sz="3400" dirty="0"/>
              <a:t>-&gt; </a:t>
            </a:r>
            <a:r>
              <a:rPr lang="en-US" sz="3400" dirty="0" smtClean="0"/>
              <a:t>Value</a:t>
            </a:r>
            <a:endParaRPr lang="ru-RU" sz="3400" dirty="0" smtClean="0"/>
          </a:p>
          <a:p>
            <a:pPr marL="82296" indent="0">
              <a:buNone/>
            </a:pPr>
            <a:endParaRPr lang="ru-RU" sz="3400" dirty="0"/>
          </a:p>
          <a:p>
            <a:pPr marL="82296" indent="0">
              <a:buNone/>
            </a:pPr>
            <a:r>
              <a:rPr lang="ru-RU" sz="3400" dirty="0" smtClean="0"/>
              <a:t>Модель данных РСУБД</a:t>
            </a:r>
          </a:p>
          <a:p>
            <a:pPr marL="82296" indent="0">
              <a:buNone/>
            </a:pPr>
            <a:endParaRPr lang="ru-RU" sz="3400" dirty="0"/>
          </a:p>
          <a:p>
            <a:pPr marL="82296" indent="0">
              <a:buNone/>
            </a:pPr>
            <a:r>
              <a:rPr lang="en-US" sz="3600" dirty="0"/>
              <a:t>&lt;</a:t>
            </a:r>
            <a:r>
              <a:rPr lang="ru-RU" sz="3600" dirty="0"/>
              <a:t>Схема,</a:t>
            </a:r>
            <a:r>
              <a:rPr lang="en-US" sz="3600" dirty="0"/>
              <a:t> </a:t>
            </a:r>
            <a:r>
              <a:rPr lang="ru-RU" sz="3600" dirty="0"/>
              <a:t>Таблица,</a:t>
            </a:r>
            <a:r>
              <a:rPr lang="en-US" sz="3600" dirty="0"/>
              <a:t> </a:t>
            </a:r>
            <a:r>
              <a:rPr lang="ru-RU" sz="3600" dirty="0"/>
              <a:t>Первичный ключ,</a:t>
            </a:r>
            <a:r>
              <a:rPr lang="en-US" sz="3600" dirty="0"/>
              <a:t> </a:t>
            </a:r>
            <a:r>
              <a:rPr lang="ru-RU" sz="3600" dirty="0"/>
              <a:t>Поле</a:t>
            </a:r>
            <a:r>
              <a:rPr lang="en-US" sz="3600" dirty="0"/>
              <a:t>&gt;</a:t>
            </a:r>
            <a:r>
              <a:rPr lang="ru-RU" sz="3600" dirty="0"/>
              <a:t> </a:t>
            </a:r>
          </a:p>
          <a:p>
            <a:pPr marL="82296" indent="0">
              <a:buNone/>
            </a:pPr>
            <a:r>
              <a:rPr lang="ru-RU" sz="3600" dirty="0" smtClean="0"/>
              <a:t>-</a:t>
            </a:r>
            <a:r>
              <a:rPr lang="en-US" sz="3600" dirty="0" smtClean="0"/>
              <a:t>&gt;</a:t>
            </a:r>
            <a:r>
              <a:rPr lang="ru-RU" sz="3600" dirty="0"/>
              <a:t>Значение</a:t>
            </a:r>
          </a:p>
          <a:p>
            <a:pPr marL="82296" indent="0">
              <a:buNone/>
            </a:pPr>
            <a:endParaRPr lang="ru-RU" sz="3400" dirty="0"/>
          </a:p>
        </p:txBody>
      </p:sp>
      <p:sp>
        <p:nvSpPr>
          <p:cNvPr id="3" name="Заголовок 2"/>
          <p:cNvSpPr>
            <a:spLocks noGrp="1"/>
          </p:cNvSpPr>
          <p:nvPr>
            <p:ph type="title"/>
          </p:nvPr>
        </p:nvSpPr>
        <p:spPr/>
        <p:txBody>
          <a:bodyPr/>
          <a:lstStyle/>
          <a:p>
            <a:r>
              <a:rPr lang="ru-RU" dirty="0"/>
              <a:t>Модель данных Hbase</a:t>
            </a:r>
          </a:p>
        </p:txBody>
      </p:sp>
    </p:spTree>
    <p:extLst>
      <p:ext uri="{BB962C8B-B14F-4D97-AF65-F5344CB8AC3E}">
        <p14:creationId xmlns:p14="http://schemas.microsoft.com/office/powerpoint/2010/main" val="3552589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30626" y="1113182"/>
            <a:ext cx="10661374" cy="5343939"/>
          </a:xfrm>
        </p:spPr>
        <p:txBody>
          <a:bodyPr/>
          <a:lstStyle/>
          <a:p>
            <a:pPr marL="0" indent="457200">
              <a:lnSpc>
                <a:spcPts val="3200"/>
              </a:lnSpc>
              <a:spcBef>
                <a:spcPts val="1200"/>
              </a:spcBef>
            </a:pPr>
            <a:r>
              <a:rPr lang="ru-RU" b="1" dirty="0"/>
              <a:t>Put</a:t>
            </a:r>
            <a:r>
              <a:rPr lang="ru-RU" dirty="0"/>
              <a:t> – добавить новую или обновить существующую запись. Временной штамп (</a:t>
            </a:r>
            <a:r>
              <a:rPr lang="ru-RU" dirty="0" err="1"/>
              <a:t>timestamp</a:t>
            </a:r>
            <a:r>
              <a:rPr lang="ru-RU" dirty="0"/>
              <a:t>) этой записи может быть задан вручную или установлен автоматически как текущее время.</a:t>
            </a:r>
          </a:p>
          <a:p>
            <a:pPr marL="0" indent="457200">
              <a:lnSpc>
                <a:spcPts val="3200"/>
              </a:lnSpc>
              <a:spcBef>
                <a:spcPts val="1200"/>
              </a:spcBef>
              <a:buNone/>
            </a:pPr>
            <a:r>
              <a:rPr lang="ru-RU" b="1" i="1" dirty="0" err="1" smtClean="0"/>
              <a:t>put</a:t>
            </a:r>
            <a:r>
              <a:rPr lang="ru-RU" b="1" i="1" dirty="0" smtClean="0"/>
              <a:t> </a:t>
            </a:r>
            <a:r>
              <a:rPr lang="ru-RU" b="1" i="1" dirty="0"/>
              <a:t>’&lt;</a:t>
            </a:r>
            <a:r>
              <a:rPr lang="ru-RU" b="1" i="1" dirty="0" err="1"/>
              <a:t>table</a:t>
            </a:r>
            <a:r>
              <a:rPr lang="ru-RU" b="1" i="1" dirty="0"/>
              <a:t> </a:t>
            </a:r>
            <a:r>
              <a:rPr lang="ru-RU" b="1" i="1" dirty="0" err="1"/>
              <a:t>name</a:t>
            </a:r>
            <a:r>
              <a:rPr lang="ru-RU" b="1" i="1" dirty="0"/>
              <a:t>&gt;’,’row1’,’&lt;</a:t>
            </a:r>
            <a:r>
              <a:rPr lang="ru-RU" b="1" i="1" dirty="0" err="1"/>
              <a:t>colfamily:colname</a:t>
            </a:r>
            <a:r>
              <a:rPr lang="ru-RU" b="1" i="1" dirty="0"/>
              <a:t>&gt;’,’&lt;</a:t>
            </a:r>
            <a:r>
              <a:rPr lang="ru-RU" b="1" i="1" dirty="0" err="1"/>
              <a:t>value</a:t>
            </a:r>
            <a:r>
              <a:rPr lang="ru-RU" b="1" i="1" dirty="0" smtClean="0"/>
              <a:t>&gt;’</a:t>
            </a:r>
          </a:p>
          <a:p>
            <a:pPr marL="0" indent="457200">
              <a:lnSpc>
                <a:spcPts val="3200"/>
              </a:lnSpc>
              <a:spcBef>
                <a:spcPts val="1200"/>
              </a:spcBef>
              <a:buNone/>
            </a:pPr>
            <a:endParaRPr lang="ru-RU" b="1" i="1" dirty="0" smtClean="0"/>
          </a:p>
          <a:p>
            <a:pPr marL="0" indent="457200">
              <a:lnSpc>
                <a:spcPts val="3200"/>
              </a:lnSpc>
              <a:spcBef>
                <a:spcPts val="1200"/>
              </a:spcBef>
            </a:pPr>
            <a:r>
              <a:rPr lang="ru-RU" b="1" dirty="0" err="1"/>
              <a:t>Get</a:t>
            </a:r>
            <a:r>
              <a:rPr lang="ru-RU" b="1" dirty="0"/>
              <a:t> </a:t>
            </a:r>
            <a:r>
              <a:rPr lang="ru-RU" dirty="0"/>
              <a:t>– получить данные по определенному первичному ключу (</a:t>
            </a:r>
            <a:r>
              <a:rPr lang="ru-RU" dirty="0" err="1"/>
              <a:t>RowKey</a:t>
            </a:r>
            <a:r>
              <a:rPr lang="ru-RU" dirty="0"/>
              <a:t>). Можно указать </a:t>
            </a:r>
            <a:r>
              <a:rPr lang="ru-RU" dirty="0" err="1"/>
              <a:t>Column</a:t>
            </a:r>
            <a:r>
              <a:rPr lang="ru-RU" dirty="0"/>
              <a:t> </a:t>
            </a:r>
            <a:r>
              <a:rPr lang="ru-RU" dirty="0" err="1"/>
              <a:t>Family</a:t>
            </a:r>
            <a:r>
              <a:rPr lang="ru-RU" dirty="0"/>
              <a:t>, откуда будет считана информация и количество версий, которые требуется прочитать. Инструкция выглядит </a:t>
            </a:r>
            <a:r>
              <a:rPr lang="ru-RU" dirty="0" smtClean="0"/>
              <a:t>так:</a:t>
            </a:r>
          </a:p>
          <a:p>
            <a:pPr marL="0" indent="457200">
              <a:lnSpc>
                <a:spcPts val="3200"/>
              </a:lnSpc>
              <a:spcBef>
                <a:spcPts val="1200"/>
              </a:spcBef>
              <a:buNone/>
            </a:pPr>
            <a:r>
              <a:rPr lang="ru-RU" b="1" i="1" dirty="0" err="1" smtClean="0"/>
              <a:t>get</a:t>
            </a:r>
            <a:r>
              <a:rPr lang="ru-RU" b="1" i="1" dirty="0" smtClean="0"/>
              <a:t> </a:t>
            </a:r>
            <a:r>
              <a:rPr lang="ru-RU" b="1" i="1" dirty="0"/>
              <a:t>’&lt;</a:t>
            </a:r>
            <a:r>
              <a:rPr lang="ru-RU" b="1" i="1" dirty="0" err="1"/>
              <a:t>table</a:t>
            </a:r>
            <a:r>
              <a:rPr lang="ru-RU" b="1" i="1" dirty="0"/>
              <a:t> </a:t>
            </a:r>
            <a:r>
              <a:rPr lang="ru-RU" b="1" i="1" dirty="0" err="1"/>
              <a:t>name</a:t>
            </a:r>
            <a:r>
              <a:rPr lang="ru-RU" b="1" i="1" dirty="0"/>
              <a:t>&gt;’,’row1</a:t>
            </a:r>
            <a:r>
              <a:rPr lang="ru-RU" b="1" i="1" dirty="0" smtClean="0"/>
              <a:t>’</a:t>
            </a:r>
            <a:r>
              <a:rPr lang="ru-RU" i="1" dirty="0" smtClean="0"/>
              <a:t>.</a:t>
            </a:r>
          </a:p>
          <a:p>
            <a:pPr marL="82296" indent="0">
              <a:buNone/>
            </a:pPr>
            <a:endParaRPr lang="ru-RU" dirty="0"/>
          </a:p>
          <a:p>
            <a:endParaRPr lang="ru-RU" dirty="0"/>
          </a:p>
          <a:p>
            <a:endParaRPr lang="ru-RU" dirty="0"/>
          </a:p>
        </p:txBody>
      </p:sp>
      <p:sp>
        <p:nvSpPr>
          <p:cNvPr id="3" name="Заголовок 2"/>
          <p:cNvSpPr>
            <a:spLocks noGrp="1"/>
          </p:cNvSpPr>
          <p:nvPr>
            <p:ph type="title"/>
          </p:nvPr>
        </p:nvSpPr>
        <p:spPr>
          <a:xfrm>
            <a:off x="1914144" y="0"/>
            <a:ext cx="9997440" cy="904461"/>
          </a:xfrm>
        </p:spPr>
        <p:txBody>
          <a:bodyPr/>
          <a:lstStyle/>
          <a:p>
            <a:r>
              <a:rPr lang="ru-RU" dirty="0" smtClean="0"/>
              <a:t>Операции с данными</a:t>
            </a:r>
            <a:endParaRPr lang="ru-RU" dirty="0"/>
          </a:p>
        </p:txBody>
      </p:sp>
    </p:spTree>
    <p:extLst>
      <p:ext uri="{BB962C8B-B14F-4D97-AF65-F5344CB8AC3E}">
        <p14:creationId xmlns:p14="http://schemas.microsoft.com/office/powerpoint/2010/main" val="23276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51721" y="904461"/>
            <a:ext cx="10933043" cy="5744817"/>
          </a:xfrm>
        </p:spPr>
        <p:txBody>
          <a:bodyPr/>
          <a:lstStyle/>
          <a:p>
            <a:r>
              <a:rPr lang="ru-RU" b="1" dirty="0" err="1"/>
              <a:t>Scan</a:t>
            </a:r>
            <a:r>
              <a:rPr lang="ru-RU" b="1" dirty="0"/>
              <a:t> </a:t>
            </a:r>
            <a:r>
              <a:rPr lang="ru-RU" dirty="0"/>
              <a:t>– поочередное чтение записей, начиная с указанной. Можно указать запись, до которой следует читать или количество записей, которые необходимо считать. Также в параметрах операции отмечается </a:t>
            </a:r>
            <a:r>
              <a:rPr lang="ru-RU" dirty="0" err="1"/>
              <a:t>Column</a:t>
            </a:r>
            <a:r>
              <a:rPr lang="ru-RU" dirty="0"/>
              <a:t> </a:t>
            </a:r>
            <a:r>
              <a:rPr lang="ru-RU" dirty="0" err="1"/>
              <a:t>Family</a:t>
            </a:r>
            <a:r>
              <a:rPr lang="ru-RU" dirty="0"/>
              <a:t>, откуда будет производиться чтение и максимальное количество версий для каждой записи.</a:t>
            </a:r>
          </a:p>
          <a:p>
            <a:pPr marL="82296" indent="0">
              <a:buNone/>
            </a:pPr>
            <a:r>
              <a:rPr lang="ru-RU" dirty="0" smtClean="0"/>
              <a:t>    Синтаксис </a:t>
            </a:r>
            <a:r>
              <a:rPr lang="ru-RU" dirty="0"/>
              <a:t>команды: </a:t>
            </a:r>
            <a:r>
              <a:rPr lang="ru-RU" b="1" i="1" dirty="0" err="1"/>
              <a:t>scan</a:t>
            </a:r>
            <a:r>
              <a:rPr lang="ru-RU" b="1" i="1" dirty="0"/>
              <a:t> ‘&lt;</a:t>
            </a:r>
            <a:r>
              <a:rPr lang="ru-RU" b="1" i="1" dirty="0" err="1"/>
              <a:t>table</a:t>
            </a:r>
            <a:r>
              <a:rPr lang="ru-RU" b="1" i="1" dirty="0"/>
              <a:t> </a:t>
            </a:r>
            <a:r>
              <a:rPr lang="ru-RU" b="1" i="1" dirty="0" err="1"/>
              <a:t>name</a:t>
            </a:r>
            <a:r>
              <a:rPr lang="ru-RU" b="1" i="1" dirty="0"/>
              <a:t>&gt;’</a:t>
            </a:r>
            <a:r>
              <a:rPr lang="ru-RU" dirty="0"/>
              <a:t>. </a:t>
            </a:r>
            <a:endParaRPr lang="ru-RU" dirty="0" smtClean="0"/>
          </a:p>
          <a:p>
            <a:pPr marL="82296" indent="0">
              <a:buNone/>
            </a:pPr>
            <a:endParaRPr lang="ru-RU" dirty="0" smtClean="0"/>
          </a:p>
          <a:p>
            <a:r>
              <a:rPr lang="ru-RU" b="1" dirty="0"/>
              <a:t>Delete </a:t>
            </a:r>
            <a:r>
              <a:rPr lang="ru-RU" dirty="0"/>
              <a:t>– пометить определенную версию к удалению. Физического удаления при этом не произойдет, оно будет отложено до следующего </a:t>
            </a:r>
            <a:r>
              <a:rPr lang="ru-RU" dirty="0" err="1"/>
              <a:t>Major</a:t>
            </a:r>
            <a:r>
              <a:rPr lang="ru-RU" dirty="0"/>
              <a:t> </a:t>
            </a:r>
            <a:r>
              <a:rPr lang="ru-RU" dirty="0" err="1" smtClean="0"/>
              <a:t>Compaction</a:t>
            </a:r>
            <a:r>
              <a:rPr lang="ru-RU" smtClean="0"/>
              <a:t>.  Синтаксис</a:t>
            </a:r>
            <a:r>
              <a:rPr lang="ru-RU" dirty="0"/>
              <a:t>: </a:t>
            </a:r>
            <a:endParaRPr lang="ru-RU" dirty="0" smtClean="0"/>
          </a:p>
          <a:p>
            <a:pPr marL="82296" indent="0">
              <a:spcBef>
                <a:spcPts val="1200"/>
              </a:spcBef>
              <a:buNone/>
            </a:pPr>
            <a:r>
              <a:rPr lang="ru-RU" b="1" i="1" dirty="0" smtClean="0"/>
              <a:t>delete </a:t>
            </a:r>
            <a:r>
              <a:rPr lang="ru-RU" b="1" i="1" dirty="0"/>
              <a:t>‘&lt;</a:t>
            </a:r>
            <a:r>
              <a:rPr lang="ru-RU" b="1" i="1" dirty="0" err="1"/>
              <a:t>table</a:t>
            </a:r>
            <a:r>
              <a:rPr lang="ru-RU" b="1" i="1" dirty="0"/>
              <a:t> </a:t>
            </a:r>
            <a:r>
              <a:rPr lang="ru-RU" b="1" i="1" dirty="0" err="1"/>
              <a:t>name</a:t>
            </a:r>
            <a:r>
              <a:rPr lang="ru-RU" b="1" i="1" dirty="0"/>
              <a:t>&gt;’, ‘&lt;</a:t>
            </a:r>
            <a:r>
              <a:rPr lang="ru-RU" b="1" i="1" dirty="0" err="1"/>
              <a:t>row</a:t>
            </a:r>
            <a:r>
              <a:rPr lang="ru-RU" b="1" i="1" dirty="0"/>
              <a:t>&gt;’, ‘&lt;</a:t>
            </a:r>
            <a:r>
              <a:rPr lang="ru-RU" b="1" i="1" dirty="0" err="1"/>
              <a:t>column</a:t>
            </a:r>
            <a:r>
              <a:rPr lang="ru-RU" b="1" i="1" dirty="0"/>
              <a:t> </a:t>
            </a:r>
            <a:r>
              <a:rPr lang="ru-RU" b="1" i="1" dirty="0" err="1"/>
              <a:t>name</a:t>
            </a:r>
            <a:r>
              <a:rPr lang="ru-RU" b="1" i="1" dirty="0"/>
              <a:t> &gt;’, ‘&lt;</a:t>
            </a:r>
            <a:r>
              <a:rPr lang="ru-RU" b="1" i="1" dirty="0" err="1"/>
              <a:t>time</a:t>
            </a:r>
            <a:r>
              <a:rPr lang="ru-RU" b="1" i="1" dirty="0"/>
              <a:t> </a:t>
            </a:r>
            <a:r>
              <a:rPr lang="ru-RU" b="1" i="1" dirty="0" err="1"/>
              <a:t>stamp</a:t>
            </a:r>
            <a:r>
              <a:rPr lang="ru-RU" b="1" i="1" dirty="0"/>
              <a:t>&gt;’</a:t>
            </a:r>
            <a:endParaRPr lang="ru-RU" dirty="0"/>
          </a:p>
          <a:p>
            <a:endParaRPr lang="ru-RU" dirty="0"/>
          </a:p>
          <a:p>
            <a:pPr marL="82296" indent="0">
              <a:buNone/>
            </a:pPr>
            <a:endParaRPr lang="ru-RU" dirty="0"/>
          </a:p>
          <a:p>
            <a:endParaRPr lang="ru-RU" dirty="0"/>
          </a:p>
          <a:p>
            <a:endParaRPr lang="ru-RU" dirty="0"/>
          </a:p>
        </p:txBody>
      </p:sp>
      <p:sp>
        <p:nvSpPr>
          <p:cNvPr id="3" name="Заголовок 2"/>
          <p:cNvSpPr>
            <a:spLocks noGrp="1"/>
          </p:cNvSpPr>
          <p:nvPr>
            <p:ph type="title"/>
          </p:nvPr>
        </p:nvSpPr>
        <p:spPr>
          <a:xfrm>
            <a:off x="1914144" y="0"/>
            <a:ext cx="9997440" cy="904461"/>
          </a:xfrm>
        </p:spPr>
        <p:txBody>
          <a:bodyPr/>
          <a:lstStyle/>
          <a:p>
            <a:r>
              <a:rPr lang="ru-RU" dirty="0" smtClean="0"/>
              <a:t>Операции с данными</a:t>
            </a:r>
            <a:endParaRPr lang="ru-RU" dirty="0"/>
          </a:p>
        </p:txBody>
      </p:sp>
    </p:spTree>
    <p:extLst>
      <p:ext uri="{BB962C8B-B14F-4D97-AF65-F5344CB8AC3E}">
        <p14:creationId xmlns:p14="http://schemas.microsoft.com/office/powerpoint/2010/main" val="131221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1447799"/>
            <a:ext cx="9997440" cy="5129645"/>
          </a:xfrm>
        </p:spPr>
        <p:txBody>
          <a:bodyPr>
            <a:normAutofit/>
          </a:bodyPr>
          <a:lstStyle/>
          <a:p>
            <a:r>
              <a:rPr lang="ru-RU" b="1" dirty="0"/>
              <a:t>Apache Cassandra</a:t>
            </a:r>
            <a:r>
              <a:rPr lang="ru-RU" dirty="0"/>
              <a:t> — распределённая система управления базами данных, относящаяся к классу NoSQL-систем и рассчитанная на создание </a:t>
            </a:r>
            <a:r>
              <a:rPr lang="ru-RU" dirty="0" err="1"/>
              <a:t>высокомасштабируемых</a:t>
            </a:r>
            <a:r>
              <a:rPr lang="ru-RU" dirty="0"/>
              <a:t> и надёжных хранилищ огромных массивов данных, представленных в виде </a:t>
            </a:r>
            <a:r>
              <a:rPr lang="ru-RU" dirty="0" err="1"/>
              <a:t>хэша</a:t>
            </a:r>
            <a:r>
              <a:rPr lang="ru-RU" dirty="0" smtClean="0"/>
              <a:t>.</a:t>
            </a:r>
            <a:endParaRPr lang="en-US" dirty="0" smtClean="0"/>
          </a:p>
          <a:p>
            <a:r>
              <a:rPr lang="ru-RU" b="1" dirty="0"/>
              <a:t>BigTable</a:t>
            </a:r>
            <a:r>
              <a:rPr lang="ru-RU" dirty="0"/>
              <a:t> — проприетарная высокопроизводительная база данных, построенная на основе Google </a:t>
            </a:r>
            <a:r>
              <a:rPr lang="ru-RU" dirty="0" err="1"/>
              <a:t>File</a:t>
            </a:r>
            <a:r>
              <a:rPr lang="ru-RU" dirty="0"/>
              <a:t> </a:t>
            </a:r>
            <a:r>
              <a:rPr lang="ru-RU" dirty="0" err="1"/>
              <a:t>System</a:t>
            </a:r>
            <a:r>
              <a:rPr lang="ru-RU" dirty="0"/>
              <a:t> (GFS), </a:t>
            </a:r>
            <a:r>
              <a:rPr lang="ru-RU" dirty="0" err="1"/>
              <a:t>Chubby</a:t>
            </a:r>
            <a:r>
              <a:rPr lang="ru-RU" dirty="0"/>
              <a:t> </a:t>
            </a:r>
            <a:r>
              <a:rPr lang="ru-RU" dirty="0" err="1"/>
              <a:t>Lock</a:t>
            </a:r>
            <a:r>
              <a:rPr lang="ru-RU" dirty="0"/>
              <a:t> Service и некоторых других продуктах Google. В настоящий момент не распространяется и не используется за пределами Google, хотя Google предлагает использовать её как часть Google </a:t>
            </a:r>
            <a:r>
              <a:rPr lang="ru-RU" dirty="0" err="1"/>
              <a:t>App</a:t>
            </a:r>
            <a:r>
              <a:rPr lang="ru-RU" dirty="0"/>
              <a:t> Engine</a:t>
            </a:r>
          </a:p>
        </p:txBody>
      </p:sp>
      <p:sp>
        <p:nvSpPr>
          <p:cNvPr id="3" name="Заголовок 2"/>
          <p:cNvSpPr>
            <a:spLocks noGrp="1"/>
          </p:cNvSpPr>
          <p:nvPr>
            <p:ph type="title"/>
          </p:nvPr>
        </p:nvSpPr>
        <p:spPr>
          <a:xfrm>
            <a:off x="1914144" y="114300"/>
            <a:ext cx="9997440" cy="976745"/>
          </a:xfrm>
        </p:spPr>
        <p:txBody>
          <a:bodyPr/>
          <a:lstStyle/>
          <a:p>
            <a:r>
              <a:rPr lang="ru-RU" dirty="0" smtClean="0"/>
              <a:t>Почему  </a:t>
            </a:r>
            <a:r>
              <a:rPr lang="en-US" dirty="0"/>
              <a:t>HBase</a:t>
            </a:r>
            <a:endParaRPr lang="ru-RU" dirty="0"/>
          </a:p>
        </p:txBody>
      </p:sp>
    </p:spTree>
    <p:extLst>
      <p:ext uri="{BB962C8B-B14F-4D97-AF65-F5344CB8AC3E}">
        <p14:creationId xmlns:p14="http://schemas.microsoft.com/office/powerpoint/2010/main" val="2335610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92087" y="725557"/>
            <a:ext cx="10899913" cy="6023113"/>
          </a:xfrm>
        </p:spPr>
        <p:txBody>
          <a:bodyPr>
            <a:normAutofit/>
          </a:bodyPr>
          <a:lstStyle/>
          <a:p>
            <a:pPr marL="82296" indent="0">
              <a:buNone/>
            </a:pPr>
            <a:r>
              <a:rPr lang="ru-RU" sz="2100" b="1" dirty="0"/>
              <a:t>Регион</a:t>
            </a:r>
            <a:r>
              <a:rPr lang="ru-RU" sz="2100" dirty="0"/>
              <a:t> — это диапазон записей, соответствующих определенному диапазону подряд идущих первичных ключей. Каждый регион содержит следующие </a:t>
            </a:r>
            <a:r>
              <a:rPr lang="ru-RU" sz="2100" dirty="0" smtClean="0"/>
              <a:t>параметры:</a:t>
            </a:r>
            <a:endParaRPr lang="ru-RU" sz="2100" dirty="0"/>
          </a:p>
          <a:p>
            <a:r>
              <a:rPr lang="ru-RU" sz="2100" b="1" dirty="0" err="1"/>
              <a:t>Persistent</a:t>
            </a:r>
            <a:r>
              <a:rPr lang="ru-RU" sz="2100" b="1" dirty="0"/>
              <a:t> </a:t>
            </a:r>
            <a:r>
              <a:rPr lang="ru-RU" sz="2100" b="1" dirty="0" err="1"/>
              <a:t>Storage</a:t>
            </a:r>
            <a:r>
              <a:rPr lang="ru-RU" sz="2100" dirty="0"/>
              <a:t>— основное хранилище данных в Hbase. Данные физически хранятся на </a:t>
            </a:r>
            <a:r>
              <a:rPr lang="ru-RU" sz="2100" dirty="0">
                <a:hlinkClick r:id="rId3"/>
              </a:rPr>
              <a:t>HDFS</a:t>
            </a:r>
            <a:r>
              <a:rPr lang="ru-RU" sz="2100" dirty="0"/>
              <a:t>, в специальном формате </a:t>
            </a:r>
            <a:r>
              <a:rPr lang="ru-RU" sz="2100" dirty="0" err="1"/>
              <a:t>HFile</a:t>
            </a:r>
            <a:r>
              <a:rPr lang="ru-RU" sz="2100" dirty="0"/>
              <a:t>, отсортированные по значению первичного ключа (</a:t>
            </a:r>
            <a:r>
              <a:rPr lang="ru-RU" sz="2100" dirty="0" err="1"/>
              <a:t>RowKey</a:t>
            </a:r>
            <a:r>
              <a:rPr lang="ru-RU" sz="2100" dirty="0"/>
              <a:t>). Одной паре (регион, </a:t>
            </a:r>
            <a:r>
              <a:rPr lang="ru-RU" sz="2100" dirty="0" err="1"/>
              <a:t>column</a:t>
            </a:r>
            <a:r>
              <a:rPr lang="ru-RU" sz="2100" dirty="0"/>
              <a:t> </a:t>
            </a:r>
            <a:r>
              <a:rPr lang="ru-RU" sz="2100" dirty="0" err="1"/>
              <a:t>family</a:t>
            </a:r>
            <a:r>
              <a:rPr lang="ru-RU" sz="2100" dirty="0"/>
              <a:t>) соответствует как минимум один </a:t>
            </a:r>
            <a:r>
              <a:rPr lang="ru-RU" sz="2100" dirty="0" err="1"/>
              <a:t>HFIle</a:t>
            </a:r>
            <a:r>
              <a:rPr lang="ru-RU" sz="2100" dirty="0"/>
              <a:t>.</a:t>
            </a:r>
          </a:p>
          <a:p>
            <a:r>
              <a:rPr lang="ru-RU" sz="2100" b="1" dirty="0" err="1"/>
              <a:t>MemStore</a:t>
            </a:r>
            <a:r>
              <a:rPr lang="ru-RU" sz="2100" dirty="0"/>
              <a:t>— буфер на запись, специально выделенная область памяти для накопления данных перед записью, поскольку обновлять каждую запись в отсортированном </a:t>
            </a:r>
            <a:r>
              <a:rPr lang="ru-RU" sz="2100" dirty="0" err="1"/>
              <a:t>HFile</a:t>
            </a:r>
            <a:r>
              <a:rPr lang="ru-RU" sz="2100" dirty="0"/>
              <a:t> довольно дорого. Как только </a:t>
            </a:r>
            <a:r>
              <a:rPr lang="ru-RU" sz="2100" dirty="0" err="1"/>
              <a:t>MemStore</a:t>
            </a:r>
            <a:r>
              <a:rPr lang="ru-RU" sz="2100" dirty="0"/>
              <a:t> наполнится до некоторого критического значения, создается очередной </a:t>
            </a:r>
            <a:r>
              <a:rPr lang="ru-RU" sz="2100" dirty="0" err="1"/>
              <a:t>HFile</a:t>
            </a:r>
            <a:r>
              <a:rPr lang="ru-RU" sz="2100" dirty="0"/>
              <a:t>, куда будут записаны новые данные.</a:t>
            </a:r>
          </a:p>
          <a:p>
            <a:r>
              <a:rPr lang="ru-RU" sz="2100" b="1" dirty="0" err="1"/>
              <a:t>BlockCache</a:t>
            </a:r>
            <a:r>
              <a:rPr lang="ru-RU" sz="2100" dirty="0"/>
              <a:t>— кэш на чтение, позволяющий существенно экономить время на часто читаемых данных.</a:t>
            </a:r>
          </a:p>
          <a:p>
            <a:r>
              <a:rPr lang="ru-RU" sz="2100" b="1" dirty="0" err="1"/>
              <a:t>Write</a:t>
            </a:r>
            <a:r>
              <a:rPr lang="ru-RU" sz="2100" b="1" dirty="0"/>
              <a:t> </a:t>
            </a:r>
            <a:r>
              <a:rPr lang="ru-RU" sz="2100" b="1" dirty="0" err="1"/>
              <a:t>Ahead</a:t>
            </a:r>
            <a:r>
              <a:rPr lang="ru-RU" sz="2100" b="1" dirty="0"/>
              <a:t> </a:t>
            </a:r>
            <a:r>
              <a:rPr lang="ru-RU" sz="2100" b="1" dirty="0" err="1"/>
              <a:t>Log</a:t>
            </a:r>
            <a:r>
              <a:rPr lang="ru-RU" sz="2100" b="1" dirty="0"/>
              <a:t> (</a:t>
            </a:r>
            <a:r>
              <a:rPr lang="ru-RU" sz="2100" b="1" dirty="0" smtClean="0"/>
              <a:t>WAL</a:t>
            </a:r>
            <a:r>
              <a:rPr lang="ru-RU" sz="2100" b="1" dirty="0" smtClean="0"/>
              <a:t>, </a:t>
            </a:r>
            <a:r>
              <a:rPr lang="en-US" sz="2100" b="1" dirty="0" err="1" smtClean="0"/>
              <a:t>Hlog</a:t>
            </a:r>
            <a:r>
              <a:rPr lang="ru-RU" sz="2100" b="1" dirty="0" smtClean="0"/>
              <a:t>)</a:t>
            </a:r>
            <a:r>
              <a:rPr lang="ru-RU" sz="2100" dirty="0" smtClean="0"/>
              <a:t> </a:t>
            </a:r>
            <a:r>
              <a:rPr lang="ru-RU" sz="2100" dirty="0"/>
              <a:t>– специальный файл для </a:t>
            </a:r>
            <a:r>
              <a:rPr lang="ru-RU" sz="2100" dirty="0" err="1"/>
              <a:t>логгирования</a:t>
            </a:r>
            <a:r>
              <a:rPr lang="ru-RU" sz="2100" dirty="0"/>
              <a:t> всех операций с данными, чтобы их можно было восстановить в случае сбоя</a:t>
            </a:r>
            <a:r>
              <a:rPr lang="ru-RU" sz="2100" dirty="0" smtClean="0"/>
              <a:t>.</a:t>
            </a:r>
            <a:endParaRPr lang="ru-RU" sz="2100" dirty="0"/>
          </a:p>
        </p:txBody>
      </p:sp>
      <p:sp>
        <p:nvSpPr>
          <p:cNvPr id="3" name="Заголовок 2"/>
          <p:cNvSpPr>
            <a:spLocks noGrp="1"/>
          </p:cNvSpPr>
          <p:nvPr>
            <p:ph type="title"/>
          </p:nvPr>
        </p:nvSpPr>
        <p:spPr>
          <a:xfrm>
            <a:off x="1914144" y="1"/>
            <a:ext cx="9997440" cy="636104"/>
          </a:xfrm>
        </p:spPr>
        <p:txBody>
          <a:bodyPr>
            <a:normAutofit fontScale="90000"/>
          </a:bodyPr>
          <a:lstStyle/>
          <a:p>
            <a:r>
              <a:rPr lang="ru-RU" dirty="0" err="1" smtClean="0"/>
              <a:t>Регионирование</a:t>
            </a:r>
            <a:endParaRPr lang="ru-RU" dirty="0"/>
          </a:p>
        </p:txBody>
      </p:sp>
    </p:spTree>
    <p:extLst>
      <p:ext uri="{BB962C8B-B14F-4D97-AF65-F5344CB8AC3E}">
        <p14:creationId xmlns:p14="http://schemas.microsoft.com/office/powerpoint/2010/main" val="1152265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40565" y="1258957"/>
            <a:ext cx="10651435" cy="5340626"/>
          </a:xfrm>
        </p:spPr>
        <p:txBody>
          <a:bodyPr>
            <a:noAutofit/>
          </a:bodyPr>
          <a:lstStyle/>
          <a:p>
            <a:pPr marL="82296" indent="0">
              <a:lnSpc>
                <a:spcPts val="3800"/>
              </a:lnSpc>
              <a:spcBef>
                <a:spcPts val="1800"/>
              </a:spcBef>
              <a:buNone/>
            </a:pPr>
            <a:r>
              <a:rPr lang="ru-RU" dirty="0"/>
              <a:t>Для распределенной работы с данными в HBase имеются следующие основные архитектурные </a:t>
            </a:r>
            <a:r>
              <a:rPr lang="ru-RU" dirty="0" smtClean="0"/>
              <a:t>компоненты:</a:t>
            </a:r>
            <a:endParaRPr lang="en-US" b="1" dirty="0" smtClean="0"/>
          </a:p>
          <a:p>
            <a:pPr>
              <a:lnSpc>
                <a:spcPts val="3800"/>
              </a:lnSpc>
              <a:spcBef>
                <a:spcPts val="1800"/>
              </a:spcBef>
            </a:pPr>
            <a:r>
              <a:rPr lang="ru-RU" b="1" dirty="0" err="1" smtClean="0"/>
              <a:t>Region</a:t>
            </a:r>
            <a:r>
              <a:rPr lang="ru-RU" b="1" dirty="0" smtClean="0"/>
              <a:t> </a:t>
            </a:r>
            <a:r>
              <a:rPr lang="ru-RU" b="1" dirty="0" err="1"/>
              <a:t>Server</a:t>
            </a:r>
            <a:r>
              <a:rPr lang="ru-RU" dirty="0"/>
              <a:t>, который обслуживает один или несколько регионов. </a:t>
            </a:r>
            <a:r>
              <a:rPr lang="ru-RU" dirty="0" err="1"/>
              <a:t>Region</a:t>
            </a:r>
            <a:r>
              <a:rPr lang="ru-RU" dirty="0"/>
              <a:t> </a:t>
            </a:r>
            <a:r>
              <a:rPr lang="ru-RU" dirty="0" err="1"/>
              <a:t>Server</a:t>
            </a:r>
            <a:r>
              <a:rPr lang="ru-RU" dirty="0"/>
              <a:t> включает </a:t>
            </a:r>
            <a:r>
              <a:rPr lang="ru-RU" dirty="0" err="1"/>
              <a:t>memstore</a:t>
            </a:r>
            <a:r>
              <a:rPr lang="ru-RU" dirty="0"/>
              <a:t> для кэширования часто используемых строк в памяти.</a:t>
            </a:r>
          </a:p>
          <a:p>
            <a:pPr>
              <a:lnSpc>
                <a:spcPts val="3800"/>
              </a:lnSpc>
              <a:spcBef>
                <a:spcPts val="1800"/>
              </a:spcBef>
            </a:pPr>
            <a:r>
              <a:rPr lang="ru-RU" b="1" dirty="0" err="1"/>
              <a:t>Master</a:t>
            </a:r>
            <a:r>
              <a:rPr lang="ru-RU" b="1" dirty="0"/>
              <a:t> </a:t>
            </a:r>
            <a:r>
              <a:rPr lang="ru-RU" b="1" dirty="0" err="1"/>
              <a:t>Server</a:t>
            </a:r>
            <a:r>
              <a:rPr lang="ru-RU" dirty="0"/>
              <a:t> – главный узел в кластере, управляющий распределением регионов по региональным серверам, включая ведение их реестра, управление запусками регулярных задач и других организационных действий</a:t>
            </a:r>
            <a:r>
              <a:rPr lang="ru-RU" dirty="0" smtClean="0"/>
              <a:t>.</a:t>
            </a:r>
            <a:endParaRPr lang="ru-RU" dirty="0"/>
          </a:p>
        </p:txBody>
      </p:sp>
      <p:sp>
        <p:nvSpPr>
          <p:cNvPr id="3" name="Заголовок 2"/>
          <p:cNvSpPr>
            <a:spLocks noGrp="1"/>
          </p:cNvSpPr>
          <p:nvPr>
            <p:ph type="title"/>
          </p:nvPr>
        </p:nvSpPr>
        <p:spPr>
          <a:xfrm>
            <a:off x="1914144" y="0"/>
            <a:ext cx="9997440" cy="1143000"/>
          </a:xfrm>
        </p:spPr>
        <p:txBody>
          <a:bodyPr/>
          <a:lstStyle/>
          <a:p>
            <a:r>
              <a:rPr lang="ru-RU" dirty="0" err="1"/>
              <a:t>Регионирование</a:t>
            </a:r>
            <a:endParaRPr lang="ru-RU" dirty="0"/>
          </a:p>
        </p:txBody>
      </p:sp>
    </p:spTree>
    <p:extLst>
      <p:ext uri="{BB962C8B-B14F-4D97-AF65-F5344CB8AC3E}">
        <p14:creationId xmlns:p14="http://schemas.microsoft.com/office/powerpoint/2010/main" val="3958871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14144" y="0"/>
            <a:ext cx="9997440" cy="849745"/>
          </a:xfrm>
        </p:spPr>
        <p:txBody>
          <a:bodyPr/>
          <a:lstStyle/>
          <a:p>
            <a:r>
              <a:rPr lang="ru-RU" dirty="0" smtClean="0"/>
              <a:t>Архитектура </a:t>
            </a:r>
            <a:r>
              <a:rPr lang="en-US" dirty="0" smtClean="0"/>
              <a:t>HBase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928" y="1154546"/>
            <a:ext cx="10576035" cy="5347508"/>
          </a:xfrm>
          <a:prstGeom prst="rect">
            <a:avLst/>
          </a:prstGeom>
        </p:spPr>
      </p:pic>
    </p:spTree>
    <p:extLst>
      <p:ext uri="{BB962C8B-B14F-4D97-AF65-F5344CB8AC3E}">
        <p14:creationId xmlns:p14="http://schemas.microsoft.com/office/powerpoint/2010/main" val="187021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31235" y="1003851"/>
            <a:ext cx="10863469" cy="5933661"/>
          </a:xfrm>
        </p:spPr>
        <p:txBody>
          <a:bodyPr>
            <a:normAutofit/>
          </a:bodyPr>
          <a:lstStyle/>
          <a:p>
            <a:pPr marL="82296" indent="0">
              <a:lnSpc>
                <a:spcPts val="3500"/>
              </a:lnSpc>
              <a:spcBef>
                <a:spcPts val="1200"/>
              </a:spcBef>
              <a:buNone/>
            </a:pPr>
            <a:r>
              <a:rPr lang="ru-RU" dirty="0" smtClean="0"/>
              <a:t>Для ускорения </a:t>
            </a:r>
            <a:r>
              <a:rPr lang="ru-RU" dirty="0"/>
              <a:t>работы HBase периодически </a:t>
            </a:r>
            <a:r>
              <a:rPr lang="ru-RU" dirty="0" smtClean="0"/>
              <a:t>выполняет </a:t>
            </a:r>
            <a:r>
              <a:rPr lang="ru-RU" dirty="0"/>
              <a:t>одну из 2-х операций под названием </a:t>
            </a:r>
            <a:r>
              <a:rPr lang="ru-RU" b="1" dirty="0" err="1" smtClean="0"/>
              <a:t>compaction</a:t>
            </a:r>
            <a:r>
              <a:rPr lang="ru-RU" dirty="0" smtClean="0"/>
              <a:t>:</a:t>
            </a:r>
            <a:endParaRPr lang="ru-RU" dirty="0"/>
          </a:p>
          <a:p>
            <a:pPr>
              <a:lnSpc>
                <a:spcPts val="3500"/>
              </a:lnSpc>
              <a:spcBef>
                <a:spcPts val="1200"/>
              </a:spcBef>
            </a:pPr>
            <a:r>
              <a:rPr lang="ru-RU" b="1" dirty="0" err="1"/>
              <a:t>Minor</a:t>
            </a:r>
            <a:r>
              <a:rPr lang="ru-RU" b="1" dirty="0"/>
              <a:t> </a:t>
            </a:r>
            <a:r>
              <a:rPr lang="ru-RU" b="1" dirty="0" err="1"/>
              <a:t>Compaction</a:t>
            </a:r>
            <a:r>
              <a:rPr lang="ru-RU" dirty="0"/>
              <a:t>, который запускается автоматически и выполняется в фоновом режиме. Имеет низкий приоритет по сравнению с другими операциями.</a:t>
            </a:r>
          </a:p>
          <a:p>
            <a:pPr>
              <a:lnSpc>
                <a:spcPts val="3500"/>
              </a:lnSpc>
              <a:spcBef>
                <a:spcPts val="1200"/>
              </a:spcBef>
            </a:pPr>
            <a:r>
              <a:rPr lang="ru-RU" b="1" dirty="0" err="1"/>
              <a:t>Major</a:t>
            </a:r>
            <a:r>
              <a:rPr lang="ru-RU" b="1" dirty="0"/>
              <a:t> </a:t>
            </a:r>
            <a:r>
              <a:rPr lang="ru-RU" b="1" dirty="0" err="1"/>
              <a:t>Compaction</a:t>
            </a:r>
            <a:r>
              <a:rPr lang="ru-RU" dirty="0"/>
              <a:t>, запускаемый вручную или в случае наступления определенных условий (триггеров), например, срабатывание по таймеру. Имеет высокий приоритет и может существенно замедлить работу кластера. Во время выполнения </a:t>
            </a:r>
            <a:r>
              <a:rPr lang="ru-RU" dirty="0" err="1"/>
              <a:t>Major</a:t>
            </a:r>
            <a:r>
              <a:rPr lang="ru-RU" dirty="0"/>
              <a:t> </a:t>
            </a:r>
            <a:r>
              <a:rPr lang="ru-RU" dirty="0" err="1"/>
              <a:t>Compaction</a:t>
            </a:r>
            <a:r>
              <a:rPr lang="ru-RU" dirty="0"/>
              <a:t> </a:t>
            </a:r>
            <a:r>
              <a:rPr lang="ru-RU" dirty="0" smtClean="0"/>
              <a:t>происходит </a:t>
            </a:r>
            <a:r>
              <a:rPr lang="ru-RU" dirty="0"/>
              <a:t>физическое удаление данных, ранее помеченных соответствующей меткой </a:t>
            </a:r>
            <a:r>
              <a:rPr lang="ru-RU" b="1" dirty="0" err="1"/>
              <a:t>tombstone</a:t>
            </a:r>
            <a:endParaRPr lang="ru-RU" dirty="0"/>
          </a:p>
          <a:p>
            <a:endParaRPr lang="ru-RU" dirty="0"/>
          </a:p>
        </p:txBody>
      </p:sp>
      <p:sp>
        <p:nvSpPr>
          <p:cNvPr id="3" name="Заголовок 2"/>
          <p:cNvSpPr>
            <a:spLocks noGrp="1"/>
          </p:cNvSpPr>
          <p:nvPr>
            <p:ph type="title"/>
          </p:nvPr>
        </p:nvSpPr>
        <p:spPr>
          <a:xfrm>
            <a:off x="1914144" y="0"/>
            <a:ext cx="9997440" cy="785191"/>
          </a:xfrm>
        </p:spPr>
        <p:txBody>
          <a:bodyPr/>
          <a:lstStyle/>
          <a:p>
            <a:r>
              <a:rPr lang="ru-RU" dirty="0" smtClean="0"/>
              <a:t>Процессы </a:t>
            </a:r>
            <a:r>
              <a:rPr lang="ru-RU" b="1" dirty="0" err="1"/>
              <a:t>compaction</a:t>
            </a:r>
            <a:endParaRPr lang="ru-RU" dirty="0"/>
          </a:p>
        </p:txBody>
      </p:sp>
    </p:spTree>
    <p:extLst>
      <p:ext uri="{BB962C8B-B14F-4D97-AF65-F5344CB8AC3E}">
        <p14:creationId xmlns:p14="http://schemas.microsoft.com/office/powerpoint/2010/main" val="78101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Преимущества</a:t>
            </a:r>
            <a:r>
              <a:rPr lang="en-US" dirty="0" smtClean="0"/>
              <a:t> HBase</a:t>
            </a:r>
            <a:endParaRPr lang="ru-RU" dirty="0"/>
          </a:p>
        </p:txBody>
      </p:sp>
      <p:sp>
        <p:nvSpPr>
          <p:cNvPr id="4" name="Rectangle 1"/>
          <p:cNvSpPr>
            <a:spLocks noGrp="1" noChangeArrowheads="1"/>
          </p:cNvSpPr>
          <p:nvPr>
            <p:ph idx="1"/>
          </p:nvPr>
        </p:nvSpPr>
        <p:spPr bwMode="auto">
          <a:xfrm>
            <a:off x="1914144" y="1567925"/>
            <a:ext cx="1035294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buFontTx/>
              <a:buChar char="•"/>
            </a:pPr>
            <a:r>
              <a:rPr kumimoji="0" lang="ru-RU" altLang="ru-RU" sz="2800" b="0" i="0" u="none" strike="noStrike" cap="none" normalizeH="0" baseline="0" dirty="0" smtClean="0">
                <a:ln>
                  <a:noFill/>
                </a:ln>
                <a:solidFill>
                  <a:schemeClr val="tx1"/>
                </a:solidFill>
                <a:effectLst/>
                <a:latin typeface="Arial" panose="020B0604020202020204" pitchFamily="34" charset="0"/>
              </a:rPr>
              <a:t>Масштабируемость. </a:t>
            </a:r>
            <a:r>
              <a:rPr lang="en-US" sz="2800" dirty="0" smtClean="0"/>
              <a:t>Hbase</a:t>
            </a:r>
            <a:r>
              <a:rPr lang="ru-RU" sz="2800" dirty="0" smtClean="0"/>
              <a:t> </a:t>
            </a:r>
            <a:r>
              <a:rPr kumimoji="0" lang="ru-RU" altLang="ru-RU" sz="2800" b="0" i="0" u="none" strike="noStrike" cap="none" normalizeH="0" baseline="0" dirty="0" smtClean="0">
                <a:ln>
                  <a:noFill/>
                </a:ln>
                <a:solidFill>
                  <a:schemeClr val="tx1"/>
                </a:solidFill>
                <a:effectLst/>
                <a:latin typeface="Arial" panose="020B0604020202020204" pitchFamily="34" charset="0"/>
              </a:rPr>
              <a:t>очень хорошо масштабируется. Она хорошо подходит для массивной параллельной обработки (</a:t>
            </a:r>
            <a:r>
              <a:rPr kumimoji="0" lang="en-US" altLang="ru-RU" sz="2800" b="0" i="0" u="none" strike="noStrike" cap="none" normalizeH="0" baseline="0" dirty="0" smtClean="0">
                <a:ln>
                  <a:noFill/>
                </a:ln>
                <a:solidFill>
                  <a:schemeClr val="tx1"/>
                </a:solidFill>
                <a:effectLst/>
                <a:latin typeface="Arial" panose="020B0604020202020204" pitchFamily="34" charset="0"/>
              </a:rPr>
              <a:t>Map</a:t>
            </a:r>
            <a:r>
              <a:rPr kumimoji="0" lang="en-US" altLang="ru-RU" sz="2800" b="0" i="0" u="none" strike="noStrike" cap="none" normalizeH="0" dirty="0" smtClean="0">
                <a:ln>
                  <a:noFill/>
                </a:ln>
                <a:solidFill>
                  <a:schemeClr val="tx1"/>
                </a:solidFill>
                <a:effectLst/>
                <a:latin typeface="Arial" panose="020B0604020202020204" pitchFamily="34" charset="0"/>
              </a:rPr>
              <a:t> </a:t>
            </a:r>
            <a:r>
              <a:rPr kumimoji="0" lang="en-US" altLang="ru-RU" sz="2800" b="0" i="0" u="none" strike="noStrike" cap="none" normalizeH="0" dirty="0" err="1" smtClean="0">
                <a:ln>
                  <a:noFill/>
                </a:ln>
                <a:solidFill>
                  <a:schemeClr val="tx1"/>
                </a:solidFill>
                <a:effectLst/>
                <a:latin typeface="Arial" panose="020B0604020202020204" pitchFamily="34" charset="0"/>
              </a:rPr>
              <a:t>Redu</a:t>
            </a:r>
            <a:r>
              <a:rPr kumimoji="0" lang="ru-RU" altLang="ru-RU" sz="2800" b="0" i="0" u="none" strike="noStrike" cap="none" normalizeH="0" dirty="0" smtClean="0">
                <a:ln>
                  <a:noFill/>
                </a:ln>
                <a:solidFill>
                  <a:schemeClr val="tx1"/>
                </a:solidFill>
                <a:effectLst/>
                <a:latin typeface="Arial" panose="020B0604020202020204" pitchFamily="34" charset="0"/>
              </a:rPr>
              <a:t>с</a:t>
            </a:r>
            <a:r>
              <a:rPr kumimoji="0" lang="en-US" altLang="ru-RU" sz="2800" b="0" i="0" u="none" strike="noStrike" cap="none" normalizeH="0" dirty="0" smtClean="0">
                <a:ln>
                  <a:noFill/>
                </a:ln>
                <a:solidFill>
                  <a:schemeClr val="tx1"/>
                </a:solidFill>
                <a:effectLst/>
                <a:latin typeface="Arial" panose="020B0604020202020204" pitchFamily="34" charset="0"/>
              </a:rPr>
              <a:t>e</a:t>
            </a:r>
            <a:r>
              <a:rPr kumimoji="0" lang="ru-RU" altLang="ru-RU" sz="2800" b="0" i="0" u="none" strike="noStrike" cap="none" normalizeH="0" baseline="0" dirty="0" smtClean="0">
                <a:ln>
                  <a:noFill/>
                </a:ln>
                <a:solidFill>
                  <a:schemeClr val="tx1"/>
                </a:solidFill>
                <a:effectLst/>
                <a:latin typeface="Arial" panose="020B0604020202020204" pitchFamily="34" charset="0"/>
              </a:rPr>
              <a:t>), которая включает в себя распространение данных по большому кластеру машин - часто тысячи машин.</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8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kumimoji="0" lang="ru-RU" altLang="ru-RU" sz="2800" b="0" i="0" u="none" strike="noStrike" cap="none" normalizeH="0" baseline="0" dirty="0" smtClean="0">
                <a:ln>
                  <a:noFill/>
                </a:ln>
                <a:solidFill>
                  <a:schemeClr val="tx1"/>
                </a:solidFill>
                <a:effectLst/>
                <a:latin typeface="Arial" panose="020B0604020202020204" pitchFamily="34" charset="0"/>
              </a:rPr>
              <a:t>Быстрая загрузка и запрос.</a:t>
            </a:r>
            <a:r>
              <a:rPr kumimoji="0" lang="ru-RU" altLang="ru-RU" sz="2800" b="0" i="0" u="none" strike="noStrike" cap="none" normalizeH="0" dirty="0" smtClean="0">
                <a:ln>
                  <a:noFill/>
                </a:ln>
                <a:solidFill>
                  <a:schemeClr val="tx1"/>
                </a:solidFill>
                <a:effectLst/>
                <a:latin typeface="Arial" panose="020B0604020202020204" pitchFamily="34" charset="0"/>
              </a:rPr>
              <a:t> Х</a:t>
            </a:r>
            <a:r>
              <a:rPr kumimoji="0" lang="ru-RU" altLang="ru-RU" sz="2800" b="0" i="0" u="none" strike="noStrike" cap="none" normalizeH="0" baseline="0" dirty="0" smtClean="0">
                <a:ln>
                  <a:noFill/>
                </a:ln>
                <a:solidFill>
                  <a:schemeClr val="tx1"/>
                </a:solidFill>
                <a:effectLst/>
                <a:latin typeface="Arial" panose="020B0604020202020204" pitchFamily="34" charset="0"/>
              </a:rPr>
              <a:t>ранилища типа «</a:t>
            </a:r>
            <a:r>
              <a:rPr lang="ru-RU" sz="2800" dirty="0" smtClean="0">
                <a:latin typeface="Arial" panose="020B0604020202020204" pitchFamily="34" charset="0"/>
              </a:rPr>
              <a:t>Семейство столбцов»</a:t>
            </a:r>
            <a:r>
              <a:rPr lang="ru-RU" altLang="ru-RU" sz="2800" dirty="0" smtClean="0">
                <a:latin typeface="Arial" panose="020B0604020202020204" pitchFamily="34" charset="0"/>
              </a:rPr>
              <a:t> </a:t>
            </a:r>
            <a:r>
              <a:rPr lang="ru-RU" altLang="ru-RU" sz="2800" dirty="0">
                <a:latin typeface="Arial" panose="020B0604020202020204" pitchFamily="34" charset="0"/>
              </a:rPr>
              <a:t>можно загружать очень быстро. Таблицу из миллиарда строк можно загрузить в течение </a:t>
            </a:r>
            <a:r>
              <a:rPr kumimoji="0" lang="ru-RU" altLang="ru-RU" sz="2800" b="0" i="0" u="none" strike="noStrike" cap="none" normalizeH="0" baseline="0" dirty="0" smtClean="0">
                <a:ln>
                  <a:noFill/>
                </a:ln>
                <a:solidFill>
                  <a:schemeClr val="tx1"/>
                </a:solidFill>
                <a:effectLst/>
                <a:latin typeface="Arial" panose="020B0604020202020204" pitchFamily="34" charset="0"/>
              </a:rPr>
              <a:t>нескольких секунд. Вы </a:t>
            </a:r>
            <a:r>
              <a:rPr lang="ru-RU" altLang="ru-RU" sz="2800" dirty="0">
                <a:latin typeface="Arial" panose="020B0604020202020204" pitchFamily="34" charset="0"/>
              </a:rPr>
              <a:t>сразу</a:t>
            </a:r>
            <a:r>
              <a:rPr kumimoji="0" lang="ru-RU" altLang="ru-RU" sz="2800" b="0" i="0" u="none" strike="noStrike" cap="none" normalizeH="0" baseline="0" dirty="0" smtClean="0">
                <a:ln>
                  <a:noFill/>
                </a:ln>
                <a:solidFill>
                  <a:schemeClr val="tx1"/>
                </a:solidFill>
                <a:effectLst/>
                <a:latin typeface="Arial" panose="020B0604020202020204" pitchFamily="34" charset="0"/>
              </a:rPr>
              <a:t> можете начинать запросы и анализировать данные. </a:t>
            </a:r>
          </a:p>
        </p:txBody>
      </p:sp>
    </p:spTree>
    <p:extLst>
      <p:ext uri="{BB962C8B-B14F-4D97-AF65-F5344CB8AC3E}">
        <p14:creationId xmlns:p14="http://schemas.microsoft.com/office/powerpoint/2010/main" val="1262657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1586948"/>
            <a:ext cx="9997440" cy="4800600"/>
          </a:xfrm>
        </p:spPr>
        <p:txBody>
          <a:bodyPr/>
          <a:lstStyle/>
          <a:p>
            <a:pPr>
              <a:lnSpc>
                <a:spcPts val="3200"/>
              </a:lnSpc>
              <a:spcBef>
                <a:spcPts val="1800"/>
              </a:spcBef>
            </a:pPr>
            <a:r>
              <a:rPr lang="ru-RU" sz="3600" dirty="0" smtClean="0"/>
              <a:t>Данных </a:t>
            </a:r>
            <a:r>
              <a:rPr lang="ru-RU" sz="3600" dirty="0"/>
              <a:t>много и они не влезают на один </a:t>
            </a:r>
            <a:r>
              <a:rPr lang="ru-RU" sz="3600" dirty="0" smtClean="0"/>
              <a:t>компьютер</a:t>
            </a:r>
            <a:endParaRPr lang="en-US" sz="3600" dirty="0" smtClean="0"/>
          </a:p>
          <a:p>
            <a:pPr>
              <a:lnSpc>
                <a:spcPts val="3200"/>
              </a:lnSpc>
              <a:spcBef>
                <a:spcPts val="1800"/>
              </a:spcBef>
            </a:pPr>
            <a:r>
              <a:rPr lang="ru-RU" sz="3600" dirty="0" smtClean="0"/>
              <a:t>Данные </a:t>
            </a:r>
            <a:r>
              <a:rPr lang="ru-RU" sz="3600" dirty="0"/>
              <a:t>часто обновляются и </a:t>
            </a:r>
            <a:r>
              <a:rPr lang="ru-RU" sz="3600" dirty="0" smtClean="0"/>
              <a:t>удаляются</a:t>
            </a:r>
            <a:endParaRPr lang="en-US" sz="3600" dirty="0" smtClean="0"/>
          </a:p>
          <a:p>
            <a:pPr>
              <a:lnSpc>
                <a:spcPts val="3200"/>
              </a:lnSpc>
              <a:spcBef>
                <a:spcPts val="1800"/>
              </a:spcBef>
            </a:pPr>
            <a:r>
              <a:rPr lang="ru-RU" sz="3600" dirty="0" smtClean="0"/>
              <a:t>В </a:t>
            </a:r>
            <a:r>
              <a:rPr lang="ru-RU" sz="3600" dirty="0"/>
              <a:t>данных присутствует явный «ключ» по к которому удобно привязывать все </a:t>
            </a:r>
            <a:r>
              <a:rPr lang="ru-RU" sz="3600" dirty="0" smtClean="0"/>
              <a:t>остальное</a:t>
            </a:r>
            <a:endParaRPr lang="en-US" sz="3600" dirty="0" smtClean="0"/>
          </a:p>
          <a:p>
            <a:pPr>
              <a:lnSpc>
                <a:spcPts val="3200"/>
              </a:lnSpc>
              <a:spcBef>
                <a:spcPts val="1800"/>
              </a:spcBef>
            </a:pPr>
            <a:r>
              <a:rPr lang="ru-RU" sz="3600" dirty="0" smtClean="0"/>
              <a:t>Нужна </a:t>
            </a:r>
            <a:r>
              <a:rPr lang="ru-RU" sz="3600" dirty="0"/>
              <a:t>пакетная обработка </a:t>
            </a:r>
            <a:r>
              <a:rPr lang="ru-RU" sz="3600" dirty="0" smtClean="0"/>
              <a:t>данных</a:t>
            </a:r>
            <a:endParaRPr lang="en-US" sz="3600" dirty="0" smtClean="0"/>
          </a:p>
          <a:p>
            <a:pPr>
              <a:lnSpc>
                <a:spcPts val="3200"/>
              </a:lnSpc>
              <a:spcBef>
                <a:spcPts val="1800"/>
              </a:spcBef>
            </a:pPr>
            <a:r>
              <a:rPr lang="ru-RU" sz="3600" dirty="0" smtClean="0"/>
              <a:t>Нужен </a:t>
            </a:r>
            <a:r>
              <a:rPr lang="ru-RU" sz="3600" dirty="0"/>
              <a:t>произвольный доступ к данным по определенным ключам</a:t>
            </a:r>
            <a:br>
              <a:rPr lang="ru-RU" sz="3600" dirty="0"/>
            </a:br>
            <a:endParaRPr lang="ru-RU" dirty="0"/>
          </a:p>
        </p:txBody>
      </p:sp>
      <p:sp>
        <p:nvSpPr>
          <p:cNvPr id="3" name="Заголовок 2"/>
          <p:cNvSpPr>
            <a:spLocks noGrp="1"/>
          </p:cNvSpPr>
          <p:nvPr>
            <p:ph type="title"/>
          </p:nvPr>
        </p:nvSpPr>
        <p:spPr>
          <a:xfrm>
            <a:off x="1914144" y="274638"/>
            <a:ext cx="9997440" cy="788849"/>
          </a:xfrm>
        </p:spPr>
        <p:txBody>
          <a:bodyPr/>
          <a:lstStyle/>
          <a:p>
            <a:pPr marL="82296"/>
            <a:r>
              <a:rPr lang="ru-RU" dirty="0"/>
              <a:t>Использование Hbase оправдано когда: </a:t>
            </a:r>
            <a:endParaRPr lang="en-US" dirty="0"/>
          </a:p>
        </p:txBody>
      </p:sp>
    </p:spTree>
    <p:extLst>
      <p:ext uri="{BB962C8B-B14F-4D97-AF65-F5344CB8AC3E}">
        <p14:creationId xmlns:p14="http://schemas.microsoft.com/office/powerpoint/2010/main" val="17563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81655" y="1447800"/>
            <a:ext cx="10229929" cy="4800600"/>
          </a:xfrm>
        </p:spPr>
        <p:txBody>
          <a:bodyPr>
            <a:normAutofit fontScale="92500"/>
          </a:bodyPr>
          <a:lstStyle/>
          <a:p>
            <a:pPr marL="82296" indent="0">
              <a:lnSpc>
                <a:spcPts val="3800"/>
              </a:lnSpc>
              <a:spcBef>
                <a:spcPts val="0"/>
              </a:spcBef>
              <a:buNone/>
            </a:pPr>
            <a:r>
              <a:rPr lang="ru-RU" dirty="0"/>
              <a:t>С каждым годом увеличивается объем генерируемой человеком информации. К 2020 году объем хранимых данных увеличится до 40-44 </a:t>
            </a:r>
            <a:r>
              <a:rPr lang="ru-RU" dirty="0" err="1"/>
              <a:t>зеттабайт</a:t>
            </a:r>
            <a:r>
              <a:rPr lang="ru-RU" dirty="0"/>
              <a:t> </a:t>
            </a:r>
            <a:r>
              <a:rPr lang="ru-RU" dirty="0" smtClean="0"/>
              <a:t>(</a:t>
            </a:r>
            <a:r>
              <a:rPr lang="ru-RU" dirty="0" smtClean="0">
                <a:latin typeface="Arial" panose="020B0604020202020204" pitchFamily="34" charset="0"/>
                <a:cs typeface="Arial" panose="020B0604020202020204" pitchFamily="34" charset="0"/>
              </a:rPr>
              <a:t>1</a:t>
            </a:r>
            <a:r>
              <a:rPr lang="ru-RU" dirty="0" smtClean="0"/>
              <a:t> </a:t>
            </a:r>
            <a:r>
              <a:rPr lang="ru-RU" dirty="0"/>
              <a:t>ЗБ ~ 1 миллиард ГБ). К 2025 году — до примерно 400 </a:t>
            </a:r>
            <a:r>
              <a:rPr lang="ru-RU" dirty="0" err="1"/>
              <a:t>зеттабайт</a:t>
            </a:r>
            <a:r>
              <a:rPr lang="ru-RU" dirty="0"/>
              <a:t>. Соответственно, управление структурированными и неструктурированными данными при помощи современных технологий — сфера, которая становится все более важной. Интересуются большими данными как отдельные компании, так и целые государства</a:t>
            </a:r>
            <a:r>
              <a:rPr lang="ru-RU" dirty="0" smtClean="0"/>
              <a:t>.</a:t>
            </a:r>
            <a:endParaRPr lang="ru-RU" dirty="0"/>
          </a:p>
        </p:txBody>
      </p:sp>
      <p:sp>
        <p:nvSpPr>
          <p:cNvPr id="3" name="Заголовок 2"/>
          <p:cNvSpPr>
            <a:spLocks noGrp="1"/>
          </p:cNvSpPr>
          <p:nvPr>
            <p:ph type="title"/>
          </p:nvPr>
        </p:nvSpPr>
        <p:spPr/>
        <p:txBody>
          <a:bodyPr/>
          <a:lstStyle/>
          <a:p>
            <a:r>
              <a:rPr lang="en-US" dirty="0" smtClean="0"/>
              <a:t>Big Data</a:t>
            </a:r>
            <a:endParaRPr lang="ru-RU" dirty="0"/>
          </a:p>
        </p:txBody>
      </p:sp>
    </p:spTree>
    <p:extLst>
      <p:ext uri="{BB962C8B-B14F-4D97-AF65-F5344CB8AC3E}">
        <p14:creationId xmlns:p14="http://schemas.microsoft.com/office/powerpoint/2010/main" val="320802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40571" y="0"/>
            <a:ext cx="9997440" cy="966952"/>
          </a:xfrm>
        </p:spPr>
        <p:txBody>
          <a:bodyPr/>
          <a:lstStyle/>
          <a:p>
            <a:r>
              <a:rPr lang="ru-RU" dirty="0" smtClean="0"/>
              <a:t>Большие данные – </a:t>
            </a:r>
            <a:r>
              <a:rPr lang="ru-RU" dirty="0"/>
              <a:t>э</a:t>
            </a:r>
            <a:r>
              <a:rPr lang="ru-RU" dirty="0" smtClean="0"/>
              <a:t>то сколько?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308" y="737365"/>
            <a:ext cx="8368254" cy="6120635"/>
          </a:xfrm>
          <a:prstGeom prst="rect">
            <a:avLst/>
          </a:prstGeom>
        </p:spPr>
      </p:pic>
    </p:spTree>
    <p:extLst>
      <p:ext uri="{BB962C8B-B14F-4D97-AF65-F5344CB8AC3E}">
        <p14:creationId xmlns:p14="http://schemas.microsoft.com/office/powerpoint/2010/main" val="219741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14144" y="1656177"/>
            <a:ext cx="9997440" cy="4973223"/>
          </a:xfrm>
        </p:spPr>
        <p:txBody>
          <a:bodyPr>
            <a:normAutofit/>
          </a:bodyPr>
          <a:lstStyle/>
          <a:p>
            <a:pPr marL="82296" indent="0">
              <a:lnSpc>
                <a:spcPts val="3700"/>
              </a:lnSpc>
              <a:spcBef>
                <a:spcPts val="1200"/>
              </a:spcBef>
              <a:buNone/>
            </a:pPr>
            <a:r>
              <a:rPr lang="ru-RU" sz="3600" b="1" dirty="0" smtClean="0"/>
              <a:t>V </a:t>
            </a:r>
            <a:r>
              <a:rPr lang="ru-RU" sz="3600" b="1" dirty="0" err="1" smtClean="0"/>
              <a:t>V</a:t>
            </a:r>
            <a:r>
              <a:rPr lang="ru-RU" sz="3600" b="1" dirty="0" smtClean="0"/>
              <a:t> </a:t>
            </a:r>
            <a:r>
              <a:rPr lang="ru-RU" sz="3600" b="1" dirty="0" err="1" smtClean="0"/>
              <a:t>V</a:t>
            </a:r>
            <a:r>
              <a:rPr lang="ru-RU" sz="3600" b="1" dirty="0" smtClean="0"/>
              <a:t> </a:t>
            </a:r>
            <a:r>
              <a:rPr lang="ru-RU" sz="3600" dirty="0"/>
              <a:t>(</a:t>
            </a:r>
            <a:r>
              <a:rPr lang="ru-RU" sz="3600" dirty="0" err="1"/>
              <a:t>volume</a:t>
            </a:r>
            <a:r>
              <a:rPr lang="ru-RU" sz="3600" dirty="0"/>
              <a:t>, </a:t>
            </a:r>
            <a:r>
              <a:rPr lang="ru-RU" sz="3600" dirty="0" err="1"/>
              <a:t>velocity</a:t>
            </a:r>
            <a:r>
              <a:rPr lang="ru-RU" sz="3600" dirty="0"/>
              <a:t>, </a:t>
            </a:r>
            <a:r>
              <a:rPr lang="ru-RU" sz="3600" dirty="0" err="1"/>
              <a:t>variety</a:t>
            </a:r>
            <a:r>
              <a:rPr lang="ru-RU" sz="3600" dirty="0"/>
              <a:t> — физический объём, скорость прироста данных и необходимости их быстрой обработки, возможность одновременно обрабатывать данные различных типов</a:t>
            </a:r>
            <a:r>
              <a:rPr lang="ru-RU" sz="3600" dirty="0" smtClean="0"/>
              <a:t>)</a:t>
            </a:r>
            <a:endParaRPr lang="en-US" sz="3600" dirty="0" smtClean="0"/>
          </a:p>
          <a:p>
            <a:pPr marL="82296" indent="0">
              <a:lnSpc>
                <a:spcPts val="3700"/>
              </a:lnSpc>
              <a:spcBef>
                <a:spcPts val="1200"/>
              </a:spcBef>
              <a:buNone/>
            </a:pPr>
            <a:r>
              <a:rPr lang="ru-RU" sz="3600" dirty="0" smtClean="0"/>
              <a:t>Сейчас добавлено </a:t>
            </a:r>
            <a:r>
              <a:rPr lang="ru-RU" sz="3600" dirty="0"/>
              <a:t>четвёртое </a:t>
            </a:r>
            <a:r>
              <a:rPr lang="ru-RU" sz="3600" b="1" dirty="0"/>
              <a:t>V </a:t>
            </a:r>
            <a:r>
              <a:rPr lang="ru-RU" sz="3600" dirty="0"/>
              <a:t>как </a:t>
            </a:r>
            <a:r>
              <a:rPr lang="ru-RU" sz="3600" dirty="0" err="1"/>
              <a:t>value</a:t>
            </a:r>
            <a:r>
              <a:rPr lang="ru-RU" sz="3600" dirty="0"/>
              <a:t> (ценность), подчеркивая экономическую целесообразность обработки больших объёмов данных в соответствующих условиях.</a:t>
            </a:r>
          </a:p>
        </p:txBody>
      </p:sp>
      <p:sp>
        <p:nvSpPr>
          <p:cNvPr id="3" name="Заголовок 2"/>
          <p:cNvSpPr>
            <a:spLocks noGrp="1"/>
          </p:cNvSpPr>
          <p:nvPr>
            <p:ph type="title"/>
          </p:nvPr>
        </p:nvSpPr>
        <p:spPr>
          <a:xfrm>
            <a:off x="1914144" y="89452"/>
            <a:ext cx="9997440" cy="1043609"/>
          </a:xfrm>
        </p:spPr>
        <p:txBody>
          <a:bodyPr/>
          <a:lstStyle/>
          <a:p>
            <a:r>
              <a:rPr lang="ru-RU" dirty="0" smtClean="0"/>
              <a:t>Четыре </a:t>
            </a:r>
            <a:r>
              <a:rPr lang="en-US" dirty="0" smtClean="0"/>
              <a:t>V</a:t>
            </a:r>
            <a:endParaRPr lang="ru-RU" dirty="0"/>
          </a:p>
        </p:txBody>
      </p:sp>
    </p:spTree>
    <p:extLst>
      <p:ext uri="{BB962C8B-B14F-4D97-AF65-F5344CB8AC3E}">
        <p14:creationId xmlns:p14="http://schemas.microsoft.com/office/powerpoint/2010/main" val="61839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00200" y="2093843"/>
            <a:ext cx="10311384" cy="4287080"/>
          </a:xfrm>
        </p:spPr>
        <p:txBody>
          <a:bodyPr>
            <a:normAutofit/>
          </a:bodyPr>
          <a:lstStyle/>
          <a:p>
            <a:pPr>
              <a:lnSpc>
                <a:spcPts val="3800"/>
              </a:lnSpc>
            </a:pPr>
            <a:r>
              <a:rPr lang="ru-RU" b="1" dirty="0"/>
              <a:t>Горизонтальная масштабируемость</a:t>
            </a:r>
            <a:r>
              <a:rPr lang="ru-RU" dirty="0"/>
              <a:t>. Это — базовый принцип обработки больших данных. Как уже говорилось, больших данных с каждым днем становится все больше. Соответственно, необходимо увеличивать количество вычислительных узлов, по которым распределяются эти данные, причем обработка должна происходить без ухудшения производительности.</a:t>
            </a:r>
          </a:p>
          <a:p>
            <a:endParaRPr lang="ru-RU" dirty="0"/>
          </a:p>
        </p:txBody>
      </p:sp>
      <p:sp>
        <p:nvSpPr>
          <p:cNvPr id="4" name="Заголовок 2"/>
          <p:cNvSpPr>
            <a:spLocks noGrp="1"/>
          </p:cNvSpPr>
          <p:nvPr>
            <p:ph type="title"/>
          </p:nvPr>
        </p:nvSpPr>
        <p:spPr>
          <a:xfrm>
            <a:off x="2065285" y="423724"/>
            <a:ext cx="8877698" cy="1143000"/>
          </a:xfrm>
        </p:spPr>
        <p:txBody>
          <a:bodyPr>
            <a:normAutofit fontScale="90000"/>
          </a:bodyPr>
          <a:lstStyle/>
          <a:p>
            <a:pPr algn="ctr"/>
            <a:r>
              <a:rPr lang="ru-RU" dirty="0" smtClean="0"/>
              <a:t>Основные </a:t>
            </a:r>
            <a:r>
              <a:rPr lang="ru-RU" dirty="0"/>
              <a:t>принципы работы с большими данными</a:t>
            </a:r>
          </a:p>
        </p:txBody>
      </p:sp>
    </p:spTree>
    <p:extLst>
      <p:ext uri="{BB962C8B-B14F-4D97-AF65-F5344CB8AC3E}">
        <p14:creationId xmlns:p14="http://schemas.microsoft.com/office/powerpoint/2010/main" val="7933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00200" y="2216426"/>
            <a:ext cx="10311384" cy="4492486"/>
          </a:xfrm>
        </p:spPr>
        <p:txBody>
          <a:bodyPr>
            <a:normAutofit/>
          </a:bodyPr>
          <a:lstStyle/>
          <a:p>
            <a:pPr>
              <a:lnSpc>
                <a:spcPts val="3800"/>
              </a:lnSpc>
            </a:pPr>
            <a:r>
              <a:rPr lang="ru-RU" b="1" dirty="0" smtClean="0"/>
              <a:t>Отказоустойчивость</a:t>
            </a:r>
            <a:r>
              <a:rPr lang="ru-RU" dirty="0"/>
              <a:t>. Этот принцип вытекает из предыдущего. Поскольку вычислительных узлов в кластере может быть много (иногда десятки тысяч) и их количество, не исключено, будет увеличиваться, возрастает и вероятность выхода машин из строя. Методы работы с большими данными должны учитывать возможность таких ситуаций и предусматривать превентивные меры.</a:t>
            </a:r>
          </a:p>
          <a:p>
            <a:pPr marL="82296" indent="0">
              <a:lnSpc>
                <a:spcPts val="3800"/>
              </a:lnSpc>
              <a:buNone/>
            </a:pPr>
            <a:endParaRPr lang="ru-RU" dirty="0"/>
          </a:p>
        </p:txBody>
      </p:sp>
      <p:sp>
        <p:nvSpPr>
          <p:cNvPr id="3" name="Заголовок 2"/>
          <p:cNvSpPr>
            <a:spLocks noGrp="1"/>
          </p:cNvSpPr>
          <p:nvPr>
            <p:ph type="title"/>
          </p:nvPr>
        </p:nvSpPr>
        <p:spPr>
          <a:xfrm>
            <a:off x="1908313" y="642386"/>
            <a:ext cx="8766313" cy="1143000"/>
          </a:xfrm>
        </p:spPr>
        <p:txBody>
          <a:bodyPr>
            <a:normAutofit fontScale="90000"/>
          </a:bodyPr>
          <a:lstStyle/>
          <a:p>
            <a:pPr algn="ctr"/>
            <a:r>
              <a:rPr lang="ru-RU" dirty="0" smtClean="0"/>
              <a:t>Основные </a:t>
            </a:r>
            <a:r>
              <a:rPr lang="ru-RU" dirty="0"/>
              <a:t>принципы работы с большими данными</a:t>
            </a:r>
          </a:p>
        </p:txBody>
      </p:sp>
    </p:spTree>
    <p:extLst>
      <p:ext uri="{BB962C8B-B14F-4D97-AF65-F5344CB8AC3E}">
        <p14:creationId xmlns:p14="http://schemas.microsoft.com/office/powerpoint/2010/main" val="48191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00200" y="2216426"/>
            <a:ext cx="10311384" cy="4492486"/>
          </a:xfrm>
        </p:spPr>
        <p:txBody>
          <a:bodyPr>
            <a:normAutofit/>
          </a:bodyPr>
          <a:lstStyle/>
          <a:p>
            <a:pPr>
              <a:lnSpc>
                <a:spcPts val="3800"/>
              </a:lnSpc>
            </a:pPr>
            <a:r>
              <a:rPr lang="ru-RU" b="1" dirty="0" smtClean="0"/>
              <a:t>Локальность </a:t>
            </a:r>
            <a:r>
              <a:rPr lang="ru-RU" b="1" dirty="0"/>
              <a:t>данных</a:t>
            </a:r>
            <a:r>
              <a:rPr lang="ru-RU" dirty="0"/>
              <a:t>. Так как данные распределены по большому количеству вычислительных узлов, то, если они физически находятся на одном сервере, а обрабатываются на другом, расходы на передачу данных могут стать неоправданно большими. Поэтому обработку данных желательно проводить на той же машине, на которой они хранятся.</a:t>
            </a:r>
          </a:p>
          <a:p>
            <a:endParaRPr lang="ru-RU" dirty="0"/>
          </a:p>
        </p:txBody>
      </p:sp>
      <p:sp>
        <p:nvSpPr>
          <p:cNvPr id="3" name="Заголовок 2"/>
          <p:cNvSpPr>
            <a:spLocks noGrp="1"/>
          </p:cNvSpPr>
          <p:nvPr>
            <p:ph type="title"/>
          </p:nvPr>
        </p:nvSpPr>
        <p:spPr>
          <a:xfrm>
            <a:off x="1729409" y="533056"/>
            <a:ext cx="8766313" cy="1143000"/>
          </a:xfrm>
        </p:spPr>
        <p:txBody>
          <a:bodyPr>
            <a:normAutofit fontScale="90000"/>
          </a:bodyPr>
          <a:lstStyle/>
          <a:p>
            <a:pPr algn="ctr"/>
            <a:r>
              <a:rPr lang="ru-RU" dirty="0" smtClean="0"/>
              <a:t>Основные </a:t>
            </a:r>
            <a:r>
              <a:rPr lang="ru-RU" dirty="0"/>
              <a:t>принципы работы с большими данными</a:t>
            </a:r>
          </a:p>
        </p:txBody>
      </p:sp>
    </p:spTree>
    <p:extLst>
      <p:ext uri="{BB962C8B-B14F-4D97-AF65-F5344CB8AC3E}">
        <p14:creationId xmlns:p14="http://schemas.microsoft.com/office/powerpoint/2010/main" val="4114651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ы данных">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Базы данных" id="{0A5638D2-8920-4815-97E8-020821C97F76}" vid="{3D69FD7B-DC28-434D-9879-FA4D62913C46}"/>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Базы данных</Template>
  <TotalTime>3003</TotalTime>
  <Words>1551</Words>
  <Application>Microsoft Office PowerPoint</Application>
  <PresentationFormat>Широкоэкранный</PresentationFormat>
  <Paragraphs>138</Paragraphs>
  <Slides>35</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35</vt:i4>
      </vt:variant>
    </vt:vector>
  </HeadingPairs>
  <TitlesOfParts>
    <vt:vector size="46" baseType="lpstr">
      <vt:lpstr>Arial</vt:lpstr>
      <vt:lpstr>Arial Unicode MS</vt:lpstr>
      <vt:lpstr>Calibri</vt:lpstr>
      <vt:lpstr>Calibri Light</vt:lpstr>
      <vt:lpstr>Corbel</vt:lpstr>
      <vt:lpstr>Gill Sans MT</vt:lpstr>
      <vt:lpstr>Verdana</vt:lpstr>
      <vt:lpstr>Wingdings</vt:lpstr>
      <vt:lpstr>Wingdings 2</vt:lpstr>
      <vt:lpstr>Базы данных</vt:lpstr>
      <vt:lpstr>Специальное оформление</vt:lpstr>
      <vt:lpstr>СУБД    HBase</vt:lpstr>
      <vt:lpstr>NoSQL базы данных</vt:lpstr>
      <vt:lpstr>Почему  HBase</vt:lpstr>
      <vt:lpstr>Big Data</vt:lpstr>
      <vt:lpstr>Большие данные – это сколько?</vt:lpstr>
      <vt:lpstr>Четыре V</vt:lpstr>
      <vt:lpstr>Основные принципы работы с большими данными</vt:lpstr>
      <vt:lpstr>Основные принципы работы с большими данными</vt:lpstr>
      <vt:lpstr>Основные принципы работы с большими данными</vt:lpstr>
      <vt:lpstr>Технологии и тенденции работы с Big Data</vt:lpstr>
      <vt:lpstr>Технологии и тенденции работы с Big Data</vt:lpstr>
      <vt:lpstr>Технологии и тенденции работы с Big Data</vt:lpstr>
      <vt:lpstr>Технологии и тенденции работы с Big Data</vt:lpstr>
      <vt:lpstr>Map Reduсe</vt:lpstr>
      <vt:lpstr>Map Reduсe</vt:lpstr>
      <vt:lpstr>Map Reduсe</vt:lpstr>
      <vt:lpstr>Hadoop</vt:lpstr>
      <vt:lpstr>Презентация PowerPoint</vt:lpstr>
      <vt:lpstr>Архитектура  Hadoop</vt:lpstr>
      <vt:lpstr>Комерциализация Hadoop</vt:lpstr>
      <vt:lpstr>Комерциализация Hadoop</vt:lpstr>
      <vt:lpstr>HBase</vt:lpstr>
      <vt:lpstr>Колонка</vt:lpstr>
      <vt:lpstr>Модель данных Hbase</vt:lpstr>
      <vt:lpstr>Модель данных Hbase</vt:lpstr>
      <vt:lpstr>Порядок хранения</vt:lpstr>
      <vt:lpstr>Модель данных Hbase</vt:lpstr>
      <vt:lpstr>Операции с данными</vt:lpstr>
      <vt:lpstr>Операции с данными</vt:lpstr>
      <vt:lpstr>Регионирование</vt:lpstr>
      <vt:lpstr>Регионирование</vt:lpstr>
      <vt:lpstr>Архитектура HBase</vt:lpstr>
      <vt:lpstr>Процессы compaction</vt:lpstr>
      <vt:lpstr>Преимущества HBase</vt:lpstr>
      <vt:lpstr>Использование Hbase оправдано когда: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СУБД    Hbase</dc:title>
  <dc:creator>Михаил Фомин</dc:creator>
  <cp:lastModifiedBy>Михаил Фомин</cp:lastModifiedBy>
  <cp:revision>49</cp:revision>
  <dcterms:created xsi:type="dcterms:W3CDTF">2019-11-30T17:40:02Z</dcterms:created>
  <dcterms:modified xsi:type="dcterms:W3CDTF">2020-11-09T19:37:25Z</dcterms:modified>
</cp:coreProperties>
</file>