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3"/>
  </p:notesMasterIdLst>
  <p:handoutMasterIdLst>
    <p:handoutMasterId r:id="rId84"/>
  </p:handoutMasterIdLst>
  <p:sldIdLst>
    <p:sldId id="317" r:id="rId2"/>
    <p:sldId id="266" r:id="rId3"/>
    <p:sldId id="263" r:id="rId4"/>
    <p:sldId id="267" r:id="rId5"/>
    <p:sldId id="268" r:id="rId6"/>
    <p:sldId id="264" r:id="rId7"/>
    <p:sldId id="262" r:id="rId8"/>
    <p:sldId id="257" r:id="rId9"/>
    <p:sldId id="258" r:id="rId10"/>
    <p:sldId id="259" r:id="rId11"/>
    <p:sldId id="260" r:id="rId12"/>
    <p:sldId id="265" r:id="rId13"/>
    <p:sldId id="269" r:id="rId14"/>
    <p:sldId id="325" r:id="rId15"/>
    <p:sldId id="270" r:id="rId16"/>
    <p:sldId id="319" r:id="rId17"/>
    <p:sldId id="326" r:id="rId18"/>
    <p:sldId id="271" r:id="rId19"/>
    <p:sldId id="272" r:id="rId20"/>
    <p:sldId id="273" r:id="rId21"/>
    <p:sldId id="276" r:id="rId22"/>
    <p:sldId id="277" r:id="rId23"/>
    <p:sldId id="278" r:id="rId24"/>
    <p:sldId id="328" r:id="rId25"/>
    <p:sldId id="329" r:id="rId26"/>
    <p:sldId id="330" r:id="rId27"/>
    <p:sldId id="327" r:id="rId28"/>
    <p:sldId id="331" r:id="rId29"/>
    <p:sldId id="362" r:id="rId30"/>
    <p:sldId id="363" r:id="rId31"/>
    <p:sldId id="333" r:id="rId32"/>
    <p:sldId id="334" r:id="rId33"/>
    <p:sldId id="335" r:id="rId34"/>
    <p:sldId id="336" r:id="rId35"/>
    <p:sldId id="358" r:id="rId36"/>
    <p:sldId id="359" r:id="rId37"/>
    <p:sldId id="361" r:id="rId38"/>
    <p:sldId id="360" r:id="rId39"/>
    <p:sldId id="337" r:id="rId40"/>
    <p:sldId id="338" r:id="rId41"/>
    <p:sldId id="339" r:id="rId42"/>
    <p:sldId id="274" r:id="rId43"/>
    <p:sldId id="340" r:id="rId44"/>
    <p:sldId id="284" r:id="rId45"/>
    <p:sldId id="285" r:id="rId46"/>
    <p:sldId id="341" r:id="rId47"/>
    <p:sldId id="342" r:id="rId48"/>
    <p:sldId id="288" r:id="rId49"/>
    <p:sldId id="289" r:id="rId50"/>
    <p:sldId id="321" r:id="rId51"/>
    <p:sldId id="323" r:id="rId52"/>
    <p:sldId id="324" r:id="rId53"/>
    <p:sldId id="290" r:id="rId54"/>
    <p:sldId id="291" r:id="rId55"/>
    <p:sldId id="307" r:id="rId56"/>
    <p:sldId id="293" r:id="rId57"/>
    <p:sldId id="295" r:id="rId58"/>
    <p:sldId id="296" r:id="rId59"/>
    <p:sldId id="320" r:id="rId60"/>
    <p:sldId id="297" r:id="rId61"/>
    <p:sldId id="300" r:id="rId62"/>
    <p:sldId id="299" r:id="rId63"/>
    <p:sldId id="301" r:id="rId64"/>
    <p:sldId id="302" r:id="rId65"/>
    <p:sldId id="304" r:id="rId66"/>
    <p:sldId id="343" r:id="rId67"/>
    <p:sldId id="344" r:id="rId68"/>
    <p:sldId id="345" r:id="rId69"/>
    <p:sldId id="355" r:id="rId70"/>
    <p:sldId id="356" r:id="rId71"/>
    <p:sldId id="357" r:id="rId72"/>
    <p:sldId id="346" r:id="rId73"/>
    <p:sldId id="347" r:id="rId74"/>
    <p:sldId id="348" r:id="rId75"/>
    <p:sldId id="349" r:id="rId76"/>
    <p:sldId id="350" r:id="rId77"/>
    <p:sldId id="351" r:id="rId78"/>
    <p:sldId id="352" r:id="rId79"/>
    <p:sldId id="353" r:id="rId80"/>
    <p:sldId id="354" r:id="rId81"/>
    <p:sldId id="316" r:id="rId8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FF00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60" autoAdjust="0"/>
  </p:normalViewPr>
  <p:slideViewPr>
    <p:cSldViewPr>
      <p:cViewPr varScale="1">
        <p:scale>
          <a:sx n="73" d="100"/>
          <a:sy n="7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BDF8FA-D965-4D75-B89A-E52F195DD0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35ED64-4AF5-441D-918A-2D7A06B977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231107-2A9D-4FBD-A213-7AC9A484C201}" type="slidenum">
              <a:rPr lang="ru-RU" altLang="ru-RU" smtClean="0">
                <a:latin typeface="Arial" pitchFamily="34" charset="0"/>
              </a:rPr>
              <a:pPr>
                <a:defRPr/>
              </a:pPr>
              <a:t>73</a:t>
            </a:fld>
            <a:endParaRPr lang="ru-RU" altLang="ru-RU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EF44E-B599-49FF-8A28-5FD897B927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8FFFF-ACD4-4261-BD65-8BE902344B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AE222-0869-4C3D-80A3-89D9DBEBD4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4D72A-D31B-4A1A-8ADE-56396808B1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33374-BEF7-4685-9DD7-0895BA2EF4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F821-2AC1-4857-876F-0B88DFAE9E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8F9C6-A5A6-4EF1-ACEC-6D3DB864FA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BC82-4461-4E6D-BA94-B90B616BF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97076-57B2-4BF3-BCC2-D32A1A9871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D8C2F-4916-4074-A4B4-FF18669217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8875E-D264-4650-9784-278860ECF5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D1059-3683-42B4-AC66-818CE43BA4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8304E-DD97-4296-AF07-4E1E500023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069620AF-6BA1-4EED-B90E-ECC3506940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6A6D00-429A-44B7-8998-14EAB6199B4F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3300" b="1" dirty="0" smtClean="0"/>
              <a:t>Глава 7 Основы объектно-ориентированного программирования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2185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МГТУ им. Н.Э. Баумана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Факультет Информатика и системы управления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Кафедра Компьютерные системы и сети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Лектор: д.т.н., проф.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	    Иванова Галина Сергеевна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3348038" y="2603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20</a:t>
            </a:r>
            <a:r>
              <a:rPr lang="en-US" altLang="ru-RU" dirty="0" smtClean="0"/>
              <a:t>23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6F8BA4-44DF-4D7D-B4AA-A3E8B2226F1D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424862" cy="720725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Разработка схем алгоритмов методом пошаговой детализации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116013" y="1412875"/>
            <a:ext cx="1223962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116013" y="2060575"/>
            <a:ext cx="1223962" cy="4318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F</a:t>
            </a:r>
            <a:r>
              <a:rPr lang="ru-RU" altLang="ru-RU"/>
              <a:t>, </a:t>
            </a:r>
            <a:r>
              <a:rPr lang="en-US" altLang="ru-RU"/>
              <a:t>a, b</a:t>
            </a:r>
            <a:endParaRPr lang="ru-RU" altLang="ru-RU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116013" y="2852738"/>
            <a:ext cx="1295400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1600"/>
              <a:t>F =“End”</a:t>
            </a:r>
            <a:endParaRPr lang="ru-RU" altLang="ru-RU" sz="160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116013" y="4292600"/>
            <a:ext cx="12239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</a:pPr>
            <a:r>
              <a:rPr lang="en-US" altLang="ru-RU" sz="1600"/>
              <a:t>Analyze</a:t>
            </a:r>
            <a:r>
              <a:rPr lang="ru-RU" altLang="ru-RU" sz="1600"/>
              <a:t> </a:t>
            </a:r>
            <a:endParaRPr lang="en-US" altLang="ru-RU" sz="1600"/>
          </a:p>
          <a:p>
            <a:pPr algn="ctr" eaLnBrk="1" hangingPunct="1">
              <a:lnSpc>
                <a:spcPct val="80000"/>
              </a:lnSpc>
            </a:pPr>
            <a:r>
              <a:rPr lang="en-US" altLang="ru-RU" sz="1600"/>
              <a:t>(fun,a,b)</a:t>
            </a:r>
            <a:endParaRPr lang="ru-RU" altLang="ru-RU" sz="1600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763713" y="18446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763713" y="24939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763713" y="34290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187450" y="4292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755650" y="27813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2411413" y="31416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392363" y="2781300"/>
            <a:ext cx="44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836738" y="32845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2266950" y="4292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1763713" y="4724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755650" y="558958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755650" y="27813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2700338" y="31400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1763713" y="58054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1763713" y="58054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>
            <a:off x="1116013" y="6021388"/>
            <a:ext cx="1223962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Конец</a:t>
            </a:r>
          </a:p>
        </p:txBody>
      </p:sp>
      <p:sp>
        <p:nvSpPr>
          <p:cNvPr id="5151" name="AutoShape 31"/>
          <p:cNvSpPr>
            <a:spLocks noChangeArrowheads="1"/>
          </p:cNvSpPr>
          <p:nvPr/>
        </p:nvSpPr>
        <p:spPr bwMode="auto">
          <a:xfrm>
            <a:off x="1116013" y="4940300"/>
            <a:ext cx="1223962" cy="4318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F</a:t>
            </a:r>
            <a:r>
              <a:rPr lang="ru-RU" altLang="ru-RU"/>
              <a:t>, </a:t>
            </a:r>
            <a:r>
              <a:rPr lang="en-US" altLang="ru-RU"/>
              <a:t>a, b</a:t>
            </a:r>
            <a:endParaRPr lang="ru-RU" altLang="ru-RU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1763713" y="53736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6" name="AutoShape 36"/>
          <p:cNvSpPr>
            <a:spLocks noChangeArrowheads="1"/>
          </p:cNvSpPr>
          <p:nvPr/>
        </p:nvSpPr>
        <p:spPr bwMode="auto">
          <a:xfrm>
            <a:off x="5508625" y="1412875"/>
            <a:ext cx="1223963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Analyze(F</a:t>
            </a:r>
            <a:r>
              <a:rPr lang="ru-RU" altLang="ru-RU"/>
              <a:t>..</a:t>
            </a:r>
            <a:r>
              <a:rPr lang="en-US" altLang="ru-RU"/>
              <a:t>)</a:t>
            </a:r>
            <a:endParaRPr lang="ru-RU" altLang="ru-RU"/>
          </a:p>
        </p:txBody>
      </p:sp>
      <p:sp>
        <p:nvSpPr>
          <p:cNvPr id="5157" name="AutoShape 37"/>
          <p:cNvSpPr>
            <a:spLocks noChangeArrowheads="1"/>
          </p:cNvSpPr>
          <p:nvPr/>
        </p:nvSpPr>
        <p:spPr bwMode="auto">
          <a:xfrm>
            <a:off x="5508625" y="2060575"/>
            <a:ext cx="1223963" cy="4318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Cod</a:t>
            </a:r>
            <a:endParaRPr lang="ru-RU" altLang="ru-RU"/>
          </a:p>
        </p:txBody>
      </p:sp>
      <p:sp>
        <p:nvSpPr>
          <p:cNvPr id="5158" name="AutoShape 38"/>
          <p:cNvSpPr>
            <a:spLocks noChangeArrowheads="1"/>
          </p:cNvSpPr>
          <p:nvPr/>
        </p:nvSpPr>
        <p:spPr bwMode="auto">
          <a:xfrm>
            <a:off x="5508625" y="2852738"/>
            <a:ext cx="1295400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1600"/>
              <a:t>Cod = 4</a:t>
            </a:r>
            <a:endParaRPr lang="ru-RU" altLang="ru-RU" sz="1600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5530850" y="4476750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</a:pPr>
            <a:r>
              <a:rPr lang="en-US" altLang="ru-RU" sz="1600"/>
              <a:t>Roots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ru-RU" sz="1600"/>
              <a:t>(fun,a,b)</a:t>
            </a:r>
            <a:endParaRPr lang="ru-RU" altLang="ru-RU" sz="1600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6156325" y="18446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6156325" y="24939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6156325" y="34290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5602288" y="44767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>
            <a:off x="3924300" y="278130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 flipV="1">
            <a:off x="6804025" y="3140075"/>
            <a:ext cx="15843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6804025" y="2636838"/>
            <a:ext cx="44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6229350" y="32845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5168" name="Line 48"/>
          <p:cNvSpPr>
            <a:spLocks noChangeShapeType="1"/>
          </p:cNvSpPr>
          <p:nvPr/>
        </p:nvSpPr>
        <p:spPr bwMode="auto">
          <a:xfrm>
            <a:off x="6681788" y="44767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6156325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3941763" y="5821363"/>
            <a:ext cx="220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3924300" y="2781300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>
            <a:off x="8388350" y="3140075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>
            <a:off x="6156325" y="594995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>
            <a:off x="6156325" y="59499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5" name="AutoShape 55"/>
          <p:cNvSpPr>
            <a:spLocks noChangeArrowheads="1"/>
          </p:cNvSpPr>
          <p:nvPr/>
        </p:nvSpPr>
        <p:spPr bwMode="auto">
          <a:xfrm>
            <a:off x="5508625" y="6165850"/>
            <a:ext cx="1223963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Выход</a:t>
            </a:r>
          </a:p>
        </p:txBody>
      </p:sp>
      <p:sp>
        <p:nvSpPr>
          <p:cNvPr id="5176" name="AutoShape 56"/>
          <p:cNvSpPr>
            <a:spLocks noChangeArrowheads="1"/>
          </p:cNvSpPr>
          <p:nvPr/>
        </p:nvSpPr>
        <p:spPr bwMode="auto">
          <a:xfrm>
            <a:off x="5508625" y="5156200"/>
            <a:ext cx="1223963" cy="4318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Cod</a:t>
            </a:r>
            <a:endParaRPr lang="ru-RU" altLang="ru-RU"/>
          </a:p>
        </p:txBody>
      </p:sp>
      <p:sp>
        <p:nvSpPr>
          <p:cNvPr id="5177" name="Line 57"/>
          <p:cNvSpPr>
            <a:spLocks noChangeShapeType="1"/>
          </p:cNvSpPr>
          <p:nvPr/>
        </p:nvSpPr>
        <p:spPr bwMode="auto">
          <a:xfrm flipH="1">
            <a:off x="6154738" y="5589588"/>
            <a:ext cx="1587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8" name="AutoShape 58"/>
          <p:cNvSpPr>
            <a:spLocks noChangeArrowheads="1"/>
          </p:cNvSpPr>
          <p:nvPr/>
        </p:nvSpPr>
        <p:spPr bwMode="auto">
          <a:xfrm>
            <a:off x="5437188" y="3500438"/>
            <a:ext cx="1439862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1600"/>
              <a:t>Cod</a:t>
            </a:r>
            <a:endParaRPr lang="ru-RU" altLang="ru-RU" sz="1600"/>
          </a:p>
        </p:txBody>
      </p:sp>
      <p:sp>
        <p:nvSpPr>
          <p:cNvPr id="5180" name="Line 60"/>
          <p:cNvSpPr>
            <a:spLocks noChangeShapeType="1"/>
          </p:cNvSpPr>
          <p:nvPr/>
        </p:nvSpPr>
        <p:spPr bwMode="auto">
          <a:xfrm flipV="1">
            <a:off x="4572000" y="4275138"/>
            <a:ext cx="307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 flipH="1" flipV="1">
            <a:off x="4572000" y="42751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6" name="Line 66"/>
          <p:cNvSpPr>
            <a:spLocks noChangeShapeType="1"/>
          </p:cNvSpPr>
          <p:nvPr/>
        </p:nvSpPr>
        <p:spPr bwMode="auto">
          <a:xfrm flipH="1" flipV="1">
            <a:off x="6156325" y="42751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 flipH="1" flipV="1">
            <a:off x="7658100" y="42751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0" name="Line 70"/>
          <p:cNvSpPr>
            <a:spLocks noChangeShapeType="1"/>
          </p:cNvSpPr>
          <p:nvPr/>
        </p:nvSpPr>
        <p:spPr bwMode="auto">
          <a:xfrm flipV="1">
            <a:off x="7646988" y="4903788"/>
            <a:ext cx="0" cy="9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1" name="Line 71"/>
          <p:cNvSpPr>
            <a:spLocks noChangeShapeType="1"/>
          </p:cNvSpPr>
          <p:nvPr/>
        </p:nvSpPr>
        <p:spPr bwMode="auto">
          <a:xfrm flipH="1" flipV="1">
            <a:off x="6146800" y="49228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2" name="Line 72"/>
          <p:cNvSpPr>
            <a:spLocks noChangeShapeType="1"/>
          </p:cNvSpPr>
          <p:nvPr/>
        </p:nvSpPr>
        <p:spPr bwMode="auto">
          <a:xfrm flipV="1">
            <a:off x="4572000" y="4906963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3" name="Line 73"/>
          <p:cNvSpPr>
            <a:spLocks noChangeShapeType="1"/>
          </p:cNvSpPr>
          <p:nvPr/>
        </p:nvSpPr>
        <p:spPr bwMode="auto">
          <a:xfrm flipV="1">
            <a:off x="4572000" y="5013325"/>
            <a:ext cx="3074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4" name="Text Box 74"/>
          <p:cNvSpPr txBox="1">
            <a:spLocks noChangeArrowheads="1"/>
          </p:cNvSpPr>
          <p:nvPr/>
        </p:nvSpPr>
        <p:spPr bwMode="auto">
          <a:xfrm>
            <a:off x="5724525" y="3932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2</a:t>
            </a:r>
          </a:p>
        </p:txBody>
      </p:sp>
      <p:sp>
        <p:nvSpPr>
          <p:cNvPr id="5195" name="Text Box 75"/>
          <p:cNvSpPr txBox="1">
            <a:spLocks noChangeArrowheads="1"/>
          </p:cNvSpPr>
          <p:nvPr/>
        </p:nvSpPr>
        <p:spPr bwMode="auto">
          <a:xfrm>
            <a:off x="4429125" y="3932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1</a:t>
            </a:r>
          </a:p>
        </p:txBody>
      </p:sp>
      <p:sp>
        <p:nvSpPr>
          <p:cNvPr id="5196" name="Text Box 76"/>
          <p:cNvSpPr txBox="1">
            <a:spLocks noChangeArrowheads="1"/>
          </p:cNvSpPr>
          <p:nvPr/>
        </p:nvSpPr>
        <p:spPr bwMode="auto">
          <a:xfrm>
            <a:off x="7524750" y="3937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3</a:t>
            </a:r>
          </a:p>
        </p:txBody>
      </p:sp>
      <p:sp>
        <p:nvSpPr>
          <p:cNvPr id="5198" name="Rectangle 78"/>
          <p:cNvSpPr>
            <a:spLocks noChangeArrowheads="1"/>
          </p:cNvSpPr>
          <p:nvPr/>
        </p:nvSpPr>
        <p:spPr bwMode="auto">
          <a:xfrm>
            <a:off x="3995738" y="4476750"/>
            <a:ext cx="12239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</a:pPr>
            <a:r>
              <a:rPr lang="en-US" altLang="ru-RU" sz="1600"/>
              <a:t>Table</a:t>
            </a:r>
            <a:r>
              <a:rPr lang="ru-RU" altLang="ru-RU" sz="1600"/>
              <a:t> </a:t>
            </a:r>
            <a:endParaRPr lang="en-US" altLang="ru-RU" sz="1600"/>
          </a:p>
          <a:p>
            <a:pPr algn="ctr" eaLnBrk="1" hangingPunct="1">
              <a:lnSpc>
                <a:spcPct val="80000"/>
              </a:lnSpc>
            </a:pPr>
            <a:r>
              <a:rPr lang="en-US" altLang="ru-RU" sz="1600"/>
              <a:t>(fun,a,b)</a:t>
            </a:r>
            <a:endParaRPr lang="ru-RU" altLang="ru-RU" sz="1600"/>
          </a:p>
        </p:txBody>
      </p:sp>
      <p:sp>
        <p:nvSpPr>
          <p:cNvPr id="5199" name="Line 79"/>
          <p:cNvSpPr>
            <a:spLocks noChangeShapeType="1"/>
          </p:cNvSpPr>
          <p:nvPr/>
        </p:nvSpPr>
        <p:spPr bwMode="auto">
          <a:xfrm>
            <a:off x="4067175" y="44767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0" name="Line 80"/>
          <p:cNvSpPr>
            <a:spLocks noChangeShapeType="1"/>
          </p:cNvSpPr>
          <p:nvPr/>
        </p:nvSpPr>
        <p:spPr bwMode="auto">
          <a:xfrm>
            <a:off x="5146675" y="44767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1" name="Rectangle 81"/>
          <p:cNvSpPr>
            <a:spLocks noChangeArrowheads="1"/>
          </p:cNvSpPr>
          <p:nvPr/>
        </p:nvSpPr>
        <p:spPr bwMode="auto">
          <a:xfrm>
            <a:off x="7019925" y="4476750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</a:pPr>
            <a:r>
              <a:rPr lang="en-US" altLang="ru-RU" sz="1600"/>
              <a:t>Extremes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ru-RU" sz="1600"/>
              <a:t>(fun,a,b)</a:t>
            </a:r>
            <a:endParaRPr lang="ru-RU" altLang="ru-RU" sz="1600"/>
          </a:p>
        </p:txBody>
      </p:sp>
      <p:sp>
        <p:nvSpPr>
          <p:cNvPr id="5202" name="Line 82"/>
          <p:cNvSpPr>
            <a:spLocks noChangeShapeType="1"/>
          </p:cNvSpPr>
          <p:nvPr/>
        </p:nvSpPr>
        <p:spPr bwMode="auto">
          <a:xfrm>
            <a:off x="7091363" y="44767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3" name="Line 83"/>
          <p:cNvSpPr>
            <a:spLocks noChangeShapeType="1"/>
          </p:cNvSpPr>
          <p:nvPr/>
        </p:nvSpPr>
        <p:spPr bwMode="auto">
          <a:xfrm>
            <a:off x="8170863" y="44767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4" name="Rectangle 84"/>
          <p:cNvSpPr>
            <a:spLocks noChangeArrowheads="1"/>
          </p:cNvSpPr>
          <p:nvPr/>
        </p:nvSpPr>
        <p:spPr bwMode="auto">
          <a:xfrm>
            <a:off x="1116013" y="3644900"/>
            <a:ext cx="12239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</a:pPr>
            <a:r>
              <a:rPr lang="en-US" altLang="ru-RU" sz="1600"/>
              <a:t>Translate</a:t>
            </a:r>
            <a:r>
              <a:rPr lang="ru-RU" altLang="ru-RU" sz="1600"/>
              <a:t> </a:t>
            </a:r>
            <a:endParaRPr lang="en-US" altLang="ru-RU" sz="1600"/>
          </a:p>
          <a:p>
            <a:pPr algn="ctr" eaLnBrk="1" hangingPunct="1">
              <a:lnSpc>
                <a:spcPct val="80000"/>
              </a:lnSpc>
            </a:pPr>
            <a:r>
              <a:rPr lang="en-US" altLang="ru-RU" sz="1600"/>
              <a:t>(F,fun)</a:t>
            </a:r>
            <a:endParaRPr lang="ru-RU" altLang="ru-RU" sz="1600"/>
          </a:p>
        </p:txBody>
      </p:sp>
      <p:sp>
        <p:nvSpPr>
          <p:cNvPr id="5205" name="Line 85"/>
          <p:cNvSpPr>
            <a:spLocks noChangeShapeType="1"/>
          </p:cNvSpPr>
          <p:nvPr/>
        </p:nvSpPr>
        <p:spPr bwMode="auto">
          <a:xfrm>
            <a:off x="1187450" y="36449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6" name="Line 86"/>
          <p:cNvSpPr>
            <a:spLocks noChangeShapeType="1"/>
          </p:cNvSpPr>
          <p:nvPr/>
        </p:nvSpPr>
        <p:spPr bwMode="auto">
          <a:xfrm>
            <a:off x="2266950" y="36449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7" name="Line 87"/>
          <p:cNvSpPr>
            <a:spLocks noChangeShapeType="1"/>
          </p:cNvSpPr>
          <p:nvPr/>
        </p:nvSpPr>
        <p:spPr bwMode="auto">
          <a:xfrm>
            <a:off x="1763713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  <p:bldP spid="5129" grpId="0" animBg="1"/>
      <p:bldP spid="5130" grpId="0" animBg="1"/>
      <p:bldP spid="5131" grpId="0" animBg="1"/>
      <p:bldP spid="5132" grpId="0" animBg="1"/>
      <p:bldP spid="5136" grpId="0" animBg="1"/>
      <p:bldP spid="5137" grpId="0" animBg="1"/>
      <p:bldP spid="5138" grpId="0" animBg="1"/>
      <p:bldP spid="5139" grpId="0"/>
      <p:bldP spid="5142" grpId="0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6" grpId="0" animBg="1"/>
      <p:bldP spid="5157" grpId="0" animBg="1"/>
      <p:bldP spid="5158" grpId="0" animBg="1"/>
      <p:bldP spid="5159" grpId="0" animBg="1"/>
      <p:bldP spid="5160" grpId="0" animBg="1"/>
      <p:bldP spid="5161" grpId="0" animBg="1"/>
      <p:bldP spid="5162" grpId="0" animBg="1"/>
      <p:bldP spid="5163" grpId="0" animBg="1"/>
      <p:bldP spid="5164" grpId="0" animBg="1"/>
      <p:bldP spid="5165" grpId="0" animBg="1"/>
      <p:bldP spid="5166" grpId="0"/>
      <p:bldP spid="5167" grpId="0"/>
      <p:bldP spid="5168" grpId="0" animBg="1"/>
      <p:bldP spid="5169" grpId="0" animBg="1"/>
      <p:bldP spid="5170" grpId="0" animBg="1"/>
      <p:bldP spid="5171" grpId="0" animBg="1"/>
      <p:bldP spid="5172" grpId="0" animBg="1"/>
      <p:bldP spid="5173" grpId="0" animBg="1"/>
      <p:bldP spid="5174" grpId="0" animBg="1"/>
      <p:bldP spid="5175" grpId="0" animBg="1"/>
      <p:bldP spid="5176" grpId="0" animBg="1"/>
      <p:bldP spid="5177" grpId="0" animBg="1"/>
      <p:bldP spid="5178" grpId="0" animBg="1"/>
      <p:bldP spid="5180" grpId="0" animBg="1"/>
      <p:bldP spid="5185" grpId="0" animBg="1"/>
      <p:bldP spid="5186" grpId="0" animBg="1"/>
      <p:bldP spid="5187" grpId="0" animBg="1"/>
      <p:bldP spid="5190" grpId="0" animBg="1"/>
      <p:bldP spid="5191" grpId="0" animBg="1"/>
      <p:bldP spid="5192" grpId="0" animBg="1"/>
      <p:bldP spid="5193" grpId="0" animBg="1"/>
      <p:bldP spid="5194" grpId="0"/>
      <p:bldP spid="5195" grpId="0"/>
      <p:bldP spid="5196" grpId="0"/>
      <p:bldP spid="5198" grpId="0" animBg="1"/>
      <p:bldP spid="5199" grpId="0" animBg="1"/>
      <p:bldP spid="5200" grpId="0" animBg="1"/>
      <p:bldP spid="5201" grpId="0" animBg="1"/>
      <p:bldP spid="5202" grpId="0" animBg="1"/>
      <p:bldP spid="5203" grpId="0" animBg="1"/>
      <p:bldP spid="5204" grpId="0" animBg="1"/>
      <p:bldP spid="5205" grpId="0" animBg="1"/>
      <p:bldP spid="5206" grpId="0" animBg="1"/>
      <p:bldP spid="52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6973FD-1669-4119-854C-3AA34ECD4C11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424862" cy="358775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Схема структурная программы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916238" y="908050"/>
            <a:ext cx="20161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/>
              <a:t>Main Program</a:t>
            </a:r>
            <a:endParaRPr lang="ru-RU" altLang="ru-RU" sz="20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404938" y="2060575"/>
            <a:ext cx="20161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/>
              <a:t>Translate</a:t>
            </a:r>
            <a:endParaRPr lang="ru-RU" altLang="ru-RU" sz="20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356100" y="2060575"/>
            <a:ext cx="20161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Analyze</a:t>
            </a:r>
            <a:endParaRPr lang="ru-RU" alt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00563" y="3140075"/>
            <a:ext cx="17287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Roots</a:t>
            </a:r>
            <a:endParaRPr lang="ru-RU" alt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405563" y="3140075"/>
            <a:ext cx="17287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Extremes</a:t>
            </a:r>
            <a:endParaRPr lang="ru-RU" altLang="ru-RU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555875" y="3140075"/>
            <a:ext cx="17287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Table</a:t>
            </a:r>
            <a:endParaRPr lang="ru-RU" alt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2339975" y="1446213"/>
            <a:ext cx="1243013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295775" y="1408113"/>
            <a:ext cx="1103313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3492500" y="2563813"/>
            <a:ext cx="13684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5364163" y="25638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 flipV="1">
            <a:off x="5829300" y="2555875"/>
            <a:ext cx="1406525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3789363"/>
            <a:ext cx="8642350" cy="30686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 smtClean="0"/>
              <a:t>Процедурная декомпозиция – </a:t>
            </a:r>
            <a:r>
              <a:rPr lang="ru-RU" altLang="ru-RU" sz="2000" smtClean="0"/>
              <a:t>процесс разбиения программы на подпрограммы.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smtClean="0"/>
              <a:t>Структурной </a:t>
            </a:r>
            <a:r>
              <a:rPr lang="ru-RU" altLang="ru-RU" sz="2000" smtClean="0"/>
              <a:t>называют декомпозицию,</a:t>
            </a:r>
            <a:r>
              <a:rPr lang="ru-RU" altLang="ru-RU" sz="2000" b="1" smtClean="0"/>
              <a:t>  </a:t>
            </a:r>
            <a:r>
              <a:rPr lang="ru-RU" altLang="ru-RU" sz="2000" smtClean="0"/>
              <a:t>если:</a:t>
            </a:r>
          </a:p>
          <a:p>
            <a:pPr eaLnBrk="1" hangingPunct="1"/>
            <a:r>
              <a:rPr lang="ru-RU" altLang="ru-RU" sz="2000" smtClean="0"/>
              <a:t> каждая подпрограмма имеет один вход и один выход;</a:t>
            </a:r>
          </a:p>
          <a:p>
            <a:pPr eaLnBrk="1" hangingPunct="1"/>
            <a:r>
              <a:rPr lang="ru-RU" altLang="ru-RU" sz="2000" smtClean="0"/>
              <a:t>подпрограммы нижних уровней не вызывают подпрограмм верхних уровней;</a:t>
            </a:r>
          </a:p>
          <a:p>
            <a:pPr eaLnBrk="1" hangingPunct="1"/>
            <a:r>
              <a:rPr lang="ru-RU" altLang="ru-RU" sz="2000" smtClean="0"/>
              <a:t>размер подпрограммы не превышает 40-50 операторов;</a:t>
            </a:r>
          </a:p>
          <a:p>
            <a:pPr eaLnBrk="1" hangingPunct="1"/>
            <a:r>
              <a:rPr lang="ru-RU" altLang="ru-RU" sz="2000" smtClean="0"/>
              <a:t>в алгоритме использованы только структурные конструкции.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632415A-1585-4659-99FF-A9422DA5D4F1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353425" cy="28733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Объектная декомпозиция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2016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 smtClean="0"/>
              <a:t>Объектная декомпозиция </a:t>
            </a:r>
            <a:r>
              <a:rPr lang="ru-RU" altLang="ru-RU" sz="2000" smtClean="0"/>
              <a:t>– процесс</a:t>
            </a:r>
            <a:r>
              <a:rPr lang="ru-RU" altLang="ru-RU" sz="2000" b="1" smtClean="0"/>
              <a:t> </a:t>
            </a:r>
            <a:r>
              <a:rPr lang="ru-RU" altLang="ru-RU" sz="2000" smtClean="0"/>
              <a:t>представления предметной области задачи в виде отдельных функциональных элементов (объектов предметной области), обменивающихся в процессе выполнения программы входными воздействиями (сообщениями) 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Объект отвечает за выполнение некоторых действий, инициируемых сообщениями и зависящих от параметров объекта.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052638" y="2924175"/>
            <a:ext cx="1368425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Ввод</a:t>
            </a:r>
          </a:p>
          <a:p>
            <a:pPr algn="ctr" eaLnBrk="1" hangingPunct="1"/>
            <a:r>
              <a:rPr lang="ru-RU" altLang="ru-RU"/>
              <a:t>функции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333500" y="2852738"/>
            <a:ext cx="7191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7950" y="2997200"/>
            <a:ext cx="1876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Активизировать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628900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628900" y="3571875"/>
            <a:ext cx="1876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Активизировать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2052638" y="4076700"/>
            <a:ext cx="1368425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Меню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1189038" y="4652963"/>
            <a:ext cx="11525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2700338" y="4652963"/>
            <a:ext cx="15875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205163" y="4652963"/>
            <a:ext cx="9366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396875" y="5156200"/>
            <a:ext cx="1368425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Таблица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2052638" y="5157788"/>
            <a:ext cx="1368425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Корни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3925888" y="5156200"/>
            <a:ext cx="1655762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Экстремумы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52413" y="4579938"/>
            <a:ext cx="1876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Активизировать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65300" y="4724400"/>
            <a:ext cx="1876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Активизировать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565525" y="4579938"/>
            <a:ext cx="1876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Активизировать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2700338" y="573405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3276600" y="5734050"/>
            <a:ext cx="14398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1044575" y="5734050"/>
            <a:ext cx="12239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auto">
          <a:xfrm>
            <a:off x="2001838" y="6089650"/>
            <a:ext cx="1635125" cy="576263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Функция</a:t>
            </a:r>
          </a:p>
        </p:txBody>
      </p:sp>
      <p:sp>
        <p:nvSpPr>
          <p:cNvPr id="11289" name="Freeform 25"/>
          <p:cNvSpPr>
            <a:spLocks/>
          </p:cNvSpPr>
          <p:nvPr/>
        </p:nvSpPr>
        <p:spPr bwMode="auto">
          <a:xfrm>
            <a:off x="3425825" y="3233738"/>
            <a:ext cx="2514600" cy="3290887"/>
          </a:xfrm>
          <a:custGeom>
            <a:avLst/>
            <a:gdLst>
              <a:gd name="T0" fmla="*/ 0 w 1927"/>
              <a:gd name="T1" fmla="*/ 0 h 1996"/>
              <a:gd name="T2" fmla="*/ 2147483647 w 1927"/>
              <a:gd name="T3" fmla="*/ 2147483647 h 1996"/>
              <a:gd name="T4" fmla="*/ 2147483647 w 1927"/>
              <a:gd name="T5" fmla="*/ 2147483647 h 1996"/>
              <a:gd name="T6" fmla="*/ 2147483647 w 1927"/>
              <a:gd name="T7" fmla="*/ 2147483647 h 1996"/>
              <a:gd name="T8" fmla="*/ 0 60000 65536"/>
              <a:gd name="T9" fmla="*/ 0 60000 65536"/>
              <a:gd name="T10" fmla="*/ 0 60000 65536"/>
              <a:gd name="T11" fmla="*/ 0 60000 65536"/>
              <a:gd name="T12" fmla="*/ 0 w 1927"/>
              <a:gd name="T13" fmla="*/ 0 h 1996"/>
              <a:gd name="T14" fmla="*/ 1927 w 1927"/>
              <a:gd name="T15" fmla="*/ 1996 h 19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7" h="1996">
                <a:moveTo>
                  <a:pt x="0" y="0"/>
                </a:moveTo>
                <a:cubicBezTo>
                  <a:pt x="676" y="143"/>
                  <a:pt x="1353" y="287"/>
                  <a:pt x="1633" y="544"/>
                </a:cubicBezTo>
                <a:cubicBezTo>
                  <a:pt x="1913" y="801"/>
                  <a:pt x="1927" y="1300"/>
                  <a:pt x="1678" y="1542"/>
                </a:cubicBezTo>
                <a:cubicBezTo>
                  <a:pt x="1429" y="1784"/>
                  <a:pt x="385" y="1913"/>
                  <a:pt x="136" y="19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500563" y="3141663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Задать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052638" y="5661025"/>
            <a:ext cx="139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Рассчитать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39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Рассчитать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84213" y="5949950"/>
            <a:ext cx="139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Рассчитать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795963" y="2924175"/>
            <a:ext cx="341312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>
              <a:lnSpc>
                <a:spcPct val="110000"/>
              </a:lnSpc>
            </a:pPr>
            <a:r>
              <a:rPr lang="ru-RU" altLang="ru-RU" b="1"/>
              <a:t>Объект предметной области</a:t>
            </a:r>
            <a:r>
              <a:rPr lang="ru-RU" altLang="ru-RU"/>
              <a:t> характеризуется:</a:t>
            </a:r>
          </a:p>
          <a:p>
            <a:pPr marL="361950" indent="-361950" eaLnBrk="1" hangingPunct="1">
              <a:lnSpc>
                <a:spcPct val="110000"/>
              </a:lnSpc>
              <a:buFontTx/>
              <a:buChar char="•"/>
            </a:pPr>
            <a:r>
              <a:rPr lang="ru-RU" altLang="ru-RU"/>
              <a:t> именем;</a:t>
            </a:r>
          </a:p>
          <a:p>
            <a:pPr marL="361950" indent="-361950" eaLnBrk="1" hangingPunct="1">
              <a:lnSpc>
                <a:spcPct val="110000"/>
              </a:lnSpc>
              <a:buFontTx/>
              <a:buChar char="•"/>
            </a:pPr>
            <a:r>
              <a:rPr lang="ru-RU" altLang="ru-RU"/>
              <a:t> состоянием;</a:t>
            </a:r>
          </a:p>
          <a:p>
            <a:pPr marL="361950" indent="-361950" eaLnBrk="1" hangingPunct="1">
              <a:lnSpc>
                <a:spcPct val="110000"/>
              </a:lnSpc>
              <a:buFontTx/>
              <a:buChar char="•"/>
            </a:pPr>
            <a:r>
              <a:rPr lang="ru-RU" altLang="ru-RU"/>
              <a:t> поведением. </a:t>
            </a:r>
          </a:p>
          <a:p>
            <a:pPr marL="361950" indent="-361950" eaLnBrk="1" hangingPunct="1">
              <a:lnSpc>
                <a:spcPct val="110000"/>
              </a:lnSpc>
            </a:pPr>
            <a:r>
              <a:rPr lang="ru-RU" altLang="ru-RU" b="1"/>
              <a:t>Состояние</a:t>
            </a:r>
            <a:r>
              <a:rPr lang="ru-RU" altLang="ru-RU"/>
              <a:t> – совокупность значений характеристик объекта, существенных с т. з. решаемой задачи.</a:t>
            </a:r>
          </a:p>
          <a:p>
            <a:pPr marL="361950" indent="-361950" eaLnBrk="1" hangingPunct="1">
              <a:lnSpc>
                <a:spcPct val="110000"/>
              </a:lnSpc>
            </a:pPr>
            <a:r>
              <a:rPr lang="ru-RU" altLang="ru-RU" b="1"/>
              <a:t>Поведение</a:t>
            </a:r>
            <a:r>
              <a:rPr lang="ru-RU" altLang="ru-RU"/>
              <a:t> – совокупность реакций на сообщения.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/>
      <p:bldP spid="11273" grpId="0" animBg="1"/>
      <p:bldP spid="11274" grpId="0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/>
      <p:bldP spid="11283" grpId="0"/>
      <p:bldP spid="11284" grpId="0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/>
      <p:bldP spid="11291" grpId="0"/>
      <p:bldP spid="11292" grpId="0"/>
      <p:bldP spid="112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64881B-A25B-4291-A833-6F97E887F364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353425" cy="3603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Реализация объектов предметной области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3573463"/>
            <a:ext cx="8893175" cy="3284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Класс</a:t>
            </a:r>
            <a:r>
              <a:rPr lang="ru-RU" altLang="ru-RU" sz="2000" dirty="0" smtClean="0"/>
              <a:t> – это структурный тип данных, который включает описание полей данных, а также процедур и функций, работающих с этими полями данных.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Применительно к классам такие процедуры и функции получили название </a:t>
            </a: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методов</a:t>
            </a:r>
            <a:r>
              <a:rPr lang="ru-RU" altLang="ru-RU" sz="2000" i="1" dirty="0" smtClean="0"/>
              <a:t>.</a:t>
            </a:r>
            <a:r>
              <a:rPr lang="ru-RU" altLang="ru-RU" sz="20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Объект-переменная</a:t>
            </a:r>
            <a:r>
              <a:rPr lang="ru-RU" altLang="ru-RU" sz="2000" dirty="0" smtClean="0"/>
              <a:t> – переменная типа «класс».</a:t>
            </a:r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827088" y="1196975"/>
          <a:ext cx="7345362" cy="2160588"/>
        </p:xfrm>
        <a:graphic>
          <a:graphicData uri="http://schemas.openxmlformats.org/presentationml/2006/ole">
            <p:oleObj spid="_x0000_s1036" name="Visio" r:id="rId3" imgW="3692366" imgH="121038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B8AEE6-4C14-47A0-A169-12A4F0BAACF8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748712" cy="5762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Основные принципы, на которых базируется объектно-ориентированное программирование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79388" y="1196975"/>
            <a:ext cx="8964612" cy="5184775"/>
          </a:xfrm>
        </p:spPr>
        <p:txBody>
          <a:bodyPr/>
          <a:lstStyle/>
          <a:p>
            <a:pPr>
              <a:defRPr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абстрагирование</a:t>
            </a:r>
            <a:r>
              <a:rPr lang="ru-RU" sz="2000" dirty="0" smtClean="0"/>
              <a:t> </a:t>
            </a:r>
            <a:r>
              <a:rPr lang="ru-RU" altLang="ru-RU" sz="2000" dirty="0" smtClean="0"/>
              <a:t>– </a:t>
            </a:r>
            <a:r>
              <a:rPr lang="ru-RU" sz="2000" dirty="0" smtClean="0"/>
              <a:t>выделение абстракций в предметной области задачи; под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абстракцией</a:t>
            </a:r>
            <a:r>
              <a:rPr lang="ru-RU" sz="2000" dirty="0" smtClean="0"/>
              <a:t> при этом понимается совокупность существенных характеристик некоторого объекта предметной области, которые отличают его от всех других видов объектов;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инкапсуляция</a:t>
            </a:r>
            <a:r>
              <a:rPr lang="ru-RU" sz="2000" dirty="0" smtClean="0"/>
              <a:t> </a:t>
            </a:r>
            <a:r>
              <a:rPr lang="ru-RU" altLang="ru-RU" sz="2000" dirty="0" smtClean="0"/>
              <a:t>–</a:t>
            </a:r>
            <a:r>
              <a:rPr lang="ru-RU" sz="2000" dirty="0" smtClean="0"/>
              <a:t> размещение в одном программном компоненте (объекте) данных и подпрограмм, которые с этими данными работают;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ограничение доступа </a:t>
            </a:r>
            <a:r>
              <a:rPr lang="ru-RU" altLang="ru-RU" sz="2000" dirty="0" smtClean="0"/>
              <a:t>–</a:t>
            </a:r>
            <a:r>
              <a:rPr lang="ru-RU" sz="2000" dirty="0" smtClean="0"/>
              <a:t> сокрытие отдельных элементов реализации абстракции, не затрагивающих существенных характеристик ее как целого;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модульность</a:t>
            </a:r>
            <a:r>
              <a:rPr lang="ru-RU" sz="2000" dirty="0" smtClean="0"/>
              <a:t> </a:t>
            </a:r>
            <a:r>
              <a:rPr lang="ru-RU" altLang="ru-RU" sz="2000" dirty="0" smtClean="0"/>
              <a:t>–</a:t>
            </a:r>
            <a:r>
              <a:rPr lang="ru-RU" sz="2000" dirty="0" smtClean="0"/>
              <a:t> принцип разработки программной системы, предполагающий реализацию ее в виде отдельных частей;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иерархичность</a:t>
            </a:r>
            <a:r>
              <a:rPr lang="ru-RU" sz="2000" dirty="0" smtClean="0"/>
              <a:t> </a:t>
            </a:r>
            <a:r>
              <a:rPr lang="ru-RU" altLang="ru-RU" sz="2000" dirty="0" smtClean="0"/>
              <a:t>–</a:t>
            </a:r>
            <a:r>
              <a:rPr lang="ru-RU" sz="2000" dirty="0" smtClean="0"/>
              <a:t> использование иерархий при разработке программных систем; при этом используются как иерархии "целое-часть", так и иерархии "общее-частное";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типизация</a:t>
            </a:r>
            <a:r>
              <a:rPr lang="ru-RU" sz="2000" dirty="0" smtClean="0"/>
              <a:t> </a:t>
            </a:r>
            <a:r>
              <a:rPr lang="ru-RU" altLang="ru-RU" sz="2000" dirty="0" smtClean="0"/>
              <a:t>–</a:t>
            </a:r>
            <a:r>
              <a:rPr lang="ru-RU" sz="2000" dirty="0" smtClean="0"/>
              <a:t> ограничение, накладываемое на свойства объектов и препятствующее взаимозаменяемости абстракций различных типов (или сильно сужающее возможность такой замены).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B3996B-C4C3-457D-8553-6ADA5C607133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Методы построения классов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7345363" cy="5761037"/>
          </a:xfrm>
        </p:spPr>
        <p:txBody>
          <a:bodyPr/>
          <a:lstStyle/>
          <a:p>
            <a:pPr marL="381000" indent="-381000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Наследование</a:t>
            </a:r>
            <a:r>
              <a:rPr lang="ru-RU" altLang="ru-RU" sz="2000" b="1" dirty="0" smtClean="0"/>
              <a:t> – </a:t>
            </a:r>
            <a:r>
              <a:rPr lang="ru-RU" altLang="ru-RU" sz="2000" i="1" dirty="0" smtClean="0"/>
              <a:t>механизм</a:t>
            </a:r>
            <a:r>
              <a:rPr lang="ru-RU" altLang="ru-RU" sz="2000" dirty="0" smtClean="0"/>
              <a:t>, позволяющий  строить класс на базе более простого посредством добавления полей и определения новых методов. </a:t>
            </a:r>
          </a:p>
          <a:p>
            <a:pPr marL="381000" indent="-3810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000" dirty="0" smtClean="0"/>
              <a:t>	При этом исходный класс, на базе которого выполняется построение, называют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родительским</a:t>
            </a:r>
            <a:r>
              <a:rPr lang="ru-RU" altLang="ru-RU" sz="2000" dirty="0" smtClean="0">
                <a:solidFill>
                  <a:schemeClr val="bg2"/>
                </a:solidFill>
              </a:rPr>
              <a:t> </a:t>
            </a:r>
            <a:r>
              <a:rPr lang="ru-RU" altLang="ru-RU" sz="2000" dirty="0" smtClean="0"/>
              <a:t>или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базовым</a:t>
            </a:r>
            <a:r>
              <a:rPr lang="ru-RU" altLang="ru-RU" sz="2000" dirty="0" smtClean="0"/>
              <a:t>, а строящейся класс – </a:t>
            </a:r>
            <a:r>
              <a:rPr lang="ru-RU" altLang="ru-RU" sz="2000" i="1" dirty="0" smtClean="0">
                <a:solidFill>
                  <a:schemeClr val="bg2"/>
                </a:solidFill>
              </a:rPr>
              <a:t>потомком</a:t>
            </a:r>
            <a:r>
              <a:rPr lang="ru-RU" altLang="ru-RU" sz="2000" dirty="0" smtClean="0"/>
              <a:t> или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производным</a:t>
            </a:r>
            <a:r>
              <a:rPr lang="ru-RU" altLang="ru-RU" sz="2000" dirty="0" smtClean="0"/>
              <a:t> классом.</a:t>
            </a:r>
          </a:p>
          <a:p>
            <a:pPr marL="381000" indent="-3810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000" dirty="0" smtClean="0"/>
              <a:t>	Если при наследовании какие-либо методы </a:t>
            </a:r>
            <a:r>
              <a:rPr lang="ru-RU" altLang="ru-RU" sz="2000" dirty="0" err="1" smtClean="0"/>
              <a:t>переопреде</a:t>
            </a:r>
            <a:r>
              <a:rPr lang="en-US" altLang="ru-RU" sz="2000" dirty="0" smtClean="0"/>
              <a:t>-</a:t>
            </a:r>
            <a:r>
              <a:rPr lang="ru-RU" altLang="ru-RU" sz="2000" dirty="0" err="1" smtClean="0"/>
              <a:t>ляются</a:t>
            </a:r>
            <a:r>
              <a:rPr lang="ru-RU" altLang="ru-RU" sz="2000" dirty="0" smtClean="0"/>
              <a:t>, то такое наследование называется </a:t>
            </a: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полиморфным</a:t>
            </a:r>
            <a:r>
              <a:rPr lang="ru-RU" altLang="ru-RU" sz="2000" dirty="0" smtClean="0"/>
              <a:t>.</a:t>
            </a:r>
            <a:endParaRPr lang="en-US" altLang="ru-RU" sz="2000" dirty="0" smtClean="0"/>
          </a:p>
          <a:p>
            <a:pPr marL="381000" indent="-38100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ru-RU" sz="2000" dirty="0" smtClean="0"/>
          </a:p>
          <a:p>
            <a:pPr marL="381000" indent="-3810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ru-RU" sz="2000" b="1" dirty="0" smtClean="0"/>
              <a:t>2. 	</a:t>
            </a: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Композиция</a:t>
            </a:r>
            <a:r>
              <a:rPr lang="ru-RU" altLang="ru-RU" sz="2000" b="1" dirty="0" smtClean="0"/>
              <a:t> –</a:t>
            </a:r>
            <a:r>
              <a:rPr lang="ru-RU" altLang="ru-RU" sz="2000" dirty="0" smtClean="0"/>
              <a:t> </a:t>
            </a:r>
            <a:r>
              <a:rPr lang="ru-RU" altLang="ru-RU" sz="2000" i="1" dirty="0" smtClean="0"/>
              <a:t>механизм</a:t>
            </a:r>
            <a:r>
              <a:rPr lang="ru-RU" altLang="ru-RU" sz="2000" dirty="0" smtClean="0"/>
              <a:t>, позволяющий </a:t>
            </a:r>
          </a:p>
          <a:p>
            <a:pPr marL="381000" indent="-3810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ru-RU" sz="2000" dirty="0" smtClean="0"/>
              <a:t>	</a:t>
            </a:r>
            <a:r>
              <a:rPr lang="ru-RU" altLang="ru-RU" sz="2000" dirty="0" smtClean="0"/>
              <a:t>включать один или несколько объектов </a:t>
            </a:r>
          </a:p>
          <a:p>
            <a:pPr marL="381000" indent="-3810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000" dirty="0" smtClean="0"/>
              <a:t>      других классов в объекты конструируемого.</a:t>
            </a:r>
          </a:p>
          <a:p>
            <a:pPr marL="381000" indent="-381000" eaLnBrk="1" hangingPunct="1">
              <a:spcBef>
                <a:spcPct val="0"/>
              </a:spcBef>
              <a:buFontTx/>
              <a:buAutoNum type="arabicPeriod"/>
            </a:pPr>
            <a:endParaRPr lang="ru-RU" altLang="ru-RU" sz="2000" dirty="0" smtClean="0"/>
          </a:p>
          <a:p>
            <a:pPr marL="381000" indent="-381000" eaLnBrk="1" hangingPunct="1">
              <a:spcBef>
                <a:spcPct val="0"/>
              </a:spcBef>
              <a:buFontTx/>
              <a:buNone/>
            </a:pPr>
            <a:r>
              <a:rPr lang="en-US" altLang="ru-RU" sz="2000" b="1" dirty="0" smtClean="0"/>
              <a:t>3.   </a:t>
            </a: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Наполнение</a:t>
            </a:r>
            <a:r>
              <a:rPr lang="ru-RU" altLang="ru-RU" sz="2000" dirty="0" smtClean="0"/>
              <a:t> – </a:t>
            </a:r>
            <a:r>
              <a:rPr lang="ru-RU" altLang="ru-RU" sz="2000" i="1" dirty="0" smtClean="0"/>
              <a:t>механизм</a:t>
            </a:r>
            <a:r>
              <a:rPr lang="ru-RU" altLang="ru-RU" sz="2000" dirty="0" smtClean="0"/>
              <a:t>, позволяющих </a:t>
            </a:r>
          </a:p>
          <a:p>
            <a:pPr marL="381000" indent="-3810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ru-RU" sz="2000" dirty="0" smtClean="0"/>
              <a:t>	</a:t>
            </a:r>
            <a:r>
              <a:rPr lang="ru-RU" altLang="ru-RU" sz="2000" dirty="0" smtClean="0"/>
              <a:t>включать или не включать объекты других </a:t>
            </a:r>
          </a:p>
          <a:p>
            <a:pPr marL="381000" indent="-3810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ru-RU" sz="2000" dirty="0" smtClean="0"/>
              <a:t>	</a:t>
            </a:r>
            <a:r>
              <a:rPr lang="ru-RU" altLang="ru-RU" sz="2000" dirty="0" smtClean="0"/>
              <a:t>классов в объект конструируемого..</a:t>
            </a:r>
          </a:p>
        </p:txBody>
      </p:sp>
      <p:graphicFrame>
        <p:nvGraphicFramePr>
          <p:cNvPr id="1638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451725" y="908050"/>
          <a:ext cx="1511300" cy="2016125"/>
        </p:xfrm>
        <a:graphic>
          <a:graphicData uri="http://schemas.openxmlformats.org/presentationml/2006/ole">
            <p:oleObj spid="_x0000_s2080" name="Visio" r:id="rId3" imgW="717471" imgH="1031796" progId="Visio.Drawing.11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67425" y="4395788"/>
          <a:ext cx="3076575" cy="731837"/>
        </p:xfrm>
        <a:graphic>
          <a:graphicData uri="http://schemas.openxmlformats.org/presentationml/2006/ole">
            <p:oleObj spid="_x0000_s2081" name="Visio" r:id="rId4" imgW="1875715" imgH="446813" progId="Visio.Drawing.11">
              <p:embed/>
            </p:oleObj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6024563" y="5589588"/>
          <a:ext cx="3119437" cy="720725"/>
        </p:xfrm>
        <a:graphic>
          <a:graphicData uri="http://schemas.openxmlformats.org/presentationml/2006/ole">
            <p:oleObj spid="_x0000_s2082" name="Visio" r:id="rId5" imgW="1866424" imgH="43767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2188DA-23A4-4E53-9F45-96BF694A11C3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3300" b="1" smtClean="0"/>
              <a:t>Глава 7  Средства объектно-ориентированного программирования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2185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МГТУ им. Н.Э. Баумана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Факультет Информатика и системы управления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Кафедра Компьютерные системы и сети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Лектор: д.т.н., проф.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	    Иванова Галина Сергеевна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3348038" y="2603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20</a:t>
            </a:r>
            <a:r>
              <a:rPr lang="en-US" altLang="ru-RU" dirty="0" smtClean="0"/>
              <a:t>2</a:t>
            </a:r>
            <a:r>
              <a:rPr lang="ru-RU" altLang="ru-RU" dirty="0" smtClean="0"/>
              <a:t>3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E55F61-4B72-4DB7-AEF0-890D072703C7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8497887" cy="1296144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7.1 Определение класса, инкапсуляция полей и методов класса. Объявление объектов и инициализация полей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1700808"/>
            <a:ext cx="8893175" cy="515719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dirty="0" smtClean="0"/>
              <a:t>C </a:t>
            </a:r>
            <a:r>
              <a:rPr lang="ru-RU" altLang="ru-RU" sz="2000" dirty="0" smtClean="0"/>
              <a:t>точки зрения синтаксиса </a:t>
            </a: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класс</a:t>
            </a:r>
            <a:r>
              <a:rPr lang="ru-RU" altLang="ru-RU" sz="2000" dirty="0" smtClean="0"/>
              <a:t> – структурный тип данных, в котором помимо полей разрешается описывать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прототипы</a:t>
            </a:r>
            <a:r>
              <a:rPr lang="ru-RU" altLang="ru-RU" sz="2000" dirty="0" smtClean="0"/>
              <a:t> (заголовки) процедур и функций, работающих с этими полями данных. </a:t>
            </a:r>
          </a:p>
          <a:p>
            <a:pPr eaLnBrk="1" hangingPunct="1">
              <a:buNone/>
            </a:pP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altLang="ru-RU" sz="2000" b="1" dirty="0" smtClean="0"/>
              <a:t> Имя</a:t>
            </a:r>
            <a:r>
              <a:rPr lang="en-US" altLang="ru-RU" sz="2000" b="1" dirty="0" smtClean="0"/>
              <a:t>_</a:t>
            </a:r>
            <a:r>
              <a:rPr lang="ru-RU" altLang="ru-RU" sz="2000" b="1" dirty="0" smtClean="0"/>
              <a:t>класса </a:t>
            </a:r>
            <a:r>
              <a:rPr lang="en-US" altLang="ru-RU" sz="2000" b="1" dirty="0" smtClean="0"/>
              <a:t> {</a:t>
            </a:r>
            <a:endParaRPr lang="ru-RU" altLang="ru-RU" sz="2000" b="1" dirty="0" smtClean="0"/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ru-RU" altLang="ru-RU" sz="2000" b="1" dirty="0" smtClean="0"/>
              <a:t>: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ru-RU" altLang="ru-RU" sz="2000" b="1" dirty="0" smtClean="0"/>
              <a:t>    Внутренние</a:t>
            </a:r>
            <a:r>
              <a:rPr lang="en-US" altLang="ru-RU" sz="2000" b="1" dirty="0" smtClean="0"/>
              <a:t>_</a:t>
            </a:r>
            <a:r>
              <a:rPr lang="ru-RU" altLang="ru-RU" sz="2000" b="1" dirty="0" smtClean="0"/>
              <a:t>компоненты</a:t>
            </a:r>
            <a:r>
              <a:rPr lang="en-US" altLang="ru-RU" sz="2000" b="1" dirty="0" smtClean="0"/>
              <a:t>_</a:t>
            </a:r>
            <a:r>
              <a:rPr lang="ru-RU" altLang="ru-RU" sz="2000" b="1" dirty="0" smtClean="0"/>
              <a:t>класса;</a:t>
            </a:r>
          </a:p>
          <a:p>
            <a:pPr eaLnBrk="1" hangingPunct="1">
              <a:buNone/>
            </a:pPr>
            <a:r>
              <a:rPr lang="ru-RU" altLang="ru-RU" sz="2000" b="1" dirty="0" smtClean="0"/>
              <a:t>     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ru-RU" altLang="ru-RU" sz="2000" b="1" dirty="0" smtClean="0"/>
              <a:t>:   Защищенные</a:t>
            </a:r>
            <a:r>
              <a:rPr lang="en-US" altLang="ru-RU" sz="2000" b="1" dirty="0" smtClean="0"/>
              <a:t>_</a:t>
            </a:r>
            <a:r>
              <a:rPr lang="ru-RU" altLang="ru-RU" sz="2000" b="1" dirty="0" smtClean="0"/>
              <a:t>компоненты</a:t>
            </a:r>
            <a:r>
              <a:rPr lang="en-US" altLang="ru-RU" sz="2000" b="1" dirty="0" smtClean="0"/>
              <a:t>_</a:t>
            </a:r>
            <a:r>
              <a:rPr lang="ru-RU" altLang="ru-RU" sz="2000" b="1" dirty="0" smtClean="0"/>
              <a:t>класса;</a:t>
            </a:r>
          </a:p>
          <a:p>
            <a:pPr eaLnBrk="1" hangingPunct="1">
              <a:buNone/>
            </a:pPr>
            <a:r>
              <a:rPr lang="ru-RU" altLang="ru-RU" sz="2000" b="1" dirty="0" smtClean="0"/>
              <a:t>     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ru-RU" altLang="ru-RU" sz="2000" b="1" dirty="0" smtClean="0"/>
              <a:t>:         Общедоступные</a:t>
            </a:r>
            <a:r>
              <a:rPr lang="en-US" altLang="ru-RU" sz="2000" b="1" dirty="0" smtClean="0"/>
              <a:t>_</a:t>
            </a:r>
            <a:r>
              <a:rPr lang="ru-RU" altLang="ru-RU" sz="2000" b="1" dirty="0" smtClean="0"/>
              <a:t>компоненты</a:t>
            </a:r>
            <a:r>
              <a:rPr lang="en-US" altLang="ru-RU" sz="2000" b="1" dirty="0" smtClean="0"/>
              <a:t>_</a:t>
            </a:r>
            <a:r>
              <a:rPr lang="ru-RU" altLang="ru-RU" sz="2000" b="1" dirty="0" smtClean="0"/>
              <a:t>класса;</a:t>
            </a:r>
          </a:p>
          <a:p>
            <a:pPr eaLnBrk="1" hangingPunct="1">
              <a:buNone/>
            </a:pPr>
            <a:r>
              <a:rPr lang="ru-RU" altLang="ru-RU" sz="2000" b="1" dirty="0" smtClean="0"/>
              <a:t> };</a:t>
            </a:r>
            <a:endParaRPr lang="en-US" altLang="ru-RU" sz="2000" b="1" dirty="0" smtClean="0"/>
          </a:p>
          <a:p>
            <a:pPr eaLnBrk="1" hangingPunct="1">
              <a:buNone/>
            </a:pPr>
            <a:endParaRPr lang="ru-RU" altLang="ru-RU" sz="800" dirty="0" smtClean="0"/>
          </a:p>
          <a:p>
            <a:pPr eaLnBrk="1" hangingPunct="1">
              <a:buNone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Внутренние</a:t>
            </a:r>
            <a:r>
              <a:rPr lang="ru-RU" altLang="ru-RU" sz="2000" dirty="0" smtClean="0"/>
              <a:t> компоненты класса </a:t>
            </a:r>
            <a:r>
              <a:rPr lang="en-US" altLang="ru-RU" sz="2000" dirty="0" smtClean="0"/>
              <a:t>– </a:t>
            </a:r>
            <a:r>
              <a:rPr lang="ru-RU" altLang="ru-RU" sz="2000" dirty="0" smtClean="0"/>
              <a:t>поля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и методы доступны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только методам класса.</a:t>
            </a:r>
          </a:p>
          <a:p>
            <a:pPr eaLnBrk="1" hangingPunct="1">
              <a:buNone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Защищенные</a:t>
            </a:r>
            <a:r>
              <a:rPr lang="ru-RU" altLang="ru-RU" sz="2000" dirty="0" smtClean="0"/>
              <a:t> – доступны методам своего класса и методам классов-наследников.</a:t>
            </a:r>
          </a:p>
          <a:p>
            <a:pPr eaLnBrk="1" hangingPunct="1">
              <a:buNone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Общедоступные</a:t>
            </a:r>
            <a:r>
              <a:rPr lang="ru-RU" altLang="ru-RU" sz="2000" dirty="0" smtClean="0"/>
              <a:t> – доступны в пределах видимости, в том числе из программы и методов других классов.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 {</a:t>
            </a:r>
            <a:endParaRPr lang="ru-RU" altLang="ru-RU" sz="2000" b="1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smtClean="0">
                <a:latin typeface="Courier New" pitchFamily="49" charset="0"/>
              </a:rPr>
              <a:t>length</a:t>
            </a:r>
            <a:r>
              <a:rPr lang="ru-RU" altLang="ru-RU" sz="2000" b="1" dirty="0" smtClean="0">
                <a:latin typeface="Courier New" pitchFamily="49" charset="0"/>
              </a:rPr>
              <a:t>, </a:t>
            </a:r>
            <a:r>
              <a:rPr lang="en-US" altLang="ru-RU" sz="2000" b="1" dirty="0" smtClean="0">
                <a:latin typeface="Courier New" pitchFamily="49" charset="0"/>
              </a:rPr>
              <a:t>width</a:t>
            </a:r>
            <a:r>
              <a:rPr lang="ru-RU" altLang="ru-RU" sz="2000" b="1" dirty="0" smtClean="0">
                <a:latin typeface="Courier New" pitchFamily="49" charset="0"/>
              </a:rPr>
              <a:t>:</a:t>
            </a:r>
            <a:r>
              <a:rPr lang="en-US" altLang="ru-RU" sz="2000" b="1" dirty="0" smtClean="0">
                <a:latin typeface="Courier New" pitchFamily="49" charset="0"/>
              </a:rPr>
              <a:t>single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function Square</a:t>
            </a:r>
            <a:r>
              <a:rPr lang="ru-RU" altLang="ru-RU" sz="2000" b="1" dirty="0" smtClean="0">
                <a:latin typeface="Courier New" pitchFamily="49" charset="0"/>
              </a:rPr>
              <a:t>: </a:t>
            </a:r>
            <a:r>
              <a:rPr lang="en-US" altLang="ru-RU" sz="2000" b="1" dirty="0" smtClean="0">
                <a:latin typeface="Courier New" pitchFamily="49" charset="0"/>
              </a:rPr>
              <a:t>single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r>
              <a:rPr lang="ru-RU" altLang="ru-RU" sz="2000" b="1" i="1" dirty="0" smtClean="0">
                <a:latin typeface="Courier New" pitchFamily="49" charset="0"/>
              </a:rPr>
              <a:t> </a:t>
            </a:r>
            <a:r>
              <a:rPr lang="en-US" altLang="ru-RU" sz="2000" dirty="0" smtClean="0">
                <a:solidFill>
                  <a:schemeClr val="hlink"/>
                </a:solidFill>
              </a:rPr>
              <a:t>{</a:t>
            </a:r>
            <a:r>
              <a:rPr lang="ru-RU" altLang="ru-RU" sz="2000" dirty="0" smtClean="0">
                <a:solidFill>
                  <a:schemeClr val="hlink"/>
                </a:solidFill>
              </a:rPr>
              <a:t>прототип функции</a:t>
            </a:r>
            <a:r>
              <a:rPr lang="en-US" altLang="ru-RU" sz="2000" dirty="0" smtClean="0">
                <a:solidFill>
                  <a:schemeClr val="hlink"/>
                </a:solidFill>
              </a:rPr>
              <a:t>}</a:t>
            </a:r>
            <a:endParaRPr lang="ru-RU" altLang="ru-RU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Function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ru-RU" altLang="ru-RU" sz="2000" b="1" dirty="0" smtClean="0">
                <a:latin typeface="Courier New" pitchFamily="49" charset="0"/>
              </a:rPr>
              <a:t>.</a:t>
            </a:r>
            <a:r>
              <a:rPr lang="en-US" altLang="ru-RU" sz="2000" b="1" dirty="0" smtClean="0">
                <a:latin typeface="Courier New" pitchFamily="49" charset="0"/>
              </a:rPr>
              <a:t>Square</a:t>
            </a:r>
            <a:r>
              <a:rPr lang="ru-RU" altLang="ru-RU" sz="2000" b="1" dirty="0" smtClean="0">
                <a:latin typeface="Courier New" pitchFamily="49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Result:= length*width;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End;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164288" y="2636912"/>
            <a:ext cx="1872208" cy="1152128"/>
          </a:xfrm>
          <a:prstGeom prst="wedgeRoundRectCallout">
            <a:avLst>
              <a:gd name="adj1" fmla="val -50053"/>
              <a:gd name="adj2" fmla="val -3308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 умолчанию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компоненты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считаются </a:t>
            </a:r>
            <a:r>
              <a:rPr lang="en-US" dirty="0" smtClean="0">
                <a:solidFill>
                  <a:schemeClr val="tx1"/>
                </a:solidFill>
              </a:rPr>
              <a:t>private</a:t>
            </a:r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E55F61-4B72-4DB7-AEF0-890D072703C7}" type="slidenum">
              <a:rPr lang="ru-RU" altLang="ru-RU" smtClean="0"/>
              <a:pPr/>
              <a:t>18</a:t>
            </a:fld>
            <a:endParaRPr lang="ru-RU" altLang="ru-RU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55589"/>
            <a:ext cx="8497887" cy="72514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Пример. Площадь комнаты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2276872"/>
            <a:ext cx="9001696" cy="45811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dirty="0" smtClean="0"/>
              <a:t>1. </a:t>
            </a:r>
            <a:r>
              <a:rPr lang="ru-RU" altLang="ru-RU" sz="2000" dirty="0" smtClean="0"/>
              <a:t>При объявлении класса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строится его пространство имен</a:t>
            </a:r>
            <a:r>
              <a:rPr lang="ru-RU" altLang="ru-RU" sz="2000" dirty="0" smtClean="0"/>
              <a:t>.</a:t>
            </a:r>
            <a:endParaRPr lang="en-US" altLang="ru-RU" sz="20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ru-RU" sz="2000" dirty="0" smtClean="0"/>
              <a:t>2</a:t>
            </a:r>
            <a:r>
              <a:rPr lang="en-US" altLang="ru-RU" sz="2000" dirty="0" smtClean="0"/>
              <a:t>. </a:t>
            </a:r>
            <a:r>
              <a:rPr lang="ru-RU" altLang="ru-RU" sz="2000" dirty="0" smtClean="0"/>
              <a:t>Тело метода можно описать</a:t>
            </a:r>
            <a:r>
              <a:rPr lang="en-US" altLang="ru-RU" sz="2000" dirty="0" smtClean="0"/>
              <a:t>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dirty="0" smtClean="0"/>
              <a:t>	</a:t>
            </a:r>
            <a:r>
              <a:rPr lang="ru-RU" altLang="ru-RU" sz="2000" dirty="0" smtClean="0"/>
              <a:t>а</a:t>
            </a:r>
            <a:r>
              <a:rPr lang="en-US" altLang="ru-RU" sz="2000" dirty="0" smtClean="0"/>
              <a:t>) </a:t>
            </a:r>
            <a:r>
              <a:rPr lang="ru-RU" altLang="ru-RU" sz="2000" dirty="0" smtClean="0"/>
              <a:t> внутри объявления класса, тогда оно по умолчанию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inline</a:t>
            </a:r>
            <a:r>
              <a:rPr lang="ru-RU" altLang="ru-RU" sz="2000" dirty="0" smtClean="0"/>
              <a:t>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ru-RU" sz="2000" dirty="0" smtClean="0"/>
              <a:t>	б) после объявления класса в пространстве его имен</a:t>
            </a:r>
            <a:r>
              <a:rPr lang="en-US" altLang="ru-RU" sz="2000" dirty="0" smtClean="0"/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ru-RU" sz="2000" dirty="0" smtClean="0"/>
              <a:t>3. Поскольку данные и методы </a:t>
            </a: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инкапсулированы</a:t>
            </a:r>
            <a:r>
              <a:rPr lang="ru-RU" altLang="ru-RU" sz="2000" dirty="0" smtClean="0"/>
              <a:t> в пространстве имен класса, все поля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автоматически доступны </a:t>
            </a:r>
            <a:r>
              <a:rPr lang="ru-RU" altLang="ru-RU" sz="2000" dirty="0" smtClean="0"/>
              <a:t>из любого метода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класса.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8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 {</a:t>
            </a:r>
            <a:endParaRPr lang="ru-RU" altLang="ru-RU" sz="2000" b="1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</a:t>
            </a:r>
            <a:r>
              <a:rPr lang="en-US" altLang="ru-RU" sz="2000" b="1" dirty="0" smtClean="0">
                <a:latin typeface="Courier New" pitchFamily="49" charset="0"/>
              </a:rPr>
              <a:t> private: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float length</a:t>
            </a:r>
            <a:r>
              <a:rPr lang="ru-RU" altLang="ru-RU" sz="2000" b="1" dirty="0" smtClean="0">
                <a:latin typeface="Courier New" pitchFamily="49" charset="0"/>
              </a:rPr>
              <a:t>, </a:t>
            </a:r>
            <a:r>
              <a:rPr lang="en-US" altLang="ru-RU" sz="2000" b="1" dirty="0" smtClean="0">
                <a:latin typeface="Courier New" pitchFamily="49" charset="0"/>
              </a:rPr>
              <a:t>width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public:  float Square()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r>
              <a:rPr lang="ru-RU" altLang="ru-RU" sz="2000" b="1" i="1" dirty="0" smtClean="0">
                <a:latin typeface="Courier New" pitchFamily="49" charset="0"/>
              </a:rPr>
              <a:t>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прототип метода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ru-RU" sz="8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float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::</a:t>
            </a:r>
            <a:r>
              <a:rPr lang="en-US" altLang="ru-RU" sz="2000" b="1" dirty="0" smtClean="0">
                <a:latin typeface="Courier New" pitchFamily="49" charset="0"/>
              </a:rPr>
              <a:t>Square()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{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тело метода в пространстве имен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класса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	return length*width;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ru-RU" sz="8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</a:t>
            </a:r>
          </a:p>
        </p:txBody>
      </p:sp>
      <p:graphicFrame>
        <p:nvGraphicFramePr>
          <p:cNvPr id="174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03648" y="908720"/>
          <a:ext cx="5689600" cy="865187"/>
        </p:xfrm>
        <a:graphic>
          <a:graphicData uri="http://schemas.openxmlformats.org/presentationml/2006/ole">
            <p:oleObj spid="_x0000_s3084" name="Visio" r:id="rId3" imgW="2983706" imgH="520541" progId="Visio.Drawing.11">
              <p:embed/>
            </p:oleObj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7596336" y="1052736"/>
            <a:ext cx="1152128" cy="360040"/>
          </a:xfrm>
          <a:prstGeom prst="wedgeRoundRectCallout">
            <a:avLst>
              <a:gd name="adj1" fmla="val -98330"/>
              <a:gd name="adj2" fmla="val 1666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7596336" y="1484784"/>
            <a:ext cx="1152128" cy="360040"/>
          </a:xfrm>
          <a:prstGeom prst="wedgeRoundRectCallout">
            <a:avLst>
              <a:gd name="adj1" fmla="val -97756"/>
              <a:gd name="adj2" fmla="val -1547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Методы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596336" y="620688"/>
            <a:ext cx="1547664" cy="360040"/>
          </a:xfrm>
          <a:prstGeom prst="wedgeRoundRectCallout">
            <a:avLst>
              <a:gd name="adj1" fmla="val -86273"/>
              <a:gd name="adj2" fmla="val 8343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Имя класса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259632" y="1844824"/>
            <a:ext cx="2915816" cy="360040"/>
          </a:xfrm>
          <a:prstGeom prst="wedgeRoundRectCallout">
            <a:avLst>
              <a:gd name="adj1" fmla="val -10259"/>
              <a:gd name="adj2" fmla="val -5155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Диаграмма объектов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860032" y="1844824"/>
            <a:ext cx="3024336" cy="360040"/>
          </a:xfrm>
          <a:prstGeom prst="wedgeRoundRectCallout">
            <a:avLst>
              <a:gd name="adj1" fmla="val -9523"/>
              <a:gd name="adj2" fmla="val -4280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Диаграмма классов (</a:t>
            </a:r>
            <a:r>
              <a:rPr lang="en-US" dirty="0" smtClean="0">
                <a:solidFill>
                  <a:schemeClr val="tx1"/>
                </a:solidFill>
              </a:rPr>
              <a:t>UML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6296F9-3DCB-4C79-AB72-2D1663D10D0D}" type="slidenum">
              <a:rPr lang="ru-RU" altLang="ru-RU" smtClean="0"/>
              <a:pPr/>
              <a:t>19</a:t>
            </a:fld>
            <a:endParaRPr lang="ru-RU" altLang="ru-RU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404812"/>
            <a:ext cx="8642350" cy="719931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Связь между полями и методами класса. Неявный параметр </a:t>
            </a:r>
            <a:r>
              <a:rPr lang="en-US" altLang="ru-RU" sz="2800" b="1" dirty="0" smtClean="0"/>
              <a:t>this</a:t>
            </a:r>
            <a:endParaRPr lang="ru-RU" altLang="ru-RU" sz="28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68760"/>
            <a:ext cx="8642350" cy="532889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/>
              <a:t>Любой метод </a:t>
            </a:r>
            <a:r>
              <a:rPr lang="ru-RU" altLang="ru-RU" sz="2000" i="1" dirty="0" smtClean="0">
                <a:solidFill>
                  <a:srgbClr val="FF0000"/>
                </a:solidFill>
              </a:rPr>
              <a:t>неявно</a:t>
            </a:r>
            <a:r>
              <a:rPr lang="ru-RU" altLang="ru-RU" sz="2000" dirty="0" smtClean="0"/>
              <a:t> получает параметр</a:t>
            </a:r>
            <a:r>
              <a:rPr lang="ru-RU" altLang="ru-RU" sz="2000" b="1" dirty="0" smtClean="0"/>
              <a:t>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this</a:t>
            </a:r>
            <a:r>
              <a:rPr lang="en-US" altLang="ru-RU" sz="2000" b="1" dirty="0" smtClean="0"/>
              <a:t> – </a:t>
            </a:r>
            <a:r>
              <a:rPr lang="ru-RU" altLang="ru-RU" sz="2000" dirty="0" smtClean="0"/>
              <a:t>указатель на объект (адрес полей объекта), и обращение к полям и методам объекта выполняется с использованием этого адреса.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800" i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float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::Square()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{</a:t>
            </a:r>
            <a:r>
              <a:rPr lang="ru-RU" altLang="ru-RU" sz="2000" b="1" dirty="0" smtClean="0">
                <a:latin typeface="Courier New" pitchFamily="49" charset="0"/>
              </a:rPr>
              <a:t>  </a:t>
            </a:r>
          </a:p>
          <a:p>
            <a:pPr eaLnBrk="1" hangingPunct="1"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return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this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 </a:t>
            </a:r>
            <a:r>
              <a:rPr lang="en-US" altLang="ru-RU" sz="2000" b="1" dirty="0" smtClean="0">
                <a:latin typeface="Courier New" pitchFamily="49" charset="0"/>
              </a:rPr>
              <a:t>length *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this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 </a:t>
            </a:r>
            <a:r>
              <a:rPr lang="en-US" altLang="ru-RU" sz="2000" b="1" dirty="0" smtClean="0">
                <a:latin typeface="Courier New" pitchFamily="49" charset="0"/>
              </a:rPr>
              <a:t>width;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r>
              <a:rPr lang="ru-RU" altLang="ru-RU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/>
              <a:t>Этот параметр при обращении к полям и методам класса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можно не указывать</a:t>
            </a:r>
            <a:r>
              <a:rPr lang="ru-RU" altLang="ru-RU" sz="2000" dirty="0" smtClean="0"/>
              <a:t>, так как он подразумевается по умолчанию: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800" dirty="0" smtClean="0"/>
          </a:p>
          <a:p>
            <a:pPr eaLnBrk="1" hangingPunct="1"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float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::Square()</a:t>
            </a:r>
          </a:p>
          <a:p>
            <a:pPr eaLnBrk="1" hangingPunct="1"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{</a:t>
            </a:r>
            <a:r>
              <a:rPr lang="ru-RU" altLang="ru-RU" sz="2000" b="1" dirty="0" smtClean="0">
                <a:latin typeface="Courier New" pitchFamily="49" charset="0"/>
              </a:rPr>
              <a:t>  </a:t>
            </a:r>
          </a:p>
          <a:p>
            <a:pPr eaLnBrk="1" hangingPunct="1"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return length * width;</a:t>
            </a:r>
          </a:p>
          <a:p>
            <a:pPr eaLnBrk="1" hangingPunct="1"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r>
              <a:rPr lang="ru-RU" altLang="ru-RU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EB8813-0A48-47AC-9B2C-DC6EBAF18CA9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55588"/>
            <a:ext cx="8353425" cy="1085850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Введение. Эволюция технологии разработки ПО. </a:t>
            </a:r>
            <a:br>
              <a:rPr lang="ru-RU" altLang="ru-RU" sz="2400" b="1" smtClean="0"/>
            </a:br>
            <a:r>
              <a:rPr lang="ru-RU" altLang="ru-RU" sz="2400" b="1" smtClean="0"/>
              <a:t>Процедурная и объектная декомпозиция</a:t>
            </a:r>
            <a:r>
              <a:rPr lang="ru-RU" altLang="ru-RU" sz="2800" b="1" smtClean="0"/>
              <a:t>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60575"/>
            <a:ext cx="8699500" cy="3455988"/>
          </a:xfrm>
        </p:spPr>
        <p:txBody>
          <a:bodyPr/>
          <a:lstStyle/>
          <a:p>
            <a:pPr marL="808038" lvl="1" indent="-266700" eaLnBrk="1" hangingPunct="1">
              <a:buFont typeface="Wingdings" pitchFamily="2" charset="2"/>
              <a:buNone/>
            </a:pPr>
            <a:endParaRPr lang="en-US" altLang="ru-RU" sz="2000" smtClean="0"/>
          </a:p>
          <a:p>
            <a:pPr marL="808038" lvl="1" indent="-266700" eaLnBrk="1" hangingPunct="1">
              <a:buFont typeface="Wingdings" pitchFamily="2" charset="2"/>
              <a:buNone/>
            </a:pPr>
            <a:endParaRPr lang="ru-RU" altLang="ru-RU" sz="200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01625" y="1557338"/>
            <a:ext cx="8842375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bg2"/>
              </a:buClr>
              <a:buSzPct val="75000"/>
              <a:buFontTx/>
              <a:buAutoNum type="arabicPeriod"/>
            </a:pPr>
            <a:r>
              <a:rPr lang="ru-RU" altLang="ru-RU" sz="2000"/>
              <a:t>«Стихийное» программирование – до середины 60-х годов ХХ века – технология отсутствует – программирование</a:t>
            </a:r>
            <a:r>
              <a:rPr lang="en-US" altLang="ru-RU" sz="2000"/>
              <a:t> </a:t>
            </a:r>
            <a:r>
              <a:rPr lang="ru-RU" altLang="ru-RU" sz="2000"/>
              <a:t>– искусство создания программ – в конце периода появляется возможность создания подпрограмм – используется процедурная декомпозиция.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525" y="3217863"/>
            <a:ext cx="475297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088" y="3833813"/>
            <a:ext cx="29527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635375" y="4365625"/>
            <a:ext cx="792163" cy="503238"/>
          </a:xfrm>
          <a:prstGeom prst="rightArrow">
            <a:avLst>
              <a:gd name="adj1" fmla="val 50000"/>
              <a:gd name="adj2" fmla="val 39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23850" y="6092825"/>
            <a:ext cx="8510588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/>
              <a:t>Слабое место – большая вероятность испортить глобальные данные.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29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3CEF696-DDE0-4DFB-B967-677FFD8F3884}" type="slidenum">
              <a:rPr lang="ru-RU" altLang="ru-RU" smtClean="0"/>
              <a:pPr/>
              <a:t>20</a:t>
            </a:fld>
            <a:endParaRPr lang="ru-RU" altLang="ru-RU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570912" cy="365125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Объявление объектов класса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836613"/>
            <a:ext cx="8893175" cy="5976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/>
              <a:t>Примеры: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ru-RU" sz="900" b="1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 A</a:t>
            </a:r>
            <a:r>
              <a:rPr lang="ru-RU" altLang="ru-RU" sz="2000" b="1" dirty="0" smtClean="0">
                <a:latin typeface="Courier New" pitchFamily="49" charset="0"/>
              </a:rPr>
              <a:t>,    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объект А класса </a:t>
            </a:r>
            <a:r>
              <a:rPr lang="en-US" altLang="ru-RU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TRoom</a:t>
            </a:r>
            <a:endParaRPr lang="ru-RU" altLang="ru-RU" sz="2000" b="1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  </a:t>
            </a:r>
            <a:r>
              <a:rPr lang="en-US" altLang="ru-RU" sz="2000" b="1" dirty="0" smtClean="0">
                <a:latin typeface="Courier New" pitchFamily="49" charset="0"/>
              </a:rPr>
              <a:t>  B[5]</a:t>
            </a:r>
            <a:r>
              <a:rPr lang="ru-RU" altLang="ru-RU" sz="2000" b="1" dirty="0" smtClean="0">
                <a:latin typeface="Courier New" pitchFamily="49" charset="0"/>
              </a:rPr>
              <a:t>, 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массив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объектов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класса </a:t>
            </a:r>
            <a:r>
              <a:rPr lang="en-US" altLang="ru-RU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TRoom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*</a:t>
            </a:r>
            <a:r>
              <a:rPr lang="en-US" altLang="ru-RU" sz="2000" b="1" dirty="0" err="1" smtClean="0">
                <a:latin typeface="Courier New" pitchFamily="49" charset="0"/>
              </a:rPr>
              <a:t>pC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r>
              <a:rPr lang="en-US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указатель на объект класса </a:t>
            </a:r>
            <a:r>
              <a:rPr lang="en-US" altLang="ru-RU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TRoom</a:t>
            </a:r>
            <a:endParaRPr lang="ru-RU" altLang="ru-RU" sz="2000" b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/>
              <a:t>Для создания динамического объекта необходимо выделить память:</a:t>
            </a:r>
            <a:endParaRPr lang="en-US" altLang="ru-RU" sz="2000" i="1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ru-RU" sz="2000" b="1" i="1" dirty="0" smtClean="0"/>
              <a:t>    		</a:t>
            </a:r>
            <a:r>
              <a:rPr lang="en-US" altLang="ru-RU" sz="2000" b="1" dirty="0" err="1" smtClean="0">
                <a:latin typeface="Courier New" pitchFamily="49" charset="0"/>
              </a:rPr>
              <a:t>pC</a:t>
            </a:r>
            <a:r>
              <a:rPr lang="en-US" altLang="ru-RU" sz="2000" b="1" dirty="0" smtClean="0">
                <a:latin typeface="Courier New" pitchFamily="49" charset="0"/>
              </a:rPr>
              <a:t> = new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  <a:r>
              <a:rPr lang="en-US" altLang="ru-RU" sz="2000" b="1" i="1" dirty="0" smtClean="0">
                <a:latin typeface="Courier New" pitchFamily="49" charset="0"/>
              </a:rPr>
              <a:t> </a:t>
            </a:r>
            <a:r>
              <a:rPr lang="en-US" altLang="ru-RU" sz="2000" b="1" i="1" dirty="0" smtClean="0"/>
              <a:t>       </a:t>
            </a:r>
            <a:endParaRPr lang="ru-RU" altLang="ru-RU" sz="2000" b="1" i="1" dirty="0" smtClean="0"/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None/>
            </a:pPr>
            <a:r>
              <a:rPr lang="ru-RU" altLang="ru-RU" sz="2000" dirty="0" smtClean="0"/>
              <a:t>а после его использования – освободить память</a:t>
            </a:r>
            <a:r>
              <a:rPr lang="en-US" altLang="ru-RU" sz="2000" dirty="0" smtClean="0"/>
              <a:t>: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	</a:t>
            </a:r>
            <a:r>
              <a:rPr lang="en-US" altLang="ru-RU" sz="2000" b="1" dirty="0" smtClean="0">
                <a:latin typeface="Courier New" pitchFamily="49" charset="0"/>
              </a:rPr>
              <a:t>delete </a:t>
            </a:r>
            <a:r>
              <a:rPr lang="en-US" altLang="ru-RU" sz="2000" b="1" dirty="0" err="1" smtClean="0">
                <a:latin typeface="Courier New" pitchFamily="49" charset="0"/>
              </a:rPr>
              <a:t>pC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r>
              <a:rPr lang="ru-RU" altLang="ru-RU" sz="20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0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/>
              <a:t>Доступ к полям и методам аналогичен доступу к полям структуры: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ru-RU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/>
              <a:t>Примеры: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/>
              <a:t>а)  </a:t>
            </a:r>
            <a:r>
              <a:rPr lang="en-US" altLang="ru-RU" sz="2000" b="1" dirty="0" smtClean="0">
                <a:latin typeface="Courier New" pitchFamily="49" charset="0"/>
              </a:rPr>
              <a:t>s = </a:t>
            </a:r>
            <a:r>
              <a:rPr lang="en-US" altLang="ru-RU" sz="2000" b="1" dirty="0" err="1" smtClean="0">
                <a:latin typeface="Courier New" pitchFamily="49" charset="0"/>
              </a:rPr>
              <a:t>A.Square</a:t>
            </a:r>
            <a:r>
              <a:rPr lang="en-US" altLang="ru-RU" sz="2000" b="1" dirty="0" smtClean="0">
                <a:latin typeface="Courier New" pitchFamily="49" charset="0"/>
              </a:rPr>
              <a:t>();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/>
              <a:t>б</a:t>
            </a:r>
            <a:r>
              <a:rPr lang="en-US" altLang="ru-RU" sz="2000" dirty="0" smtClean="0"/>
              <a:t>)  </a:t>
            </a:r>
            <a:r>
              <a:rPr lang="en-US" altLang="ru-RU" sz="2000" b="1" dirty="0" smtClean="0">
                <a:latin typeface="Courier New" pitchFamily="49" charset="0"/>
              </a:rPr>
              <a:t>s += B[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].Square();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/>
              <a:t>в) </a:t>
            </a:r>
            <a:r>
              <a:rPr lang="en-US" altLang="ru-RU" sz="2000" dirty="0" smtClean="0"/>
              <a:t> </a:t>
            </a:r>
            <a:r>
              <a:rPr lang="en-US" altLang="ru-RU" sz="2000" b="1" dirty="0" smtClean="0">
                <a:latin typeface="Courier New" pitchFamily="49" charset="0"/>
              </a:rPr>
              <a:t>s = </a:t>
            </a:r>
            <a:r>
              <a:rPr lang="en-US" altLang="ru-RU" sz="2000" b="1" dirty="0" err="1" smtClean="0">
                <a:latin typeface="Courier New" pitchFamily="49" charset="0"/>
              </a:rPr>
              <a:t>pC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</a:rPr>
              <a:t>-</a:t>
            </a:r>
            <a:r>
              <a:rPr lang="en-US" altLang="ru-RU" sz="2000" b="1" dirty="0" smtClean="0">
                <a:latin typeface="Courier New" pitchFamily="49" charset="0"/>
              </a:rPr>
              <a:t>&gt; Square()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r>
              <a:rPr lang="ru-RU" altLang="ru-RU" sz="2000" dirty="0" smtClean="0"/>
              <a:t> 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932040" y="5301208"/>
            <a:ext cx="3960440" cy="864096"/>
          </a:xfrm>
          <a:prstGeom prst="wedgeRoundRectCallout">
            <a:avLst>
              <a:gd name="adj1" fmla="val -79423"/>
              <a:gd name="adj2" fmla="val -3195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 программы можно обращаться только к открытым </a:t>
            </a:r>
            <a:r>
              <a:rPr lang="en-US" dirty="0" smtClean="0">
                <a:solidFill>
                  <a:schemeClr val="tx1"/>
                </a:solidFill>
              </a:rPr>
              <a:t>(public) </a:t>
            </a:r>
            <a:r>
              <a:rPr lang="ru-RU" dirty="0" smtClean="0">
                <a:solidFill>
                  <a:schemeClr val="tx1"/>
                </a:solidFill>
              </a:rPr>
              <a:t>компонентам класса!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DB5961-7A67-41EA-9C3E-12EA6B13D89D}" type="slidenum">
              <a:rPr lang="ru-RU" altLang="ru-RU" smtClean="0"/>
              <a:pPr/>
              <a:t>21</a:t>
            </a:fld>
            <a:endParaRPr lang="ru-RU" altLang="ru-RU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3375"/>
            <a:ext cx="8642350" cy="4365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Инициализация полей прямой записью в поле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980728"/>
            <a:ext cx="8893175" cy="5616922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/>
              <a:t>Если поля объявлены в области </a:t>
            </a:r>
            <a:r>
              <a:rPr lang="en-US" altLang="ru-RU" sz="2000" dirty="0" smtClean="0"/>
              <a:t>public</a:t>
            </a:r>
            <a:r>
              <a:rPr lang="ru-RU" altLang="ru-RU" sz="2000" dirty="0" smtClean="0"/>
              <a:t>, то их можно инициализировать в тексте программы:</a:t>
            </a:r>
            <a:endParaRPr lang="en-US" altLang="ru-RU" sz="2000" b="1" dirty="0" smtClean="0"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800" b="1" dirty="0" smtClean="0"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  <a:endParaRPr lang="ru-RU" altLang="ru-RU" sz="2000" b="1" dirty="0" smtClean="0"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 {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public</a:t>
            </a:r>
            <a:r>
              <a:rPr lang="en-US" altLang="ru-RU" sz="2000" b="1" dirty="0" smtClean="0">
                <a:latin typeface="Courier New" pitchFamily="49" charset="0"/>
              </a:rPr>
              <a:t>: float length, width;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float Square()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{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	            return length* width;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}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endParaRPr lang="en-US" altLang="ru-RU" sz="2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ru-RU" sz="2000" b="1" dirty="0" smtClean="0"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main(){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	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 A;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A.length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= 3.5;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A.width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= 5.1;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"S = " &lt;&lt; </a:t>
            </a:r>
            <a:r>
              <a:rPr lang="en-US" altLang="ru-RU" sz="2000" b="1" dirty="0" err="1" smtClean="0">
                <a:latin typeface="Courier New" pitchFamily="49" charset="0"/>
              </a:rPr>
              <a:t>A.Square</a:t>
            </a:r>
            <a:r>
              <a:rPr lang="en-US" altLang="ru-RU" sz="2000" b="1" dirty="0" smtClean="0">
                <a:latin typeface="Courier New" pitchFamily="49" charset="0"/>
              </a:rPr>
              <a:t>()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932040" y="4869160"/>
            <a:ext cx="3960440" cy="864096"/>
          </a:xfrm>
          <a:prstGeom prst="wedgeRoundRectCallout">
            <a:avLst>
              <a:gd name="adj1" fmla="val -89125"/>
              <a:gd name="adj2" fmla="val 2166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 программы можно обращаться только к открытым компонентам класса!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16288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Ex07_01a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7730910-5EE1-4415-8748-AC801EE44B8F}" type="slidenum">
              <a:rPr lang="ru-RU" altLang="ru-RU" smtClean="0"/>
              <a:pPr/>
              <a:t>22</a:t>
            </a:fld>
            <a:endParaRPr lang="ru-RU" altLang="ru-RU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813"/>
            <a:ext cx="8928992" cy="4365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Инициализация полей при объявлении объекта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81075"/>
            <a:ext cx="8642350" cy="5876925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ru-RU" altLang="ru-RU" sz="2000" dirty="0" smtClean="0"/>
              <a:t>Если поля объявлены в области </a:t>
            </a:r>
            <a:r>
              <a:rPr lang="en-US" altLang="ru-RU" sz="2000" dirty="0" smtClean="0"/>
              <a:t>public</a:t>
            </a:r>
            <a:r>
              <a:rPr lang="ru-RU" altLang="ru-RU" sz="2000" dirty="0" smtClean="0"/>
              <a:t>, то их можно инициализировать при создании объекта, как поля структуры:</a:t>
            </a:r>
            <a:endParaRPr lang="ru-RU" altLang="ru-RU" sz="2000" b="1" dirty="0" smtClean="0"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endParaRPr lang="ru-RU" altLang="ru-RU" sz="2000" b="1" dirty="0" smtClean="0"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  <a:endParaRPr lang="ru-RU" altLang="ru-RU" sz="2000" b="1" dirty="0" smtClean="0"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 {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public</a:t>
            </a:r>
            <a:r>
              <a:rPr lang="en-US" altLang="ru-RU" sz="2000" b="1" dirty="0" smtClean="0">
                <a:latin typeface="Courier New" pitchFamily="49" charset="0"/>
              </a:rPr>
              <a:t>: float length, width;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float Square();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float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::Square(){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	return length* width;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endParaRPr lang="en-US" altLang="ru-RU" sz="2000" b="1" dirty="0" smtClean="0"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main(){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	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A 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{3.5,5.1};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операция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"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=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"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не обязательна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	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"S = " &lt;&lt; </a:t>
            </a:r>
            <a:r>
              <a:rPr lang="en-US" altLang="ru-RU" sz="2000" b="1" dirty="0" err="1" smtClean="0">
                <a:latin typeface="Courier New" pitchFamily="49" charset="0"/>
              </a:rPr>
              <a:t>A.Square</a:t>
            </a:r>
            <a:r>
              <a:rPr lang="en-US" altLang="ru-RU" sz="2000" b="1" dirty="0" smtClean="0">
                <a:latin typeface="Courier New" pitchFamily="49" charset="0"/>
              </a:rPr>
              <a:t>()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marL="381000" indent="-381000" eaLnBrk="1" hangingPunct="1">
              <a:lnSpc>
                <a:spcPct val="80000"/>
              </a:lnSpc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183560" y="4437112"/>
            <a:ext cx="3960440" cy="864096"/>
          </a:xfrm>
          <a:prstGeom prst="wedgeRoundRectCallout">
            <a:avLst>
              <a:gd name="adj1" fmla="val -95256"/>
              <a:gd name="adj2" fmla="val 7840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 программы можно обращаться только к открытым компонентам класса!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16288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Ex07_01b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2269927-4A2B-48B6-9D45-48804D493F78}" type="slidenum">
              <a:rPr lang="ru-RU" altLang="ru-RU" smtClean="0"/>
              <a:pPr/>
              <a:t>23</a:t>
            </a:fld>
            <a:endParaRPr lang="ru-RU" altLang="ru-RU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333375"/>
            <a:ext cx="8675687" cy="436563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Инициализация посредством инициал. метода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836713"/>
            <a:ext cx="8893175" cy="6021288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ru-RU" altLang="ru-RU" sz="2000" dirty="0" smtClean="0"/>
              <a:t>Скрытые поля можно инициализировать только используя метод класса: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endParaRPr lang="ru-RU" altLang="ru-RU" sz="2000" b="1" dirty="0" smtClean="0"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  <a:endParaRPr lang="ru-RU" altLang="ru-RU" sz="2000" b="1" dirty="0" smtClean="0"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 {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private:</a:t>
            </a:r>
            <a:r>
              <a:rPr lang="en-US" altLang="ru-RU" sz="2000" b="1" dirty="0" smtClean="0">
                <a:latin typeface="Courier New" pitchFamily="49" charset="0"/>
              </a:rPr>
              <a:t> float length, width;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public:  float Square();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		     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void Init(float l, float w);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void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::Init(float l, float w){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	length = l;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	width = w;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 </a:t>
            </a:r>
            <a:endParaRPr lang="ru-RU" altLang="ru-RU" sz="2000" b="1" dirty="0" smtClean="0"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float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::Square(){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	return length* width;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main(){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	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 A;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	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A.Init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(3.5,5.1);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	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"S = " &lt;&lt; </a:t>
            </a:r>
            <a:r>
              <a:rPr lang="en-US" altLang="ru-RU" sz="2000" b="1" dirty="0" err="1" smtClean="0">
                <a:latin typeface="Courier New" pitchFamily="49" charset="0"/>
              </a:rPr>
              <a:t>A.Square</a:t>
            </a:r>
            <a:r>
              <a:rPr lang="en-US" altLang="ru-RU" sz="2000" b="1" dirty="0" smtClean="0">
                <a:latin typeface="Courier New" pitchFamily="49" charset="0"/>
              </a:rPr>
              <a:t>()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3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292080" y="3861048"/>
            <a:ext cx="3708920" cy="936104"/>
          </a:xfrm>
          <a:prstGeom prst="wedgeRoundRectCallout">
            <a:avLst>
              <a:gd name="adj1" fmla="val -116184"/>
              <a:gd name="adj2" fmla="val -4032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Метод посредством </a:t>
            </a:r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ru-RU" dirty="0" smtClean="0">
                <a:solidFill>
                  <a:schemeClr val="tx1"/>
                </a:solidFill>
              </a:rPr>
              <a:t>может обращаться ко всем компонентам класса!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16288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Ex07_01c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0850"/>
          </a:xfrm>
        </p:spPr>
        <p:txBody>
          <a:bodyPr/>
          <a:lstStyle/>
          <a:p>
            <a:r>
              <a:rPr lang="ru-RU" altLang="ru-RU" sz="2800" b="1" dirty="0" smtClean="0"/>
              <a:t>7.2 Конструкторы и деструкторы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79388" y="981075"/>
            <a:ext cx="8964612" cy="5876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Конструктор</a:t>
            </a:r>
            <a:r>
              <a:rPr lang="ru-RU" altLang="ru-RU" sz="2000" dirty="0" smtClean="0"/>
              <a:t> – метод, </a:t>
            </a:r>
            <a:r>
              <a:rPr lang="ru-RU" altLang="ru-RU" sz="2000" dirty="0" smtClean="0">
                <a:solidFill>
                  <a:srgbClr val="CC3300"/>
                </a:solidFill>
              </a:rPr>
              <a:t>автоматически</a:t>
            </a:r>
            <a:r>
              <a:rPr lang="ru-RU" altLang="ru-RU" sz="2000" dirty="0" smtClean="0"/>
              <a:t> вызываемый при выделении памяти под объект. Используется для инициализации полей объекта. Автоматический вызов страхует программиста от ошибки оставить поля неинициализированными.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CBook</a:t>
            </a:r>
            <a:endParaRPr lang="en-US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	private:	char Name[30];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Pages;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public: 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CBook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name,int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pages) {     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     Pages=pages;  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Name,name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}…</a:t>
            </a:r>
            <a:endParaRPr lang="ru-RU" altLang="ru-RU" sz="20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2000" dirty="0" smtClean="0">
                <a:cs typeface="Courier New" pitchFamily="49" charset="0"/>
              </a:rPr>
              <a:t>При создании объектов классов с конструкторами параметры указывают в круглых скобках: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CBook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D("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J.London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. Smoke Bellew",267);   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Font typeface="Wingdings" pitchFamily="2" charset="2"/>
              <a:buNone/>
            </a:pPr>
            <a:endParaRPr lang="en-US" altLang="ru-RU" sz="2000" b="1" dirty="0" smtClean="0">
              <a:solidFill>
                <a:srgbClr val="3333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6EE60D-2BB0-42DD-84A2-B0348AA6B7F4}" type="slidenum">
              <a:rPr lang="ru-RU" altLang="ru-RU" smtClean="0"/>
              <a:pPr>
                <a:defRPr/>
              </a:pPr>
              <a:t>24</a:t>
            </a:fld>
            <a:endParaRPr lang="ru-RU" altLang="ru-RU" dirty="0" smtClean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435080" y="2852936"/>
            <a:ext cx="3708920" cy="720080"/>
          </a:xfrm>
          <a:prstGeom prst="wedgeRoundRectCallout">
            <a:avLst>
              <a:gd name="adj1" fmla="val -146784"/>
              <a:gd name="adj2" fmla="val 8056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Имя конструктора совпадает с именем класса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79512"/>
          </a:xfrm>
        </p:spPr>
        <p:txBody>
          <a:bodyPr/>
          <a:lstStyle/>
          <a:p>
            <a:r>
              <a:rPr lang="ru-RU" altLang="ru-RU" sz="2800" b="1" dirty="0" smtClean="0"/>
              <a:t>Конструкторы без параметров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79388" y="981075"/>
            <a:ext cx="8964612" cy="56880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Конструкторы, как и другие функции, можно перегружать. Специальный конструктор без параметров (инициализирующий или </a:t>
            </a:r>
            <a:r>
              <a:rPr lang="ru-RU" altLang="ru-RU" sz="2000" dirty="0" err="1" smtClean="0"/>
              <a:t>неинициализи-рующий</a:t>
            </a:r>
            <a:r>
              <a:rPr lang="ru-RU" altLang="ru-RU" sz="2000" dirty="0" smtClean="0"/>
              <a:t>) используется для создания объектов, которым при </a:t>
            </a:r>
            <a:r>
              <a:rPr lang="ru-RU" altLang="ru-RU" sz="2000" dirty="0" err="1" smtClean="0"/>
              <a:t>выделе-нии</a:t>
            </a:r>
            <a:r>
              <a:rPr lang="ru-RU" altLang="ru-RU" sz="2000" dirty="0" smtClean="0"/>
              <a:t> памяти не могут быть переданы значения полей.</a:t>
            </a:r>
            <a:endParaRPr lang="en-US" altLang="ru-RU" sz="2000" dirty="0" smtClean="0"/>
          </a:p>
          <a:p>
            <a:pPr eaLnBrk="1" hangingPunct="1">
              <a:buNone/>
            </a:pPr>
            <a:endParaRPr lang="ru-RU" altLang="ru-RU" sz="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а)</a:t>
            </a:r>
            <a:r>
              <a:rPr lang="ru-RU" altLang="ru-RU" sz="20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неинициализирующий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конструктор без параметров </a:t>
            </a:r>
            <a:r>
              <a:rPr lang="ru-RU" altLang="ru-RU" sz="2000" dirty="0" smtClean="0"/>
              <a:t>используется для создания неинициализированных объектов, например:</a:t>
            </a:r>
          </a:p>
          <a:p>
            <a:pPr eaLnBrk="1" hangingPunct="1">
              <a:buNone/>
            </a:pP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CBook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(){}</a:t>
            </a: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z="800" dirty="0" smtClean="0"/>
          </a:p>
          <a:p>
            <a:pPr eaLnBrk="1" hangingPunct="1">
              <a:buNone/>
            </a:pPr>
            <a:r>
              <a:rPr lang="ru-RU" altLang="ru-RU" sz="2000" dirty="0" smtClean="0"/>
              <a:t>б)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инициализирующий</a:t>
            </a:r>
            <a:r>
              <a:rPr lang="en-US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конструктор без параметров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/>
              <a:t>создает стандартно инициализированные объекты , например:</a:t>
            </a:r>
          </a:p>
          <a:p>
            <a:pPr eaLnBrk="1" hangingPunct="1">
              <a:buNone/>
            </a:pPr>
            <a:r>
              <a:rPr lang="ru-RU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CBook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(){ Name[0]='\0'; Pages=0; }</a:t>
            </a:r>
            <a:endParaRPr lang="ru-RU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FF0000"/>
                </a:solidFill>
              </a:rPr>
              <a:t>Класс может содержать единственный конструктор без параметров, либо инициализирующий, либо </a:t>
            </a:r>
            <a:r>
              <a:rPr lang="ru-RU" altLang="ru-RU" sz="2000" dirty="0" err="1" smtClean="0">
                <a:solidFill>
                  <a:srgbClr val="FF0000"/>
                </a:solidFill>
              </a:rPr>
              <a:t>неинициализирующий</a:t>
            </a:r>
            <a:r>
              <a:rPr lang="ru-RU" altLang="ru-RU" sz="20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При создании объектов посредством конструкторов без параметров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круглые скобки не указывают</a:t>
            </a:r>
            <a:r>
              <a:rPr lang="ru-RU" altLang="ru-RU" sz="2000" dirty="0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CBook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J;</a:t>
            </a:r>
            <a:r>
              <a:rPr lang="en-US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BF4F20-8831-41AA-9DC2-A0C06A29880A}" type="slidenum">
              <a:rPr lang="ru-RU" altLang="ru-RU" smtClean="0"/>
              <a:pPr>
                <a:defRPr/>
              </a:pPr>
              <a:t>25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0850"/>
          </a:xfrm>
        </p:spPr>
        <p:txBody>
          <a:bodyPr/>
          <a:lstStyle/>
          <a:p>
            <a:r>
              <a:rPr lang="ru-RU" altLang="ru-RU" sz="2800" b="1" smtClean="0"/>
              <a:t>Делегирующие конструкторы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79388" y="981075"/>
            <a:ext cx="8964612" cy="56880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Начиная с С++11, одни конструкторы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класса (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делегирующие</a:t>
            </a:r>
            <a:r>
              <a:rPr lang="ru-RU" altLang="ru-RU" sz="2000" dirty="0" smtClean="0"/>
              <a:t>) могут вызывать другие, объявленные в том же классе:</a:t>
            </a:r>
            <a:endParaRPr lang="en-US" alt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ru-RU" altLang="ru-RU" sz="2000" b="1" dirty="0" smtClean="0">
              <a:solidFill>
                <a:srgbClr val="3333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CBook</a:t>
            </a:r>
            <a:endParaRPr lang="en-US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protected:	char Name[30];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Pages;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public: 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CBook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(const char *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name,int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pages) {     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Pages=pages;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Name,name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CBook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():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CBook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("No name",0){}</a:t>
            </a:r>
          </a:p>
          <a:p>
            <a:pPr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Это позволяет избежать дублирования кода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и связанных с ним ошибок.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16FCF-0BCC-47D7-909C-B0BABE8F49AC}" type="slidenum">
              <a:rPr lang="ru-RU" altLang="ru-RU" smtClean="0"/>
              <a:pPr>
                <a:defRPr/>
              </a:pPr>
              <a:t>26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9001000" cy="379512"/>
          </a:xfrm>
        </p:spPr>
        <p:txBody>
          <a:bodyPr/>
          <a:lstStyle/>
          <a:p>
            <a:r>
              <a:rPr lang="ru-RU" sz="2800" b="1" dirty="0" smtClean="0"/>
              <a:t>Пример. Инициализация объекта конструктором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altLang="ru-RU" sz="2000" dirty="0" smtClean="0"/>
              <a:t>Файл </a:t>
            </a:r>
            <a:r>
              <a:rPr lang="en-US" altLang="ru-RU" sz="2000" dirty="0" err="1" smtClean="0"/>
              <a:t>Room.h</a:t>
            </a:r>
            <a:r>
              <a:rPr lang="en-US" altLang="ru-RU" sz="2000" dirty="0" smtClean="0"/>
              <a:t>:</a:t>
            </a:r>
            <a:endParaRPr lang="ru-RU" altLang="ru-RU" sz="2000" dirty="0" smtClean="0"/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ifndef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ROOM_H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#define ROOM_H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 {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private: float length, width;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public: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(float l, float w){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    length = l;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    width = w;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}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float Square(){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return length* width;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}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endif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// ROOM_H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en-US" altLang="ru-RU" sz="2000" dirty="0" smtClean="0"/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altLang="ru-RU" sz="2000" dirty="0" smtClean="0"/>
              <a:t>Файл</a:t>
            </a:r>
            <a:r>
              <a:rPr lang="en-US" altLang="ru-RU" sz="2000" dirty="0" smtClean="0"/>
              <a:t> main.cpp:</a:t>
            </a:r>
            <a:endParaRPr lang="ru-RU" altLang="ru-RU" sz="2000" b="1" dirty="0" smtClean="0"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  <a:endParaRPr lang="ru-RU" altLang="ru-RU" sz="20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Room.h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  <a:endParaRPr lang="ru-RU" altLang="ru-RU" sz="20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en-US" altLang="ru-RU" sz="8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main(){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	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A(3.5,5.1);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	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"S = " &lt;&lt; </a:t>
            </a:r>
            <a:r>
              <a:rPr lang="en-US" altLang="ru-RU" sz="2000" b="1" dirty="0" err="1" smtClean="0">
                <a:latin typeface="Courier New" pitchFamily="49" charset="0"/>
              </a:rPr>
              <a:t>A.Square</a:t>
            </a:r>
            <a:r>
              <a:rPr lang="en-US" altLang="ru-RU" sz="2000" b="1" dirty="0" smtClean="0">
                <a:latin typeface="Courier New" pitchFamily="49" charset="0"/>
              </a:rPr>
              <a:t>()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marL="381000" indent="-381000" eaLnBrk="1" hangingPunct="1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8EF821-2AC1-4857-876F-0B88DFAE9EFC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614592" y="3140968"/>
            <a:ext cx="3529408" cy="864096"/>
          </a:xfrm>
          <a:prstGeom prst="wedgeRoundRectCallout">
            <a:avLst>
              <a:gd name="adj1" fmla="val -80274"/>
              <a:gd name="adj2" fmla="val -3020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методов описана в теле класса  =</a:t>
            </a:r>
            <a:r>
              <a:rPr lang="en-US" dirty="0" smtClean="0">
                <a:solidFill>
                  <a:schemeClr val="tx1"/>
                </a:solidFill>
              </a:rPr>
              <a:t>&gt; </a:t>
            </a:r>
            <a:r>
              <a:rPr lang="ru-RU" dirty="0" smtClean="0">
                <a:solidFill>
                  <a:schemeClr val="tx1"/>
                </a:solidFill>
              </a:rPr>
              <a:t>все методы по умолчанию </a:t>
            </a:r>
            <a:r>
              <a:rPr lang="en-US" dirty="0" smtClean="0">
                <a:solidFill>
                  <a:schemeClr val="tx1"/>
                </a:solidFill>
              </a:rPr>
              <a:t>inline</a:t>
            </a:r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2280" y="10527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Ex07_02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244408" y="6400800"/>
            <a:ext cx="477837" cy="457200"/>
          </a:xfrm>
        </p:spPr>
        <p:txBody>
          <a:bodyPr/>
          <a:lstStyle/>
          <a:p>
            <a:pPr>
              <a:defRPr/>
            </a:pPr>
            <a:fld id="{D1ED0873-D007-4A4A-97D7-4075B121AFB2}" type="slidenum">
              <a:rPr lang="ru-RU" altLang="ru-RU" smtClean="0"/>
              <a:pPr>
                <a:defRPr/>
              </a:pPr>
              <a:t>28</a:t>
            </a:fld>
            <a:endParaRPr lang="ru-RU" altLang="ru-RU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Различные способы создания объектов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9217024" cy="468052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class 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{ private: </a:t>
            </a: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x,y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public: 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ax,int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ay){x=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ax;y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=ay;}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  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(){}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  void </a:t>
            </a:r>
            <a:r>
              <a:rPr lang="en-US" altLang="ru-RU" sz="1800" b="1" dirty="0" err="1" smtClean="0">
                <a:latin typeface="Courier New" pitchFamily="49" charset="0"/>
              </a:rPr>
              <a:t>SetPoint</a:t>
            </a:r>
            <a:r>
              <a:rPr lang="en-US" altLang="ru-RU" sz="1800" b="1" dirty="0" smtClean="0">
                <a:latin typeface="Courier New" pitchFamily="49" charset="0"/>
              </a:rPr>
              <a:t>(</a:t>
            </a: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ax,int</a:t>
            </a:r>
            <a:r>
              <a:rPr lang="en-US" altLang="ru-RU" sz="1800" b="1" dirty="0" smtClean="0">
                <a:latin typeface="Courier New" pitchFamily="49" charset="0"/>
              </a:rPr>
              <a:t> ay) {x=ax</a:t>
            </a:r>
            <a:r>
              <a:rPr lang="en-US" altLang="ru-RU" sz="1800" b="1" dirty="0" smtClean="0">
                <a:latin typeface="Courier New" pitchFamily="49" charset="0"/>
              </a:rPr>
              <a:t>; y=ay</a:t>
            </a:r>
            <a:r>
              <a:rPr lang="en-US" altLang="ru-RU" sz="1800" b="1" dirty="0" smtClean="0">
                <a:latin typeface="Courier New" pitchFamily="49" charset="0"/>
              </a:rPr>
              <a:t>;}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  void Print(){...}</a:t>
            </a:r>
            <a:r>
              <a:rPr lang="ru-RU" altLang="ru-RU" sz="1800" b="1" dirty="0" smtClean="0">
                <a:latin typeface="Courier New" pitchFamily="49" charset="0"/>
              </a:rPr>
              <a:t>…</a:t>
            </a:r>
            <a:r>
              <a:rPr lang="en-US" altLang="ru-RU" sz="1800" b="1" dirty="0" smtClean="0">
                <a:latin typeface="Courier New" pitchFamily="49" charset="0"/>
              </a:rPr>
              <a:t>};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void main</a:t>
            </a:r>
            <a:r>
              <a:rPr lang="en-US" altLang="ru-RU" sz="1800" b="1" dirty="0" smtClean="0">
                <a:latin typeface="Courier New" pitchFamily="49" charset="0"/>
              </a:rPr>
              <a:t>()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{ 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A, B(2,3</a:t>
            </a:r>
            <a:r>
              <a:rPr lang="en-US" altLang="ru-RU" sz="1800" b="1" dirty="0" smtClean="0">
                <a:latin typeface="Courier New" pitchFamily="49" charset="0"/>
              </a:rPr>
              <a:t>); </a:t>
            </a:r>
            <a:r>
              <a:rPr lang="en-US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// </a:t>
            </a:r>
            <a:r>
              <a:rPr lang="ru-RU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или</a:t>
            </a:r>
            <a:r>
              <a:rPr lang="en-US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</a:t>
            </a:r>
            <a:r>
              <a:rPr lang="ru-RU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B{2,3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}; </a:t>
            </a:r>
            <a:r>
              <a:rPr lang="ru-RU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или</a:t>
            </a:r>
            <a:r>
              <a:rPr lang="en-US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</a:t>
            </a:r>
            <a:r>
              <a:rPr lang="ru-RU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B = {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2,3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};</a:t>
            </a:r>
            <a:endParaRPr lang="ru-RU" altLang="ru-RU" sz="18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A.SetPoint</a:t>
            </a:r>
            <a:r>
              <a:rPr lang="en-US" altLang="ru-RU" sz="1800" b="1" dirty="0" smtClean="0">
                <a:latin typeface="Courier New" pitchFamily="49" charset="0"/>
              </a:rPr>
              <a:t>(2,3); </a:t>
            </a:r>
            <a:r>
              <a:rPr lang="en-US" altLang="ru-RU" sz="1800" b="1" dirty="0" err="1" smtClean="0">
                <a:latin typeface="Courier New" pitchFamily="49" charset="0"/>
              </a:rPr>
              <a:t>A.Print</a:t>
            </a:r>
            <a:r>
              <a:rPr lang="en-US" altLang="ru-RU" sz="1800" b="1" dirty="0" smtClean="0">
                <a:latin typeface="Courier New" pitchFamily="49" charset="0"/>
              </a:rPr>
              <a:t>();</a:t>
            </a:r>
            <a:endParaRPr lang="ru-RU" altLang="ru-RU" sz="18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</a:t>
            </a:r>
            <a:r>
              <a:rPr lang="en-US" altLang="ru-RU" sz="1800" b="1" dirty="0" err="1" smtClean="0">
                <a:latin typeface="Courier New" pitchFamily="49" charset="0"/>
              </a:rPr>
              <a:t>B.Print</a:t>
            </a:r>
            <a:r>
              <a:rPr lang="en-US" altLang="ru-RU" sz="1800" b="1" dirty="0" smtClean="0">
                <a:latin typeface="Courier New" pitchFamily="49" charset="0"/>
              </a:rPr>
              <a:t>();</a:t>
            </a:r>
            <a:endParaRPr lang="en-US" altLang="ru-RU" sz="18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 *</a:t>
            </a:r>
            <a:r>
              <a:rPr lang="en-US" altLang="ru-RU" sz="1800" b="1" dirty="0" smtClean="0">
                <a:latin typeface="Courier New" pitchFamily="49" charset="0"/>
              </a:rPr>
              <a:t>E</a:t>
            </a:r>
            <a:r>
              <a:rPr lang="en-US" altLang="ru-RU" sz="1800" b="1" dirty="0" smtClean="0">
                <a:latin typeface="Courier New" pitchFamily="49" charset="0"/>
              </a:rPr>
              <a:t>, *I = </a:t>
            </a:r>
            <a:r>
              <a:rPr lang="en-US" altLang="ru-RU" sz="1800" b="1" dirty="0" smtClean="0">
                <a:solidFill>
                  <a:srgbClr val="FF0000"/>
                </a:solidFill>
                <a:latin typeface="Courier New" pitchFamily="49" charset="0"/>
              </a:rPr>
              <a:t>new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(4,6</a:t>
            </a:r>
            <a:r>
              <a:rPr lang="en-US" altLang="ru-RU" sz="1800" b="1" dirty="0" smtClean="0">
                <a:latin typeface="Courier New" pitchFamily="49" charset="0"/>
              </a:rPr>
              <a:t>);</a:t>
            </a:r>
            <a:endParaRPr lang="ru-RU" altLang="ru-RU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smtClean="0">
                <a:latin typeface="Courier New" pitchFamily="49" charset="0"/>
              </a:rPr>
              <a:t>E = </a:t>
            </a:r>
            <a:r>
              <a:rPr lang="en-US" altLang="ru-RU" sz="1800" b="1" dirty="0" smtClean="0">
                <a:solidFill>
                  <a:srgbClr val="FF0000"/>
                </a:solidFill>
                <a:latin typeface="Courier New" pitchFamily="49" charset="0"/>
              </a:rPr>
              <a:t>new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(3,4); E-&gt;Print</a:t>
            </a:r>
            <a:r>
              <a:rPr lang="en-US" altLang="ru-RU" sz="1800" b="1" dirty="0" smtClean="0">
                <a:latin typeface="Courier New" pitchFamily="49" charset="0"/>
              </a:rPr>
              <a:t>(); </a:t>
            </a:r>
            <a:r>
              <a:rPr lang="en-US" altLang="ru-RU" sz="1800" b="1" dirty="0" smtClean="0">
                <a:solidFill>
                  <a:srgbClr val="FF3300"/>
                </a:solidFill>
                <a:latin typeface="Courier New" pitchFamily="49" charset="0"/>
              </a:rPr>
              <a:t>delete</a:t>
            </a:r>
            <a:r>
              <a:rPr lang="en-US" altLang="ru-RU" sz="1800" b="1" dirty="0" smtClean="0">
                <a:latin typeface="Courier New" pitchFamily="49" charset="0"/>
              </a:rPr>
              <a:t> E; 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smtClean="0">
                <a:latin typeface="Courier New" pitchFamily="49" charset="0"/>
              </a:rPr>
              <a:t>I-</a:t>
            </a:r>
            <a:r>
              <a:rPr lang="en-US" altLang="ru-RU" sz="1800" b="1" dirty="0" smtClean="0">
                <a:latin typeface="Courier New" pitchFamily="49" charset="0"/>
              </a:rPr>
              <a:t>&gt;Print</a:t>
            </a:r>
            <a:r>
              <a:rPr lang="en-US" altLang="ru-RU" sz="1800" b="1" dirty="0" smtClean="0">
                <a:latin typeface="Courier New" pitchFamily="49" charset="0"/>
              </a:rPr>
              <a:t>(); </a:t>
            </a:r>
            <a:r>
              <a:rPr lang="en-US" altLang="ru-RU" sz="1800" b="1" dirty="0" smtClean="0">
                <a:solidFill>
                  <a:srgbClr val="FF3300"/>
                </a:solidFill>
                <a:latin typeface="Courier New" pitchFamily="49" charset="0"/>
              </a:rPr>
              <a:t>delete</a:t>
            </a:r>
            <a:r>
              <a:rPr lang="en-US" altLang="ru-RU" sz="1800" b="1" dirty="0" smtClean="0">
                <a:latin typeface="Courier New" pitchFamily="49" charset="0"/>
              </a:rPr>
              <a:t> I;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None/>
            </a:pPr>
            <a:endParaRPr lang="ru-RU" altLang="ru-RU" sz="18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44935" y="6093618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833860" y="6093618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840533" y="6093618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2</a:t>
            </a:r>
            <a:endParaRPr lang="ru-RU" altLang="ru-RU" b="1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129458" y="6093618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3</a:t>
            </a:r>
            <a:endParaRPr lang="ru-RU" altLang="ru-RU" b="1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553196" y="5733256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000"/>
              <a:t>B</a:t>
            </a:r>
            <a:endParaRPr lang="ru-RU" altLang="ru-RU" sz="2000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1546523" y="6093618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1403648" y="5733256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000" dirty="0"/>
              <a:t>A</a:t>
            </a:r>
            <a:endParaRPr lang="ru-RU" altLang="ru-RU" sz="2000" dirty="0"/>
          </a:p>
        </p:txBody>
      </p:sp>
      <p:sp>
        <p:nvSpPr>
          <p:cNvPr id="74" name="TextBox 73"/>
          <p:cNvSpPr txBox="1"/>
          <p:nvPr/>
        </p:nvSpPr>
        <p:spPr>
          <a:xfrm>
            <a:off x="7092280" y="10527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Ex07_03</a:t>
            </a:r>
            <a:endParaRPr lang="ru-RU" dirty="0">
              <a:solidFill>
                <a:srgbClr val="FF00FF"/>
              </a:solidFill>
            </a:endParaRPr>
          </a:p>
        </p:txBody>
      </p:sp>
      <p:sp>
        <p:nvSpPr>
          <p:cNvPr id="86" name="Rectangle 35"/>
          <p:cNvSpPr>
            <a:spLocks noChangeArrowheads="1"/>
          </p:cNvSpPr>
          <p:nvPr/>
        </p:nvSpPr>
        <p:spPr bwMode="auto">
          <a:xfrm>
            <a:off x="4572000" y="6093296"/>
            <a:ext cx="6477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b="1"/>
          </a:p>
        </p:txBody>
      </p:sp>
      <p:sp>
        <p:nvSpPr>
          <p:cNvPr id="87" name="Text Box 36"/>
          <p:cNvSpPr txBox="1">
            <a:spLocks noChangeArrowheads="1"/>
          </p:cNvSpPr>
          <p:nvPr/>
        </p:nvSpPr>
        <p:spPr bwMode="auto">
          <a:xfrm>
            <a:off x="4429125" y="5732934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000"/>
              <a:t>E</a:t>
            </a:r>
            <a:endParaRPr lang="ru-RU" altLang="ru-RU" sz="2000"/>
          </a:p>
        </p:txBody>
      </p:sp>
      <p:sp>
        <p:nvSpPr>
          <p:cNvPr id="88" name="Line 37"/>
          <p:cNvSpPr>
            <a:spLocks noChangeShapeType="1"/>
          </p:cNvSpPr>
          <p:nvPr/>
        </p:nvSpPr>
        <p:spPr bwMode="auto">
          <a:xfrm>
            <a:off x="4859337" y="6166321"/>
            <a:ext cx="2873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9" name="Rectangle 38"/>
          <p:cNvSpPr>
            <a:spLocks noChangeArrowheads="1"/>
          </p:cNvSpPr>
          <p:nvPr/>
        </p:nvSpPr>
        <p:spPr bwMode="auto">
          <a:xfrm>
            <a:off x="5652120" y="6056554"/>
            <a:ext cx="576064" cy="23404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b="1"/>
          </a:p>
        </p:txBody>
      </p:sp>
      <p:sp>
        <p:nvSpPr>
          <p:cNvPr id="90" name="Text Box 39"/>
          <p:cNvSpPr txBox="1">
            <a:spLocks noChangeArrowheads="1"/>
          </p:cNvSpPr>
          <p:nvPr/>
        </p:nvSpPr>
        <p:spPr bwMode="auto">
          <a:xfrm>
            <a:off x="5472703" y="5732935"/>
            <a:ext cx="2304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ru-RU" sz="2000"/>
              <a:t>I</a:t>
            </a:r>
            <a:endParaRPr lang="ru-RU" altLang="ru-RU" sz="2000"/>
          </a:p>
        </p:txBody>
      </p:sp>
      <p:sp>
        <p:nvSpPr>
          <p:cNvPr id="91" name="Line 40"/>
          <p:cNvSpPr>
            <a:spLocks noChangeShapeType="1"/>
          </p:cNvSpPr>
          <p:nvPr/>
        </p:nvSpPr>
        <p:spPr bwMode="auto">
          <a:xfrm>
            <a:off x="5906009" y="6166321"/>
            <a:ext cx="260670" cy="3269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" name="Rectangle 41"/>
          <p:cNvSpPr>
            <a:spLocks noChangeArrowheads="1"/>
          </p:cNvSpPr>
          <p:nvPr/>
        </p:nvSpPr>
        <p:spPr bwMode="auto">
          <a:xfrm>
            <a:off x="6142616" y="6525096"/>
            <a:ext cx="316163" cy="23070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 dirty="0"/>
              <a:t>4</a:t>
            </a:r>
            <a:endParaRPr lang="ru-RU" altLang="ru-RU" b="1" dirty="0"/>
          </a:p>
        </p:txBody>
      </p:sp>
      <p:sp>
        <p:nvSpPr>
          <p:cNvPr id="93" name="Rectangle 42"/>
          <p:cNvSpPr>
            <a:spLocks noChangeArrowheads="1"/>
          </p:cNvSpPr>
          <p:nvPr/>
        </p:nvSpPr>
        <p:spPr bwMode="auto">
          <a:xfrm>
            <a:off x="6433073" y="6525021"/>
            <a:ext cx="313094" cy="2200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 dirty="0"/>
              <a:t>6</a:t>
            </a:r>
            <a:endParaRPr lang="ru-RU" altLang="ru-RU" b="1" dirty="0"/>
          </a:p>
        </p:txBody>
      </p:sp>
      <p:sp>
        <p:nvSpPr>
          <p:cNvPr id="94" name="AutoShape 16"/>
          <p:cNvSpPr>
            <a:spLocks noChangeArrowheads="1"/>
          </p:cNvSpPr>
          <p:nvPr/>
        </p:nvSpPr>
        <p:spPr bwMode="auto">
          <a:xfrm>
            <a:off x="6300192" y="2996952"/>
            <a:ext cx="2592288" cy="360363"/>
          </a:xfrm>
          <a:prstGeom prst="wedgeRoundRectCallout">
            <a:avLst>
              <a:gd name="adj1" fmla="val -175918"/>
              <a:gd name="adj2" fmla="val 12332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ru-RU" b="1" dirty="0" smtClean="0">
                <a:solidFill>
                  <a:srgbClr val="CC3300"/>
                </a:solidFill>
              </a:rPr>
              <a:t>"</a:t>
            </a:r>
            <a:r>
              <a:rPr lang="ru-RU" altLang="ru-RU" b="1" dirty="0" smtClean="0">
                <a:solidFill>
                  <a:srgbClr val="CC3300"/>
                </a:solidFill>
              </a:rPr>
              <a:t>Простые</a:t>
            </a:r>
            <a:r>
              <a:rPr lang="en-US" altLang="ru-RU" b="1" dirty="0" smtClean="0">
                <a:solidFill>
                  <a:srgbClr val="CC3300"/>
                </a:solidFill>
              </a:rPr>
              <a:t>"</a:t>
            </a:r>
            <a:r>
              <a:rPr lang="ru-RU" altLang="ru-RU" b="1" dirty="0" smtClean="0">
                <a:solidFill>
                  <a:srgbClr val="CC3300"/>
                </a:solidFill>
              </a:rPr>
              <a:t> объекты </a:t>
            </a:r>
            <a:endParaRPr lang="ru-RU" altLang="ru-RU" b="1" dirty="0">
              <a:solidFill>
                <a:srgbClr val="CC3300"/>
              </a:solidFill>
            </a:endParaRPr>
          </a:p>
        </p:txBody>
      </p:sp>
      <p:sp>
        <p:nvSpPr>
          <p:cNvPr id="95" name="AutoShape 16"/>
          <p:cNvSpPr>
            <a:spLocks noChangeArrowheads="1"/>
          </p:cNvSpPr>
          <p:nvPr/>
        </p:nvSpPr>
        <p:spPr bwMode="auto">
          <a:xfrm>
            <a:off x="6300192" y="4149080"/>
            <a:ext cx="2376264" cy="648072"/>
          </a:xfrm>
          <a:prstGeom prst="wedgeRoundRectCallout">
            <a:avLst>
              <a:gd name="adj1" fmla="val -91378"/>
              <a:gd name="adj2" fmla="val 3400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rgbClr val="CC3300"/>
                </a:solidFill>
              </a:rPr>
              <a:t>Динамические </a:t>
            </a:r>
            <a:r>
              <a:rPr lang="ru-RU" altLang="ru-RU" b="1" dirty="0" smtClean="0">
                <a:solidFill>
                  <a:srgbClr val="CC3300"/>
                </a:solidFill>
              </a:rPr>
              <a:t>объекты </a:t>
            </a:r>
            <a:endParaRPr lang="ru-RU" altLang="ru-RU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6" grpId="0" animBg="1"/>
      <p:bldP spid="15368" grpId="0" animBg="1"/>
      <p:bldP spid="15369" grpId="0" animBg="1"/>
      <p:bldP spid="15370" grpId="0"/>
      <p:bldP spid="15393" grpId="0" animBg="1"/>
      <p:bldP spid="15394" grpId="0"/>
      <p:bldP spid="74" grpId="0"/>
      <p:bldP spid="86" grpId="0" animBg="1"/>
      <p:bldP spid="87" grpId="0"/>
      <p:bldP spid="88" grpId="0" animBg="1"/>
      <p:bldP spid="89" grpId="0" animBg="1"/>
      <p:bldP spid="90" grpId="0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244408" y="6400800"/>
            <a:ext cx="477837" cy="457200"/>
          </a:xfrm>
        </p:spPr>
        <p:txBody>
          <a:bodyPr/>
          <a:lstStyle/>
          <a:p>
            <a:pPr>
              <a:defRPr/>
            </a:pPr>
            <a:fld id="{D1ED0873-D007-4A4A-97D7-4075B121AFB2}" type="slidenum">
              <a:rPr lang="ru-RU" altLang="ru-RU" smtClean="0"/>
              <a:pPr>
                <a:defRPr/>
              </a:pPr>
              <a:t>29</a:t>
            </a:fld>
            <a:endParaRPr lang="ru-RU" altLang="ru-RU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Различные способы создания </a:t>
            </a:r>
            <a:r>
              <a:rPr lang="ru-RU" altLang="ru-RU" sz="2800" b="1" dirty="0" smtClean="0"/>
              <a:t>объектов</a:t>
            </a:r>
            <a:r>
              <a:rPr lang="en-US" altLang="ru-RU" sz="2800" b="1" dirty="0" smtClean="0"/>
              <a:t> (2)</a:t>
            </a:r>
            <a:endParaRPr lang="ru-RU" altLang="ru-RU" sz="28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964488" cy="446449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void main</a:t>
            </a:r>
            <a:r>
              <a:rPr lang="en-US" altLang="ru-RU" sz="1800" b="1" dirty="0" smtClean="0">
                <a:latin typeface="Courier New" pitchFamily="49" charset="0"/>
              </a:rPr>
              <a:t>()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{ 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   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 C[5</a:t>
            </a:r>
            <a:r>
              <a:rPr lang="en-US" altLang="ru-RU" sz="1800" b="1" dirty="0" smtClean="0">
                <a:latin typeface="Courier New" pitchFamily="49" charset="0"/>
              </a:rPr>
              <a:t>],  D[2] = {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(2,4),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(4,5</a:t>
            </a:r>
            <a:r>
              <a:rPr lang="en-US" altLang="ru-RU" sz="1800" b="1" dirty="0" smtClean="0">
                <a:latin typeface="Courier New" pitchFamily="49" charset="0"/>
              </a:rPr>
              <a:t>)}</a:t>
            </a:r>
            <a:r>
              <a:rPr lang="ru-RU" altLang="ru-RU" sz="1800" b="1" dirty="0" smtClean="0">
                <a:latin typeface="Courier New" pitchFamily="49" charset="0"/>
              </a:rPr>
              <a:t>;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//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или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D[2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]{{2,4},{4,5}}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;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endParaRPr lang="en-US" altLang="ru-RU" sz="18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for (</a:t>
            </a: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=0;i&lt;5;i</a:t>
            </a:r>
            <a:r>
              <a:rPr lang="en-US" altLang="ru-RU" sz="1800" b="1" dirty="0" smtClean="0">
                <a:latin typeface="Courier New" pitchFamily="49" charset="0"/>
              </a:rPr>
              <a:t>++) {C[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].</a:t>
            </a:r>
            <a:r>
              <a:rPr lang="en-US" altLang="ru-RU" sz="1800" b="1" dirty="0" err="1" smtClean="0">
                <a:latin typeface="Courier New" pitchFamily="49" charset="0"/>
              </a:rPr>
              <a:t>SetPoint</a:t>
            </a:r>
            <a:r>
              <a:rPr lang="en-US" altLang="ru-RU" sz="1800" b="1" dirty="0" smtClean="0">
                <a:latin typeface="Courier New" pitchFamily="49" charset="0"/>
              </a:rPr>
              <a:t>(i,i+1); C[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].Print();}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smtClean="0">
                <a:latin typeface="Courier New" pitchFamily="49" charset="0"/>
              </a:rPr>
              <a:t>for(</a:t>
            </a: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=0;i&lt;2;i</a:t>
            </a:r>
            <a:r>
              <a:rPr lang="en-US" altLang="ru-RU" sz="1800" b="1" dirty="0" smtClean="0">
                <a:latin typeface="Courier New" pitchFamily="49" charset="0"/>
              </a:rPr>
              <a:t>++) D[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].Print</a:t>
            </a:r>
            <a:r>
              <a:rPr lang="en-US" altLang="ru-RU" sz="18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110000"/>
              </a:lnSpc>
              <a:buNone/>
            </a:pPr>
            <a:endParaRPr lang="en-US" altLang="ru-RU" sz="800" b="1" dirty="0" smtClean="0"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 *M = new 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[5],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        *N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=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new 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[2</a:t>
            </a:r>
            <a:r>
              <a:rPr lang="en-US" altLang="ru-RU" sz="1800" b="1" dirty="0" smtClean="0">
                <a:latin typeface="Courier New" pitchFamily="49" charset="0"/>
              </a:rPr>
              <a:t>]</a:t>
            </a:r>
            <a:r>
              <a:rPr lang="en-US" altLang="ru-RU" sz="1800" b="1" spc="-100" dirty="0" smtClean="0">
                <a:latin typeface="Courier New" pitchFamily="49" charset="0"/>
              </a:rPr>
              <a:t>{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(2,4),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(4,5</a:t>
            </a:r>
            <a:r>
              <a:rPr lang="en-US" altLang="ru-RU" sz="1800" b="1" dirty="0" smtClean="0">
                <a:latin typeface="Courier New" pitchFamily="49" charset="0"/>
              </a:rPr>
              <a:t>)</a:t>
            </a:r>
            <a:r>
              <a:rPr lang="en-US" altLang="ru-RU" sz="1800" b="1" spc="-100" dirty="0" smtClean="0">
                <a:latin typeface="Courier New" pitchFamily="49" charset="0"/>
              </a:rPr>
              <a:t>}; </a:t>
            </a:r>
            <a:endParaRPr lang="ru-RU" altLang="ru-RU" sz="18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  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ru-RU" altLang="ru-RU" sz="1800" b="1" spc="-1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или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*N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=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new 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[2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]{{2,4},{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4,5}}</a:t>
            </a:r>
            <a:r>
              <a:rPr lang="en-US" altLang="ru-RU" sz="1800" b="1" spc="-1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;</a:t>
            </a:r>
            <a:endParaRPr lang="ru-RU" altLang="ru-RU" sz="18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smtClean="0">
                <a:latin typeface="Courier New" pitchFamily="49" charset="0"/>
              </a:rPr>
              <a:t>for </a:t>
            </a:r>
            <a:r>
              <a:rPr lang="en-US" altLang="ru-RU" sz="1800" b="1" dirty="0" smtClean="0">
                <a:latin typeface="Courier New" pitchFamily="49" charset="0"/>
              </a:rPr>
              <a:t>(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=0;i&lt;3;i</a:t>
            </a:r>
            <a:r>
              <a:rPr lang="en-US" altLang="ru-RU" sz="1800" b="1" dirty="0" smtClean="0">
                <a:latin typeface="Courier New" pitchFamily="49" charset="0"/>
              </a:rPr>
              <a:t>++){M[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].</a:t>
            </a:r>
            <a:r>
              <a:rPr lang="en-US" altLang="ru-RU" sz="1800" b="1" dirty="0" err="1" smtClean="0">
                <a:latin typeface="Courier New" pitchFamily="49" charset="0"/>
              </a:rPr>
              <a:t>SetPoint</a:t>
            </a:r>
            <a:r>
              <a:rPr lang="en-US" altLang="ru-RU" sz="1800" b="1" dirty="0" smtClean="0">
                <a:latin typeface="Courier New" pitchFamily="49" charset="0"/>
              </a:rPr>
              <a:t>(i,i+1); M[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].Print();}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smtClean="0">
                <a:latin typeface="Courier New" pitchFamily="49" charset="0"/>
              </a:rPr>
              <a:t>for </a:t>
            </a:r>
            <a:r>
              <a:rPr lang="en-US" altLang="ru-RU" sz="1800" b="1" dirty="0" smtClean="0">
                <a:latin typeface="Courier New" pitchFamily="49" charset="0"/>
              </a:rPr>
              <a:t>(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=0;i&lt;2;i++) N[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].Print</a:t>
            </a:r>
            <a:r>
              <a:rPr lang="en-US" altLang="ru-RU" sz="18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   </a:t>
            </a:r>
            <a:r>
              <a:rPr lang="en-US" altLang="ru-RU" sz="1800" b="1" dirty="0" smtClean="0">
                <a:latin typeface="Courier New" pitchFamily="49" charset="0"/>
              </a:rPr>
              <a:t>delete [] M; delete [] N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18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110000"/>
              </a:lnSpc>
              <a:buNone/>
            </a:pP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</a:t>
            </a:r>
            <a:endParaRPr lang="ru-RU" altLang="ru-RU" sz="1800" b="1" dirty="0" smtClean="0">
              <a:latin typeface="Courier New" pitchFamily="49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11361" y="5733256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900286" y="5733256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23528" y="5445224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000" dirty="0"/>
              <a:t>C</a:t>
            </a:r>
            <a:endParaRPr lang="ru-RU" altLang="ru-RU" sz="2000" dirty="0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187624" y="5733256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476549" y="5733256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1763886" y="5733256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2052811" y="5733256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2340149" y="5733256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629074" y="5733256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2916411" y="5733256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3205336" y="5733256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1187624" y="5588794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1763886" y="5588794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2340149" y="5588794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2916411" y="5588794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1186483" y="6453658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2</a:t>
            </a:r>
            <a:endParaRPr lang="ru-RU" altLang="ru-RU" b="1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1475408" y="6453658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4</a:t>
            </a:r>
            <a:endParaRPr lang="ru-RU" altLang="ru-RU" b="1"/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899592" y="6165304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000" dirty="0"/>
              <a:t>D</a:t>
            </a:r>
            <a:endParaRPr lang="ru-RU" altLang="ru-RU" sz="2000" dirty="0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1762746" y="6453658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4</a:t>
            </a:r>
            <a:endParaRPr lang="ru-RU" altLang="ru-RU" b="1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2051671" y="6453658"/>
            <a:ext cx="28892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5</a:t>
            </a:r>
            <a:endParaRPr lang="ru-RU" altLang="ru-RU" b="1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1762746" y="6309196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7450360" y="6093371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 dirty="0" smtClean="0"/>
              <a:t>2</a:t>
            </a:r>
            <a:endParaRPr lang="ru-RU" altLang="ru-RU" b="1" dirty="0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7739285" y="6093371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 dirty="0" smtClean="0"/>
              <a:t>3</a:t>
            </a:r>
            <a:endParaRPr lang="ru-RU" altLang="ru-RU" b="1" dirty="0"/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8026623" y="6093371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 dirty="0" smtClean="0"/>
              <a:t>5</a:t>
            </a:r>
            <a:endParaRPr lang="ru-RU" altLang="ru-RU" b="1" dirty="0"/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8315548" y="6093371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 dirty="0" smtClean="0"/>
              <a:t>8</a:t>
            </a:r>
            <a:endParaRPr lang="ru-RU" altLang="ru-RU" b="1" dirty="0"/>
          </a:p>
        </p:txBody>
      </p:sp>
      <p:sp>
        <p:nvSpPr>
          <p:cNvPr id="15409" name="Line 49"/>
          <p:cNvSpPr>
            <a:spLocks noChangeShapeType="1"/>
          </p:cNvSpPr>
          <p:nvPr/>
        </p:nvSpPr>
        <p:spPr bwMode="auto">
          <a:xfrm>
            <a:off x="1763886" y="5588794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8028384" y="594928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6947123" y="5661571"/>
            <a:ext cx="6477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b="1"/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6516216" y="5517232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000" dirty="0" smtClean="0"/>
              <a:t>N</a:t>
            </a:r>
            <a:endParaRPr lang="ru-RU" altLang="ru-RU" sz="2000" dirty="0"/>
          </a:p>
        </p:txBody>
      </p:sp>
      <p:sp>
        <p:nvSpPr>
          <p:cNvPr id="15414" name="Line 54"/>
          <p:cNvSpPr>
            <a:spLocks noChangeShapeType="1"/>
          </p:cNvSpPr>
          <p:nvPr/>
        </p:nvSpPr>
        <p:spPr bwMode="auto">
          <a:xfrm>
            <a:off x="7234460" y="5733008"/>
            <a:ext cx="2873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2" name="AutoShape 16"/>
          <p:cNvSpPr>
            <a:spLocks noChangeArrowheads="1"/>
          </p:cNvSpPr>
          <p:nvPr/>
        </p:nvSpPr>
        <p:spPr bwMode="auto">
          <a:xfrm>
            <a:off x="6084168" y="1052736"/>
            <a:ext cx="2880320" cy="360363"/>
          </a:xfrm>
          <a:prstGeom prst="wedgeRoundRectCallout">
            <a:avLst>
              <a:gd name="adj1" fmla="val -122237"/>
              <a:gd name="adj2" fmla="val 9667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rgbClr val="CC3300"/>
                </a:solidFill>
              </a:rPr>
              <a:t>Массивы объектов</a:t>
            </a:r>
            <a:endParaRPr lang="ru-RU" altLang="ru-RU" b="1" dirty="0">
              <a:solidFill>
                <a:srgbClr val="CC3300"/>
              </a:solidFill>
            </a:endParaRPr>
          </a:p>
        </p:txBody>
      </p:sp>
      <p:sp>
        <p:nvSpPr>
          <p:cNvPr id="75" name="Rectangle 43"/>
          <p:cNvSpPr>
            <a:spLocks noChangeArrowheads="1"/>
          </p:cNvSpPr>
          <p:nvPr/>
        </p:nvSpPr>
        <p:spPr bwMode="auto">
          <a:xfrm>
            <a:off x="4643189" y="6165056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76" name="Rectangle 44"/>
          <p:cNvSpPr>
            <a:spLocks noChangeArrowheads="1"/>
          </p:cNvSpPr>
          <p:nvPr/>
        </p:nvSpPr>
        <p:spPr bwMode="auto">
          <a:xfrm>
            <a:off x="4932114" y="6165056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77" name="Rectangle 45"/>
          <p:cNvSpPr>
            <a:spLocks noChangeArrowheads="1"/>
          </p:cNvSpPr>
          <p:nvPr/>
        </p:nvSpPr>
        <p:spPr bwMode="auto">
          <a:xfrm>
            <a:off x="5219452" y="6165056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78" name="Rectangle 46"/>
          <p:cNvSpPr>
            <a:spLocks noChangeArrowheads="1"/>
          </p:cNvSpPr>
          <p:nvPr/>
        </p:nvSpPr>
        <p:spPr bwMode="auto">
          <a:xfrm>
            <a:off x="5508377" y="6165056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79" name="Rectangle 47"/>
          <p:cNvSpPr>
            <a:spLocks noChangeArrowheads="1"/>
          </p:cNvSpPr>
          <p:nvPr/>
        </p:nvSpPr>
        <p:spPr bwMode="auto">
          <a:xfrm>
            <a:off x="5795714" y="6165056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80" name="Rectangle 48"/>
          <p:cNvSpPr>
            <a:spLocks noChangeArrowheads="1"/>
          </p:cNvSpPr>
          <p:nvPr/>
        </p:nvSpPr>
        <p:spPr bwMode="auto">
          <a:xfrm>
            <a:off x="6084639" y="6165056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?</a:t>
            </a:r>
            <a:endParaRPr lang="ru-RU" altLang="ru-RU" b="1"/>
          </a:p>
        </p:txBody>
      </p:sp>
      <p:sp>
        <p:nvSpPr>
          <p:cNvPr id="81" name="Line 50"/>
          <p:cNvSpPr>
            <a:spLocks noChangeShapeType="1"/>
          </p:cNvSpPr>
          <p:nvPr/>
        </p:nvSpPr>
        <p:spPr bwMode="auto">
          <a:xfrm>
            <a:off x="5221213" y="602096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" name="Line 51"/>
          <p:cNvSpPr>
            <a:spLocks noChangeShapeType="1"/>
          </p:cNvSpPr>
          <p:nvPr/>
        </p:nvSpPr>
        <p:spPr bwMode="auto">
          <a:xfrm>
            <a:off x="5797277" y="602096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3" name="Rectangle 52"/>
          <p:cNvSpPr>
            <a:spLocks noChangeArrowheads="1"/>
          </p:cNvSpPr>
          <p:nvPr/>
        </p:nvSpPr>
        <p:spPr bwMode="auto">
          <a:xfrm>
            <a:off x="4139952" y="5733256"/>
            <a:ext cx="6477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b="1"/>
          </a:p>
        </p:txBody>
      </p:sp>
      <p:sp>
        <p:nvSpPr>
          <p:cNvPr id="84" name="Line 54"/>
          <p:cNvSpPr>
            <a:spLocks noChangeShapeType="1"/>
          </p:cNvSpPr>
          <p:nvPr/>
        </p:nvSpPr>
        <p:spPr bwMode="auto">
          <a:xfrm>
            <a:off x="4427289" y="5804693"/>
            <a:ext cx="2873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5" name="Text Box 53"/>
          <p:cNvSpPr txBox="1">
            <a:spLocks noChangeArrowheads="1"/>
          </p:cNvSpPr>
          <p:nvPr/>
        </p:nvSpPr>
        <p:spPr bwMode="auto">
          <a:xfrm>
            <a:off x="3779912" y="5517232"/>
            <a:ext cx="395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000" dirty="0"/>
              <a:t>M</a:t>
            </a:r>
            <a:endParaRPr lang="ru-RU" altLang="ru-RU" sz="2000" dirty="0"/>
          </a:p>
        </p:txBody>
      </p:sp>
      <p:sp>
        <p:nvSpPr>
          <p:cNvPr id="86" name="AutoShape 16"/>
          <p:cNvSpPr>
            <a:spLocks noChangeArrowheads="1"/>
          </p:cNvSpPr>
          <p:nvPr/>
        </p:nvSpPr>
        <p:spPr bwMode="auto">
          <a:xfrm>
            <a:off x="6084168" y="2852936"/>
            <a:ext cx="2880320" cy="648072"/>
          </a:xfrm>
          <a:prstGeom prst="wedgeRoundRectCallout">
            <a:avLst>
              <a:gd name="adj1" fmla="val -108364"/>
              <a:gd name="adj2" fmla="val 55611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rgbClr val="CC3300"/>
                </a:solidFill>
              </a:rPr>
              <a:t>Динамические массивы объектов</a:t>
            </a:r>
            <a:endParaRPr lang="ru-RU" altLang="ru-RU" b="1" dirty="0">
              <a:solidFill>
                <a:srgbClr val="CC3300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589121" y="5713571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160621" y="6427946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372" grpId="0" animBg="1"/>
      <p:bldP spid="15373" grpId="0"/>
      <p:bldP spid="15374" grpId="0" animBg="1"/>
      <p:bldP spid="15375" grpId="0" animBg="1"/>
      <p:bldP spid="15376" grpId="0" animBg="1"/>
      <p:bldP spid="15377" grpId="0" animBg="1"/>
      <p:bldP spid="15378" grpId="0" animBg="1"/>
      <p:bldP spid="15379" grpId="0" animBg="1"/>
      <p:bldP spid="15380" grpId="0" animBg="1"/>
      <p:bldP spid="15381" grpId="0" animBg="1"/>
      <p:bldP spid="15382" grpId="0" animBg="1"/>
      <p:bldP spid="15383" grpId="0" animBg="1"/>
      <p:bldP spid="15384" grpId="0" animBg="1"/>
      <p:bldP spid="15385" grpId="0" animBg="1"/>
      <p:bldP spid="15386" grpId="0" animBg="1"/>
      <p:bldP spid="15387" grpId="0" animBg="1"/>
      <p:bldP spid="15388" grpId="0"/>
      <p:bldP spid="15389" grpId="0" animBg="1"/>
      <p:bldP spid="15390" grpId="0" animBg="1"/>
      <p:bldP spid="15391" grpId="0" animBg="1"/>
      <p:bldP spid="15403" grpId="0" animBg="1"/>
      <p:bldP spid="15404" grpId="0" animBg="1"/>
      <p:bldP spid="15405" grpId="0" animBg="1"/>
      <p:bldP spid="15406" grpId="0" animBg="1"/>
      <p:bldP spid="15409" grpId="0" animBg="1"/>
      <p:bldP spid="15410" grpId="0" animBg="1"/>
      <p:bldP spid="15412" grpId="0" animBg="1"/>
      <p:bldP spid="15413" grpId="0"/>
      <p:bldP spid="15414" grpId="0" animBg="1"/>
      <p:bldP spid="72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 animBg="1"/>
      <p:bldP spid="88" grpId="0" animBg="1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1439FE-C9A5-4311-A8DF-B68A06826779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497887" cy="287337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Эволюция технологии разработки ПО (2)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252095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altLang="ru-RU" sz="2000" smtClean="0"/>
              <a:t>2. Структурный подход к программированию  - 60-70-е годы ХХ века – технология, представляющая собой набор рекомендаций и методов, базирующихся на большом опыте работы:</a:t>
            </a:r>
          </a:p>
          <a:p>
            <a:pPr marL="533400" indent="-533400" eaLnBrk="1" hangingPunct="1"/>
            <a:r>
              <a:rPr lang="ru-RU" altLang="ru-RU" sz="2000" smtClean="0"/>
              <a:t>нисходящая разработка;</a:t>
            </a:r>
          </a:p>
          <a:p>
            <a:pPr marL="533400" indent="-533400" eaLnBrk="1" hangingPunct="1"/>
            <a:r>
              <a:rPr lang="ru-RU" altLang="ru-RU" sz="2000" smtClean="0"/>
              <a:t>декомпозиция методом пошаговой детализации;</a:t>
            </a:r>
          </a:p>
          <a:p>
            <a:pPr marL="533400" indent="-533400" eaLnBrk="1" hangingPunct="1"/>
            <a:r>
              <a:rPr lang="ru-RU" altLang="ru-RU" sz="2000" smtClean="0"/>
              <a:t>структурное программирование;</a:t>
            </a:r>
          </a:p>
          <a:p>
            <a:pPr marL="533400" indent="-533400" eaLnBrk="1" hangingPunct="1"/>
            <a:r>
              <a:rPr lang="ru-RU" altLang="ru-RU" sz="2000" smtClean="0"/>
              <a:t>сквозной структурный контроль и т. д.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3357563"/>
            <a:ext cx="5472113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7308850" y="4149725"/>
            <a:ext cx="792163" cy="503238"/>
          </a:xfrm>
          <a:prstGeom prst="rightArrow">
            <a:avLst>
              <a:gd name="adj1" fmla="val 50000"/>
              <a:gd name="adj2" fmla="val 39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244408" y="6400800"/>
            <a:ext cx="477837" cy="457200"/>
          </a:xfrm>
        </p:spPr>
        <p:txBody>
          <a:bodyPr/>
          <a:lstStyle/>
          <a:p>
            <a:pPr>
              <a:defRPr/>
            </a:pPr>
            <a:fld id="{D1ED0873-D007-4A4A-97D7-4075B121AFB2}" type="slidenum">
              <a:rPr lang="ru-RU" altLang="ru-RU" smtClean="0"/>
              <a:pPr>
                <a:defRPr/>
              </a:pPr>
              <a:t>30</a:t>
            </a:fld>
            <a:endParaRPr lang="ru-RU" altLang="ru-RU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Различные способы создания </a:t>
            </a:r>
            <a:r>
              <a:rPr lang="ru-RU" altLang="ru-RU" sz="2800" b="1" dirty="0" smtClean="0"/>
              <a:t>объектов</a:t>
            </a:r>
            <a:r>
              <a:rPr lang="en-US" altLang="ru-RU" sz="2800" b="1" dirty="0" smtClean="0"/>
              <a:t> (3)</a:t>
            </a:r>
            <a:endParaRPr lang="ru-RU" altLang="ru-RU" sz="28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613"/>
            <a:ext cx="9217024" cy="331246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void main</a:t>
            </a:r>
            <a:r>
              <a:rPr lang="en-US" altLang="ru-RU" sz="1800" b="1" dirty="0" smtClean="0">
                <a:latin typeface="Courier New" pitchFamily="49" charset="0"/>
              </a:rPr>
              <a:t>()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{ 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   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 *</a:t>
            </a:r>
            <a:r>
              <a:rPr lang="en-US" altLang="ru-RU" sz="1800" b="1" dirty="0" smtClean="0">
                <a:latin typeface="Courier New" pitchFamily="49" charset="0"/>
              </a:rPr>
              <a:t>S[3], *Q</a:t>
            </a:r>
            <a:r>
              <a:rPr lang="en-US" altLang="ru-RU" sz="1800" b="1" dirty="0" smtClean="0">
                <a:latin typeface="Courier New" pitchFamily="49" charset="0"/>
              </a:rPr>
              <a:t>[] = {</a:t>
            </a:r>
            <a:r>
              <a:rPr lang="en-US" altLang="ru-RU" sz="1800" b="1" dirty="0" smtClean="0">
                <a:latin typeface="Courier New" pitchFamily="49" charset="0"/>
              </a:rPr>
              <a:t>new 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(2,4),new 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(5,1</a:t>
            </a:r>
            <a:r>
              <a:rPr lang="en-US" altLang="ru-RU" sz="1800" b="1" dirty="0" smtClean="0">
                <a:latin typeface="Courier New" pitchFamily="49" charset="0"/>
              </a:rPr>
              <a:t>)};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   </a:t>
            </a:r>
            <a:r>
              <a:rPr lang="en-US" altLang="ru-RU" sz="1800" b="1" dirty="0" smtClean="0">
                <a:latin typeface="Courier New" pitchFamily="49" charset="0"/>
              </a:rPr>
              <a:t>for </a:t>
            </a:r>
            <a:r>
              <a:rPr lang="en-US" altLang="ru-RU" sz="1800" b="1" dirty="0" smtClean="0">
                <a:latin typeface="Courier New" pitchFamily="49" charset="0"/>
              </a:rPr>
              <a:t>(</a:t>
            </a: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=0;i&lt;3;i++)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      {   S[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]=new </a:t>
            </a:r>
            <a:r>
              <a:rPr lang="en-US" altLang="ru-RU" sz="1800" b="1" dirty="0" err="1" smtClean="0">
                <a:latin typeface="Courier New" pitchFamily="49" charset="0"/>
              </a:rPr>
              <a:t>CPoint</a:t>
            </a:r>
            <a:r>
              <a:rPr lang="en-US" altLang="ru-RU" sz="1800" b="1" dirty="0" smtClean="0">
                <a:latin typeface="Courier New" pitchFamily="49" charset="0"/>
              </a:rPr>
              <a:t>(i,i+1</a:t>
            </a:r>
            <a:r>
              <a:rPr lang="en-US" altLang="ru-RU" sz="1800" b="1" dirty="0" smtClean="0">
                <a:latin typeface="Courier New" pitchFamily="49" charset="0"/>
              </a:rPr>
              <a:t>);   S[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]-&gt;Print</a:t>
            </a:r>
            <a:r>
              <a:rPr lang="en-US" altLang="ru-RU" sz="1800" b="1" dirty="0" smtClean="0">
                <a:latin typeface="Courier New" pitchFamily="49" charset="0"/>
              </a:rPr>
              <a:t>();   }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for (</a:t>
            </a: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=0;i&lt;2;i</a:t>
            </a:r>
            <a:r>
              <a:rPr lang="en-US" altLang="ru-RU" sz="1800" b="1" dirty="0" smtClean="0">
                <a:latin typeface="Courier New" pitchFamily="49" charset="0"/>
              </a:rPr>
              <a:t>++) Q[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]-&gt;Print</a:t>
            </a:r>
            <a:r>
              <a:rPr lang="en-US" altLang="ru-RU" sz="1800" b="1" dirty="0" smtClean="0">
                <a:latin typeface="Courier New" pitchFamily="49" charset="0"/>
              </a:rPr>
              <a:t>();</a:t>
            </a:r>
            <a:endParaRPr lang="ru-RU" altLang="ru-RU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   </a:t>
            </a:r>
            <a:r>
              <a:rPr lang="en-US" altLang="ru-RU" sz="1800" b="1" dirty="0" smtClean="0">
                <a:latin typeface="Courier New" pitchFamily="49" charset="0"/>
              </a:rPr>
              <a:t>for </a:t>
            </a:r>
            <a:r>
              <a:rPr lang="en-US" altLang="ru-RU" sz="1800" b="1" dirty="0" smtClean="0">
                <a:latin typeface="Courier New" pitchFamily="49" charset="0"/>
              </a:rPr>
              <a:t>(</a:t>
            </a: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=0;i&lt;3;i</a:t>
            </a:r>
            <a:r>
              <a:rPr lang="en-US" altLang="ru-RU" sz="1800" b="1" dirty="0" smtClean="0">
                <a:latin typeface="Courier New" pitchFamily="49" charset="0"/>
              </a:rPr>
              <a:t>++) delete S[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smtClean="0">
                <a:latin typeface="Courier New" pitchFamily="49" charset="0"/>
              </a:rPr>
              <a:t>for (</a:t>
            </a: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=0;i&lt;2;i</a:t>
            </a:r>
            <a:r>
              <a:rPr lang="en-US" altLang="ru-RU" sz="1800" b="1" dirty="0" smtClean="0">
                <a:latin typeface="Courier New" pitchFamily="49" charset="0"/>
              </a:rPr>
              <a:t>++) delete Q[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1800" b="1" dirty="0" smtClean="0">
                <a:latin typeface="Courier New" pitchFamily="49" charset="0"/>
              </a:rPr>
              <a:t>}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1258417" y="5229200"/>
            <a:ext cx="6477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b="1"/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1115542" y="4868837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000" dirty="0"/>
              <a:t>S</a:t>
            </a:r>
            <a:endParaRPr lang="ru-RU" altLang="ru-RU" sz="2000" dirty="0"/>
          </a:p>
        </p:txBody>
      </p:sp>
      <p:sp>
        <p:nvSpPr>
          <p:cNvPr id="15417" name="Line 57"/>
          <p:cNvSpPr>
            <a:spLocks noChangeShapeType="1"/>
          </p:cNvSpPr>
          <p:nvPr/>
        </p:nvSpPr>
        <p:spPr bwMode="auto">
          <a:xfrm>
            <a:off x="1545754" y="5300637"/>
            <a:ext cx="2873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1907704" y="5229200"/>
            <a:ext cx="6477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b="1"/>
          </a:p>
        </p:txBody>
      </p:sp>
      <p:sp>
        <p:nvSpPr>
          <p:cNvPr id="15420" name="Line 60"/>
          <p:cNvSpPr>
            <a:spLocks noChangeShapeType="1"/>
          </p:cNvSpPr>
          <p:nvPr/>
        </p:nvSpPr>
        <p:spPr bwMode="auto">
          <a:xfrm>
            <a:off x="2195042" y="5300637"/>
            <a:ext cx="2873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2555404" y="5227612"/>
            <a:ext cx="6477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b="1"/>
          </a:p>
        </p:txBody>
      </p:sp>
      <p:sp>
        <p:nvSpPr>
          <p:cNvPr id="15423" name="Line 63"/>
          <p:cNvSpPr>
            <a:spLocks noChangeShapeType="1"/>
          </p:cNvSpPr>
          <p:nvPr/>
        </p:nvSpPr>
        <p:spPr bwMode="auto">
          <a:xfrm>
            <a:off x="2842742" y="5299050"/>
            <a:ext cx="2873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4787131" y="5661248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2</a:t>
            </a:r>
            <a:endParaRPr lang="ru-RU" altLang="ru-RU" b="1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5076056" y="5661248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4</a:t>
            </a:r>
            <a:endParaRPr lang="ru-RU" altLang="ru-RU" b="1"/>
          </a:p>
        </p:txBody>
      </p:sp>
      <p:sp>
        <p:nvSpPr>
          <p:cNvPr id="70" name="Rectangle 14"/>
          <p:cNvSpPr>
            <a:spLocks noChangeArrowheads="1"/>
          </p:cNvSpPr>
          <p:nvPr/>
        </p:nvSpPr>
        <p:spPr bwMode="auto">
          <a:xfrm>
            <a:off x="5434831" y="5661248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5</a:t>
            </a:r>
            <a:endParaRPr lang="ru-RU" altLang="ru-RU" b="1"/>
          </a:p>
        </p:txBody>
      </p:sp>
      <p:sp>
        <p:nvSpPr>
          <p:cNvPr id="71" name="Rectangle 15"/>
          <p:cNvSpPr>
            <a:spLocks noChangeArrowheads="1"/>
          </p:cNvSpPr>
          <p:nvPr/>
        </p:nvSpPr>
        <p:spPr bwMode="auto">
          <a:xfrm>
            <a:off x="5723756" y="5661248"/>
            <a:ext cx="2889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b="1"/>
              <a:t>1</a:t>
            </a:r>
            <a:endParaRPr lang="ru-RU" altLang="ru-RU" b="1"/>
          </a:p>
        </p:txBody>
      </p:sp>
      <p:sp>
        <p:nvSpPr>
          <p:cNvPr id="73" name="AutoShape 16"/>
          <p:cNvSpPr>
            <a:spLocks noChangeArrowheads="1"/>
          </p:cNvSpPr>
          <p:nvPr/>
        </p:nvSpPr>
        <p:spPr bwMode="auto">
          <a:xfrm>
            <a:off x="5868144" y="980728"/>
            <a:ext cx="3023989" cy="360363"/>
          </a:xfrm>
          <a:prstGeom prst="wedgeRoundRectCallout">
            <a:avLst>
              <a:gd name="adj1" fmla="val -122569"/>
              <a:gd name="adj2" fmla="val 114194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rgbClr val="CC3300"/>
                </a:solidFill>
              </a:rPr>
              <a:t>М</a:t>
            </a:r>
            <a:r>
              <a:rPr lang="ru-RU" altLang="ru-RU" b="1" dirty="0" smtClean="0">
                <a:solidFill>
                  <a:srgbClr val="CC3300"/>
                </a:solidFill>
              </a:rPr>
              <a:t>ассивы указателей</a:t>
            </a:r>
            <a:endParaRPr lang="ru-RU" altLang="ru-RU" b="1" dirty="0">
              <a:solidFill>
                <a:srgbClr val="CC3300"/>
              </a:solidFill>
            </a:endParaRPr>
          </a:p>
        </p:txBody>
      </p:sp>
      <p:sp>
        <p:nvSpPr>
          <p:cNvPr id="86" name="Rectangle 55"/>
          <p:cNvSpPr>
            <a:spLocks noChangeArrowheads="1"/>
          </p:cNvSpPr>
          <p:nvPr/>
        </p:nvSpPr>
        <p:spPr bwMode="auto">
          <a:xfrm>
            <a:off x="4210819" y="5229523"/>
            <a:ext cx="6477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b="1"/>
          </a:p>
        </p:txBody>
      </p:sp>
      <p:sp>
        <p:nvSpPr>
          <p:cNvPr id="87" name="Text Box 56"/>
          <p:cNvSpPr txBox="1">
            <a:spLocks noChangeArrowheads="1"/>
          </p:cNvSpPr>
          <p:nvPr/>
        </p:nvSpPr>
        <p:spPr bwMode="auto">
          <a:xfrm>
            <a:off x="4067944" y="4869160"/>
            <a:ext cx="383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000" dirty="0" smtClean="0"/>
              <a:t>Q</a:t>
            </a:r>
            <a:endParaRPr lang="ru-RU" altLang="ru-RU" sz="2000" dirty="0"/>
          </a:p>
        </p:txBody>
      </p:sp>
      <p:sp>
        <p:nvSpPr>
          <p:cNvPr id="88" name="Line 57"/>
          <p:cNvSpPr>
            <a:spLocks noChangeShapeType="1"/>
          </p:cNvSpPr>
          <p:nvPr/>
        </p:nvSpPr>
        <p:spPr bwMode="auto">
          <a:xfrm>
            <a:off x="4498156" y="5300960"/>
            <a:ext cx="2873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9" name="Rectangle 58"/>
          <p:cNvSpPr>
            <a:spLocks noChangeArrowheads="1"/>
          </p:cNvSpPr>
          <p:nvPr/>
        </p:nvSpPr>
        <p:spPr bwMode="auto">
          <a:xfrm>
            <a:off x="4860106" y="5229523"/>
            <a:ext cx="6477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b="1"/>
          </a:p>
        </p:txBody>
      </p:sp>
      <p:sp>
        <p:nvSpPr>
          <p:cNvPr id="90" name="Line 60"/>
          <p:cNvSpPr>
            <a:spLocks noChangeShapeType="1"/>
          </p:cNvSpPr>
          <p:nvPr/>
        </p:nvSpPr>
        <p:spPr bwMode="auto">
          <a:xfrm>
            <a:off x="5147444" y="5300960"/>
            <a:ext cx="2873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5" grpId="0" animBg="1"/>
      <p:bldP spid="15416" grpId="0"/>
      <p:bldP spid="15417" grpId="0" animBg="1"/>
      <p:bldP spid="15418" grpId="0" animBg="1"/>
      <p:bldP spid="15420" grpId="0" animBg="1"/>
      <p:bldP spid="15421" grpId="0" animBg="1"/>
      <p:bldP spid="15423" grpId="0" animBg="1"/>
      <p:bldP spid="68" grpId="0" animBg="1"/>
      <p:bldP spid="69" grpId="0" animBg="1"/>
      <p:bldP spid="70" grpId="0" animBg="1"/>
      <p:bldP spid="71" grpId="0" animBg="1"/>
      <p:bldP spid="73" grpId="0" animBg="1"/>
      <p:bldP spid="86" grpId="0" animBg="1"/>
      <p:bldP spid="87" grpId="0"/>
      <p:bldP spid="88" grpId="0" animBg="1"/>
      <p:bldP spid="89" grpId="0" animBg="1"/>
      <p:bldP spid="9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A897E2-8593-4D6D-9290-D7273215E5D8}" type="slidenum">
              <a:rPr lang="ru-RU" altLang="ru-RU" smtClean="0"/>
              <a:pPr>
                <a:defRPr/>
              </a:pPr>
              <a:t>31</a:t>
            </a:fld>
            <a:endParaRPr lang="ru-RU" altLang="ru-RU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333375"/>
            <a:ext cx="8496175" cy="791369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Список инициализации. Инициализация константных, ссылочных и объектных полей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892479" cy="566124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Список инициализации </a:t>
            </a:r>
            <a:r>
              <a:rPr lang="ru-RU" altLang="ru-RU" sz="2000" dirty="0" smtClean="0"/>
              <a:t>– конструкция, используемая в конструкторе для вызова конструкторов полей и базового класса. Вне списка инициализации нельзя инициализировать поля базового класса, константны, ссылочные и объектные поля.</a:t>
            </a:r>
            <a:endParaRPr lang="en-US" alt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dirty="0" smtClean="0">
                <a:solidFill>
                  <a:srgbClr val="FF3300"/>
                </a:solidFill>
              </a:rPr>
              <a:t>$</a:t>
            </a:r>
            <a:r>
              <a:rPr lang="en-US" altLang="ru-RU" sz="2000" dirty="0" smtClean="0"/>
              <a:t> </a:t>
            </a:r>
            <a:r>
              <a:rPr lang="ru-RU" altLang="ru-RU" sz="2000" dirty="0" err="1" smtClean="0"/>
              <a:t>Элемент_списка_инициализации</a:t>
            </a:r>
            <a:r>
              <a:rPr lang="en-US" altLang="ru-RU" sz="2000" dirty="0" smtClean="0"/>
              <a:t> </a:t>
            </a:r>
            <a:r>
              <a:rPr lang="en-US" altLang="ru-RU" sz="2000" dirty="0" smtClean="0">
                <a:solidFill>
                  <a:srgbClr val="FF3300"/>
                </a:solidFill>
              </a:rPr>
              <a:t>= </a:t>
            </a:r>
            <a:r>
              <a:rPr lang="ru-RU" altLang="ru-RU" sz="2000" b="1" dirty="0" err="1" smtClean="0"/>
              <a:t>Имя_поля</a:t>
            </a:r>
            <a:r>
              <a:rPr lang="en-US" altLang="ru-RU" sz="2000" b="1" dirty="0" smtClean="0"/>
              <a:t> </a:t>
            </a:r>
            <a:r>
              <a:rPr lang="ru-RU" altLang="ru-RU" sz="2000" b="1" dirty="0" smtClean="0"/>
              <a:t>(</a:t>
            </a:r>
            <a:r>
              <a:rPr lang="ru-RU" altLang="ru-RU" sz="2000" b="1" dirty="0" err="1" smtClean="0"/>
              <a:t>Список_выражений</a:t>
            </a:r>
            <a:r>
              <a:rPr lang="ru-RU" altLang="ru-RU" sz="2000" b="1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/>
              <a:t>Примеры:</a:t>
            </a:r>
            <a:endParaRPr lang="en-US" altLang="ru-RU" sz="2000" b="1" dirty="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n-US" altLang="ru-RU" sz="2000" b="1" dirty="0" err="1" smtClean="0">
                <a:latin typeface="Courier New" pitchFamily="49" charset="0"/>
              </a:rPr>
              <a:t>TPoint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ax,ay</a:t>
            </a:r>
            <a:r>
              <a:rPr lang="en-US" altLang="ru-RU" sz="2000" b="1" dirty="0" smtClean="0">
                <a:latin typeface="Courier New" pitchFamily="49" charset="0"/>
              </a:rPr>
              <a:t>):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x(ax),y(ay) </a:t>
            </a:r>
            <a:r>
              <a:rPr lang="en-US" altLang="ru-RU" sz="2000" b="1" dirty="0" smtClean="0">
                <a:latin typeface="Courier New" pitchFamily="49" charset="0"/>
              </a:rPr>
              <a:t>{}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n-US" altLang="ru-RU" sz="2000" b="1" dirty="0" smtClean="0">
                <a:latin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</a:rPr>
              <a:t>TLine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smtClean="0">
                <a:latin typeface="Courier New" pitchFamily="49" charset="0"/>
              </a:rPr>
              <a:t>{ private: 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</a:rPr>
              <a:t>      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const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x;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константные поля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&amp;</a:t>
            </a:r>
            <a:r>
              <a:rPr lang="en-US" altLang="ru-RU" sz="2000" b="1" dirty="0" smtClean="0">
                <a:latin typeface="Courier New" pitchFamily="49" charset="0"/>
              </a:rPr>
              <a:t>y; </a:t>
            </a:r>
            <a:r>
              <a:rPr lang="ru-RU" altLang="ru-RU" sz="2000" b="1" dirty="0" smtClean="0">
                <a:latin typeface="Courier New" pitchFamily="49" charset="0"/>
              </a:rPr>
              <a:t> 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ссылочные поля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TPoint</a:t>
            </a:r>
            <a:r>
              <a:rPr lang="en-US" altLang="ru-RU" sz="2000" b="1" dirty="0" smtClean="0">
                <a:latin typeface="Courier New" pitchFamily="49" charset="0"/>
              </a:rPr>
              <a:t> t;</a:t>
            </a:r>
            <a:r>
              <a:rPr lang="ru-RU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объектные поля 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smtClean="0">
                <a:latin typeface="Courier New" pitchFamily="49" charset="0"/>
              </a:rPr>
              <a:t>public: </a:t>
            </a:r>
            <a:r>
              <a:rPr lang="en-US" altLang="ru-RU" sz="2000" b="1" dirty="0" err="1" smtClean="0">
                <a:latin typeface="Courier New" pitchFamily="49" charset="0"/>
              </a:rPr>
              <a:t>TLine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ax,int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ay,int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tx,int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ty</a:t>
            </a:r>
            <a:r>
              <a:rPr lang="en-US" altLang="ru-RU" sz="2000" b="1" dirty="0" smtClean="0">
                <a:latin typeface="Courier New" pitchFamily="49" charset="0"/>
              </a:rPr>
              <a:t>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</a:t>
            </a:r>
            <a:r>
              <a:rPr lang="ru-RU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x(ax),y(ay),t(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tx,ty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</a:t>
            </a:r>
            <a:r>
              <a:rPr lang="en-US" altLang="ru-RU" sz="2000" b="1" dirty="0" smtClean="0">
                <a:latin typeface="Courier New" pitchFamily="49" charset="0"/>
              </a:rPr>
              <a:t>{}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</a:t>
            </a:r>
            <a:r>
              <a:rPr lang="en-US" altLang="ru-RU" sz="2000" b="1" dirty="0" err="1" smtClean="0">
                <a:latin typeface="Courier New" pitchFamily="49" charset="0"/>
              </a:rPr>
              <a:t>TLine</a:t>
            </a:r>
            <a:r>
              <a:rPr lang="en-US" altLang="ru-RU" sz="2000" b="1" dirty="0" smtClean="0">
                <a:latin typeface="Courier New" pitchFamily="49" charset="0"/>
              </a:rPr>
              <a:t>(){}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...};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4139953" y="5805264"/>
            <a:ext cx="5004047" cy="864096"/>
          </a:xfrm>
          <a:prstGeom prst="wedgeRoundRectCallout">
            <a:avLst>
              <a:gd name="adj1" fmla="val -59119"/>
              <a:gd name="adj2" fmla="val -3942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/>
          <a:p>
            <a:pPr algn="ctr"/>
            <a:r>
              <a:rPr lang="ru-RU" altLang="ru-RU" dirty="0">
                <a:solidFill>
                  <a:srgbClr val="FF0000"/>
                </a:solidFill>
              </a:rPr>
              <a:t>Автоматически вызывает конструктор объектного поля</a:t>
            </a:r>
            <a:r>
              <a:rPr lang="en-US" altLang="ru-RU" dirty="0">
                <a:solidFill>
                  <a:srgbClr val="FF0000"/>
                </a:solidFill>
              </a:rPr>
              <a:t> </a:t>
            </a:r>
            <a:r>
              <a:rPr lang="ru-RU" altLang="ru-RU" dirty="0">
                <a:solidFill>
                  <a:srgbClr val="FF0000"/>
                </a:solidFill>
              </a:rPr>
              <a:t>без параметров </a:t>
            </a:r>
            <a:r>
              <a:rPr lang="en-US" altLang="ru-RU" dirty="0" err="1">
                <a:solidFill>
                  <a:srgbClr val="FF0000"/>
                </a:solidFill>
              </a:rPr>
              <a:t>TPoint</a:t>
            </a:r>
            <a:r>
              <a:rPr lang="ru-RU" altLang="ru-RU" dirty="0">
                <a:solidFill>
                  <a:srgbClr val="FF0000"/>
                </a:solidFill>
              </a:rPr>
              <a:t>( </a:t>
            </a:r>
            <a:r>
              <a:rPr lang="ru-RU" altLang="ru-RU" dirty="0" smtClean="0">
                <a:solidFill>
                  <a:srgbClr val="FF0000"/>
                </a:solidFill>
              </a:rPr>
              <a:t>), если такого в классе </a:t>
            </a:r>
            <a:r>
              <a:rPr lang="en-US" altLang="ru-RU" dirty="0" err="1" smtClean="0">
                <a:solidFill>
                  <a:srgbClr val="FF0000"/>
                </a:solidFill>
              </a:rPr>
              <a:t>TPoint</a:t>
            </a:r>
            <a:r>
              <a:rPr lang="en-US" altLang="ru-RU" dirty="0" smtClean="0">
                <a:solidFill>
                  <a:srgbClr val="FF0000"/>
                </a:solidFill>
              </a:rPr>
              <a:t> </a:t>
            </a:r>
            <a:r>
              <a:rPr lang="ru-RU" altLang="ru-RU" dirty="0" smtClean="0">
                <a:solidFill>
                  <a:srgbClr val="FF0000"/>
                </a:solidFill>
              </a:rPr>
              <a:t>нет, то ошибка!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r>
              <a:rPr lang="ru-RU" altLang="ru-RU" sz="2800" b="1" smtClean="0"/>
              <a:t>Объекты с динамическими полями. Деструкторы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179388" y="1268413"/>
            <a:ext cx="8964612" cy="5400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3333CC"/>
                </a:solidFill>
              </a:rPr>
              <a:t>Деструкторы</a:t>
            </a:r>
            <a:r>
              <a:rPr lang="ru-RU" altLang="ru-RU" sz="2000" dirty="0" smtClean="0"/>
              <a:t> аналогично конструкторам вызываются автоматически, но в момент освобождения памяти, выделенной под объект. Деструкторы обычно используют для освобождения памяти, выделенной под динамические поля объектов, например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800" dirty="0" smtClean="0"/>
          </a:p>
          <a:p>
            <a:pPr>
              <a:spcBef>
                <a:spcPts val="20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CBook</a:t>
            </a:r>
            <a:endParaRPr lang="en-US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	char *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pName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	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Pages;</a:t>
            </a:r>
          </a:p>
          <a:p>
            <a:pPr>
              <a:spcBef>
                <a:spcPts val="20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public: </a:t>
            </a:r>
          </a:p>
          <a:p>
            <a:pPr>
              <a:spcBef>
                <a:spcPts val="20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CBook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(const char *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name,int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pages){</a:t>
            </a:r>
          </a:p>
          <a:p>
            <a:pPr>
              <a:spcBef>
                <a:spcPts val="20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pName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=new char[30];</a:t>
            </a:r>
            <a:r>
              <a:rPr lang="en-US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spcBef>
                <a:spcPts val="20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pName,name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20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Pages=pages;</a:t>
            </a:r>
          </a:p>
          <a:p>
            <a:pPr>
              <a:spcBef>
                <a:spcPts val="20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endParaRPr lang="en-US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~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CBook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eaLnBrk="1" hangingPunct="1">
              <a:spcBef>
                <a:spcPts val="20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  delete []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pName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eaLnBrk="1" hangingPunct="1">
              <a:spcBef>
                <a:spcPts val="2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ru-RU" altLang="ru-RU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F5F43A-190D-45EE-BF6B-FD735546AC77}" type="slidenum">
              <a:rPr lang="ru-RU" altLang="ru-RU" smtClean="0"/>
              <a:pPr>
                <a:defRPr/>
              </a:pPr>
              <a:t>32</a:t>
            </a:fld>
            <a:endParaRPr lang="ru-RU" altLang="ru-RU" smtClean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292080" y="5013176"/>
            <a:ext cx="3708920" cy="1080120"/>
          </a:xfrm>
          <a:prstGeom prst="wedgeRoundRectCallout">
            <a:avLst>
              <a:gd name="adj1" fmla="val -148421"/>
              <a:gd name="adj2" fmla="val -955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Имя деструктора совпадает с именем класса, но перед ним ставится символ тильда </a:t>
            </a:r>
            <a:r>
              <a:rPr lang="en-US" dirty="0" smtClean="0">
                <a:solidFill>
                  <a:schemeClr val="tx1"/>
                </a:solidFill>
              </a:rPr>
              <a:t>"~"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5F7E1D-ED3B-4197-A8AD-7C5824232B9C}" type="slidenum">
              <a:rPr lang="ru-RU" altLang="ru-RU" smtClean="0"/>
              <a:pPr>
                <a:defRPr/>
              </a:pPr>
              <a:t>33</a:t>
            </a:fld>
            <a:endParaRPr lang="ru-RU" altLang="ru-RU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6477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Копирующий конструктор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712"/>
            <a:ext cx="8893175" cy="5687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/>
              <a:t>Автоматически вызывается: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/>
              <a:t>а) при использовании объявлений вида: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dirty="0" smtClean="0"/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TPoint</a:t>
            </a:r>
            <a:r>
              <a:rPr lang="en-US" altLang="ru-RU" sz="2000" b="1" dirty="0" smtClean="0">
                <a:latin typeface="Courier New" pitchFamily="49" charset="0"/>
              </a:rPr>
              <a:t> A(2,5),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B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=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/>
              <a:t>б)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при передаче параметров-объектов по значению, например:</a:t>
            </a:r>
            <a:endParaRPr lang="en-US" alt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dirty="0" smtClean="0"/>
              <a:t>   </a:t>
            </a:r>
            <a:r>
              <a:rPr lang="en-US" altLang="ru-RU" sz="2000" b="1" dirty="0" smtClean="0">
                <a:latin typeface="Courier New" pitchFamily="49" charset="0"/>
              </a:rPr>
              <a:t>void Print(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TPoint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R</a:t>
            </a:r>
            <a:r>
              <a:rPr lang="en-US" altLang="ru-RU" sz="2000" b="1" dirty="0" smtClean="0">
                <a:latin typeface="Courier New" pitchFamily="49" charset="0"/>
              </a:rPr>
              <a:t>) {…}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/>
              <a:t>Компилятор автоматически строит копирующий конструктор "по умолчанию", выполняющий копирование полем методом "поле за полем". Но может быть требуемый описан программистом.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ru-RU" sz="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/>
              <a:t>Формат: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err="1" smtClean="0">
                <a:latin typeface="Courier New" pitchFamily="49" charset="0"/>
              </a:rPr>
              <a:t>Имя_конструктора</a:t>
            </a:r>
            <a:r>
              <a:rPr lang="en-US" altLang="ru-RU" sz="2000" b="1" dirty="0" smtClean="0">
                <a:latin typeface="Courier New" pitchFamily="49" charset="0"/>
              </a:rPr>
              <a:t>(const </a:t>
            </a:r>
            <a:r>
              <a:rPr lang="ru-RU" altLang="ru-RU" sz="2000" b="1" dirty="0" err="1" smtClean="0">
                <a:latin typeface="Courier New" pitchFamily="49" charset="0"/>
              </a:rPr>
              <a:t>Имя_класса</a:t>
            </a:r>
            <a:r>
              <a:rPr lang="en-US" altLang="ru-RU" sz="2000" b="1" dirty="0" smtClean="0">
                <a:latin typeface="Courier New" pitchFamily="49" charset="0"/>
              </a:rPr>
              <a:t> &amp;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Имя_объекта</a:t>
            </a:r>
            <a:r>
              <a:rPr lang="en-US" altLang="ru-RU" sz="2000" b="1" dirty="0" smtClean="0">
                <a:latin typeface="Courier New" pitchFamily="49" charset="0"/>
              </a:rPr>
              <a:t>){…}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ru-RU" sz="1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Примеры: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1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>
                <a:latin typeface="Courier New" pitchFamily="49" charset="0"/>
              </a:rPr>
              <a:t>а)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TPoint</a:t>
            </a:r>
            <a:r>
              <a:rPr lang="en-US" altLang="ru-RU" sz="2000" b="1" dirty="0" smtClean="0">
                <a:latin typeface="Courier New" pitchFamily="49" charset="0"/>
              </a:rPr>
              <a:t>(const </a:t>
            </a:r>
            <a:r>
              <a:rPr lang="en-US" altLang="ru-RU" sz="2000" b="1" dirty="0" err="1" smtClean="0">
                <a:latin typeface="Courier New" pitchFamily="49" charset="0"/>
              </a:rPr>
              <a:t>TPoint</a:t>
            </a:r>
            <a:r>
              <a:rPr lang="en-US" altLang="ru-RU" sz="2000" b="1" dirty="0" smtClean="0">
                <a:latin typeface="Courier New" pitchFamily="49" charset="0"/>
              </a:rPr>
              <a:t> &amp;</a:t>
            </a:r>
            <a:r>
              <a:rPr lang="en-US" altLang="ru-RU" sz="2000" b="1" dirty="0" err="1" smtClean="0">
                <a:latin typeface="Courier New" pitchFamily="49" charset="0"/>
              </a:rPr>
              <a:t>Obj</a:t>
            </a:r>
            <a:r>
              <a:rPr lang="en-US" altLang="ru-RU" sz="2000" b="1" dirty="0" smtClean="0">
                <a:latin typeface="Courier New" pitchFamily="49" charset="0"/>
              </a:rPr>
              <a:t>)</a:t>
            </a:r>
            <a:endParaRPr lang="ru-RU" altLang="ru-RU" sz="20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{x=</a:t>
            </a:r>
            <a:r>
              <a:rPr lang="en-US" altLang="ru-RU" sz="2000" b="1" dirty="0" err="1" smtClean="0">
                <a:latin typeface="Courier New" pitchFamily="49" charset="0"/>
              </a:rPr>
              <a:t>Obj.x</a:t>
            </a:r>
            <a:r>
              <a:rPr lang="en-US" altLang="ru-RU" sz="2000" b="1" dirty="0" smtClean="0">
                <a:latin typeface="Courier New" pitchFamily="49" charset="0"/>
              </a:rPr>
              <a:t>; y=</a:t>
            </a:r>
            <a:r>
              <a:rPr lang="en-US" altLang="ru-RU" sz="2000" b="1" dirty="0" err="1" smtClean="0">
                <a:latin typeface="Courier New" pitchFamily="49" charset="0"/>
              </a:rPr>
              <a:t>Obj.y</a:t>
            </a:r>
            <a:r>
              <a:rPr lang="en-US" altLang="ru-RU" sz="2000" b="1" dirty="0" smtClean="0">
                <a:latin typeface="Courier New" pitchFamily="49" charset="0"/>
              </a:rPr>
              <a:t>;}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10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>
                <a:latin typeface="Courier New" pitchFamily="49" charset="0"/>
              </a:rPr>
              <a:t>б) </a:t>
            </a:r>
            <a:r>
              <a:rPr lang="en-US" altLang="ru-RU" sz="2000" b="1" dirty="0" err="1" smtClean="0">
                <a:latin typeface="Courier New" pitchFamily="49" charset="0"/>
              </a:rPr>
              <a:t>TPoint</a:t>
            </a:r>
            <a:r>
              <a:rPr lang="en-US" altLang="ru-RU" sz="2000" b="1" dirty="0" smtClean="0">
                <a:latin typeface="Courier New" pitchFamily="49" charset="0"/>
              </a:rPr>
              <a:t>(const </a:t>
            </a:r>
            <a:r>
              <a:rPr lang="en-US" altLang="ru-RU" sz="2000" b="1" dirty="0" err="1" smtClean="0">
                <a:latin typeface="Courier New" pitchFamily="49" charset="0"/>
              </a:rPr>
              <a:t>TPoint</a:t>
            </a:r>
            <a:r>
              <a:rPr lang="en-US" altLang="ru-RU" sz="2000" b="1" dirty="0" smtClean="0">
                <a:latin typeface="Courier New" pitchFamily="49" charset="0"/>
              </a:rPr>
              <a:t> &amp;</a:t>
            </a:r>
            <a:r>
              <a:rPr lang="en-US" altLang="ru-RU" sz="2000" b="1" dirty="0" err="1" smtClean="0">
                <a:latin typeface="Courier New" pitchFamily="49" charset="0"/>
              </a:rPr>
              <a:t>Obj</a:t>
            </a:r>
            <a:r>
              <a:rPr lang="en-US" altLang="ru-RU" sz="20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{x=</a:t>
            </a:r>
            <a:r>
              <a:rPr lang="en-US" altLang="ru-RU" sz="2000" b="1" dirty="0" err="1" smtClean="0">
                <a:latin typeface="Courier New" pitchFamily="49" charset="0"/>
              </a:rPr>
              <a:t>Obj.x</a:t>
            </a:r>
            <a:r>
              <a:rPr lang="en-US" altLang="ru-RU" sz="2000" b="1" dirty="0" smtClean="0">
                <a:latin typeface="Courier New" pitchFamily="49" charset="0"/>
              </a:rPr>
              <a:t>; y=2*</a:t>
            </a:r>
            <a:r>
              <a:rPr lang="en-US" altLang="ru-RU" sz="2000" b="1" dirty="0" err="1" smtClean="0">
                <a:latin typeface="Courier New" pitchFamily="49" charset="0"/>
              </a:rPr>
              <a:t>Obj.y</a:t>
            </a:r>
            <a:r>
              <a:rPr lang="en-US" altLang="ru-RU" sz="2000" b="1" dirty="0" smtClean="0">
                <a:latin typeface="Courier New" pitchFamily="49" charset="0"/>
              </a:rPr>
              <a:t>;} </a:t>
            </a:r>
            <a:endParaRPr lang="en-US" altLang="ru-RU" sz="20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148064" y="5013176"/>
            <a:ext cx="3816423" cy="504056"/>
          </a:xfrm>
          <a:prstGeom prst="wedgeRoundRectCallout">
            <a:avLst>
              <a:gd name="adj1" fmla="val -65221"/>
              <a:gd name="adj2" fmla="val -29966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altLang="ru-RU" sz="2000" b="1" dirty="0" smtClean="0">
                <a:latin typeface="Courier New" pitchFamily="49" charset="0"/>
              </a:rPr>
              <a:t>Строится автоматически </a:t>
            </a:r>
            <a:endParaRPr lang="ru-RU" altLang="ru-RU" sz="2000" b="1" dirty="0">
              <a:latin typeface="Courier New" pitchFamily="49" charset="0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364088" y="5877272"/>
            <a:ext cx="3456384" cy="720725"/>
          </a:xfrm>
          <a:prstGeom prst="wedgeRoundRectCallout">
            <a:avLst>
              <a:gd name="adj1" fmla="val -74884"/>
              <a:gd name="adj2" fmla="val -33259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 dirty="0" smtClean="0">
                <a:latin typeface="Courier New" pitchFamily="49" charset="0"/>
              </a:rPr>
              <a:t>Пример объявленного в программе</a:t>
            </a:r>
            <a:endParaRPr lang="ru-RU" altLang="ru-RU" sz="20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9512" y="1196752"/>
            <a:ext cx="4752528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35C8C-C8BA-4248-91F2-799ADEA69843}" type="slidenum">
              <a:rPr lang="ru-RU" altLang="ru-RU" smtClean="0"/>
              <a:pPr>
                <a:defRPr/>
              </a:pPr>
              <a:t>34</a:t>
            </a:fld>
            <a:endParaRPr lang="ru-RU" altLang="ru-RU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936625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 обязательного определения копирующего конструктора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5538"/>
            <a:ext cx="8964488" cy="5400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Копирующий конструктор обязателен </a:t>
            </a:r>
            <a:endParaRPr lang="en-US" alt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для классов </a:t>
            </a: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 динамическими полями</a:t>
            </a:r>
            <a:r>
              <a:rPr lang="ru-RU" altLang="ru-RU" sz="2000" dirty="0" smtClean="0"/>
              <a:t>!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800" dirty="0" smtClean="0"/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#</a:t>
            </a:r>
            <a:r>
              <a:rPr lang="ru-RU" altLang="ru-RU" sz="2000" b="1" dirty="0" err="1" smtClean="0">
                <a:latin typeface="Courier New" pitchFamily="49" charset="0"/>
              </a:rPr>
              <a:t>include</a:t>
            </a:r>
            <a:r>
              <a:rPr lang="ru-RU" altLang="ru-RU" sz="2000" b="1" dirty="0" smtClean="0">
                <a:latin typeface="Courier New" pitchFamily="49" charset="0"/>
              </a:rPr>
              <a:t> &lt;</a:t>
            </a:r>
            <a:r>
              <a:rPr lang="ru-RU" altLang="ru-RU" sz="2000" b="1" dirty="0" err="1" smtClean="0">
                <a:latin typeface="Courier New" pitchFamily="49" charset="0"/>
              </a:rPr>
              <a:t>stdio.h</a:t>
            </a:r>
            <a:r>
              <a:rPr lang="ru-RU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err="1" smtClean="0">
                <a:latin typeface="Courier New" pitchFamily="49" charset="0"/>
              </a:rPr>
              <a:t>class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TNum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{ </a:t>
            </a:r>
            <a:r>
              <a:rPr lang="ru-RU" altLang="ru-RU" sz="2000" b="1" dirty="0" err="1" smtClean="0">
                <a:latin typeface="Courier New" pitchFamily="49" charset="0"/>
              </a:rPr>
              <a:t>public</a:t>
            </a:r>
            <a:r>
              <a:rPr lang="ru-RU" altLang="ru-RU" sz="2000" b="1" dirty="0" smtClean="0">
                <a:latin typeface="Courier New" pitchFamily="49" charset="0"/>
              </a:rPr>
              <a:t>:	</a:t>
            </a:r>
            <a:r>
              <a:rPr lang="ru-RU" altLang="ru-RU" sz="2000" b="1" dirty="0" err="1" smtClean="0">
                <a:latin typeface="Courier New" pitchFamily="49" charset="0"/>
              </a:rPr>
              <a:t>int</a:t>
            </a:r>
            <a:r>
              <a:rPr lang="ru-RU" altLang="ru-RU" sz="2000" b="1" dirty="0" smtClean="0">
                <a:latin typeface="Courier New" pitchFamily="49" charset="0"/>
              </a:rPr>
              <a:t> *</a:t>
            </a:r>
            <a:r>
              <a:rPr lang="ru-RU" altLang="ru-RU" sz="2000" b="1" dirty="0" err="1" smtClean="0">
                <a:latin typeface="Courier New" pitchFamily="49" charset="0"/>
              </a:rPr>
              <a:t>pn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   </a:t>
            </a:r>
            <a:r>
              <a:rPr lang="ru-RU" altLang="ru-RU" sz="2000" b="1" dirty="0" err="1" smtClean="0">
                <a:latin typeface="Courier New" pitchFamily="49" charset="0"/>
              </a:rPr>
              <a:t>TNum</a:t>
            </a:r>
            <a:r>
              <a:rPr lang="ru-RU" altLang="ru-RU" sz="2000" b="1" dirty="0" smtClean="0">
                <a:latin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</a:rPr>
              <a:t>int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n</a:t>
            </a:r>
            <a:r>
              <a:rPr lang="ru-RU" altLang="ru-RU" sz="2000" b="1" dirty="0" smtClean="0">
                <a:latin typeface="Courier New" pitchFamily="49" charset="0"/>
              </a:rPr>
              <a:t>){</a:t>
            </a:r>
            <a:r>
              <a:rPr lang="ru-RU" altLang="ru-RU" sz="2000" b="1" dirty="0" err="1" smtClean="0">
                <a:latin typeface="Courier New" pitchFamily="49" charset="0"/>
              </a:rPr>
              <a:t>puts</a:t>
            </a:r>
            <a:r>
              <a:rPr lang="ru-RU" altLang="ru-RU" sz="2000" b="1" dirty="0" smtClean="0">
                <a:latin typeface="Courier New" pitchFamily="49" charset="0"/>
              </a:rPr>
              <a:t>("</a:t>
            </a:r>
            <a:r>
              <a:rPr lang="ru-RU" altLang="ru-RU" sz="2000" b="1" dirty="0" err="1" smtClean="0">
                <a:latin typeface="Courier New" pitchFamily="49" charset="0"/>
              </a:rPr>
              <a:t>new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pn</a:t>
            </a:r>
            <a:r>
              <a:rPr lang="ru-RU" altLang="ru-RU" sz="2000" b="1" dirty="0" smtClean="0">
                <a:latin typeface="Courier New" pitchFamily="49" charset="0"/>
              </a:rPr>
              <a:t>");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pn=new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int</a:t>
            </a:r>
            <a:r>
              <a:rPr lang="ru-RU" altLang="ru-RU" sz="2000" b="1" dirty="0" smtClean="0">
                <a:latin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</a:rPr>
              <a:t>n</a:t>
            </a:r>
            <a:r>
              <a:rPr lang="ru-RU" altLang="ru-RU" sz="2000" b="1" dirty="0" smtClean="0">
                <a:latin typeface="Courier New" pitchFamily="49" charset="0"/>
              </a:rPr>
              <a:t>);}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   </a:t>
            </a:r>
            <a:r>
              <a:rPr lang="ru-RU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TNum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</a:t>
            </a:r>
            <a:r>
              <a:rPr lang="ru-RU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const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TNum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&amp;</a:t>
            </a:r>
            <a:r>
              <a:rPr lang="ru-RU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Obj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{</a:t>
            </a:r>
            <a:r>
              <a:rPr lang="ru-RU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puts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("</a:t>
            </a:r>
            <a:r>
              <a:rPr lang="ru-RU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copy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new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pn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"); </a:t>
            </a:r>
            <a:r>
              <a:rPr lang="ru-RU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pn=new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(*</a:t>
            </a:r>
            <a:r>
              <a:rPr lang="ru-RU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Obj.pn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);}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   </a:t>
            </a:r>
            <a:r>
              <a:rPr lang="ru-RU" altLang="ru-RU" sz="2000" b="1" dirty="0" err="1" smtClean="0">
                <a:latin typeface="Courier New" pitchFamily="49" charset="0"/>
              </a:rPr>
              <a:t>~TNum</a:t>
            </a:r>
            <a:r>
              <a:rPr lang="ru-RU" altLang="ru-RU" sz="2000" b="1" dirty="0" smtClean="0">
                <a:latin typeface="Courier New" pitchFamily="49" charset="0"/>
              </a:rPr>
              <a:t>(){</a:t>
            </a:r>
            <a:r>
              <a:rPr lang="ru-RU" altLang="ru-RU" sz="2000" b="1" dirty="0" err="1" smtClean="0">
                <a:latin typeface="Courier New" pitchFamily="49" charset="0"/>
              </a:rPr>
              <a:t>puts</a:t>
            </a:r>
            <a:r>
              <a:rPr lang="ru-RU" altLang="ru-RU" sz="2000" b="1" dirty="0" smtClean="0">
                <a:latin typeface="Courier New" pitchFamily="49" charset="0"/>
              </a:rPr>
              <a:t>("</a:t>
            </a:r>
            <a:r>
              <a:rPr lang="ru-RU" altLang="ru-RU" sz="2000" b="1" dirty="0" err="1" smtClean="0">
                <a:latin typeface="Courier New" pitchFamily="49" charset="0"/>
              </a:rPr>
              <a:t>delete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pn</a:t>
            </a:r>
            <a:r>
              <a:rPr lang="ru-RU" altLang="ru-RU" sz="2000" b="1" dirty="0" smtClean="0">
                <a:latin typeface="Courier New" pitchFamily="49" charset="0"/>
              </a:rPr>
              <a:t>");</a:t>
            </a:r>
            <a:r>
              <a:rPr lang="ru-RU" altLang="ru-RU" sz="2000" b="1" dirty="0" err="1" smtClean="0">
                <a:latin typeface="Courier New" pitchFamily="49" charset="0"/>
              </a:rPr>
              <a:t>delete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pn</a:t>
            </a:r>
            <a:r>
              <a:rPr lang="ru-RU" altLang="ru-RU" sz="2000" b="1" dirty="0" smtClean="0">
                <a:latin typeface="Courier New" pitchFamily="49" charset="0"/>
              </a:rPr>
              <a:t>;}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};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err="1" smtClean="0">
                <a:latin typeface="Courier New" pitchFamily="49" charset="0"/>
              </a:rPr>
              <a:t>void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Print</a:t>
            </a:r>
            <a:r>
              <a:rPr lang="ru-RU" altLang="ru-RU" sz="2000" b="1" dirty="0" smtClean="0">
                <a:latin typeface="Courier New" pitchFamily="49" charset="0"/>
              </a:rPr>
              <a:t>(</a:t>
            </a:r>
            <a:r>
              <a:rPr lang="ru-RU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TNum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b</a:t>
            </a:r>
            <a:r>
              <a:rPr lang="ru-RU" altLang="ru-RU" sz="2000" b="1" dirty="0" smtClean="0">
                <a:latin typeface="Courier New" pitchFamily="49" charset="0"/>
              </a:rPr>
              <a:t>) {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	</a:t>
            </a:r>
            <a:r>
              <a:rPr lang="ru-RU" altLang="ru-RU" sz="2000" b="1" dirty="0" err="1" smtClean="0">
                <a:latin typeface="Courier New" pitchFamily="49" charset="0"/>
              </a:rPr>
              <a:t>printf</a:t>
            </a:r>
            <a:r>
              <a:rPr lang="ru-RU" altLang="ru-RU" sz="2000" b="1" dirty="0" smtClean="0">
                <a:latin typeface="Courier New" pitchFamily="49" charset="0"/>
              </a:rPr>
              <a:t>("%</a:t>
            </a:r>
            <a:r>
              <a:rPr lang="ru-RU" altLang="ru-RU" sz="2000" b="1" dirty="0" err="1" smtClean="0">
                <a:latin typeface="Courier New" pitchFamily="49" charset="0"/>
              </a:rPr>
              <a:t>d</a:t>
            </a:r>
            <a:r>
              <a:rPr lang="en-US" altLang="ru-RU" sz="2000" b="1" dirty="0" smtClean="0">
                <a:latin typeface="Courier New" pitchFamily="49" charset="0"/>
              </a:rPr>
              <a:t>\n</a:t>
            </a:r>
            <a:r>
              <a:rPr lang="ru-RU" altLang="ru-RU" sz="2000" b="1" dirty="0" smtClean="0">
                <a:latin typeface="Courier New" pitchFamily="49" charset="0"/>
              </a:rPr>
              <a:t>",*</a:t>
            </a:r>
            <a:r>
              <a:rPr lang="ru-RU" altLang="ru-RU" sz="2000" b="1" dirty="0" err="1" smtClean="0">
                <a:latin typeface="Courier New" pitchFamily="49" charset="0"/>
              </a:rPr>
              <a:t>b.pn</a:t>
            </a:r>
            <a:r>
              <a:rPr lang="ru-RU" altLang="ru-RU" sz="2000" b="1" dirty="0" smtClean="0">
                <a:latin typeface="Courier New" pitchFamily="49" charset="0"/>
              </a:rPr>
              <a:t>); }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err="1" smtClean="0">
                <a:latin typeface="Courier New" pitchFamily="49" charset="0"/>
              </a:rPr>
              <a:t>int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main</a:t>
            </a:r>
            <a:r>
              <a:rPr lang="ru-RU" altLang="ru-RU" sz="2000" b="1" dirty="0" smtClean="0">
                <a:latin typeface="Courier New" pitchFamily="49" charset="0"/>
              </a:rPr>
              <a:t>() {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err="1" smtClean="0">
                <a:latin typeface="Courier New" pitchFamily="49" charset="0"/>
              </a:rPr>
              <a:t>TNum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A</a:t>
            </a:r>
            <a:r>
              <a:rPr lang="ru-RU" altLang="ru-RU" sz="2000" b="1" dirty="0" smtClean="0">
                <a:latin typeface="Courier New" pitchFamily="49" charset="0"/>
              </a:rPr>
              <a:t>(1);  </a:t>
            </a:r>
            <a:r>
              <a:rPr lang="ru-RU" altLang="ru-RU" sz="2000" b="1" dirty="0" err="1" smtClean="0">
                <a:latin typeface="Courier New" pitchFamily="49" charset="0"/>
              </a:rPr>
              <a:t>Print</a:t>
            </a:r>
            <a:r>
              <a:rPr lang="ru-RU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smtClean="0">
                <a:latin typeface="Courier New" pitchFamily="49" charset="0"/>
              </a:rPr>
              <a:t>A</a:t>
            </a:r>
            <a:r>
              <a:rPr lang="ru-RU" altLang="ru-RU" sz="2000" b="1" dirty="0" smtClean="0">
                <a:latin typeface="Courier New" pitchFamily="49" charset="0"/>
              </a:rPr>
              <a:t>);	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err="1" smtClean="0">
                <a:latin typeface="Courier New" pitchFamily="49" charset="0"/>
              </a:rPr>
              <a:t>return</a:t>
            </a:r>
            <a:r>
              <a:rPr lang="ru-RU" altLang="ru-RU" sz="2000" b="1" dirty="0" smtClean="0">
                <a:latin typeface="Courier New" pitchFamily="49" charset="0"/>
              </a:rPr>
              <a:t> 0; 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506839" y="1483643"/>
            <a:ext cx="1081087" cy="10080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667426" y="1483643"/>
            <a:ext cx="1081088" cy="10080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148064" y="1340768"/>
            <a:ext cx="431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ru-RU" sz="2000" b="1">
                <a:latin typeface="Courier New" pitchFamily="49" charset="0"/>
              </a:rPr>
              <a:t>A</a:t>
            </a:r>
            <a:endParaRPr lang="ru-RU" altLang="ru-RU" sz="2000" b="1">
              <a:latin typeface="Courier New" pitchFamily="49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307064" y="1340768"/>
            <a:ext cx="2651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ru-RU" sz="2000" b="1">
                <a:latin typeface="Courier New" pitchFamily="49" charset="0"/>
              </a:rPr>
              <a:t>B</a:t>
            </a:r>
            <a:endParaRPr lang="ru-RU" altLang="ru-RU" sz="2000" b="1">
              <a:latin typeface="Courier New" pitchFamily="49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724326" y="1699543"/>
            <a:ext cx="574675" cy="288925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7883326" y="1699543"/>
            <a:ext cx="574675" cy="288925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6732389" y="2059905"/>
            <a:ext cx="793750" cy="360363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6732389" y="1844005"/>
            <a:ext cx="14398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6011664" y="1844005"/>
            <a:ext cx="7207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732389" y="1628105"/>
            <a:ext cx="4889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ru-RU" sz="2000" b="1">
                <a:latin typeface="Courier New" pitchFamily="49" charset="0"/>
              </a:rPr>
              <a:t>pn</a:t>
            </a:r>
            <a:endParaRPr lang="ru-RU" altLang="ru-RU" sz="2000" b="1">
              <a:latin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2120" y="7647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Ex07_04</a:t>
            </a:r>
            <a:endParaRPr lang="ru-RU" b="1" dirty="0">
              <a:solidFill>
                <a:srgbClr val="FF00FF"/>
              </a:solidFill>
            </a:endParaRPr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365104"/>
            <a:ext cx="21240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1" grpId="1" animBg="1"/>
      <p:bldP spid="19463" grpId="0"/>
      <p:bldP spid="19463" grpId="1"/>
      <p:bldP spid="19464" grpId="0" animBg="1"/>
      <p:bldP spid="19465" grpId="0" animBg="1"/>
      <p:bldP spid="19465" grpId="1" animBg="1"/>
      <p:bldP spid="19466" grpId="0" animBg="1"/>
      <p:bldP spid="19466" grpId="1" animBg="1"/>
      <p:bldP spid="19467" grpId="0" animBg="1"/>
      <p:bldP spid="19467" grpId="1" animBg="1"/>
      <p:bldP spid="19468" grpId="0" animBg="1"/>
      <p:bldP spid="19469" grpId="0"/>
      <p:bldP spid="19469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531A04-8CD8-4DD8-ABC1-59F644F80DD5}" type="slidenum">
              <a:rPr lang="ru-RU" altLang="ru-RU" smtClean="0"/>
              <a:pPr>
                <a:defRPr/>
              </a:pPr>
              <a:t>35</a:t>
            </a:fld>
            <a:endParaRPr lang="ru-RU" altLang="ru-RU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3603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7.3 Пример класса. Класс </a:t>
            </a:r>
            <a:r>
              <a:rPr lang="en-US" altLang="ru-RU" sz="2800" b="1" dirty="0" smtClean="0"/>
              <a:t>string</a:t>
            </a:r>
            <a:endParaRPr lang="ru-RU" altLang="ru-RU" sz="28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836712"/>
            <a:ext cx="8964488" cy="5868888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Строка С++</a:t>
            </a:r>
            <a:r>
              <a:rPr lang="ru-RU" altLang="ru-RU" sz="2000" dirty="0" smtClean="0"/>
              <a:t> – объект класса </a:t>
            </a:r>
            <a:r>
              <a:rPr lang="en-US" altLang="ru-RU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ru-RU" altLang="ru-RU" sz="2000" dirty="0" smtClean="0"/>
              <a:t>. Для работы со строкой необходимо подключить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библиотеку: 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ru-RU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/>
              <a:t>Конструкторы:</a:t>
            </a:r>
          </a:p>
          <a:p>
            <a:pPr marL="0" indent="0" eaLnBrk="1" hangingPunct="1">
              <a:buNone/>
            </a:pPr>
            <a:r>
              <a:rPr lang="ru-RU" altLang="ru-RU" sz="2000" b="1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пустую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строку (по умолчанию); </a:t>
            </a:r>
          </a:p>
          <a:p>
            <a:pPr marL="0" indent="0" eaLnBrk="1" hangingPunct="1">
              <a:buNone/>
            </a:pP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&amp;S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копия строки </a:t>
            </a:r>
            <a:r>
              <a:rPr lang="ru-RU" altLang="ru-RU" sz="2000" dirty="0" smtClean="0">
                <a:solidFill>
                  <a:srgbClr val="000000"/>
                </a:solidFill>
                <a:latin typeface="Arial Unicode MS"/>
              </a:rPr>
              <a:t>S;</a:t>
            </a:r>
          </a:p>
          <a:p>
            <a:pPr marL="0" indent="0" eaLnBrk="1" hangingPunct="1">
              <a:buNone/>
            </a:pP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 n, </a:t>
            </a:r>
            <a:r>
              <a:rPr lang="ru-RU" altLang="ru-RU" sz="2000" b="1" dirty="0" err="1">
                <a:latin typeface="Courier New" pitchFamily="49" charset="0"/>
                <a:cs typeface="Courier New" pitchFamily="49" charset="0"/>
              </a:rPr>
              <a:t>char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 c)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повторение символа </a:t>
            </a:r>
            <a:r>
              <a:rPr lang="ru-RU" altLang="ru-RU" sz="2000" dirty="0">
                <a:solidFill>
                  <a:srgbClr val="000000"/>
                </a:solidFill>
                <a:latin typeface="Arial Unicode MS"/>
              </a:rPr>
              <a:t>c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заданное число </a:t>
            </a:r>
            <a:r>
              <a:rPr lang="ru-RU" altLang="ru-RU" sz="2000" dirty="0">
                <a:solidFill>
                  <a:srgbClr val="000000"/>
                </a:solidFill>
                <a:latin typeface="Arial Unicode MS"/>
              </a:rPr>
              <a:t>n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раз;</a:t>
            </a:r>
          </a:p>
          <a:p>
            <a:pPr marL="0" indent="0" eaLnBrk="1" hangingPunct="1">
              <a:buNone/>
            </a:pP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c)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строка из одного символа </a:t>
            </a:r>
            <a:r>
              <a:rPr lang="ru-RU" altLang="ru-RU" sz="2000" dirty="0" smtClean="0">
                <a:solidFill>
                  <a:srgbClr val="000000"/>
                </a:solidFill>
                <a:latin typeface="Arial Unicode MS"/>
              </a:rPr>
              <a:t>c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eaLnBrk="1" hangingPunct="1">
              <a:buNone/>
            </a:pP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&amp;S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, </a:t>
            </a:r>
            <a:r>
              <a:rPr lang="ru-RU" altLang="ru-RU" sz="2000" b="1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ru-RU" altLang="ru-RU" sz="2000" b="1" dirty="0" err="1">
                <a:latin typeface="Courier New" pitchFamily="49" charset="0"/>
                <a:cs typeface="Courier New" pitchFamily="49" charset="0"/>
              </a:rPr>
              <a:t>start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, </a:t>
            </a:r>
            <a:r>
              <a:rPr lang="ru-RU" altLang="ru-RU" sz="2000" b="1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ru-RU" altLang="ru-RU" sz="20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ru-RU" altLang="ru-RU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строка,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содержащая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более,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000" dirty="0" err="1">
                <a:solidFill>
                  <a:srgbClr val="000000"/>
                </a:solidFill>
                <a:latin typeface="Arial Unicode MS"/>
              </a:rPr>
              <a:t>len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символов данной строки </a:t>
            </a:r>
            <a:r>
              <a:rPr lang="ru-RU" altLang="ru-RU" sz="2000" dirty="0">
                <a:solidFill>
                  <a:srgbClr val="000000"/>
                </a:solidFill>
                <a:latin typeface="Arial Unicode MS"/>
              </a:rPr>
              <a:t>S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начиная с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символа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 </a:t>
            </a:r>
            <a:r>
              <a:rPr lang="ru-RU" alt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lang="ru-RU" altLang="ru-RU" sz="2000" dirty="0"/>
              <a:t> </a:t>
            </a:r>
            <a:endParaRPr lang="ru-RU" altLang="ru-RU" sz="2000" dirty="0" smtClean="0"/>
          </a:p>
          <a:p>
            <a:pPr marL="0" indent="0" eaLnBrk="1" hangingPunct="1">
              <a:buNone/>
            </a:pPr>
            <a:r>
              <a:rPr lang="ru-RU" altLang="ru-RU" sz="2000" b="1" dirty="0" smtClean="0">
                <a:latin typeface="Arial" panose="020B0604020202020204" pitchFamily="34" charset="0"/>
              </a:rPr>
              <a:t>Примеры:</a:t>
            </a:r>
            <a:endParaRPr lang="en-US" altLang="ru-RU" sz="2000" b="1" dirty="0" smtClean="0">
              <a:latin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s1;  </a:t>
            </a:r>
            <a:r>
              <a:rPr lang="ru-RU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altLang="ru-RU" sz="2000" dirty="0" smtClean="0">
                <a:cs typeface="Courier New" panose="02070309020205020404" pitchFamily="49" charset="0"/>
              </a:rPr>
              <a:t>// s1 – </a:t>
            </a:r>
            <a:r>
              <a:rPr lang="ru-RU" altLang="ru-RU" sz="2000" dirty="0" smtClean="0">
                <a:cs typeface="Courier New" panose="02070309020205020404" pitchFamily="49" charset="0"/>
              </a:rPr>
              <a:t>пустая строка</a:t>
            </a:r>
            <a:endParaRPr lang="en-US" altLang="ru-RU" sz="2000" dirty="0" smtClean="0"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altLang="ru-RU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(10,’z’);</a:t>
            </a:r>
            <a:r>
              <a:rPr lang="ru-RU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ru-RU" sz="2000" dirty="0" smtClean="0">
                <a:cs typeface="Courier New" panose="02070309020205020404" pitchFamily="49" charset="0"/>
              </a:rPr>
              <a:t>// </a:t>
            </a:r>
            <a:r>
              <a:rPr lang="en-US" altLang="ru-RU" sz="2000" dirty="0" err="1" smtClean="0">
                <a:cs typeface="Courier New" panose="02070309020205020404" pitchFamily="49" charset="0"/>
              </a:rPr>
              <a:t>str</a:t>
            </a:r>
            <a:r>
              <a:rPr lang="en-US" altLang="ru-RU" sz="2000" dirty="0" smtClean="0">
                <a:cs typeface="Courier New" panose="02070309020205020404" pitchFamily="49" charset="0"/>
              </a:rPr>
              <a:t> – </a:t>
            </a:r>
            <a:r>
              <a:rPr lang="ru-RU" altLang="ru-RU" sz="2000" dirty="0" smtClean="0">
                <a:cs typeface="Courier New" panose="02070309020205020404" pitchFamily="49" charset="0"/>
              </a:rPr>
              <a:t>строка</a:t>
            </a:r>
            <a:r>
              <a:rPr lang="en-US" altLang="ru-RU" sz="2000" dirty="0" smtClean="0">
                <a:cs typeface="Courier New" panose="02070309020205020404" pitchFamily="49" charset="0"/>
              </a:rPr>
              <a:t> “</a:t>
            </a:r>
            <a:r>
              <a:rPr lang="en-US" altLang="ru-RU" sz="2000" dirty="0" err="1" smtClean="0">
                <a:cs typeface="Courier New" panose="02070309020205020404" pitchFamily="49" charset="0"/>
              </a:rPr>
              <a:t>zzzzzzzzzz</a:t>
            </a:r>
            <a:r>
              <a:rPr lang="en-US" altLang="ru-RU" sz="2000" dirty="0" smtClean="0">
                <a:cs typeface="Courier New" panose="02070309020205020404" pitchFamily="49" charset="0"/>
              </a:rPr>
              <a:t>”</a:t>
            </a:r>
          </a:p>
          <a:p>
            <a:pPr marL="0" indent="0" eaLnBrk="1" hangingPunct="1">
              <a:buNone/>
            </a:pP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ss1(</a:t>
            </a:r>
            <a:r>
              <a:rPr lang="ru-RU" altLang="ru-RU" sz="2000" b="1" dirty="0" smtClean="0">
                <a:latin typeface="Courier New" pitchFamily="49" charset="0"/>
              </a:rPr>
              <a:t>"</a:t>
            </a:r>
            <a:r>
              <a:rPr lang="en-US" altLang="ru-RU" sz="2000" b="1" dirty="0" err="1" smtClean="0">
                <a:latin typeface="Courier New" pitchFamily="49" charset="0"/>
              </a:rPr>
              <a:t>abc</a:t>
            </a:r>
            <a:r>
              <a:rPr lang="ru-RU" altLang="ru-RU" sz="2000" b="1" dirty="0" smtClean="0">
                <a:latin typeface="Courier New" pitchFamily="49" charset="0"/>
              </a:rPr>
              <a:t>"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</a:t>
            </a:r>
            <a:r>
              <a:rPr lang="en-US" altLang="ru-RU" sz="2000" dirty="0" smtClean="0">
                <a:cs typeface="Courier New" panose="02070309020205020404" pitchFamily="49" charset="0"/>
              </a:rPr>
              <a:t>// ss1 – </a:t>
            </a:r>
            <a:r>
              <a:rPr lang="ru-RU" altLang="ru-RU" sz="2000" dirty="0" smtClean="0">
                <a:cs typeface="Courier New" panose="02070309020205020404" pitchFamily="49" charset="0"/>
              </a:rPr>
              <a:t>строка</a:t>
            </a:r>
            <a:r>
              <a:rPr lang="en-US" altLang="ru-RU" sz="2000" dirty="0" smtClean="0">
                <a:cs typeface="Courier New" panose="02070309020205020404" pitchFamily="49" charset="0"/>
              </a:rPr>
              <a:t> </a:t>
            </a:r>
            <a:r>
              <a:rPr lang="ru-RU" altLang="ru-RU" sz="2000" dirty="0">
                <a:cs typeface="Courier New" panose="02070309020205020404" pitchFamily="49" charset="0"/>
              </a:rPr>
              <a:t>"</a:t>
            </a:r>
            <a:r>
              <a:rPr lang="en-US" altLang="ru-RU" sz="2000" dirty="0" err="1" smtClean="0">
                <a:cs typeface="Courier New" panose="02070309020205020404" pitchFamily="49" charset="0"/>
              </a:rPr>
              <a:t>abc</a:t>
            </a:r>
            <a:r>
              <a:rPr lang="ru-RU" altLang="ru-RU" sz="2000" dirty="0" smtClean="0">
                <a:cs typeface="Courier New" panose="02070309020205020404" pitchFamily="49" charset="0"/>
              </a:rPr>
              <a:t>“</a:t>
            </a:r>
            <a:endParaRPr lang="ru-RU" altLang="ru-RU" sz="2000" dirty="0">
              <a:cs typeface="Courier New" panose="02070309020205020404" pitchFamily="49" charset="0"/>
            </a:endParaRPr>
          </a:p>
          <a:p>
            <a:pPr eaLnBrk="1" hangingPunct="1">
              <a:buNone/>
            </a:pPr>
            <a:endParaRPr lang="ru-RU" altLang="ru-RU" sz="2000" b="1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79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531A04-8CD8-4DD8-ABC1-59F644F80DD5}" type="slidenum">
              <a:rPr lang="ru-RU" altLang="ru-RU" smtClean="0"/>
              <a:pPr>
                <a:defRPr/>
              </a:pPr>
              <a:t>36</a:t>
            </a:fld>
            <a:endParaRPr lang="ru-RU" altLang="ru-RU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3603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Класс </a:t>
            </a:r>
            <a:r>
              <a:rPr lang="en-US" altLang="ru-RU" sz="2800" b="1" dirty="0" smtClean="0"/>
              <a:t>string</a:t>
            </a:r>
            <a:r>
              <a:rPr lang="ru-RU" altLang="ru-RU" sz="2800" b="1" dirty="0" smtClean="0"/>
              <a:t>. Операции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79388" y="836613"/>
            <a:ext cx="710963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 строками можно выполнять следующие операции: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присваивание значения.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+=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добавление в конец строки другой строки или символа.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+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конкатенация двух строк, конкатенация строки и символа.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==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!=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посимвольное сравнение.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&lt;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&lt;=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&gt;=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лексикографическое сравнение.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2000" b="1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b="1" dirty="0" smtClean="0"/>
              <a:t>Примеры</a:t>
            </a:r>
            <a:r>
              <a:rPr lang="ru-RU" altLang="ru-RU" sz="2000" dirty="0" smtClean="0"/>
              <a:t>:</a:t>
            </a:r>
            <a:endParaRPr lang="en-US" altLang="ru-RU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dirty="0" smtClean="0"/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S,S1(</a:t>
            </a:r>
            <a:r>
              <a:rPr lang="ru-RU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ru-RU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),S2;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 = </a:t>
            </a:r>
            <a:r>
              <a:rPr lang="ru-RU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ru-RU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abd</a:t>
            </a:r>
            <a:r>
              <a:rPr lang="ru-RU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= S1 + S2;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 += S2;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(S1 == S2)</a:t>
            </a:r>
            <a:r>
              <a:rPr lang="en-US" altLang="ru-RU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ru-RU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ru-RU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троки равны." 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altLang="ru-RU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8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531A04-8CD8-4DD8-ABC1-59F644F80DD5}" type="slidenum">
              <a:rPr lang="ru-RU" altLang="ru-RU" smtClean="0"/>
              <a:pPr>
                <a:defRPr/>
              </a:pPr>
              <a:t>37</a:t>
            </a:fld>
            <a:endParaRPr lang="ru-RU" altLang="ru-RU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3603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Класс </a:t>
            </a:r>
            <a:r>
              <a:rPr lang="en-US" altLang="ru-RU" sz="2800" b="1" dirty="0" smtClean="0"/>
              <a:t>string</a:t>
            </a:r>
            <a:r>
              <a:rPr lang="ru-RU" altLang="ru-RU" sz="2800" b="1" dirty="0" smtClean="0"/>
              <a:t>. Методы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79388" y="836613"/>
            <a:ext cx="8964612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Класс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следующие методы: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length()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−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длины строки;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resize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ru-RU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,char c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−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увеличение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длины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строки, если указан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 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при увеличении длины добавляются символы 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clear()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очистка строки;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altLang="ru-RU" sz="2000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empty()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проверка, пустая ли строка (возвращает 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строка пустая);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 c)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−</a:t>
            </a:r>
            <a:r>
              <a:rPr lang="en-US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добавление символа 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конец строки; </a:t>
            </a:r>
            <a:endParaRPr lang="ru-RU" altLang="ru-RU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добавление в конец строки: 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заданных символов, другой строки 	или части другой строки;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erase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 части строки с указанного номера до конца или с 	указанного номера заданного количества символов;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вставка, начиная с заданного символа в строку </a:t>
            </a:r>
            <a:r>
              <a:rPr lang="en-US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заданных 	символов, другой строки или ее части;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подстроки из строки с заданной позиции до конца 	или заданной длины.</a:t>
            </a:r>
            <a:endParaRPr lang="en-US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b="1" dirty="0" smtClean="0"/>
              <a:t>Примеры: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altLang="ru-RU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SS.empty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ru-RU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ru-RU" altLang="ru-RU" sz="2000" b="1" dirty="0" smtClean="0">
                <a:latin typeface="Courier New" pitchFamily="49" charset="0"/>
              </a:rPr>
              <a:t>"Строка пуста.";</a:t>
            </a:r>
            <a:endParaRPr lang="en-US" altLang="ru-RU" sz="2000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S.insert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(6,S1,5,10);</a:t>
            </a:r>
            <a:r>
              <a:rPr lang="en-US" altLang="ru-RU" sz="2000" dirty="0" smtClean="0"/>
              <a:t>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*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вставка в строку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, начиная с 6 позиции 10 символов из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S1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, начиная с 5-го *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65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531A04-8CD8-4DD8-ABC1-59F644F80DD5}" type="slidenum">
              <a:rPr lang="ru-RU" altLang="ru-RU" smtClean="0"/>
              <a:pPr>
                <a:defRPr/>
              </a:pPr>
              <a:t>38</a:t>
            </a:fld>
            <a:endParaRPr lang="ru-RU" altLang="ru-RU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3603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Класс </a:t>
            </a:r>
            <a:r>
              <a:rPr lang="en-US" altLang="ru-RU" sz="2800" b="1" dirty="0" smtClean="0"/>
              <a:t>string</a:t>
            </a:r>
            <a:r>
              <a:rPr lang="ru-RU" altLang="ru-RU" sz="2800" b="1" dirty="0" smtClean="0"/>
              <a:t>. Методы</a:t>
            </a:r>
            <a:r>
              <a:rPr lang="en-US" altLang="ru-RU" sz="2800" b="1" dirty="0" smtClean="0"/>
              <a:t> (2)</a:t>
            </a:r>
            <a:endParaRPr lang="ru-RU" altLang="ru-RU" sz="2800" b="1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79388" y="836613"/>
            <a:ext cx="8964612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replace(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фрагмента строки на несколько символов, другую строку 	или фрагмент другой строки;</a:t>
            </a:r>
            <a:endParaRPr lang="en-US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find(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в строке первого вхождения другой строки, начиная с начала 	или указанной позиции, возвращает позицию вхождения или 	</a:t>
            </a:r>
            <a:r>
              <a:rPr lang="en-US" sz="2000" dirty="0" smtClean="0"/>
              <a:t>string</a:t>
            </a:r>
            <a:r>
              <a:rPr lang="en-US" sz="2000" dirty="0"/>
              <a:t>::</a:t>
            </a:r>
            <a:r>
              <a:rPr lang="en-US" sz="2000" dirty="0" err="1" smtClean="0"/>
              <a:t>npos</a:t>
            </a:r>
            <a:r>
              <a:rPr lang="ru-RU" sz="2000" dirty="0" smtClean="0"/>
              <a:t> (=-1)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2000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rfind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последнего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вхождения другой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строки,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на-	чала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указанной позиции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 вхождения или 	</a:t>
            </a:r>
            <a:r>
              <a:rPr lang="en-US" sz="2000" dirty="0" smtClean="0"/>
              <a:t>string</a:t>
            </a:r>
            <a:r>
              <a:rPr lang="en-US" sz="2000" dirty="0"/>
              <a:t>::</a:t>
            </a:r>
            <a:r>
              <a:rPr lang="en-US" sz="2000" dirty="0" err="1" smtClean="0"/>
              <a:t>npos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find_first_of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find_last_of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en-US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первого или последнего 	вхождения любого из символов второй строки, возвращает номер 	символа или </a:t>
            </a:r>
            <a:r>
              <a:rPr lang="en-US" sz="2000" dirty="0"/>
              <a:t>string::</a:t>
            </a:r>
            <a:r>
              <a:rPr lang="en-US" sz="2000" dirty="0" err="1" smtClean="0"/>
              <a:t>npos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2000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find_first_not_of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find_last_not_of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первого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	последнего вхождения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любого из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символов, не из 	второй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строки,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возвращает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символа или </a:t>
            </a:r>
            <a:r>
              <a:rPr lang="en-US" sz="2000" dirty="0"/>
              <a:t>string::</a:t>
            </a:r>
            <a:r>
              <a:rPr lang="en-US" sz="2000" dirty="0" err="1"/>
              <a:t>npos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2000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c_str</a:t>
            </a:r>
            <a:r>
              <a:rPr lang="ru-RU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 указатель типа </a:t>
            </a: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 *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хранимую С-строку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b="1" dirty="0" smtClean="0"/>
              <a:t>Примеры: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ru-RU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S.find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(S2,5);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*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номер позиции, начиная с которой подстрока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S2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входит 	в строку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, поиск ведется с 5-й позиции *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S.c_str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«преобразование» в С-строку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531A04-8CD8-4DD8-ABC1-59F644F80DD5}" type="slidenum">
              <a:rPr lang="ru-RU" altLang="ru-RU" smtClean="0"/>
              <a:pPr>
                <a:defRPr/>
              </a:pPr>
              <a:t>39</a:t>
            </a:fld>
            <a:endParaRPr lang="ru-RU" altLang="ru-RU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3603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7.3 Наследование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836712"/>
            <a:ext cx="8784976" cy="1007963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Наследование</a:t>
            </a:r>
            <a:r>
              <a:rPr lang="ru-RU" altLang="ru-RU" sz="2000" dirty="0" smtClean="0"/>
              <a:t> – механизм конструирование новых более сложных производных классов из уже имеющихся базовых посредством добавления полей и методов. 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altLang="ru-RU" sz="2000" b="1" dirty="0" smtClean="0"/>
              <a:t> </a:t>
            </a:r>
            <a:r>
              <a:rPr lang="ru-RU" altLang="ru-RU" sz="2000" b="1" dirty="0" err="1" smtClean="0"/>
              <a:t>Имя_производного_класса</a:t>
            </a:r>
            <a:r>
              <a:rPr lang="ru-RU" altLang="ru-RU" sz="2000" b="1" dirty="0" smtClean="0"/>
              <a:t> 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ru-RU" altLang="ru-RU" sz="2000" b="1" dirty="0" smtClean="0"/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/>
              <a:t>	</a:t>
            </a:r>
            <a:r>
              <a:rPr lang="ru-RU" altLang="ru-RU" sz="2000" b="1" dirty="0" err="1" smtClean="0"/>
              <a:t>Вид_наследования</a:t>
            </a:r>
            <a:r>
              <a:rPr lang="ru-RU" altLang="ru-RU" sz="2000" b="1" dirty="0" smtClean="0"/>
              <a:t>  </a:t>
            </a:r>
            <a:r>
              <a:rPr lang="ru-RU" altLang="ru-RU" sz="2000" b="1" dirty="0" err="1" smtClean="0"/>
              <a:t>Имя_базового_класса</a:t>
            </a:r>
            <a:r>
              <a:rPr lang="ru-RU" altLang="ru-RU" sz="2000" b="1" dirty="0" smtClean="0"/>
              <a:t>{…};</a:t>
            </a:r>
          </a:p>
        </p:txBody>
      </p:sp>
      <p:graphicFrame>
        <p:nvGraphicFramePr>
          <p:cNvPr id="8233" name="Group 41"/>
          <p:cNvGraphicFramePr>
            <a:graphicFrameLocks noGrp="1"/>
          </p:cNvGraphicFramePr>
          <p:nvPr>
            <p:ph sz="half" idx="2"/>
          </p:nvPr>
        </p:nvGraphicFramePr>
        <p:xfrm>
          <a:off x="467544" y="2708920"/>
          <a:ext cx="8353425" cy="3960441"/>
        </p:xfrm>
        <a:graphic>
          <a:graphicData uri="http://schemas.openxmlformats.org/drawingml/2006/table">
            <a:tbl>
              <a:tblPr/>
              <a:tblGrid>
                <a:gridCol w="2784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63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525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80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наследования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Объявление компонента в базовом классе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Видимость компонента в производном классе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3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private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private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protected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public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Courier New" pitchFamily="49" charset="0"/>
                        </a:rPr>
                        <a:t>не видимы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private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private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3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protected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private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protected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public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Courier New" pitchFamily="49" charset="0"/>
                        </a:rPr>
                        <a:t>не видимы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protected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protected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3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public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private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protected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public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cs typeface="Courier New" pitchFamily="49" charset="0"/>
                        </a:rPr>
                        <a:t>не видимы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protected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public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6660232" y="1628800"/>
            <a:ext cx="2483768" cy="936104"/>
          </a:xfrm>
          <a:prstGeom prst="wedgeRoundRectCallout">
            <a:avLst>
              <a:gd name="adj1" fmla="val -94849"/>
              <a:gd name="adj2" fmla="val -10054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ru-RU" b="1" dirty="0" smtClean="0">
                <a:latin typeface="Courier New" pitchFamily="49" charset="0"/>
              </a:rPr>
              <a:t>final </a:t>
            </a:r>
            <a:r>
              <a:rPr lang="ru-RU" altLang="ru-RU" b="1" dirty="0" smtClean="0">
                <a:latin typeface="Courier New" pitchFamily="49" charset="0"/>
              </a:rPr>
              <a:t>запрещает </a:t>
            </a:r>
            <a:r>
              <a:rPr lang="ru-RU" altLang="ru-RU" b="1" dirty="0">
                <a:latin typeface="Courier New" pitchFamily="49" charset="0"/>
              </a:rPr>
              <a:t>дальнейшее наследование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6A22872-2EED-403E-8F72-FEF1281AD850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281987" cy="287337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Эволюция технологии разработки ПО (3)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2060575"/>
            <a:ext cx="6913563" cy="4537075"/>
          </a:xfr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50825" y="692150"/>
            <a:ext cx="86423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2000" b="1"/>
              <a:t>Модульное программирование</a:t>
            </a:r>
            <a:r>
              <a:rPr lang="ru-RU" altLang="ru-RU" sz="2000"/>
              <a:t> – выделение групп подпрограмм, использующих общие глобальные данные в модули – отдельно компилируемые части программы (многоуровневая декомпозиция).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79388" y="6308725"/>
            <a:ext cx="856932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/>
              <a:t>Слабое место – большое количество передаваемых параметров.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0D5213-4228-421A-9945-C2153EB55733}" type="slidenum">
              <a:rPr lang="ru-RU" altLang="ru-RU" smtClean="0"/>
              <a:pPr>
                <a:defRPr/>
              </a:pPr>
              <a:t>40</a:t>
            </a:fld>
            <a:endParaRPr lang="ru-RU" altLang="ru-RU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935038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Конструкторы и деструкторы </a:t>
            </a:r>
            <a:br>
              <a:rPr lang="ru-RU" altLang="ru-RU" sz="2800" b="1" smtClean="0"/>
            </a:br>
            <a:r>
              <a:rPr lang="ru-RU" altLang="ru-RU" sz="2800" b="1" smtClean="0"/>
              <a:t>производных классов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1841" y="1268413"/>
            <a:ext cx="6012160" cy="2520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sz="2400" b="1" dirty="0" smtClean="0">
                <a:latin typeface="Courier New" pitchFamily="49" charset="0"/>
              </a:rPr>
              <a:t>A()</a:t>
            </a:r>
            <a:r>
              <a:rPr lang="ru-RU" altLang="ru-RU" sz="2400" b="1" dirty="0" smtClean="0">
                <a:latin typeface="Courier New" pitchFamily="49" charset="0"/>
              </a:rPr>
              <a:t>:</a:t>
            </a:r>
            <a:r>
              <a:rPr lang="en-US" altLang="ru-RU" sz="2400" b="1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ru-RU" altLang="ru-RU" sz="2400" b="1" dirty="0" err="1" smtClean="0"/>
              <a:t>Конструкторы_полей</a:t>
            </a:r>
            <a:r>
              <a:rPr lang="en-US" altLang="ru-RU" sz="2400" b="1" dirty="0" smtClean="0">
                <a:solidFill>
                  <a:srgbClr val="FF0000"/>
                </a:solidFill>
                <a:latin typeface="Courier New" pitchFamily="49" charset="0"/>
              </a:rPr>
              <a:t>]</a:t>
            </a:r>
            <a:r>
              <a:rPr lang="en-US" altLang="ru-RU" sz="2400" b="1" dirty="0" smtClean="0">
                <a:latin typeface="Courier New" pitchFamily="49" charset="0"/>
              </a:rPr>
              <a:t>{…}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24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B():A()</a:t>
            </a:r>
            <a:r>
              <a:rPr lang="en-US" altLang="ru-RU" sz="2400" b="1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altLang="ru-RU" sz="2400" b="1" dirty="0" smtClean="0">
                <a:latin typeface="Courier New" pitchFamily="49" charset="0"/>
              </a:rPr>
              <a:t>,</a:t>
            </a:r>
            <a:r>
              <a:rPr lang="ru-RU" altLang="ru-RU" sz="2400" b="1" dirty="0" smtClean="0"/>
              <a:t>Конструкторы</a:t>
            </a:r>
            <a:r>
              <a:rPr lang="en-US" altLang="ru-RU" sz="2400" b="1" dirty="0" smtClean="0"/>
              <a:t>_</a:t>
            </a:r>
            <a:r>
              <a:rPr lang="ru-RU" altLang="ru-RU" sz="2400" b="1" dirty="0" smtClean="0"/>
              <a:t>полей</a:t>
            </a:r>
            <a:r>
              <a:rPr lang="en-US" altLang="ru-RU" sz="2400" b="1" dirty="0" smtClean="0">
                <a:solidFill>
                  <a:srgbClr val="FF0000"/>
                </a:solidFill>
                <a:latin typeface="Courier New" pitchFamily="49" charset="0"/>
              </a:rPr>
              <a:t>]</a:t>
            </a:r>
            <a:r>
              <a:rPr lang="en-US" altLang="ru-RU" sz="2400" b="1" dirty="0" smtClean="0">
                <a:latin typeface="Courier New" pitchFamily="49" charset="0"/>
              </a:rPr>
              <a:t>{…}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24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C():B()</a:t>
            </a:r>
            <a:r>
              <a:rPr lang="en-US" altLang="ru-RU" sz="2400" b="1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altLang="ru-RU" sz="2400" b="1" dirty="0" smtClean="0">
                <a:latin typeface="Courier New" pitchFamily="49" charset="0"/>
              </a:rPr>
              <a:t>,</a:t>
            </a:r>
            <a:r>
              <a:rPr lang="ru-RU" altLang="ru-RU" sz="2400" b="1" dirty="0" smtClean="0"/>
              <a:t>Конструкторы</a:t>
            </a:r>
            <a:r>
              <a:rPr lang="en-US" altLang="ru-RU" sz="2400" b="1" dirty="0" smtClean="0"/>
              <a:t>_</a:t>
            </a:r>
            <a:r>
              <a:rPr lang="ru-RU" altLang="ru-RU" sz="2400" b="1" dirty="0" smtClean="0"/>
              <a:t>полей</a:t>
            </a:r>
            <a:r>
              <a:rPr lang="en-US" altLang="ru-RU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altLang="ru-RU" sz="2400" b="1" dirty="0" smtClean="0">
                <a:latin typeface="Courier New" pitchFamily="49" charset="0"/>
              </a:rPr>
              <a:t>{…}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400" b="1" dirty="0" smtClean="0">
              <a:latin typeface="Courier New" pitchFamily="49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84213" y="1341438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2800" b="1"/>
              <a:t>A</a:t>
            </a:r>
            <a:endParaRPr lang="ru-RU" altLang="ru-RU" sz="2800" b="1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4213" y="2205038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2800" b="1"/>
              <a:t>B</a:t>
            </a:r>
            <a:endParaRPr lang="ru-RU" altLang="ru-RU" sz="2800" b="1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84213" y="3068638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2800" b="1"/>
              <a:t>C</a:t>
            </a:r>
            <a:endParaRPr lang="ru-RU" altLang="ru-RU" sz="2800" b="1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1476375" y="19161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331913" y="191611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1331913" y="1773238"/>
            <a:ext cx="1444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476375" y="1773238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1476375" y="27813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331913" y="277971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1331913" y="2636838"/>
            <a:ext cx="1444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1476375" y="2636838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50825" y="3789363"/>
            <a:ext cx="8785225" cy="2862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altLang="ru-RU" sz="2000" dirty="0"/>
              <a:t>При объявлении объектов производного класса </a:t>
            </a:r>
            <a:r>
              <a:rPr lang="ru-RU" altLang="ru-RU" sz="20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всегда</a:t>
            </a:r>
            <a:r>
              <a:rPr lang="ru-RU" altLang="ru-RU" sz="2000" dirty="0"/>
              <a:t> вызывается конструктор базового класса, используемый для инициализации наследуемых полей.</a:t>
            </a:r>
            <a:endParaRPr lang="en-US" altLang="ru-RU" sz="2000" dirty="0"/>
          </a:p>
          <a:p>
            <a:pPr marL="342900" indent="-342900">
              <a:spcBef>
                <a:spcPct val="50000"/>
              </a:spcBef>
            </a:pPr>
            <a:r>
              <a:rPr lang="ru-RU" altLang="ru-RU" sz="2000" dirty="0"/>
              <a:t>Если в списке инициализации конструктора производного класса</a:t>
            </a:r>
            <a:r>
              <a:rPr lang="en-US" altLang="ru-RU" sz="2000" dirty="0"/>
              <a:t> </a:t>
            </a:r>
            <a:r>
              <a:rPr lang="ru-RU" altLang="ru-RU" sz="2000" dirty="0"/>
              <a:t>вызов конструктора базового класса есть, то вызывается он.</a:t>
            </a:r>
          </a:p>
          <a:p>
            <a:pPr marL="342900" indent="-342900">
              <a:spcBef>
                <a:spcPct val="50000"/>
              </a:spcBef>
            </a:pPr>
            <a:r>
              <a:rPr lang="ru-RU" altLang="ru-RU" sz="2000" dirty="0"/>
              <a:t>Если в списке инициализации конструктора производного класса вызов конструктора базового отсутствует, то </a:t>
            </a:r>
            <a:r>
              <a:rPr lang="ru-RU" altLang="ru-RU" sz="20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автоматически вызывается конструктор базового класса без параметров!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  <p:bldP spid="20488" grpId="0" animBg="1"/>
      <p:bldP spid="20489" grpId="0" animBg="1"/>
      <p:bldP spid="20490" grpId="0" animBg="1"/>
      <p:bldP spid="20491" grpId="0" animBg="1"/>
      <p:bldP spid="20492" grpId="0" animBg="1"/>
      <p:bldP spid="20493" grpId="0" animBg="1"/>
      <p:bldP spid="2049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732240" y="6165304"/>
            <a:ext cx="2133600" cy="457200"/>
          </a:xfrm>
        </p:spPr>
        <p:txBody>
          <a:bodyPr/>
          <a:lstStyle/>
          <a:p>
            <a:pPr>
              <a:defRPr/>
            </a:pPr>
            <a:fld id="{C9A7C785-2300-46F5-A33C-9C1E33375516}" type="slidenum">
              <a:rPr lang="ru-RU" altLang="ru-RU" smtClean="0"/>
              <a:pPr>
                <a:defRPr/>
              </a:pPr>
              <a:t>41</a:t>
            </a:fld>
            <a:endParaRPr lang="ru-RU" altLang="ru-RU" dirty="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856662" cy="561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 dirty="0" smtClean="0"/>
              <a:t>Вызов конструкторов и деструкторов для объектов производных классов</a:t>
            </a:r>
            <a:r>
              <a:rPr lang="en-US" altLang="ru-RU" sz="2800" b="1" dirty="0" smtClean="0"/>
              <a:t> </a:t>
            </a:r>
            <a:r>
              <a:rPr lang="ru-RU" altLang="ru-RU" sz="2800" b="1" dirty="0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893175" cy="55165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#</a:t>
            </a:r>
            <a:r>
              <a:rPr lang="ru-RU" altLang="ru-RU" sz="2000" b="1" dirty="0" err="1" smtClean="0">
                <a:latin typeface="Courier New" pitchFamily="49" charset="0"/>
              </a:rPr>
              <a:t>include</a:t>
            </a:r>
            <a:r>
              <a:rPr lang="ru-RU" altLang="ru-RU" sz="2000" b="1" dirty="0" smtClean="0">
                <a:latin typeface="Courier New" pitchFamily="49" charset="0"/>
              </a:rPr>
              <a:t> &lt;</a:t>
            </a:r>
            <a:r>
              <a:rPr lang="ru-RU" altLang="ru-RU" sz="2000" b="1" dirty="0" err="1" smtClean="0">
                <a:latin typeface="Courier New" pitchFamily="49" charset="0"/>
              </a:rPr>
              <a:t>stdio.h</a:t>
            </a:r>
            <a:r>
              <a:rPr lang="ru-RU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ru-RU" sz="2000" b="1" dirty="0" err="1" smtClean="0">
                <a:latin typeface="Courier New" pitchFamily="49" charset="0"/>
              </a:rPr>
              <a:t>class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TNum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ru-RU" altLang="ru-RU" sz="2000" b="1" dirty="0" err="1" smtClean="0">
                <a:latin typeface="Courier New" pitchFamily="49" charset="0"/>
              </a:rPr>
              <a:t>public</a:t>
            </a:r>
            <a:r>
              <a:rPr lang="ru-RU" altLang="ru-RU" sz="2000" b="1" dirty="0" smtClean="0">
                <a:latin typeface="Courier New" pitchFamily="49" charset="0"/>
              </a:rPr>
              <a:t>: </a:t>
            </a:r>
            <a:r>
              <a:rPr lang="ru-RU" altLang="ru-RU" sz="2000" b="1" dirty="0" err="1" smtClean="0">
                <a:latin typeface="Courier New" pitchFamily="49" charset="0"/>
              </a:rPr>
              <a:t>int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n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     </a:t>
            </a:r>
            <a:r>
              <a:rPr lang="ru-RU" altLang="ru-RU" sz="2000" b="1" dirty="0" err="1" smtClean="0">
                <a:latin typeface="Courier New" pitchFamily="49" charset="0"/>
              </a:rPr>
              <a:t>TNum</a:t>
            </a:r>
            <a:r>
              <a:rPr lang="ru-RU" altLang="ru-RU" sz="2000" b="1" dirty="0" smtClean="0">
                <a:latin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</a:rPr>
              <a:t>int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an</a:t>
            </a:r>
            <a:r>
              <a:rPr lang="ru-RU" altLang="ru-RU" sz="2000" b="1" dirty="0" smtClean="0">
                <a:latin typeface="Courier New" pitchFamily="49" charset="0"/>
              </a:rPr>
              <a:t>):</a:t>
            </a:r>
            <a:r>
              <a:rPr lang="ru-RU" altLang="ru-RU" sz="2000" b="1" dirty="0" err="1" smtClean="0">
                <a:latin typeface="Courier New" pitchFamily="49" charset="0"/>
              </a:rPr>
              <a:t>n</a:t>
            </a:r>
            <a:r>
              <a:rPr lang="ru-RU" altLang="ru-RU" sz="2000" b="1" dirty="0" smtClean="0">
                <a:latin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</a:rPr>
              <a:t>an</a:t>
            </a:r>
            <a:r>
              <a:rPr lang="ru-RU" altLang="ru-RU" sz="2000" b="1" dirty="0" smtClean="0">
                <a:latin typeface="Courier New" pitchFamily="49" charset="0"/>
              </a:rPr>
              <a:t>) {</a:t>
            </a:r>
            <a:r>
              <a:rPr lang="ru-RU" altLang="ru-RU" sz="2000" b="1" dirty="0" err="1" smtClean="0">
                <a:latin typeface="Courier New" pitchFamily="49" charset="0"/>
              </a:rPr>
              <a:t>puts</a:t>
            </a:r>
            <a:r>
              <a:rPr lang="ru-RU" altLang="ru-RU" sz="2000" b="1" dirty="0" smtClean="0">
                <a:latin typeface="Courier New" pitchFamily="49" charset="0"/>
              </a:rPr>
              <a:t>("</a:t>
            </a:r>
            <a:r>
              <a:rPr lang="en-US" altLang="ru-RU" sz="2000" b="1" dirty="0" err="1" smtClean="0">
                <a:latin typeface="Courier New" pitchFamily="49" charset="0"/>
              </a:rPr>
              <a:t>TNum</a:t>
            </a:r>
            <a:r>
              <a:rPr lang="en-US" altLang="ru-RU" sz="2000" b="1" dirty="0" smtClean="0">
                <a:latin typeface="Courier New" pitchFamily="49" charset="0"/>
              </a:rPr>
              <a:t>(an)</a:t>
            </a:r>
            <a:r>
              <a:rPr lang="ru-RU" altLang="ru-RU" sz="2000" b="1" dirty="0" smtClean="0">
                <a:latin typeface="Courier New" pitchFamily="49" charset="0"/>
              </a:rPr>
              <a:t>");}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     </a:t>
            </a:r>
            <a:r>
              <a:rPr lang="ru-RU" altLang="ru-RU" sz="2000" b="1" dirty="0" err="1" smtClean="0">
                <a:latin typeface="Courier New" pitchFamily="49" charset="0"/>
              </a:rPr>
              <a:t>TNum</a:t>
            </a:r>
            <a:r>
              <a:rPr lang="ru-RU" altLang="ru-RU" sz="2000" b="1" dirty="0" smtClean="0">
                <a:latin typeface="Courier New" pitchFamily="49" charset="0"/>
              </a:rPr>
              <a:t>() {</a:t>
            </a:r>
            <a:r>
              <a:rPr lang="ru-RU" altLang="ru-RU" sz="2000" b="1" dirty="0" err="1" smtClean="0">
                <a:latin typeface="Courier New" pitchFamily="49" charset="0"/>
              </a:rPr>
              <a:t>puts</a:t>
            </a:r>
            <a:r>
              <a:rPr lang="ru-RU" altLang="ru-RU" sz="2000" b="1" dirty="0" smtClean="0">
                <a:latin typeface="Courier New" pitchFamily="49" charset="0"/>
              </a:rPr>
              <a:t>("</a:t>
            </a:r>
            <a:r>
              <a:rPr lang="en-US" altLang="ru-RU" sz="2000" b="1" dirty="0" err="1" smtClean="0">
                <a:latin typeface="Courier New" pitchFamily="49" charset="0"/>
              </a:rPr>
              <a:t>TNum</a:t>
            </a:r>
            <a:r>
              <a:rPr lang="en-US" altLang="ru-RU" sz="2000" b="1" dirty="0" smtClean="0">
                <a:latin typeface="Courier New" pitchFamily="49" charset="0"/>
              </a:rPr>
              <a:t>()</a:t>
            </a:r>
            <a:r>
              <a:rPr lang="ru-RU" altLang="ru-RU" sz="2000" b="1" dirty="0" smtClean="0">
                <a:latin typeface="Courier New" pitchFamily="49" charset="0"/>
              </a:rPr>
              <a:t>");}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     </a:t>
            </a:r>
            <a:r>
              <a:rPr lang="ru-RU" altLang="ru-RU" sz="2000" b="1" dirty="0" err="1" smtClean="0">
                <a:latin typeface="Courier New" pitchFamily="49" charset="0"/>
              </a:rPr>
              <a:t>~TNum</a:t>
            </a:r>
            <a:r>
              <a:rPr lang="ru-RU" altLang="ru-RU" sz="2000" b="1" dirty="0" smtClean="0">
                <a:latin typeface="Courier New" pitchFamily="49" charset="0"/>
              </a:rPr>
              <a:t>(){</a:t>
            </a:r>
            <a:r>
              <a:rPr lang="ru-RU" altLang="ru-RU" sz="2000" b="1" dirty="0" err="1" smtClean="0">
                <a:latin typeface="Courier New" pitchFamily="49" charset="0"/>
              </a:rPr>
              <a:t>puts</a:t>
            </a:r>
            <a:r>
              <a:rPr lang="ru-RU" altLang="ru-RU" sz="2000" b="1" dirty="0" smtClean="0">
                <a:latin typeface="Courier New" pitchFamily="49" charset="0"/>
              </a:rPr>
              <a:t>("</a:t>
            </a:r>
            <a:r>
              <a:rPr lang="en-US" altLang="ru-RU" sz="2000" b="1" dirty="0" smtClean="0">
                <a:latin typeface="Courier New" pitchFamily="49" charset="0"/>
              </a:rPr>
              <a:t>~</a:t>
            </a:r>
            <a:r>
              <a:rPr lang="en-US" altLang="ru-RU" sz="2000" b="1" dirty="0" err="1" smtClean="0">
                <a:latin typeface="Courier New" pitchFamily="49" charset="0"/>
              </a:rPr>
              <a:t>TNum</a:t>
            </a:r>
            <a:r>
              <a:rPr lang="ru-RU" altLang="ru-RU" sz="2000" b="1" dirty="0" smtClean="0">
                <a:latin typeface="Courier New" pitchFamily="49" charset="0"/>
              </a:rPr>
              <a:t>");}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};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ru-RU" sz="2000" b="1" dirty="0" err="1" smtClean="0">
                <a:latin typeface="Courier New" pitchFamily="49" charset="0"/>
              </a:rPr>
              <a:t>class</a:t>
            </a:r>
            <a:r>
              <a:rPr lang="ru-RU" altLang="ru-RU" sz="2000" b="1" dirty="0" smtClean="0">
                <a:latin typeface="Courier New" pitchFamily="49" charset="0"/>
              </a:rPr>
              <a:t> TNum2:public </a:t>
            </a:r>
            <a:r>
              <a:rPr lang="ru-RU" altLang="ru-RU" sz="2000" b="1" dirty="0" err="1" smtClean="0">
                <a:latin typeface="Courier New" pitchFamily="49" charset="0"/>
              </a:rPr>
              <a:t>TNum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ru-RU" altLang="ru-RU" sz="2000" b="1" dirty="0" err="1" smtClean="0">
                <a:latin typeface="Courier New" pitchFamily="49" charset="0"/>
              </a:rPr>
              <a:t>public</a:t>
            </a:r>
            <a:r>
              <a:rPr lang="ru-RU" altLang="ru-RU" sz="2000" b="1" dirty="0" smtClean="0">
                <a:latin typeface="Courier New" pitchFamily="49" charset="0"/>
              </a:rPr>
              <a:t>: </a:t>
            </a:r>
            <a:r>
              <a:rPr lang="ru-RU" altLang="ru-RU" sz="2000" b="1" dirty="0" err="1" smtClean="0">
                <a:latin typeface="Courier New" pitchFamily="49" charset="0"/>
              </a:rPr>
              <a:t>int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nn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     TNum2(</a:t>
            </a:r>
            <a:r>
              <a:rPr lang="ru-RU" altLang="ru-RU" sz="2000" b="1" dirty="0" err="1" smtClean="0">
                <a:latin typeface="Courier New" pitchFamily="49" charset="0"/>
              </a:rPr>
              <a:t>int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an</a:t>
            </a:r>
            <a:r>
              <a:rPr lang="ru-RU" altLang="ru-RU" sz="2000" b="1" dirty="0" smtClean="0">
                <a:latin typeface="Courier New" pitchFamily="49" charset="0"/>
              </a:rPr>
              <a:t>):</a:t>
            </a:r>
            <a:r>
              <a:rPr lang="ru-RU" altLang="ru-RU" sz="2000" b="1" dirty="0" err="1" smtClean="0">
                <a:solidFill>
                  <a:srgbClr val="0070C0"/>
                </a:solidFill>
                <a:latin typeface="Courier New" pitchFamily="49" charset="0"/>
              </a:rPr>
              <a:t>nn</a:t>
            </a:r>
            <a:r>
              <a:rPr lang="ru-RU" altLang="ru-RU" sz="2000" b="1" dirty="0" smtClean="0">
                <a:solidFill>
                  <a:srgbClr val="0070C0"/>
                </a:solidFill>
                <a:latin typeface="Courier New" pitchFamily="49" charset="0"/>
              </a:rPr>
              <a:t>(</a:t>
            </a:r>
            <a:r>
              <a:rPr lang="ru-RU" altLang="ru-RU" sz="2000" b="1" dirty="0" err="1" smtClean="0">
                <a:solidFill>
                  <a:srgbClr val="0070C0"/>
                </a:solidFill>
                <a:latin typeface="Courier New" pitchFamily="49" charset="0"/>
              </a:rPr>
              <a:t>an</a:t>
            </a:r>
            <a:r>
              <a:rPr lang="ru-RU" altLang="ru-RU" sz="2000" b="1" dirty="0" smtClean="0">
                <a:solidFill>
                  <a:srgbClr val="0070C0"/>
                </a:solidFill>
                <a:latin typeface="Courier New" pitchFamily="49" charset="0"/>
              </a:rPr>
              <a:t>) </a:t>
            </a:r>
            <a:r>
              <a:rPr lang="ru-RU" altLang="ru-RU" sz="2000" b="1" dirty="0" smtClean="0">
                <a:latin typeface="Courier New" pitchFamily="49" charset="0"/>
              </a:rPr>
              <a:t>{</a:t>
            </a:r>
            <a:r>
              <a:rPr lang="ru-RU" altLang="ru-RU" sz="2000" b="1" dirty="0" err="1" smtClean="0">
                <a:latin typeface="Courier New" pitchFamily="49" charset="0"/>
              </a:rPr>
              <a:t>puts</a:t>
            </a:r>
            <a:r>
              <a:rPr lang="ru-RU" altLang="ru-RU" sz="2000" b="1" dirty="0" smtClean="0">
                <a:latin typeface="Courier New" pitchFamily="49" charset="0"/>
              </a:rPr>
              <a:t>("</a:t>
            </a:r>
            <a:r>
              <a:rPr lang="en-US" altLang="ru-RU" sz="2000" b="1" dirty="0" smtClean="0">
                <a:latin typeface="Courier New" pitchFamily="49" charset="0"/>
              </a:rPr>
              <a:t>TNum2(an)</a:t>
            </a:r>
            <a:r>
              <a:rPr lang="ru-RU" altLang="ru-RU" sz="2000" b="1" dirty="0" smtClean="0">
                <a:latin typeface="Courier New" pitchFamily="49" charset="0"/>
              </a:rPr>
              <a:t>");}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     ~TNum2(){</a:t>
            </a:r>
            <a:r>
              <a:rPr lang="ru-RU" altLang="ru-RU" sz="2000" b="1" dirty="0" err="1" smtClean="0">
                <a:latin typeface="Courier New" pitchFamily="49" charset="0"/>
              </a:rPr>
              <a:t>puts</a:t>
            </a:r>
            <a:r>
              <a:rPr lang="ru-RU" altLang="ru-RU" sz="2000" b="1" dirty="0" smtClean="0">
                <a:latin typeface="Courier New" pitchFamily="49" charset="0"/>
              </a:rPr>
              <a:t>("</a:t>
            </a:r>
            <a:r>
              <a:rPr lang="en-US" altLang="ru-RU" sz="2000" b="1" dirty="0" smtClean="0">
                <a:latin typeface="Courier New" pitchFamily="49" charset="0"/>
              </a:rPr>
              <a:t>~TNum2</a:t>
            </a:r>
            <a:r>
              <a:rPr lang="ru-RU" altLang="ru-RU" sz="2000" b="1" dirty="0" smtClean="0">
                <a:latin typeface="Courier New" pitchFamily="49" charset="0"/>
              </a:rPr>
              <a:t>");}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};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ru-RU" sz="2000" b="1" dirty="0" err="1" smtClean="0">
                <a:latin typeface="Courier New" pitchFamily="49" charset="0"/>
              </a:rPr>
              <a:t>int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main</a:t>
            </a:r>
            <a:r>
              <a:rPr lang="ru-RU" altLang="ru-RU" sz="2000" b="1" dirty="0" smtClean="0">
                <a:latin typeface="Courier New" pitchFamily="49" charset="0"/>
              </a:rPr>
              <a:t>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</a:t>
            </a:r>
            <a:r>
              <a:rPr lang="ru-RU" altLang="ru-RU" sz="2000" b="1" dirty="0" smtClean="0">
                <a:latin typeface="Courier New" pitchFamily="49" charset="0"/>
              </a:rPr>
              <a:t>TNum2 </a:t>
            </a:r>
            <a:r>
              <a:rPr lang="en-US" altLang="ru-RU" sz="2000" b="1" dirty="0" smtClean="0">
                <a:latin typeface="Courier New" pitchFamily="49" charset="0"/>
              </a:rPr>
              <a:t>A</a:t>
            </a:r>
            <a:r>
              <a:rPr lang="ru-RU" altLang="ru-RU" sz="2000" b="1" dirty="0" smtClean="0">
                <a:latin typeface="Courier New" pitchFamily="49" charset="0"/>
              </a:rPr>
              <a:t>(1);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ru-RU" altLang="ru-RU" sz="2000" b="1" dirty="0" err="1" smtClean="0">
                <a:latin typeface="Courier New" pitchFamily="49" charset="0"/>
              </a:rPr>
              <a:t>return</a:t>
            </a:r>
            <a:r>
              <a:rPr lang="ru-RU" altLang="ru-RU" sz="2000" b="1" dirty="0" smtClean="0">
                <a:latin typeface="Courier New" pitchFamily="49" charset="0"/>
              </a:rPr>
              <a:t> 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2627784" y="5301208"/>
            <a:ext cx="1656184" cy="1368425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ru-RU" sz="2000" b="1" dirty="0" err="1">
                <a:solidFill>
                  <a:srgbClr val="FF0000"/>
                </a:solidFill>
              </a:rPr>
              <a:t>TNum</a:t>
            </a:r>
            <a:r>
              <a:rPr lang="ru-RU" altLang="ru-RU" sz="2000" b="1" dirty="0">
                <a:solidFill>
                  <a:srgbClr val="FF0000"/>
                </a:solidFill>
              </a:rPr>
              <a:t>()</a:t>
            </a:r>
            <a:endParaRPr lang="en-US" altLang="ru-RU" sz="2000" b="1" dirty="0">
              <a:solidFill>
                <a:srgbClr val="FF0000"/>
              </a:solidFill>
            </a:endParaRPr>
          </a:p>
          <a:p>
            <a:r>
              <a:rPr lang="en-US" altLang="ru-RU" sz="2000" b="1" dirty="0"/>
              <a:t>TNum2(an)</a:t>
            </a:r>
          </a:p>
          <a:p>
            <a:r>
              <a:rPr lang="en-US" altLang="ru-RU" sz="2000" b="1" dirty="0"/>
              <a:t>~TNum2</a:t>
            </a:r>
          </a:p>
          <a:p>
            <a:r>
              <a:rPr lang="en-US" altLang="ru-RU" sz="2000" b="1" dirty="0"/>
              <a:t>~</a:t>
            </a:r>
            <a:r>
              <a:rPr lang="en-US" altLang="ru-RU" sz="2000" b="1" dirty="0" err="1"/>
              <a:t>TNum</a:t>
            </a:r>
            <a:endParaRPr lang="ru-RU" altLang="ru-RU" sz="2000" b="1" dirty="0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795963" y="3213100"/>
            <a:ext cx="3168650" cy="863600"/>
          </a:xfrm>
          <a:prstGeom prst="wedgeRoundRectCallout">
            <a:avLst>
              <a:gd name="adj1" fmla="val -123727"/>
              <a:gd name="adj2" fmla="val 93114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altLang="ru-RU" sz="2000" b="1" dirty="0">
                <a:latin typeface="Courier New" pitchFamily="49" charset="0"/>
              </a:rPr>
              <a:t>Неявный вызов </a:t>
            </a:r>
            <a:endParaRPr lang="en-US" altLang="ru-RU" sz="2000" b="1" dirty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altLang="ru-RU" sz="2000" b="1" dirty="0">
                <a:latin typeface="Courier New" pitchFamily="49" charset="0"/>
              </a:rPr>
              <a:t>конструктора </a:t>
            </a:r>
            <a:r>
              <a:rPr lang="en-US" altLang="ru-RU" sz="2000" b="1" dirty="0" err="1">
                <a:latin typeface="Courier New" pitchFamily="49" charset="0"/>
              </a:rPr>
              <a:t>TNum</a:t>
            </a:r>
            <a:r>
              <a:rPr lang="ru-RU" altLang="ru-RU" sz="2000" b="1" dirty="0">
                <a:latin typeface="Courier New" pitchFamily="49" charset="0"/>
              </a:rPr>
              <a:t>()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08304" y="1628800"/>
            <a:ext cx="1656184" cy="129614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12360" y="1844824"/>
            <a:ext cx="100811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12360" y="2420888"/>
            <a:ext cx="100811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2320" y="170080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308304" y="22768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nn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020272" y="1412776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4463480" y="5157192"/>
            <a:ext cx="4680520" cy="1512168"/>
          </a:xfrm>
          <a:prstGeom prst="wedgeRoundRectCallout">
            <a:avLst>
              <a:gd name="adj1" fmla="val -49867"/>
              <a:gd name="adj2" fmla="val -21919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altLang="ru-RU" dirty="0" smtClean="0">
                <a:latin typeface="+mn-lt"/>
              </a:rPr>
              <a:t>Если забыть вызвать конструктор </a:t>
            </a:r>
            <a:r>
              <a:rPr lang="ru-RU" altLang="ru-RU" dirty="0" err="1" smtClean="0">
                <a:latin typeface="+mn-lt"/>
              </a:rPr>
              <a:t>базо-вого</a:t>
            </a:r>
            <a:r>
              <a:rPr lang="ru-RU" altLang="ru-RU" dirty="0" smtClean="0">
                <a:latin typeface="+mn-lt"/>
              </a:rPr>
              <a:t> класса, то при отсутствии </a:t>
            </a:r>
            <a:r>
              <a:rPr lang="ru-RU" altLang="ru-RU" dirty="0" err="1" smtClean="0">
                <a:latin typeface="+mn-lt"/>
              </a:rPr>
              <a:t>конст-руктора</a:t>
            </a:r>
            <a:r>
              <a:rPr lang="ru-RU" altLang="ru-RU" dirty="0" smtClean="0">
                <a:latin typeface="+mn-lt"/>
              </a:rPr>
              <a:t> без параметров получим ошибку компиляции, а при наличии – неинициализированные поля…</a:t>
            </a:r>
            <a:endParaRPr lang="ru-RU" altLang="ru-RU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48264" y="8367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Ex07_05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10" grpId="0" animBg="1"/>
      <p:bldP spid="11" grpId="0" animBg="1"/>
      <p:bldP spid="12" grpId="0" animBg="1"/>
      <p:bldP spid="13" grpId="0" animBg="1"/>
      <p:bldP spid="14" grpId="0"/>
      <p:bldP spid="18" grpId="0"/>
      <p:bldP spid="19" grpId="0"/>
      <p:bldP spid="1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A338CB7-2698-41A8-AA92-72DFC8142B7B}" type="slidenum">
              <a:rPr lang="ru-RU" altLang="ru-RU" smtClean="0"/>
              <a:pPr/>
              <a:t>42</a:t>
            </a:fld>
            <a:endParaRPr lang="ru-RU" altLang="ru-RU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424862" cy="504056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 Наследование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1124744"/>
            <a:ext cx="8893175" cy="573325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spcBef>
                <a:spcPts val="400"/>
              </a:spcBef>
              <a:buNone/>
            </a:pP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Room.h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</a:rPr>
              <a:t>TVRoom:public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private: float height;</a:t>
            </a:r>
          </a:p>
          <a:p>
            <a:pPr eaLnBrk="1" hangingPunct="1"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public:</a:t>
            </a:r>
          </a:p>
          <a:p>
            <a:pPr eaLnBrk="1" hangingPunct="1"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</a:t>
            </a:r>
            <a:r>
              <a:rPr lang="en-US" altLang="ru-RU" sz="2000" b="1" dirty="0" err="1" smtClean="0">
                <a:latin typeface="Courier New" pitchFamily="49" charset="0"/>
              </a:rPr>
              <a:t>TVRoom</a:t>
            </a:r>
            <a:r>
              <a:rPr lang="en-US" altLang="ru-RU" sz="2000" b="1" dirty="0" smtClean="0">
                <a:latin typeface="Courier New" pitchFamily="49" charset="0"/>
              </a:rPr>
              <a:t>(float </a:t>
            </a:r>
            <a:r>
              <a:rPr lang="en-US" altLang="ru-RU" sz="2000" b="1" dirty="0" err="1" smtClean="0">
                <a:latin typeface="Courier New" pitchFamily="49" charset="0"/>
              </a:rPr>
              <a:t>l,float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w,float</a:t>
            </a:r>
            <a:r>
              <a:rPr lang="en-US" altLang="ru-RU" sz="2000" b="1" dirty="0" smtClean="0">
                <a:latin typeface="Courier New" pitchFamily="49" charset="0"/>
              </a:rPr>
              <a:t> h):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spcBef>
                <a:spcPts val="400"/>
              </a:spcBef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                         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l,w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, </a:t>
            </a:r>
            <a:r>
              <a:rPr lang="en-US" altLang="ru-RU" sz="2000" b="1" dirty="0" smtClean="0">
                <a:latin typeface="Courier New" pitchFamily="49" charset="0"/>
              </a:rPr>
              <a:t>height</a:t>
            </a:r>
            <a:r>
              <a:rPr lang="ru-RU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smtClean="0">
                <a:latin typeface="Courier New" pitchFamily="49" charset="0"/>
              </a:rPr>
              <a:t>h</a:t>
            </a:r>
            <a:r>
              <a:rPr lang="ru-RU" altLang="ru-RU" sz="2000" b="1" dirty="0" smtClean="0">
                <a:latin typeface="Courier New" pitchFamily="49" charset="0"/>
              </a:rPr>
              <a:t>)</a:t>
            </a:r>
            <a:r>
              <a:rPr lang="en-US" altLang="ru-RU" sz="2000" b="1" dirty="0" smtClean="0">
                <a:latin typeface="Courier New" pitchFamily="49" charset="0"/>
              </a:rPr>
              <a:t>{}</a:t>
            </a:r>
          </a:p>
          <a:p>
            <a:pPr eaLnBrk="1" hangingPunct="1"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float V(){</a:t>
            </a:r>
          </a:p>
          <a:p>
            <a:pPr eaLnBrk="1" hangingPunct="1"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return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Square()</a:t>
            </a:r>
            <a:r>
              <a:rPr lang="en-US" altLang="ru-RU" sz="2000" b="1" dirty="0" smtClean="0">
                <a:latin typeface="Courier New" pitchFamily="49" charset="0"/>
              </a:rPr>
              <a:t>*height;</a:t>
            </a:r>
          </a:p>
          <a:p>
            <a:pPr eaLnBrk="1" hangingPunct="1"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}</a:t>
            </a:r>
          </a:p>
          <a:p>
            <a:pPr eaLnBrk="1" hangingPunct="1"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39552" y="908720"/>
          <a:ext cx="3240087" cy="1225550"/>
        </p:xfrm>
        <a:graphic>
          <a:graphicData uri="http://schemas.openxmlformats.org/presentationml/2006/ole">
            <p:oleObj spid="_x0000_s4118" name="Visio" r:id="rId3" imgW="1551432" imgH="579120" progId="Visio.Drawing.11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220072" y="908720"/>
          <a:ext cx="3530600" cy="3312367"/>
        </p:xfrm>
        <a:graphic>
          <a:graphicData uri="http://schemas.openxmlformats.org/presentationml/2006/ole">
            <p:oleObj spid="_x0000_s4119" name="Visio" r:id="rId4" imgW="1729121" imgH="1746630" progId="Visio.Drawing.11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32040" y="4046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Ex07_06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1520"/>
          </a:xfrm>
        </p:spPr>
        <p:txBody>
          <a:bodyPr/>
          <a:lstStyle/>
          <a:p>
            <a:r>
              <a:rPr lang="ru-RU" sz="2800" b="1" dirty="0" smtClean="0"/>
              <a:t>Пример. Наследование (2)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58924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TVRoom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A(3.5,5.1,2.5);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"S = " &lt;&lt;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A.Square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() </a:t>
            </a:r>
            <a:r>
              <a:rPr lang="en-US" altLang="ru-RU" sz="2000" b="1" dirty="0" smtClean="0">
                <a:latin typeface="Courier New" pitchFamily="49" charset="0"/>
              </a:rPr>
              <a:t>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"V = " &lt;&lt;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A.V() </a:t>
            </a:r>
            <a:r>
              <a:rPr lang="en-US" altLang="ru-RU" sz="2000" b="1" dirty="0" smtClean="0">
                <a:latin typeface="Courier New" pitchFamily="49" charset="0"/>
              </a:rPr>
              <a:t>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8EF821-2AC1-4857-876F-0B88DFAE9EFC}" type="slidenum">
              <a:rPr lang="ru-RU" altLang="ru-RU" smtClean="0"/>
              <a:pPr>
                <a:defRPr/>
              </a:pPr>
              <a:t>43</a:t>
            </a:fld>
            <a:endParaRPr lang="ru-RU" altLang="ru-RU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12976"/>
            <a:ext cx="311177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CD994CD-0A0F-44F8-ABBC-934187ACBB99}" type="slidenum">
              <a:rPr lang="ru-RU" altLang="ru-RU" smtClean="0"/>
              <a:pPr/>
              <a:t>44</a:t>
            </a:fld>
            <a:endParaRPr lang="ru-RU" altLang="ru-RU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497887" cy="28733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Присваивание указателей в иерархии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692150"/>
            <a:ext cx="8893175" cy="6165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Допустимо указателю на объект базового класса присваивать адрес объекта производного класса!!!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/>
              <a:t>Однако при этом возникает </a:t>
            </a: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проблема «невидимых» полей:</a:t>
            </a: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000" b="1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000" b="1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000" b="1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000" b="1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0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  <a:defRPr/>
            </a:pPr>
            <a:r>
              <a:rPr lang="en-US" altLang="ru-RU" sz="2000" b="1" dirty="0" err="1" smtClean="0">
                <a:latin typeface="Courier New" pitchFamily="49" charset="0"/>
              </a:rPr>
              <a:t>TVRoom</a:t>
            </a:r>
            <a:r>
              <a:rPr lang="en-US" altLang="ru-RU" sz="2000" b="1" dirty="0" smtClean="0">
                <a:latin typeface="Courier New" pitchFamily="49" charset="0"/>
              </a:rPr>
              <a:t> E(3.5,5.1,2.8)</a:t>
            </a:r>
            <a:r>
              <a:rPr lang="ru-RU" altLang="ru-RU" sz="2000" b="1" dirty="0" smtClean="0">
                <a:latin typeface="Courier New" pitchFamily="49" charset="0"/>
              </a:rPr>
              <a:t>;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  <a:defRPr/>
            </a:pP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</a:rPr>
              <a:t>*</a:t>
            </a:r>
            <a:r>
              <a:rPr lang="en-US" altLang="ru-RU" sz="2000" b="1" dirty="0" err="1" smtClean="0">
                <a:latin typeface="Courier New" pitchFamily="49" charset="0"/>
              </a:rPr>
              <a:t>pC</a:t>
            </a:r>
            <a:r>
              <a:rPr lang="en-US" altLang="ru-RU" sz="2000" b="1" dirty="0" smtClean="0">
                <a:latin typeface="Courier New" pitchFamily="49" charset="0"/>
              </a:rPr>
              <a:t> = &amp;E</a:t>
            </a:r>
            <a:r>
              <a:rPr lang="ru-RU" altLang="ru-RU" sz="2000" b="1" dirty="0" smtClean="0">
                <a:latin typeface="Courier New" pitchFamily="49" charset="0"/>
              </a:rPr>
              <a:t>;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s = </a:t>
            </a:r>
            <a:r>
              <a:rPr lang="en-US" altLang="ru-RU" sz="2000" b="1" dirty="0" err="1" smtClean="0">
                <a:latin typeface="Courier New" pitchFamily="49" charset="0"/>
              </a:rPr>
              <a:t>pC</a:t>
            </a:r>
            <a:r>
              <a:rPr lang="en-US" altLang="ru-RU" sz="2000" b="1" dirty="0" smtClean="0">
                <a:latin typeface="Courier New" pitchFamily="49" charset="0"/>
              </a:rPr>
              <a:t>-&gt;Square()</a:t>
            </a:r>
            <a:r>
              <a:rPr lang="ru-RU" altLang="ru-RU" sz="2000" b="1" dirty="0" smtClean="0">
                <a:latin typeface="Courier New" pitchFamily="49" charset="0"/>
              </a:rPr>
              <a:t>;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v1 = </a:t>
            </a:r>
            <a:r>
              <a:rPr lang="en-US" altLang="ru-RU" sz="2000" b="1" dirty="0" err="1" smtClean="0">
                <a:latin typeface="Courier New" pitchFamily="49" charset="0"/>
              </a:rPr>
              <a:t>pC</a:t>
            </a:r>
            <a:r>
              <a:rPr lang="en-US" altLang="ru-RU" sz="2000" b="1" dirty="0" smtClean="0">
                <a:latin typeface="Courier New" pitchFamily="49" charset="0"/>
              </a:rPr>
              <a:t>-&gt;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V()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r>
              <a:rPr lang="en-US" altLang="ru-RU" sz="2000" dirty="0" smtClean="0">
                <a:latin typeface="Courier New" pitchFamily="49" charset="0"/>
              </a:rPr>
              <a:t> </a:t>
            </a:r>
            <a:r>
              <a:rPr lang="ru-RU" altLang="ru-RU" sz="2000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solidFill>
                  <a:srgbClr val="FF3300"/>
                </a:solidFill>
              </a:rPr>
              <a:t>// </a:t>
            </a:r>
            <a:r>
              <a:rPr lang="ru-RU" altLang="ru-RU" sz="2000" b="1" dirty="0" smtClean="0">
                <a:solidFill>
                  <a:srgbClr val="FF3300"/>
                </a:solidFill>
              </a:rPr>
              <a:t>ошибка</a:t>
            </a:r>
            <a:r>
              <a:rPr lang="en-US" altLang="ru-RU" sz="2000" b="1" dirty="0" smtClean="0">
                <a:solidFill>
                  <a:srgbClr val="FF3300"/>
                </a:solidFill>
              </a:rPr>
              <a:t>!</a:t>
            </a:r>
          </a:p>
          <a:p>
            <a:pPr eaLnBrk="1" hangingPunct="1">
              <a:buNone/>
              <a:defRPr/>
            </a:pPr>
            <a:r>
              <a:rPr lang="ru-RU" altLang="ru-RU" sz="2000" b="1" dirty="0" smtClean="0"/>
              <a:t>Правильно:</a:t>
            </a:r>
            <a:endParaRPr lang="en-US" altLang="ru-RU" sz="2000" b="1" dirty="0" smtClean="0"/>
          </a:p>
          <a:p>
            <a:pPr eaLnBrk="1" hangingPunct="1"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v1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=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reinterpret_cast</a:t>
            </a:r>
            <a:r>
              <a:rPr lang="en-US" altLang="ru-RU" sz="2000" b="1" dirty="0" smtClean="0">
                <a:latin typeface="Courier New" pitchFamily="49" charset="0"/>
              </a:rPr>
              <a:t>&lt;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TVRoom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*&gt;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pC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-&gt;</a:t>
            </a:r>
            <a:r>
              <a:rPr lang="en-US" altLang="ru-RU" sz="2000" b="1" dirty="0" smtClean="0">
                <a:latin typeface="Courier New" pitchFamily="49" charset="0"/>
              </a:rPr>
              <a:t>V()</a:t>
            </a:r>
            <a:r>
              <a:rPr lang="ru-RU" altLang="ru-RU" sz="2000" b="1" dirty="0" smtClean="0"/>
              <a:t>; </a:t>
            </a:r>
            <a:r>
              <a:rPr lang="en-US" altLang="ru-RU" sz="2000" b="1" dirty="0" smtClean="0"/>
              <a:t> </a:t>
            </a:r>
          </a:p>
          <a:p>
            <a:pPr eaLnBrk="1" hangingPunct="1">
              <a:buNone/>
              <a:defRPr/>
            </a:pPr>
            <a:r>
              <a:rPr lang="ru-RU" altLang="ru-RU" sz="2000" dirty="0" smtClean="0"/>
              <a:t>или для полиморфного объекта:</a:t>
            </a:r>
            <a:endParaRPr lang="en-US" altLang="ru-RU" sz="2000" dirty="0" smtClean="0"/>
          </a:p>
          <a:p>
            <a:pPr eaLnBrk="1" hangingPunct="1"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v1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=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dynamic_cast</a:t>
            </a:r>
            <a:r>
              <a:rPr lang="en-US" altLang="ru-RU" sz="2000" b="1" dirty="0" smtClean="0">
                <a:latin typeface="Courier New" pitchFamily="49" charset="0"/>
              </a:rPr>
              <a:t>&lt;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TVRoom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*&gt;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pC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-&gt;</a:t>
            </a:r>
            <a:r>
              <a:rPr lang="en-US" altLang="ru-RU" sz="2000" b="1" dirty="0" smtClean="0">
                <a:latin typeface="Courier New" pitchFamily="49" charset="0"/>
              </a:rPr>
              <a:t>V();</a:t>
            </a:r>
            <a:endParaRPr lang="ru-RU" altLang="ru-RU" sz="2000" dirty="0" smtClean="0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259632" y="1628800"/>
          <a:ext cx="6408712" cy="2520875"/>
        </p:xfrm>
        <a:graphic>
          <a:graphicData uri="http://schemas.openxmlformats.org/presentationml/2006/ole">
            <p:oleObj spid="_x0000_s6156" name="Visio" r:id="rId3" imgW="3252216" imgH="1380744" progId="Visio.Drawing.11">
              <p:embed/>
            </p:oleObj>
          </a:graphicData>
        </a:graphic>
      </p:graphicFrame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436096" y="4869160"/>
            <a:ext cx="3707904" cy="720080"/>
          </a:xfrm>
          <a:prstGeom prst="wedgeRoundRectCallout">
            <a:avLst>
              <a:gd name="adj1" fmla="val -87284"/>
              <a:gd name="adj2" fmla="val 10636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altLang="ru-RU" dirty="0" smtClean="0">
                <a:solidFill>
                  <a:srgbClr val="FF0000"/>
                </a:solidFill>
                <a:latin typeface="+mn-lt"/>
              </a:rPr>
              <a:t>Объект производного класса, но указатель его не видит!</a:t>
            </a:r>
            <a:endParaRPr lang="ru-RU" alt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5010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Ex07_06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E20DFC6-CDA8-44C1-8EF2-09AAC31D4E41}" type="slidenum">
              <a:rPr lang="ru-RU" altLang="ru-RU" smtClean="0"/>
              <a:pPr/>
              <a:t>45</a:t>
            </a:fld>
            <a:endParaRPr lang="ru-RU" altLang="ru-RU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55588"/>
            <a:ext cx="8353425" cy="652462"/>
          </a:xfrm>
        </p:spPr>
        <p:txBody>
          <a:bodyPr/>
          <a:lstStyle/>
          <a:p>
            <a:pPr marL="838200" indent="-838200" eaLnBrk="1" hangingPunct="1"/>
            <a:r>
              <a:rPr lang="ru-RU" altLang="ru-RU" sz="2800" b="1" smtClean="0"/>
              <a:t>7</a:t>
            </a:r>
            <a:r>
              <a:rPr lang="en-US" altLang="ru-RU" sz="2800" b="1" smtClean="0"/>
              <a:t>.</a:t>
            </a:r>
            <a:r>
              <a:rPr lang="ru-RU" altLang="ru-RU" sz="2800" b="1" smtClean="0"/>
              <a:t>4</a:t>
            </a:r>
            <a:r>
              <a:rPr lang="en-US" altLang="ru-RU" sz="2800" b="1" smtClean="0"/>
              <a:t>  </a:t>
            </a:r>
            <a:r>
              <a:rPr lang="ru-RU" altLang="ru-RU" sz="2800" b="1" smtClean="0"/>
              <a:t>Композиция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08720"/>
            <a:ext cx="8893175" cy="5949280"/>
          </a:xfrm>
        </p:spPr>
        <p:txBody>
          <a:bodyPr/>
          <a:lstStyle/>
          <a:p>
            <a:pPr marL="358775" lvl="2" indent="-358775"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Композиция</a:t>
            </a:r>
            <a:r>
              <a:rPr lang="ru-RU" altLang="ru-RU" sz="2000" b="1" dirty="0" smtClean="0"/>
              <a:t> </a:t>
            </a:r>
            <a:r>
              <a:rPr lang="ru-RU" altLang="ru-RU" sz="2000" dirty="0" smtClean="0"/>
              <a:t>– включение объектов одного класса в объекты другого. Реализуется механизмом поддержки объектных полей.</a:t>
            </a:r>
          </a:p>
          <a:p>
            <a:pPr marL="358775" lvl="2" indent="3175" eaLnBrk="1" hangingPunct="1">
              <a:buFont typeface="Wingdings" pitchFamily="2" charset="2"/>
              <a:buNone/>
              <a:defRPr/>
            </a:pPr>
            <a:endParaRPr lang="ru-RU" altLang="ru-RU" sz="2000" dirty="0" smtClean="0"/>
          </a:p>
          <a:p>
            <a:pPr marL="358775" lvl="2" indent="3175" eaLnBrk="1" hangingPunct="1">
              <a:buFont typeface="Wingdings" pitchFamily="2" charset="2"/>
              <a:buNone/>
              <a:defRPr/>
            </a:pPr>
            <a:endParaRPr lang="ru-RU" altLang="ru-RU" sz="2000" dirty="0" smtClean="0"/>
          </a:p>
          <a:p>
            <a:pPr marL="358775" lvl="2" indent="3175" eaLnBrk="1" hangingPunct="1">
              <a:buFont typeface="Wingdings" pitchFamily="2" charset="2"/>
              <a:buNone/>
              <a:defRPr/>
            </a:pPr>
            <a:endParaRPr lang="en-US" altLang="ru-RU" dirty="0" smtClean="0"/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endParaRPr lang="en-US" altLang="ru-RU" sz="800" dirty="0" smtClean="0">
              <a:latin typeface="Courier New" pitchFamily="49" charset="0"/>
              <a:cs typeface="Courier New" pitchFamily="49" charset="0"/>
            </a:endParaRP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ROOM_H</a:t>
            </a: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#define ROOM_H</a:t>
            </a: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private: float length, width;</a:t>
            </a: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public:   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(){}</a:t>
            </a: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(float l, float w){</a:t>
            </a: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 length = l;</a:t>
            </a: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 width = w;</a:t>
            </a: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	float Square(){</a:t>
            </a: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     return length* width;</a:t>
            </a: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358775" lvl="2" indent="3175" eaLnBrk="1" hangingPunct="1">
              <a:spcBef>
                <a:spcPts val="0"/>
              </a:spcBef>
              <a:buNone/>
              <a:defRPr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// ROOM_H</a:t>
            </a:r>
            <a:endParaRPr lang="ru-RU" altLang="ru-RU" sz="18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23850" y="1628775"/>
          <a:ext cx="3240088" cy="1152525"/>
        </p:xfrm>
        <a:graphic>
          <a:graphicData uri="http://schemas.openxmlformats.org/presentationml/2006/ole">
            <p:oleObj spid="_x0000_s7190" name="Visio" r:id="rId3" imgW="1551432" imgH="551688" progId="Visio.Drawing.11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0" y="1739900"/>
          <a:ext cx="5099050" cy="998538"/>
        </p:xfrm>
        <a:graphic>
          <a:graphicData uri="http://schemas.openxmlformats.org/presentationml/2006/ole">
            <p:oleObj spid="_x0000_s7191" name="Visio" r:id="rId4" imgW="2806411" imgH="548910" progId="Visio.Drawing.11">
              <p:embed/>
            </p:oleObj>
          </a:graphicData>
        </a:graphic>
      </p:graphicFrame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220072" y="3717032"/>
            <a:ext cx="3744416" cy="1296144"/>
          </a:xfrm>
          <a:prstGeom prst="wedgeRoundRectCallout">
            <a:avLst>
              <a:gd name="adj1" fmla="val -93219"/>
              <a:gd name="adj2" fmla="val -22396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altLang="ru-RU" dirty="0" smtClean="0">
                <a:latin typeface="+mn-lt"/>
              </a:rPr>
              <a:t>Наличие конструктора без параметров </a:t>
            </a:r>
            <a:r>
              <a:rPr lang="ru-RU" altLang="ru-RU" dirty="0" smtClean="0">
                <a:solidFill>
                  <a:srgbClr val="FF0000"/>
                </a:solidFill>
                <a:latin typeface="+mn-lt"/>
              </a:rPr>
              <a:t>обязательно</a:t>
            </a:r>
            <a:r>
              <a:rPr lang="ru-RU" altLang="ru-RU" dirty="0" smtClean="0">
                <a:latin typeface="+mn-lt"/>
              </a:rPr>
              <a:t>, так как создается объектное поле Массив объектов!</a:t>
            </a:r>
            <a:endParaRPr lang="ru-RU" altLang="ru-RU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52320" y="11967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Ex07_07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176F4D0-2E84-49A3-AFF1-8ADA8242CE96}" type="slidenum">
              <a:rPr lang="ru-RU" altLang="ru-RU" smtClean="0"/>
              <a:pPr/>
              <a:t>46</a:t>
            </a:fld>
            <a:endParaRPr lang="ru-RU" altLang="ru-RU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396536" cy="4365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Инициализация массива объектов в конструкторе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980728"/>
            <a:ext cx="9073703" cy="587727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А. Инициализация массивом объектов</a:t>
            </a: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rr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[3] = {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(3,5.1),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(2.2,2),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(3,3)};</a:t>
            </a: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TFlat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A(3,rr);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endParaRPr lang="ru-RU" altLang="ru-RU" sz="800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	1)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При заданном(неизменяемом) количестве элементов:</a:t>
            </a:r>
            <a:endParaRPr lang="en-US" altLang="ru-RU" sz="2000" i="1" dirty="0" smtClean="0">
              <a:solidFill>
                <a:schemeClr val="bg2">
                  <a:lumMod val="60000"/>
                  <a:lumOff val="40000"/>
                </a:schemeClr>
              </a:solidFill>
              <a:cs typeface="Courier New" pitchFamily="49" charset="0"/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TFlat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(const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r[]):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rooms{r[0],r[1],r[2]}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{}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конструктор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endParaRPr lang="ru-RU" altLang="ru-RU" sz="800" dirty="0" smtClean="0">
              <a:solidFill>
                <a:schemeClr val="bg2">
                  <a:lumMod val="40000"/>
                  <a:lumOff val="60000"/>
                </a:schemeClr>
              </a:solidFill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       2)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Если количество элементов заранее неизвестно:</a:t>
            </a:r>
            <a:endParaRPr lang="en-US" altLang="ru-RU" sz="2000" i="1" dirty="0" smtClean="0">
              <a:solidFill>
                <a:schemeClr val="bg2">
                  <a:lumMod val="60000"/>
                  <a:lumOff val="40000"/>
                </a:schemeClr>
              </a:solidFill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TFlat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an,TRoom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r[]):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n(an)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конструктор</a:t>
            </a:r>
            <a:endParaRPr lang="en-US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= 0;i&lt;=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++) </a:t>
            </a: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rooms[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 = r[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endParaRPr lang="ru-RU" altLang="ru-RU" sz="800" b="1" dirty="0" smtClean="0"/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Б. Инициализация массивом значений или структур:</a:t>
            </a: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float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rr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[][2] = {{3,5.1},{2.2,2},{3,3}};</a:t>
            </a: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TFlat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A(3,rr);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При заданном(неизменяемом) количестве элементов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TFlat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an,float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r[][2]):n(an),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конструктор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	  </a:t>
            </a: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rooms{{r[0][0],r[0][1]},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{r[1][0],r[1][1]},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                                   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None/>
              <a:defRPr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{r[2][0],r[2][1]}}{}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176F4D0-2E84-49A3-AFF1-8ADA8242CE96}" type="slidenum">
              <a:rPr lang="ru-RU" altLang="ru-RU" smtClean="0"/>
              <a:pPr/>
              <a:t>47</a:t>
            </a:fld>
            <a:endParaRPr lang="ru-RU" altLang="ru-RU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642350" cy="4365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Пример. Композиция (2)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908720"/>
            <a:ext cx="8893175" cy="5949279"/>
          </a:xfrm>
        </p:spPr>
        <p:txBody>
          <a:bodyPr/>
          <a:lstStyle/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Room.h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TFlat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private: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rooms[10];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объектное поле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  <a:cs typeface="Courier New" pitchFamily="49" charset="0"/>
            </a:endParaRP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public: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TFlat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an,TRoom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r[]):n(an){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= 0;i&lt;=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++) 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rooms[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 = r[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float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flatSq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float s = 0;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   for 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= 0;i&lt;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++)s +=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rooms[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].Square();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   return s;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main() {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rr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[3] = {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(3,5.1),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(2.2,2),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(3,3)};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TFlat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A(3,rr);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&lt;&lt; "S = " 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A.flatSq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() 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hangingPunct="1">
              <a:lnSpc>
                <a:spcPct val="88000"/>
              </a:lnSpc>
              <a:spcBef>
                <a:spcPts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5436096" y="1268760"/>
            <a:ext cx="3707904" cy="720080"/>
          </a:xfrm>
          <a:prstGeom prst="wedgeRoundRectCallout">
            <a:avLst>
              <a:gd name="adj1" fmla="val -107329"/>
              <a:gd name="adj2" fmla="val 67152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altLang="ru-RU" dirty="0" smtClean="0">
                <a:latin typeface="+mn-lt"/>
              </a:rPr>
              <a:t>Количество объектов задается при конструировании</a:t>
            </a:r>
            <a:endParaRPr lang="ru-RU" altLang="ru-RU" dirty="0">
              <a:latin typeface="+mn-lt"/>
            </a:endParaRPr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6704" y="2276872"/>
            <a:ext cx="260428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AEDF76-5427-438E-BB99-79E48CE30DEA}" type="slidenum">
              <a:rPr lang="ru-RU" altLang="ru-RU" smtClean="0"/>
              <a:pPr/>
              <a:t>48</a:t>
            </a:fld>
            <a:endParaRPr lang="ru-RU" altLang="ru-RU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497887" cy="360362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7.5 Наполнение (агрегация)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765175"/>
            <a:ext cx="8893175" cy="1368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Наполнение</a:t>
            </a:r>
            <a:r>
              <a:rPr lang="ru-RU" altLang="ru-RU" sz="2000" dirty="0" smtClean="0"/>
              <a:t> </a:t>
            </a:r>
            <a:r>
              <a:rPr lang="en-US" altLang="ru-RU" sz="2000" dirty="0" smtClean="0"/>
              <a:t>–</a:t>
            </a:r>
            <a:r>
              <a:rPr lang="ru-RU" altLang="ru-RU" sz="2000" dirty="0" smtClean="0"/>
              <a:t> механизм построения классов, при котором объекты строящегося класса </a:t>
            </a: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могут</a:t>
            </a:r>
            <a:r>
              <a:rPr lang="ru-RU" altLang="ru-RU" sz="2000" dirty="0" smtClean="0"/>
              <a:t> включать неопределенное количество: от 0 до сравнительно больших значений (на практике обычно до нескольких десятков), объектов других классов.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b="1" dirty="0" smtClean="0">
                <a:latin typeface="Courier New" pitchFamily="49" charset="0"/>
              </a:rPr>
              <a:t>              </a:t>
            </a:r>
            <a:endParaRPr lang="ru-RU" altLang="ru-RU" sz="2000" dirty="0" smtClean="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200275"/>
            <a:ext cx="25336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5084763"/>
            <a:ext cx="5329238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5288" y="3500438"/>
            <a:ext cx="1944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Реализация в виде массива окон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932363" y="4365625"/>
            <a:ext cx="2303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Реализация в виде списка окон</a:t>
            </a:r>
          </a:p>
        </p:txBody>
      </p:sp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4479925"/>
            <a:ext cx="1655763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4067944" y="2276872"/>
          <a:ext cx="4392488" cy="1177874"/>
        </p:xfrm>
        <a:graphic>
          <a:graphicData uri="http://schemas.openxmlformats.org/presentationml/2006/ole">
            <p:oleObj spid="_x0000_s62477" name="Visio" r:id="rId6" imgW="2566803" imgH="694980" progId="Visio.Drawing.11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48264" y="18448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Ex07_08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1E5D848-7C02-477B-8C86-A5BA202663B0}" type="slidenum">
              <a:rPr lang="ru-RU" altLang="ru-RU" smtClean="0"/>
              <a:pPr/>
              <a:t>49</a:t>
            </a:fld>
            <a:endParaRPr lang="ru-RU" altLang="ru-RU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353425" cy="2159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 Наполнение</a:t>
            </a:r>
            <a:r>
              <a:rPr lang="en-US" altLang="ru-RU" sz="2800" b="1" dirty="0" smtClean="0"/>
              <a:t> (2)</a:t>
            </a:r>
            <a:endParaRPr lang="ru-RU" altLang="ru-RU" sz="2800" b="1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765175"/>
            <a:ext cx="8642350" cy="6092825"/>
          </a:xfrm>
        </p:spPr>
        <p:txBody>
          <a:bodyPr/>
          <a:lstStyle/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ifndef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WIN_H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#define WIN_H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</a:rPr>
              <a:t>TWin</a:t>
            </a:r>
            <a:r>
              <a:rPr lang="en-US" altLang="ru-RU" sz="2000" b="1" dirty="0" smtClean="0"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private: float length, width;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public: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TWin</a:t>
            </a:r>
            <a:r>
              <a:rPr lang="en-US" altLang="ru-RU" sz="2000" b="1" dirty="0" smtClean="0">
                <a:latin typeface="Courier New" pitchFamily="49" charset="0"/>
              </a:rPr>
              <a:t>(float l, float w){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length = l;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width = w;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}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float Square(){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return length* width;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}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struct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SWin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{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тип элемента списка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TWin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win;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SWin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*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pSWin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};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endif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// WIN_H</a:t>
            </a:r>
            <a:endParaRPr lang="ru-RU" altLang="ru-RU" sz="8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3C0FE8-BCF8-4162-BF1F-3BFEA13AD55F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353425" cy="215900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Эволюция технологии разработки ПО (4)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3889375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 smtClean="0"/>
              <a:t>3. Объектный подход к программированию –        </a:t>
            </a:r>
            <a:r>
              <a:rPr lang="ru-RU" altLang="ru-RU" sz="2000" smtClean="0"/>
              <a:t>с середины 80-х до наших дней</a:t>
            </a:r>
            <a:r>
              <a:rPr lang="ru-RU" altLang="ru-RU" sz="2000" b="1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smtClean="0"/>
              <a:t>Объектно-ориентированное  программирование </a:t>
            </a:r>
            <a:r>
              <a:rPr lang="ru-RU" altLang="ru-RU" sz="2000" smtClean="0"/>
              <a:t>– технология создания сложного программного обеспечения, основанная на представлении програм-мы в виде системы объек-тов, каждый из которых яв-ляется экземпляром опре-деленного типа (класса),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	а классы образуют иерар-хию с наследованием свойств. </a:t>
            </a:r>
            <a:r>
              <a:rPr lang="ru-RU" altLang="ru-RU" sz="2000" b="1" smtClean="0"/>
              <a:t> </a:t>
            </a:r>
            <a:endParaRPr lang="ru-RU" altLang="ru-RU" sz="2000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908050"/>
            <a:ext cx="46228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8101013" y="2060575"/>
            <a:ext cx="719137" cy="504825"/>
          </a:xfrm>
          <a:prstGeom prst="rightArrow">
            <a:avLst>
              <a:gd name="adj1" fmla="val 50000"/>
              <a:gd name="adj2" fmla="val 356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567587D-2E07-4F09-9DF2-569F6629F806}" type="slidenum">
              <a:rPr lang="ru-RU" altLang="ru-RU" smtClean="0"/>
              <a:pPr/>
              <a:t>50</a:t>
            </a:fld>
            <a:endParaRPr lang="ru-RU" altLang="ru-RU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353425" cy="2159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 Наполнение</a:t>
            </a:r>
            <a:r>
              <a:rPr lang="en-US" altLang="ru-RU" sz="2800" b="1" dirty="0" smtClean="0"/>
              <a:t> (3)</a:t>
            </a:r>
            <a:endParaRPr lang="ru-RU" altLang="ru-RU" sz="2800" b="1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712"/>
            <a:ext cx="8893175" cy="6021288"/>
          </a:xfrm>
        </p:spPr>
        <p:txBody>
          <a:bodyPr/>
          <a:lstStyle/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Win.h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</a:rPr>
              <a:t>TWRoom</a:t>
            </a:r>
            <a:r>
              <a:rPr lang="en-US" altLang="ru-RU" sz="2000" b="1" dirty="0" smtClean="0">
                <a:latin typeface="Courier New" pitchFamily="49" charset="0"/>
              </a:rPr>
              <a:t> {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private: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n;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SWin</a:t>
            </a:r>
            <a:r>
              <a:rPr lang="en-US" altLang="ru-RU" sz="2000" b="1" dirty="0" smtClean="0">
                <a:latin typeface="Courier New" pitchFamily="49" charset="0"/>
              </a:rPr>
              <a:t> *windows;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public: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TWRoom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nn,TWin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ww</a:t>
            </a:r>
            <a:r>
              <a:rPr lang="en-US" altLang="ru-RU" sz="2000" b="1" dirty="0" smtClean="0">
                <a:latin typeface="Courier New" pitchFamily="49" charset="0"/>
              </a:rPr>
              <a:t>[]):n(</a:t>
            </a:r>
            <a:r>
              <a:rPr lang="en-US" altLang="ru-RU" sz="2000" b="1" dirty="0" err="1" smtClean="0">
                <a:latin typeface="Courier New" pitchFamily="49" charset="0"/>
              </a:rPr>
              <a:t>nn</a:t>
            </a:r>
            <a:r>
              <a:rPr lang="en-US" altLang="ru-RU" sz="2000" b="1" dirty="0" smtClean="0">
                <a:latin typeface="Courier New" pitchFamily="49" charset="0"/>
              </a:rPr>
              <a:t>),windows(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en-US" altLang="ru-RU" sz="2000" b="1" dirty="0" smtClean="0">
                <a:latin typeface="Courier New" pitchFamily="49" charset="0"/>
              </a:rPr>
              <a:t>) {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</a:t>
            </a:r>
            <a:r>
              <a:rPr lang="en-US" altLang="ru-RU" sz="2000" b="1" dirty="0" err="1" smtClean="0">
                <a:latin typeface="Courier New" pitchFamily="49" charset="0"/>
              </a:rPr>
              <a:t>SWin</a:t>
            </a:r>
            <a:r>
              <a:rPr lang="en-US" altLang="ru-RU" sz="2000" b="1" dirty="0" smtClean="0">
                <a:latin typeface="Courier New" pitchFamily="49" charset="0"/>
              </a:rPr>
              <a:t> *q;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if (n&gt;0) {</a:t>
            </a:r>
            <a:r>
              <a:rPr lang="ru-RU" altLang="ru-RU" sz="2000" b="1" dirty="0" smtClean="0">
                <a:latin typeface="Courier New" pitchFamily="49" charset="0"/>
              </a:rPr>
              <a:t>      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создание списка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    for(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=0;i&lt;</a:t>
            </a:r>
            <a:r>
              <a:rPr lang="en-US" altLang="ru-RU" sz="2000" b="1" dirty="0" err="1" smtClean="0">
                <a:latin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</a:rPr>
              <a:t>++){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        q = new </a:t>
            </a:r>
            <a:r>
              <a:rPr lang="en-US" altLang="ru-RU" sz="2000" b="1" dirty="0" err="1" smtClean="0">
                <a:latin typeface="Courier New" pitchFamily="49" charset="0"/>
              </a:rPr>
              <a:t>SWin</a:t>
            </a:r>
            <a:r>
              <a:rPr lang="en-US" altLang="ru-RU" sz="2000" b="1" dirty="0" smtClean="0">
                <a:latin typeface="Courier New" pitchFamily="49" charset="0"/>
              </a:rPr>
              <a:t>{</a:t>
            </a:r>
            <a:r>
              <a:rPr lang="en-US" altLang="ru-RU" sz="2000" b="1" dirty="0" err="1" smtClean="0">
                <a:latin typeface="Courier New" pitchFamily="49" charset="0"/>
              </a:rPr>
              <a:t>ww</a:t>
            </a:r>
            <a:r>
              <a:rPr lang="en-US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],windows};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        windows = q;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    }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}</a:t>
            </a:r>
          </a:p>
          <a:p>
            <a:pPr marL="179388"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896C38-FFBD-4A44-B568-F7DCADFE08A1}" type="slidenum">
              <a:rPr lang="ru-RU" altLang="ru-RU" smtClean="0"/>
              <a:pPr/>
              <a:t>51</a:t>
            </a:fld>
            <a:endParaRPr lang="ru-RU" altLang="ru-RU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353425" cy="2159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  Наполнение</a:t>
            </a:r>
            <a:r>
              <a:rPr lang="en-US" altLang="ru-RU" sz="2800" b="1" dirty="0" smtClean="0"/>
              <a:t> (4)</a:t>
            </a:r>
            <a:endParaRPr lang="ru-RU" altLang="ru-RU" sz="2800" b="1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08720"/>
            <a:ext cx="8893175" cy="5949280"/>
          </a:xfrm>
        </p:spPr>
        <p:txBody>
          <a:bodyPr/>
          <a:lstStyle/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float </a:t>
            </a:r>
            <a:r>
              <a:rPr lang="en-US" altLang="ru-RU" sz="2000" b="1" dirty="0" err="1" smtClean="0">
                <a:latin typeface="Courier New" pitchFamily="49" charset="0"/>
              </a:rPr>
              <a:t>winSq</a:t>
            </a:r>
            <a:r>
              <a:rPr lang="en-US" altLang="ru-RU" sz="2000" b="1" dirty="0" smtClean="0">
                <a:latin typeface="Courier New" pitchFamily="49" charset="0"/>
              </a:rPr>
              <a:t>(){       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вычисление площади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float s = 0;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</a:t>
            </a:r>
            <a:r>
              <a:rPr lang="en-US" altLang="ru-RU" sz="2000" b="1" dirty="0" err="1" smtClean="0">
                <a:latin typeface="Courier New" pitchFamily="49" charset="0"/>
              </a:rPr>
              <a:t>SWin</a:t>
            </a:r>
            <a:r>
              <a:rPr lang="en-US" altLang="ru-RU" sz="2000" b="1" dirty="0" smtClean="0">
                <a:latin typeface="Courier New" pitchFamily="49" charset="0"/>
              </a:rPr>
              <a:t> *q = windows;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for 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 = 0;i&lt;</a:t>
            </a:r>
            <a:r>
              <a:rPr lang="en-US" altLang="ru-RU" sz="2000" b="1" dirty="0" err="1" smtClean="0">
                <a:latin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</a:rPr>
              <a:t>++) {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s += q-&gt;</a:t>
            </a:r>
            <a:r>
              <a:rPr lang="en-US" altLang="ru-RU" sz="2000" b="1" dirty="0" err="1" smtClean="0">
                <a:latin typeface="Courier New" pitchFamily="49" charset="0"/>
              </a:rPr>
              <a:t>win.Square</a:t>
            </a:r>
            <a:r>
              <a:rPr lang="en-US" altLang="ru-RU" sz="2000" b="1" dirty="0" smtClean="0">
                <a:latin typeface="Courier New" pitchFamily="49" charset="0"/>
              </a:rPr>
              <a:t>();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q = q-&gt;</a:t>
            </a:r>
            <a:r>
              <a:rPr lang="en-US" altLang="ru-RU" sz="2000" b="1" dirty="0" err="1" smtClean="0">
                <a:latin typeface="Courier New" pitchFamily="49" charset="0"/>
              </a:rPr>
              <a:t>pSWin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}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return s;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}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~</a:t>
            </a:r>
            <a:r>
              <a:rPr lang="en-US" altLang="ru-RU" sz="2000" b="1" dirty="0" err="1" smtClean="0">
                <a:latin typeface="Courier New" pitchFamily="49" charset="0"/>
              </a:rPr>
              <a:t>TWRoom</a:t>
            </a:r>
            <a:r>
              <a:rPr lang="en-US" altLang="ru-RU" sz="2000" b="1" dirty="0" smtClean="0">
                <a:latin typeface="Courier New" pitchFamily="49" charset="0"/>
              </a:rPr>
              <a:t>(){           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деструктор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</a:t>
            </a:r>
            <a:r>
              <a:rPr lang="en-US" altLang="ru-RU" sz="2000" b="1" dirty="0" err="1" smtClean="0">
                <a:latin typeface="Courier New" pitchFamily="49" charset="0"/>
              </a:rPr>
              <a:t>SWin</a:t>
            </a:r>
            <a:r>
              <a:rPr lang="en-US" altLang="ru-RU" sz="2000" b="1" dirty="0" smtClean="0">
                <a:latin typeface="Courier New" pitchFamily="49" charset="0"/>
              </a:rPr>
              <a:t> *q = windows;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for 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=0;i&lt;</a:t>
            </a:r>
            <a:r>
              <a:rPr lang="en-US" altLang="ru-RU" sz="2000" b="1" dirty="0" err="1" smtClean="0">
                <a:latin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</a:rPr>
              <a:t>++) {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delete q;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windows = q = windows-&gt;</a:t>
            </a:r>
            <a:r>
              <a:rPr lang="en-US" altLang="ru-RU" sz="2000" b="1" dirty="0" err="1" smtClean="0">
                <a:latin typeface="Courier New" pitchFamily="49" charset="0"/>
              </a:rPr>
              <a:t>pSWin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}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}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};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FF7C39-B30A-4E24-A9A0-EB92089682AE}" type="slidenum">
              <a:rPr lang="ru-RU" altLang="ru-RU" smtClean="0"/>
              <a:pPr/>
              <a:t>52</a:t>
            </a:fld>
            <a:endParaRPr lang="ru-RU" altLang="ru-RU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353425" cy="2159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 Наполнение</a:t>
            </a:r>
            <a:r>
              <a:rPr lang="en-US" altLang="ru-RU" sz="2800" b="1" dirty="0" smtClean="0"/>
              <a:t> (5)</a:t>
            </a:r>
            <a:endParaRPr lang="ru-RU" altLang="ru-RU" sz="2800" b="1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765175"/>
            <a:ext cx="8893175" cy="6092825"/>
          </a:xfrm>
        </p:spPr>
        <p:txBody>
          <a:bodyPr/>
          <a:lstStyle/>
          <a:p>
            <a:pPr marL="179388" eaLnBrk="1" hangingPunct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TWin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= {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TWin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(3,2.1),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TWin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(2.2,2.1)};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TWRoom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A(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79388" eaLnBrk="1" hangingPunct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"S = 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A.winSq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79388" eaLnBrk="1" hangingPunct="1">
              <a:spcBef>
                <a:spcPts val="2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79388" eaLnBrk="1" hangingPunct="1">
              <a:spcBef>
                <a:spcPts val="200"/>
              </a:spcBef>
              <a:buFont typeface="Wingdings" pitchFamily="2" charset="2"/>
              <a:buNone/>
            </a:pPr>
            <a:endParaRPr lang="en-US" sz="20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708920"/>
            <a:ext cx="267982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4E64704-A06D-478E-90CD-A06D2E142E43}" type="slidenum">
              <a:rPr lang="ru-RU" altLang="ru-RU" smtClean="0"/>
              <a:pPr/>
              <a:t>53</a:t>
            </a:fld>
            <a:endParaRPr lang="ru-RU" altLang="ru-RU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353425" cy="503238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7</a:t>
            </a:r>
            <a:r>
              <a:rPr lang="en-US" altLang="ru-RU" sz="2800" b="1" smtClean="0"/>
              <a:t>.6 </a:t>
            </a:r>
            <a:r>
              <a:rPr lang="ru-RU" altLang="ru-RU" sz="2800" b="1" smtClean="0"/>
              <a:t>Простой полиморфизм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836613"/>
            <a:ext cx="8893175" cy="6021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/>
              <a:t>Простой</a:t>
            </a:r>
            <a:r>
              <a:rPr lang="en-US" altLang="ru-RU" sz="2000" b="1" dirty="0" smtClean="0"/>
              <a:t> (</a:t>
            </a:r>
            <a:r>
              <a:rPr lang="ru-RU" altLang="ru-RU" sz="2000" b="1" dirty="0" smtClean="0"/>
              <a:t>статический</a:t>
            </a:r>
            <a:r>
              <a:rPr lang="en-US" altLang="ru-RU" sz="2000" b="1" dirty="0" smtClean="0"/>
              <a:t>)</a:t>
            </a:r>
            <a:r>
              <a:rPr lang="ru-RU" altLang="ru-RU" sz="2000" b="1" dirty="0" smtClean="0"/>
              <a:t> полиморфизм </a:t>
            </a:r>
            <a:r>
              <a:rPr lang="ru-RU" altLang="ru-RU" sz="2000" dirty="0" smtClean="0"/>
              <a:t>– механизм переопределения методов при наследовании, при котором связь метода с объектом выполняется на этапе компиляции (</a:t>
            </a:r>
            <a:r>
              <a:rPr lang="ru-RU" altLang="ru-RU" sz="2000" i="1" dirty="0" smtClean="0"/>
              <a:t>раннее связывание</a:t>
            </a:r>
            <a:r>
              <a:rPr lang="ru-RU" altLang="ru-RU" sz="2000" dirty="0" smtClean="0"/>
              <a:t>).</a:t>
            </a:r>
            <a:endParaRPr lang="en-US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000" dirty="0" smtClean="0"/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ROOM_H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#define ROOM_H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protected: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float length, width;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public: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(float l, float w){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     length = l;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     width = w;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 float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     return length* width;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// ROOM_H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115616" y="1916832"/>
          <a:ext cx="3025775" cy="1008063"/>
        </p:xfrm>
        <a:graphic>
          <a:graphicData uri="http://schemas.openxmlformats.org/presentationml/2006/ole">
            <p:oleObj spid="_x0000_s8214" name="Visio" r:id="rId3" imgW="1551103" imgH="550800" progId="Visio.Drawing.11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842000" y="1992313"/>
          <a:ext cx="2255838" cy="2063750"/>
        </p:xfrm>
        <a:graphic>
          <a:graphicData uri="http://schemas.openxmlformats.org/presentationml/2006/ole">
            <p:oleObj spid="_x0000_s8215" name="Visio" r:id="rId4" imgW="1309064" imgH="1199340" progId="Visio.Drawing.11">
              <p:embed/>
            </p:oleObj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084168" y="4653136"/>
            <a:ext cx="2664296" cy="1008112"/>
          </a:xfrm>
          <a:prstGeom prst="wedgeRoundRectCallout">
            <a:avLst>
              <a:gd name="adj1" fmla="val -98714"/>
              <a:gd name="adj2" fmla="val -11309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Поля должны быть доступны в производном классе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4328" y="148478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Ex07_09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B89D9A9-B6B5-4B2C-A032-9E4F8FB4C8E3}" type="slidenum">
              <a:rPr lang="ru-RU" altLang="ru-RU" smtClean="0"/>
              <a:pPr/>
              <a:t>54</a:t>
            </a:fld>
            <a:endParaRPr lang="ru-RU" altLang="ru-RU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424862" cy="4318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 Простой полиморфизм (2)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836613"/>
            <a:ext cx="8893175" cy="5761037"/>
          </a:xfrm>
        </p:spPr>
        <p:txBody>
          <a:bodyPr/>
          <a:lstStyle/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Room.h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</a:rPr>
              <a:t>TSRoom:public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private: float height;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public: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</a:t>
            </a:r>
            <a:r>
              <a:rPr lang="en-US" altLang="ru-RU" sz="2000" b="1" dirty="0" err="1" smtClean="0">
                <a:latin typeface="Courier New" pitchFamily="49" charset="0"/>
              </a:rPr>
              <a:t>TSRoom</a:t>
            </a:r>
            <a:r>
              <a:rPr lang="en-US" altLang="ru-RU" sz="2000" b="1" dirty="0" smtClean="0">
                <a:latin typeface="Courier New" pitchFamily="49" charset="0"/>
              </a:rPr>
              <a:t>(float </a:t>
            </a:r>
            <a:r>
              <a:rPr lang="en-US" altLang="ru-RU" sz="2000" b="1" dirty="0" err="1" smtClean="0">
                <a:latin typeface="Courier New" pitchFamily="49" charset="0"/>
              </a:rPr>
              <a:t>l,float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w,float</a:t>
            </a:r>
            <a:r>
              <a:rPr lang="en-US" altLang="ru-RU" sz="2000" b="1" dirty="0" smtClean="0">
                <a:latin typeface="Courier New" pitchFamily="49" charset="0"/>
              </a:rPr>
              <a:t> h):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                    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l,w</a:t>
            </a:r>
            <a:r>
              <a:rPr lang="en-US" altLang="ru-RU" sz="2000" b="1" dirty="0" smtClean="0">
                <a:latin typeface="Courier New" pitchFamily="49" charset="0"/>
              </a:rPr>
              <a:t>), height(h){}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float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Square</a:t>
            </a:r>
            <a:r>
              <a:rPr lang="en-US" altLang="ru-RU" sz="2000" b="1" dirty="0" smtClean="0">
                <a:latin typeface="Courier New" pitchFamily="49" charset="0"/>
              </a:rPr>
              <a:t>(){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return </a:t>
            </a:r>
            <a:r>
              <a:rPr lang="ru-RU" altLang="ru-RU" sz="2000" b="1" dirty="0" smtClean="0">
                <a:latin typeface="Courier New" pitchFamily="49" charset="0"/>
              </a:rPr>
              <a:t>2</a:t>
            </a:r>
            <a:r>
              <a:rPr lang="en-US" altLang="ru-RU" sz="2000" b="1" dirty="0" smtClean="0">
                <a:latin typeface="Courier New" pitchFamily="49" charset="0"/>
              </a:rPr>
              <a:t>*(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::Square()+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ru-RU" altLang="ru-RU" sz="2000" b="1" dirty="0" smtClean="0">
                <a:latin typeface="Courier New" pitchFamily="49" charset="0"/>
              </a:rPr>
              <a:t>                                 </a:t>
            </a:r>
            <a:r>
              <a:rPr lang="en-US" altLang="ru-RU" sz="2000" b="1" dirty="0" smtClean="0">
                <a:latin typeface="Courier New" pitchFamily="49" charset="0"/>
              </a:rPr>
              <a:t>height*(</a:t>
            </a:r>
            <a:r>
              <a:rPr lang="en-US" altLang="ru-RU" sz="2000" b="1" dirty="0" err="1" smtClean="0">
                <a:latin typeface="Courier New" pitchFamily="49" charset="0"/>
              </a:rPr>
              <a:t>length+width</a:t>
            </a:r>
            <a:r>
              <a:rPr lang="en-US" altLang="ru-RU" sz="2000" b="1" dirty="0" smtClean="0">
                <a:latin typeface="Courier New" pitchFamily="49" charset="0"/>
              </a:rPr>
              <a:t>));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}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main(){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TSRoom</a:t>
            </a:r>
            <a:r>
              <a:rPr lang="en-US" altLang="ru-RU" sz="2000" b="1" dirty="0" smtClean="0">
                <a:latin typeface="Courier New" pitchFamily="49" charset="0"/>
              </a:rPr>
              <a:t> A(3.1,5,2.8);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"S1 = " &lt;&lt;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A.TRoom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::</a:t>
            </a:r>
            <a:r>
              <a:rPr lang="en-US" altLang="ru-RU" sz="2000" b="1" dirty="0" smtClean="0">
                <a:latin typeface="Courier New" pitchFamily="49" charset="0"/>
              </a:rPr>
              <a:t>Square()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 &lt;&lt;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ru-RU" altLang="ru-RU" sz="2000" b="1" dirty="0" smtClean="0">
                <a:latin typeface="Courier New" pitchFamily="49" charset="0"/>
              </a:rPr>
              <a:t>           </a:t>
            </a:r>
            <a:r>
              <a:rPr lang="en-US" altLang="ru-RU" sz="2000" b="1" dirty="0" smtClean="0">
                <a:latin typeface="Courier New" pitchFamily="49" charset="0"/>
              </a:rPr>
              <a:t> "S2 = "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&lt;&lt; </a:t>
            </a:r>
            <a:r>
              <a:rPr lang="en-US" altLang="ru-RU" sz="2000" b="1" dirty="0" err="1" smtClean="0">
                <a:latin typeface="Courier New" pitchFamily="49" charset="0"/>
              </a:rPr>
              <a:t>A.Square</a:t>
            </a:r>
            <a:r>
              <a:rPr lang="en-US" altLang="ru-RU" sz="2000" b="1" dirty="0" smtClean="0">
                <a:latin typeface="Courier New" pitchFamily="49" charset="0"/>
              </a:rPr>
              <a:t>()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2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6084168" y="4725144"/>
            <a:ext cx="2664296" cy="936104"/>
          </a:xfrm>
          <a:prstGeom prst="wedgeRoundRectCallout">
            <a:avLst>
              <a:gd name="adj1" fmla="val -90354"/>
              <a:gd name="adj2" fmla="val 7225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Метод из пространства имен базового класса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7290" y="908720"/>
            <a:ext cx="2676710" cy="209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19AAEF-9BFF-4D6B-B13A-FDC28DD12749}" type="slidenum">
              <a:rPr lang="ru-RU" altLang="ru-RU" smtClean="0"/>
              <a:pPr/>
              <a:t>55</a:t>
            </a:fld>
            <a:endParaRPr lang="ru-RU" altLang="ru-RU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1"/>
            <a:ext cx="8229600" cy="451519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7.7 Сложный (динамический) полиморфизм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564904"/>
            <a:ext cx="8686800" cy="4293096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ifndef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ROOM_H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#define ROOM_H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#include &lt;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iostream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class </a:t>
            </a:r>
            <a:r>
              <a:rPr lang="en-US" altLang="ru-RU" sz="1800" b="1" dirty="0" err="1" smtClean="0"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protected: float length, width;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public: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</a:rPr>
              <a:t>(float l, float w){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    </a:t>
            </a: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en-US" altLang="ru-RU" sz="1800" b="1" dirty="0" smtClean="0">
                <a:latin typeface="Courier New" pitchFamily="49" charset="0"/>
              </a:rPr>
              <a:t>length = l;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width = w;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</a:t>
            </a:r>
            <a:r>
              <a:rPr lang="ru-RU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float Square(){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        </a:t>
            </a:r>
            <a:r>
              <a:rPr lang="en-US" altLang="ru-RU" sz="1800" b="1" dirty="0" smtClean="0">
                <a:latin typeface="Courier New" pitchFamily="49" charset="0"/>
              </a:rPr>
              <a:t>return length* width;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}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void Print(){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&lt;&lt; "S = " &lt;&lt; Square() &lt;&lt; 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endl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; }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};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endif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// ROOM_H</a:t>
            </a:r>
            <a:endParaRPr lang="ru-RU" altLang="ru-RU" sz="18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</a:endParaRPr>
          </a:p>
        </p:txBody>
      </p:sp>
      <p:graphicFrame>
        <p:nvGraphicFramePr>
          <p:cNvPr id="64519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678488" y="1992313"/>
          <a:ext cx="3130550" cy="2322512"/>
        </p:xfrm>
        <a:graphic>
          <a:graphicData uri="http://schemas.openxmlformats.org/presentationml/2006/ole">
            <p:oleObj spid="_x0000_s9238" name="Visio" r:id="rId3" imgW="1741277" imgH="1291950" progId="Visio.Drawing.11">
              <p:embed/>
            </p:oleObj>
          </a:graphicData>
        </a:graphic>
      </p:graphicFrame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50824" y="908720"/>
            <a:ext cx="8893175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altLang="ru-RU" sz="2000" b="1" dirty="0"/>
              <a:t>  </a:t>
            </a:r>
            <a:r>
              <a:rPr lang="ru-RU" altLang="ru-RU" sz="2000" dirty="0"/>
              <a:t>Существует три ситуации, в которых определение </a:t>
            </a:r>
            <a:r>
              <a:rPr lang="ru-RU" altLang="ru-RU" sz="20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типа</a:t>
            </a:r>
            <a:r>
              <a:rPr lang="ru-RU" altLang="ru-RU" sz="2000" dirty="0"/>
              <a:t> объекта на этапе компиляции программы невозможно, и, следовательно, </a:t>
            </a:r>
            <a:r>
              <a:rPr lang="ru-RU" altLang="ru-RU" sz="2000" dirty="0" err="1" smtClean="0"/>
              <a:t>невоз-можно</a:t>
            </a:r>
            <a:r>
              <a:rPr lang="ru-RU" altLang="ru-RU" sz="2000" dirty="0" smtClean="0"/>
              <a:t> </a:t>
            </a:r>
            <a:r>
              <a:rPr lang="ru-RU" altLang="ru-RU" sz="2000" dirty="0"/>
              <a:t>правильное подключение переопределенного метода. </a:t>
            </a: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64525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83568" y="1844824"/>
          <a:ext cx="4608513" cy="801687"/>
        </p:xfrm>
        <a:graphic>
          <a:graphicData uri="http://schemas.openxmlformats.org/presentationml/2006/ole">
            <p:oleObj spid="_x0000_s9239" name="Visio" r:id="rId4" imgW="3120866" imgH="587454" progId="Visio.Drawing.11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28384" y="15567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Ex07_10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BAD17CD-1489-4F5B-B891-B8A888AC2385}" type="slidenum">
              <a:rPr lang="ru-RU" altLang="ru-RU" smtClean="0"/>
              <a:pPr/>
              <a:t>56</a:t>
            </a:fld>
            <a:endParaRPr lang="ru-RU" altLang="ru-RU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55588"/>
            <a:ext cx="8642350" cy="65313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 Сложный полиморфизм.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Ошибка!</a:t>
            </a:r>
            <a:r>
              <a:rPr lang="en-US" altLang="ru-RU" sz="2800" b="1" dirty="0" smtClean="0"/>
              <a:t> (2)</a:t>
            </a:r>
            <a:endParaRPr lang="ru-RU" altLang="ru-RU" sz="2800" b="1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1052736"/>
            <a:ext cx="8893175" cy="580526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Room.h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TSRoom:public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private: float height;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public: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TSRoom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l,float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w,float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h):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), height(h){}</a:t>
            </a:r>
          </a:p>
          <a:p>
            <a:pPr eaLnBrk="1" hangingPunct="1">
              <a:buNone/>
              <a:defRPr/>
            </a:pPr>
            <a:r>
              <a:rPr lang="ru-RU" altLang="ru-RU" sz="18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     return 2*(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::Square()+height*(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length+width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buNone/>
              <a:defRPr/>
            </a:pP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A(3.1,5);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A.Print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TSRoom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B(3.1,5,2.8);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B.Print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eaLnBrk="1" hangingPunct="1">
              <a:buNone/>
              <a:defRPr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27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861048"/>
            <a:ext cx="3384376" cy="2526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635896" y="6021288"/>
            <a:ext cx="1655762" cy="360363"/>
          </a:xfrm>
          <a:prstGeom prst="wedgeRoundRectCallout">
            <a:avLst>
              <a:gd name="adj1" fmla="val 38159"/>
              <a:gd name="adj2" fmla="val -9447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 dirty="0">
                <a:solidFill>
                  <a:srgbClr val="FF0000"/>
                </a:solidFill>
              </a:rPr>
              <a:t>Ошибка!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B6B07E8-3115-4C04-9B22-DEB6E8FFBA5A}" type="slidenum">
              <a:rPr lang="ru-RU" altLang="ru-RU" smtClean="0"/>
              <a:pPr/>
              <a:t>57</a:t>
            </a:fld>
            <a:endParaRPr lang="ru-RU" altLang="ru-RU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69325" cy="4318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Пояснение к ошибке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3933825"/>
            <a:ext cx="8642350" cy="2663825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b="1" smtClean="0"/>
              <a:t>  </a:t>
            </a:r>
            <a:r>
              <a:rPr lang="ru-RU" altLang="ru-RU" sz="2000" smtClean="0"/>
              <a:t>При </a:t>
            </a:r>
            <a:r>
              <a:rPr lang="ru-RU" altLang="ru-RU" sz="2000" b="1" smtClean="0"/>
              <a:t>позднем связывании</a:t>
            </a:r>
            <a:r>
              <a:rPr lang="ru-RU" altLang="ru-RU" sz="2000" smtClean="0"/>
              <a:t> нужный аспект полиморфного метода определяется на этапе выполнения программы по типу объекта, для которого вызывается метод.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5223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903288" y="1125538"/>
          <a:ext cx="7194550" cy="2663825"/>
        </p:xfrm>
        <a:graphic>
          <a:graphicData uri="http://schemas.openxmlformats.org/presentationml/2006/ole">
            <p:oleObj spid="_x0000_s10252" name="Visio" r:id="rId3" imgW="3443655" imgH="1275480" progId="Visio.Drawing.11">
              <p:embed/>
            </p:oleObj>
          </a:graphicData>
        </a:graphic>
      </p:graphicFrame>
      <p:sp>
        <p:nvSpPr>
          <p:cNvPr id="52232" name="Line 8"/>
          <p:cNvSpPr>
            <a:spLocks noChangeShapeType="1"/>
          </p:cNvSpPr>
          <p:nvPr/>
        </p:nvSpPr>
        <p:spPr bwMode="auto">
          <a:xfrm flipH="1">
            <a:off x="971550" y="2422525"/>
            <a:ext cx="59055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V="1">
            <a:off x="2843213" y="2422525"/>
            <a:ext cx="446563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>
            <a:off x="6084888" y="2349500"/>
            <a:ext cx="71913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 flipV="1">
            <a:off x="7235825" y="2349500"/>
            <a:ext cx="7207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animBg="1"/>
      <p:bldP spid="52232" grpId="1" animBg="1"/>
      <p:bldP spid="52234" grpId="0" animBg="1"/>
      <p:bldP spid="52234" grpId="1" animBg="1"/>
      <p:bldP spid="52235" grpId="0" animBg="1"/>
      <p:bldP spid="5223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94D082-F9AF-44A9-8C26-8A90E83EB3E4}" type="slidenum">
              <a:rPr lang="ru-RU" altLang="ru-RU" smtClean="0"/>
              <a:pPr/>
              <a:t>58</a:t>
            </a:fld>
            <a:endParaRPr lang="ru-RU" altLang="ru-RU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42350" cy="4365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Реализация динамического полиморфизма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08050"/>
            <a:ext cx="8642350" cy="568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/>
              <a:t>Для организации динамического полиморфизма необходимо: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/>
              <a:t>1) переопределяемые методы описать служебным словом </a:t>
            </a:r>
            <a:r>
              <a:rPr lang="en-US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virtual</a:t>
            </a:r>
            <a:r>
              <a:rPr lang="ru-RU" altLang="ru-RU" sz="2000" dirty="0" smtClean="0"/>
              <a:t>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/>
              <a:t>2) вызвать конструктор прежде, чем произойдет первое обращение к виртуальным полиморфным методам.</a:t>
            </a:r>
            <a:r>
              <a:rPr lang="ru-RU" altLang="ru-RU" sz="2000" b="1" dirty="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/>
              <a:t>Подключение осуществляется с использованием </a:t>
            </a: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таблицы виртуальных методов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/>
              <a:t>(ТВМ), которая создается компилятором при наличии в классе виртуальных методом и адрес которой заносится в невидимое поле объекта при выполнении конструктора.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339752" y="3573462"/>
          <a:ext cx="5940425" cy="3284538"/>
        </p:xfrm>
        <a:graphic>
          <a:graphicData uri="http://schemas.openxmlformats.org/presentationml/2006/ole">
            <p:oleObj spid="_x0000_s11276" name="Visio" r:id="rId3" imgW="3035808" imgH="161848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BE8FF993-87BE-437C-8BFF-FCE31F57200B}" type="slidenum">
              <a:rPr lang="ru-RU" altLang="ru-RU" sz="1200">
                <a:latin typeface="Arial Black" pitchFamily="34" charset="0"/>
              </a:rPr>
              <a:pPr algn="r" eaLnBrk="1" hangingPunct="1"/>
              <a:t>59</a:t>
            </a:fld>
            <a:endParaRPr lang="ru-RU" altLang="ru-RU" sz="1200">
              <a:latin typeface="Arial Black" pitchFamily="34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04813"/>
            <a:ext cx="8642350" cy="4318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Различие раннего и позднего связывания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836613"/>
            <a:ext cx="8642350" cy="57610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b="1" smtClean="0"/>
              <a:t>  </a:t>
            </a:r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179388" y="1211263"/>
          <a:ext cx="2736850" cy="2184400"/>
        </p:xfrm>
        <a:graphic>
          <a:graphicData uri="http://schemas.openxmlformats.org/presentationml/2006/ole">
            <p:oleObj spid="_x0000_s12310" name="Visio" r:id="rId3" imgW="2071726" imgH="1652930" progId="Visio.Drawing.11">
              <p:embed/>
            </p:oleObj>
          </a:graphicData>
        </a:graphic>
      </p:graphicFrame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79388" y="3789363"/>
            <a:ext cx="27003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Раннее связывание</a:t>
            </a:r>
            <a:r>
              <a:rPr lang="ru-RU" altLang="ru-RU"/>
              <a:t> – адрес метода определяется на этапе компиляции по </a:t>
            </a:r>
            <a:r>
              <a:rPr lang="ru-RU" altLang="ru-RU" i="1"/>
              <a:t>объявленному</a:t>
            </a:r>
            <a:r>
              <a:rPr lang="ru-RU" altLang="ru-RU"/>
              <a:t> типу переменной.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3419475" y="4941888"/>
            <a:ext cx="532923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Позднее связывание</a:t>
            </a:r>
            <a:r>
              <a:rPr lang="ru-RU" altLang="ru-RU"/>
              <a:t> – адрес метода определяется на этапе выполнения по </a:t>
            </a:r>
            <a:r>
              <a:rPr lang="ru-RU" altLang="ru-RU" i="1"/>
              <a:t>фактическому</a:t>
            </a:r>
            <a:r>
              <a:rPr lang="ru-RU" altLang="ru-RU"/>
              <a:t> типу объекта через таблицу виртуальных методов класса, адрес которой хранится в объекте.</a:t>
            </a:r>
          </a:p>
        </p:txBody>
      </p:sp>
      <p:graphicFrame>
        <p:nvGraphicFramePr>
          <p:cNvPr id="12291" name="Object 9"/>
          <p:cNvGraphicFramePr>
            <a:graphicFrameLocks noChangeAspect="1"/>
          </p:cNvGraphicFramePr>
          <p:nvPr/>
        </p:nvGraphicFramePr>
        <p:xfrm>
          <a:off x="3059113" y="1196975"/>
          <a:ext cx="5616575" cy="4248249"/>
        </p:xfrm>
        <a:graphic>
          <a:graphicData uri="http://schemas.openxmlformats.org/presentationml/2006/ole">
            <p:oleObj spid="_x0000_s12311" name="Visio" r:id="rId4" imgW="4438824" imgH="339849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/>
      <p:bldP spid="778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D8CE74-48E5-49CB-B6E9-503A9E507E2E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424862" cy="287337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Эволюция технологии разработки ПО (5)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718550" cy="1368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 smtClean="0"/>
              <a:t>Компонентный подход </a:t>
            </a:r>
            <a:r>
              <a:rPr lang="ru-RU" altLang="ru-RU" sz="2000" smtClean="0"/>
              <a:t>– с</a:t>
            </a:r>
            <a:r>
              <a:rPr lang="ru-RU" altLang="ru-RU" sz="2000" b="1" smtClean="0"/>
              <a:t> </a:t>
            </a:r>
            <a:r>
              <a:rPr lang="ru-RU" altLang="ru-RU" sz="2000" smtClean="0"/>
              <a:t>конца 90-х годов ХХ века (</a:t>
            </a:r>
            <a:r>
              <a:rPr lang="en-US" altLang="ru-RU" sz="2000" smtClean="0"/>
              <a:t>COM-</a:t>
            </a:r>
            <a:r>
              <a:rPr lang="ru-RU" altLang="ru-RU" sz="2000" smtClean="0"/>
              <a:t>техноло-гия, </a:t>
            </a:r>
            <a:r>
              <a:rPr lang="en-US" altLang="ru-RU" sz="2000" smtClean="0"/>
              <a:t>Corba, SOAP</a:t>
            </a:r>
            <a:r>
              <a:rPr lang="ru-RU" altLang="ru-RU" sz="2000" smtClean="0"/>
              <a:t>) – подключение объектов через универсальные интерфейсы – развитие сетевого программирования – появление </a:t>
            </a:r>
            <a:r>
              <a:rPr lang="en-US" altLang="ru-RU" sz="2000" smtClean="0"/>
              <a:t>CASE-</a:t>
            </a:r>
            <a:r>
              <a:rPr lang="ru-RU" altLang="ru-RU" sz="2000" smtClean="0"/>
              <a:t>технологий.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205038"/>
            <a:ext cx="8675688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1D68414-3CFF-4AF6-B4BB-A01B2AA2D305}" type="slidenum">
              <a:rPr lang="ru-RU" altLang="ru-RU" smtClean="0"/>
              <a:pPr/>
              <a:t>60</a:t>
            </a:fld>
            <a:endParaRPr lang="ru-RU" altLang="ru-RU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287338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Исправленный пример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80728"/>
            <a:ext cx="8642350" cy="561692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ifndef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ROOM_H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#define ROOM_H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#include &lt;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iostream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</a:rPr>
              <a:t>class </a:t>
            </a:r>
            <a:r>
              <a:rPr lang="en-US" altLang="ru-RU" sz="1800" b="1" dirty="0" err="1" smtClean="0"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</a:rPr>
              <a:t> {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</a:rPr>
              <a:t>    protected: float length, width;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</a:rPr>
              <a:t>    public: </a:t>
            </a:r>
            <a:r>
              <a:rPr lang="en-US" altLang="ru-RU" sz="1800" b="1" dirty="0" err="1" smtClean="0"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</a:rPr>
              <a:t>(float l, float w){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</a:rPr>
              <a:t>                length = l; width = w;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</a:rPr>
              <a:t>            }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</a:rPr>
              <a:t>       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virtual</a:t>
            </a:r>
            <a:r>
              <a:rPr lang="en-US" altLang="ru-RU" sz="1800" b="1" dirty="0" smtClean="0">
                <a:latin typeface="Courier New" pitchFamily="49" charset="0"/>
              </a:rPr>
              <a:t> float </a:t>
            </a:r>
            <a:r>
              <a:rPr lang="en-US" altLang="ru-RU" sz="1800" b="1" i="1" dirty="0" smtClean="0">
                <a:latin typeface="Courier New" pitchFamily="49" charset="0"/>
              </a:rPr>
              <a:t>Square</a:t>
            </a:r>
            <a:r>
              <a:rPr lang="en-US" altLang="ru-RU" sz="1800" b="1" dirty="0" smtClean="0">
                <a:latin typeface="Courier New" pitchFamily="49" charset="0"/>
              </a:rPr>
              <a:t>(){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</a:rPr>
              <a:t>            return length* width;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</a:rPr>
              <a:t>        }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</a:rPr>
              <a:t>        void Print(){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</a:rPr>
              <a:t>           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 &lt;&lt; "S = " &lt;&lt; </a:t>
            </a:r>
            <a:r>
              <a:rPr lang="en-US" altLang="ru-RU" sz="1800" b="1" i="1" dirty="0" smtClean="0">
                <a:latin typeface="Courier New" pitchFamily="49" charset="0"/>
              </a:rPr>
              <a:t>Square</a:t>
            </a:r>
            <a:r>
              <a:rPr lang="en-US" altLang="ru-RU" sz="1800" b="1" dirty="0" smtClean="0">
                <a:latin typeface="Courier New" pitchFamily="49" charset="0"/>
              </a:rPr>
              <a:t>() &lt;&lt; </a:t>
            </a:r>
            <a:r>
              <a:rPr lang="en-US" altLang="ru-RU" sz="1800" b="1" dirty="0" err="1" smtClean="0">
                <a:latin typeface="Courier New" pitchFamily="49" charset="0"/>
              </a:rPr>
              <a:t>endl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</a:rPr>
              <a:t>        }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latin typeface="Courier New" pitchFamily="49" charset="0"/>
              </a:rPr>
              <a:t>};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endif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// ROOM_H</a:t>
            </a:r>
            <a:endParaRPr lang="ru-RU" altLang="ru-RU" sz="18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486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Ex07_10b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5C5FA4-4224-47F4-A5F5-048A44128F0F}" type="slidenum">
              <a:rPr lang="ru-RU" altLang="ru-RU" smtClean="0"/>
              <a:pPr/>
              <a:t>61</a:t>
            </a:fld>
            <a:endParaRPr lang="ru-RU" altLang="ru-RU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42350" cy="287337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Исправленный пример (2)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764704"/>
            <a:ext cx="8893175" cy="5832946"/>
          </a:xfrm>
        </p:spPr>
        <p:txBody>
          <a:bodyPr/>
          <a:lstStyle/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Room.h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</a:rPr>
              <a:t>TSRoom:public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private: float height;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public: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</a:t>
            </a:r>
            <a:r>
              <a:rPr lang="en-US" altLang="ru-RU" sz="2000" b="1" dirty="0" err="1" smtClean="0">
                <a:latin typeface="Courier New" pitchFamily="49" charset="0"/>
              </a:rPr>
              <a:t>TSRoom</a:t>
            </a:r>
            <a:r>
              <a:rPr lang="en-US" altLang="ru-RU" sz="2000" b="1" dirty="0" smtClean="0">
                <a:latin typeface="Courier New" pitchFamily="49" charset="0"/>
              </a:rPr>
              <a:t>(float </a:t>
            </a:r>
            <a:r>
              <a:rPr lang="en-US" altLang="ru-RU" sz="2000" b="1" dirty="0" err="1" smtClean="0">
                <a:latin typeface="Courier New" pitchFamily="49" charset="0"/>
              </a:rPr>
              <a:t>l,float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w,float</a:t>
            </a:r>
            <a:r>
              <a:rPr lang="en-US" altLang="ru-RU" sz="2000" b="1" dirty="0" smtClean="0">
                <a:latin typeface="Courier New" pitchFamily="49" charset="0"/>
              </a:rPr>
              <a:t> h):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                    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l,w</a:t>
            </a:r>
            <a:r>
              <a:rPr lang="en-US" altLang="ru-RU" sz="2000" b="1" dirty="0" smtClean="0">
                <a:latin typeface="Courier New" pitchFamily="49" charset="0"/>
              </a:rPr>
              <a:t>), height(h){}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float </a:t>
            </a:r>
            <a:r>
              <a:rPr lang="en-US" altLang="ru-RU" sz="2000" b="1" i="1" dirty="0" smtClean="0">
                <a:latin typeface="Courier New" pitchFamily="49" charset="0"/>
              </a:rPr>
              <a:t>Square</a:t>
            </a:r>
            <a:r>
              <a:rPr lang="en-US" altLang="ru-RU" sz="2000" b="1" dirty="0" smtClean="0">
                <a:latin typeface="Courier New" pitchFamily="49" charset="0"/>
              </a:rPr>
              <a:t>()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override</a:t>
            </a:r>
            <a:r>
              <a:rPr lang="en-US" altLang="ru-RU" sz="2000" b="1" dirty="0" smtClean="0"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return 2*(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::Square()+</a:t>
            </a:r>
            <a:r>
              <a:rPr lang="ru-RU" altLang="ru-RU" sz="2000" b="1" dirty="0" smtClean="0">
                <a:latin typeface="Courier New" pitchFamily="49" charset="0"/>
              </a:rPr>
              <a:t> 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ru-RU" altLang="ru-RU" sz="2000" b="1" dirty="0" smtClean="0">
                <a:latin typeface="Courier New" pitchFamily="49" charset="0"/>
              </a:rPr>
              <a:t>            </a:t>
            </a:r>
            <a:r>
              <a:rPr lang="en-US" altLang="ru-RU" sz="2000" b="1" dirty="0" smtClean="0">
                <a:latin typeface="Courier New" pitchFamily="49" charset="0"/>
              </a:rPr>
              <a:t>height*(</a:t>
            </a:r>
            <a:r>
              <a:rPr lang="en-US" altLang="ru-RU" sz="2000" b="1" dirty="0" err="1" smtClean="0">
                <a:latin typeface="Courier New" pitchFamily="49" charset="0"/>
              </a:rPr>
              <a:t>length+width</a:t>
            </a:r>
            <a:r>
              <a:rPr lang="en-US" altLang="ru-RU" sz="2000" b="1" dirty="0" smtClean="0">
                <a:latin typeface="Courier New" pitchFamily="49" charset="0"/>
              </a:rPr>
              <a:t>));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main(){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TRoom</a:t>
            </a:r>
            <a:r>
              <a:rPr lang="en-US" altLang="ru-RU" sz="2000" b="1" dirty="0" smtClean="0">
                <a:latin typeface="Courier New" pitchFamily="49" charset="0"/>
              </a:rPr>
              <a:t> A(3.1,5);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A.Print</a:t>
            </a:r>
            <a:r>
              <a:rPr lang="en-US" altLang="ru-RU" sz="20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TSRoom</a:t>
            </a:r>
            <a:r>
              <a:rPr lang="en-US" altLang="ru-RU" sz="2000" b="1" dirty="0" smtClean="0">
                <a:latin typeface="Courier New" pitchFamily="49" charset="0"/>
              </a:rPr>
              <a:t> B(3.1,5,2.8);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B.Print</a:t>
            </a:r>
            <a:r>
              <a:rPr lang="en-US" altLang="ru-RU" sz="20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293096"/>
            <a:ext cx="389339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30BEA1D-7AE5-4B45-9047-AE2747C78242}" type="slidenum">
              <a:rPr lang="ru-RU" altLang="ru-RU" smtClean="0"/>
              <a:pPr/>
              <a:t>62</a:t>
            </a:fld>
            <a:endParaRPr lang="ru-RU" altLang="ru-RU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8642350" cy="288925"/>
          </a:xfrm>
        </p:spPr>
        <p:txBody>
          <a:bodyPr/>
          <a:lstStyle/>
          <a:p>
            <a:pPr eaLnBrk="1" hangingPunct="1"/>
            <a:r>
              <a:rPr lang="en-US" altLang="ru-RU" sz="2800" b="1" smtClean="0"/>
              <a:t>3 </a:t>
            </a:r>
            <a:r>
              <a:rPr lang="ru-RU" altLang="ru-RU" sz="2800" b="1" smtClean="0"/>
              <a:t>случая обязательного использования сложного полиморфизма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00213"/>
            <a:ext cx="8642350" cy="4897437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000" b="1" smtClean="0"/>
              <a:t>1-й случай</a:t>
            </a:r>
            <a:r>
              <a:rPr lang="ru-RU" altLang="ru-RU" sz="2000" smtClean="0"/>
              <a:t> – если наследуемый метод для объекта производного класса вызывает метод, переопределенный в производном классе.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altLang="ru-RU" sz="2000" smtClean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000" b="1" smtClean="0"/>
              <a:t>2-й случай</a:t>
            </a:r>
            <a:r>
              <a:rPr lang="ru-RU" altLang="ru-RU" sz="2000" smtClean="0"/>
              <a:t> – если объект производного класса через указатель базового класса обращается к методу, переопределенному производным классом.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altLang="ru-RU" sz="2000" smtClean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000" b="1" smtClean="0"/>
              <a:t>3-й случай</a:t>
            </a:r>
            <a:r>
              <a:rPr lang="ru-RU" altLang="ru-RU" sz="2000" smtClean="0"/>
              <a:t> – если процедура вызывает переопределенный метод для объекта производного класса, переданного в процедуру через </a:t>
            </a:r>
            <a:r>
              <a:rPr lang="ru-RU" altLang="ru-RU" sz="2000" i="1" smtClean="0"/>
              <a:t>параметр-переменную</a:t>
            </a:r>
            <a:r>
              <a:rPr lang="ru-RU" altLang="ru-RU" sz="2000" smtClean="0"/>
              <a:t>, описанный как объект базового класса («процедура с полиморфным объектом»).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728A13-4B07-48DD-985C-BF25E3720EF9}" type="slidenum">
              <a:rPr lang="ru-RU" altLang="ru-RU" smtClean="0"/>
              <a:pPr/>
              <a:t>63</a:t>
            </a:fld>
            <a:endParaRPr lang="ru-RU" altLang="ru-RU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4" y="404665"/>
            <a:ext cx="8893175" cy="432047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2-й случай. Обращение через указатель базового класса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1052736"/>
            <a:ext cx="8893175" cy="5805264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#include &lt;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iostream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#include &lt;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Room.h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class </a:t>
            </a:r>
            <a:r>
              <a:rPr lang="en-US" altLang="ru-RU" sz="1800" b="1" dirty="0" err="1" smtClean="0">
                <a:latin typeface="Courier New" pitchFamily="49" charset="0"/>
              </a:rPr>
              <a:t>TSRoom:public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private: float height;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public: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</a:t>
            </a:r>
            <a:r>
              <a:rPr lang="en-US" altLang="ru-RU" sz="1800" b="1" dirty="0" err="1" smtClean="0">
                <a:latin typeface="Courier New" pitchFamily="49" charset="0"/>
              </a:rPr>
              <a:t>TSRoom</a:t>
            </a:r>
            <a:r>
              <a:rPr lang="en-US" altLang="ru-RU" sz="1800" b="1" dirty="0" smtClean="0">
                <a:latin typeface="Courier New" pitchFamily="49" charset="0"/>
              </a:rPr>
              <a:t>(float </a:t>
            </a:r>
            <a:r>
              <a:rPr lang="en-US" altLang="ru-RU" sz="1800" b="1" dirty="0" err="1" smtClean="0">
                <a:latin typeface="Courier New" pitchFamily="49" charset="0"/>
              </a:rPr>
              <a:t>l,float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w,float</a:t>
            </a:r>
            <a:r>
              <a:rPr lang="en-US" altLang="ru-RU" sz="1800" b="1" dirty="0" smtClean="0">
                <a:latin typeface="Courier New" pitchFamily="49" charset="0"/>
              </a:rPr>
              <a:t> h):</a:t>
            </a:r>
            <a:r>
              <a:rPr lang="en-US" altLang="ru-RU" sz="1800" b="1" dirty="0" err="1" smtClean="0"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</a:rPr>
              <a:t>(</a:t>
            </a:r>
            <a:r>
              <a:rPr lang="en-US" altLang="ru-RU" sz="1800" b="1" dirty="0" err="1" smtClean="0">
                <a:latin typeface="Courier New" pitchFamily="49" charset="0"/>
              </a:rPr>
              <a:t>l,w</a:t>
            </a:r>
            <a:r>
              <a:rPr lang="en-US" altLang="ru-RU" sz="1800" b="1" dirty="0" smtClean="0">
                <a:latin typeface="Courier New" pitchFamily="49" charset="0"/>
              </a:rPr>
              <a:t>),height(h){}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float </a:t>
            </a:r>
            <a:r>
              <a:rPr lang="en-US" altLang="ru-RU" sz="1800" b="1" i="1" dirty="0" smtClean="0">
                <a:latin typeface="Courier New" pitchFamily="49" charset="0"/>
              </a:rPr>
              <a:t>Square</a:t>
            </a:r>
            <a:r>
              <a:rPr lang="en-US" altLang="ru-RU" sz="1800" b="1" dirty="0" smtClean="0">
                <a:latin typeface="Courier New" pitchFamily="49" charset="0"/>
              </a:rPr>
              <a:t>()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override</a:t>
            </a:r>
            <a:r>
              <a:rPr lang="en-US" altLang="ru-RU" sz="1800" b="1" dirty="0" smtClean="0"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    return 2*(</a:t>
            </a:r>
            <a:r>
              <a:rPr lang="en-US" altLang="ru-RU" sz="1800" b="1" dirty="0" err="1" smtClean="0"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</a:rPr>
              <a:t>::Square()+height*(</a:t>
            </a:r>
            <a:r>
              <a:rPr lang="en-US" altLang="ru-RU" sz="1800" b="1" dirty="0" err="1" smtClean="0">
                <a:latin typeface="Courier New" pitchFamily="49" charset="0"/>
              </a:rPr>
              <a:t>length+width</a:t>
            </a:r>
            <a:r>
              <a:rPr lang="en-US" altLang="ru-RU" sz="1800" b="1" dirty="0" smtClean="0">
                <a:latin typeface="Courier New" pitchFamily="49" charset="0"/>
              </a:rPr>
              <a:t>));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}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};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main(){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</a:rPr>
              <a:t> *</a:t>
            </a:r>
            <a:r>
              <a:rPr lang="en-US" altLang="ru-RU" sz="1800" b="1" dirty="0" err="1" smtClean="0">
                <a:latin typeface="Courier New" pitchFamily="49" charset="0"/>
              </a:rPr>
              <a:t>pA</a:t>
            </a:r>
            <a:r>
              <a:rPr lang="en-US" altLang="ru-RU" sz="1800" b="1" dirty="0" smtClean="0">
                <a:latin typeface="Courier New" pitchFamily="49" charset="0"/>
              </a:rPr>
              <a:t> = new </a:t>
            </a:r>
            <a:r>
              <a:rPr lang="en-US" altLang="ru-RU" sz="1800" b="1" dirty="0" err="1" smtClean="0"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</a:rPr>
              <a:t>(3.1,5), *</a:t>
            </a:r>
            <a:r>
              <a:rPr lang="en-US" altLang="ru-RU" sz="1800" b="1" dirty="0" err="1" smtClean="0">
                <a:latin typeface="Courier New" pitchFamily="49" charset="0"/>
              </a:rPr>
              <a:t>pB</a:t>
            </a:r>
            <a:r>
              <a:rPr lang="en-US" altLang="ru-RU" sz="1800" b="1" dirty="0" smtClean="0">
                <a:latin typeface="Courier New" pitchFamily="49" charset="0"/>
              </a:rPr>
              <a:t> = new </a:t>
            </a:r>
            <a:r>
              <a:rPr lang="en-US" altLang="ru-RU" sz="1800" b="1" dirty="0" err="1" smtClean="0">
                <a:latin typeface="Courier New" pitchFamily="49" charset="0"/>
              </a:rPr>
              <a:t>TSRoom</a:t>
            </a:r>
            <a:r>
              <a:rPr lang="en-US" altLang="ru-RU" sz="1800" b="1" dirty="0" smtClean="0">
                <a:latin typeface="Courier New" pitchFamily="49" charset="0"/>
              </a:rPr>
              <a:t>(3.1,5,2.8);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 &lt;&lt; "s1 = " &lt;&lt; </a:t>
            </a:r>
            <a:r>
              <a:rPr lang="en-US" altLang="ru-RU" sz="1800" b="1" dirty="0" err="1" smtClean="0">
                <a:latin typeface="Courier New" pitchFamily="49" charset="0"/>
              </a:rPr>
              <a:t>pA</a:t>
            </a:r>
            <a:r>
              <a:rPr lang="en-US" altLang="ru-RU" sz="1800" b="1" dirty="0" smtClean="0">
                <a:latin typeface="Courier New" pitchFamily="49" charset="0"/>
              </a:rPr>
              <a:t>-&gt;</a:t>
            </a:r>
            <a:r>
              <a:rPr lang="en-US" altLang="ru-RU" sz="1800" b="1" i="1" dirty="0" smtClean="0">
                <a:latin typeface="Courier New" pitchFamily="49" charset="0"/>
              </a:rPr>
              <a:t>Square</a:t>
            </a:r>
            <a:r>
              <a:rPr lang="en-US" altLang="ru-RU" sz="1800" b="1" dirty="0" smtClean="0">
                <a:latin typeface="Courier New" pitchFamily="49" charset="0"/>
              </a:rPr>
              <a:t>() &lt;&lt; </a:t>
            </a:r>
            <a:r>
              <a:rPr lang="en-US" altLang="ru-RU" sz="1800" b="1" dirty="0" err="1" smtClean="0">
                <a:latin typeface="Courier New" pitchFamily="49" charset="0"/>
              </a:rPr>
              <a:t>endl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 &lt;&lt; "s2 = " &lt;&lt; 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pB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-&gt;</a:t>
            </a:r>
            <a:r>
              <a:rPr lang="en-US" altLang="ru-RU" sz="18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Square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() </a:t>
            </a:r>
            <a:r>
              <a:rPr lang="en-US" altLang="ru-RU" sz="1800" b="1" dirty="0" smtClean="0">
                <a:latin typeface="Courier New" pitchFamily="49" charset="0"/>
              </a:rPr>
              <a:t>&lt;&lt; </a:t>
            </a:r>
            <a:r>
              <a:rPr lang="en-US" altLang="ru-RU" sz="1800" b="1" dirty="0" err="1" smtClean="0">
                <a:latin typeface="Courier New" pitchFamily="49" charset="0"/>
              </a:rPr>
              <a:t>endl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}</a:t>
            </a:r>
            <a:endParaRPr lang="ru-RU" altLang="ru-RU" sz="1800" b="1" dirty="0" smtClean="0">
              <a:latin typeface="Courier New" pitchFamily="49" charset="0"/>
            </a:endParaRP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013176"/>
            <a:ext cx="3562419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187624" y="5733256"/>
            <a:ext cx="3240360" cy="936104"/>
          </a:xfrm>
          <a:prstGeom prst="wedgeRoundRectCallout">
            <a:avLst>
              <a:gd name="adj1" fmla="val 30316"/>
              <a:gd name="adj2" fmla="val -13243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dirty="0" smtClean="0"/>
              <a:t>Вызов переопределенного метода через указатель на объекты базового класса</a:t>
            </a:r>
            <a:endParaRPr lang="ru-RU" alt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9087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Ex07_10c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FBA98B-A310-4B52-A8A2-4FE179593AF5}" type="slidenum">
              <a:rPr lang="ru-RU" altLang="ru-RU" smtClean="0"/>
              <a:pPr/>
              <a:t>64</a:t>
            </a:fld>
            <a:endParaRPr lang="ru-RU" altLang="ru-RU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49275"/>
            <a:ext cx="9145015" cy="215429"/>
          </a:xfrm>
        </p:spPr>
        <p:txBody>
          <a:bodyPr/>
          <a:lstStyle/>
          <a:p>
            <a:pPr eaLnBrk="1" hangingPunct="1"/>
            <a:r>
              <a:rPr lang="en-US" altLang="ru-RU" sz="2800" b="1" dirty="0" smtClean="0"/>
              <a:t>3</a:t>
            </a:r>
            <a:r>
              <a:rPr lang="ru-RU" altLang="ru-RU" sz="2800" b="1" dirty="0" smtClean="0"/>
              <a:t>-</a:t>
            </a:r>
            <a:r>
              <a:rPr lang="ru-RU" altLang="ru-RU" sz="2800" b="1" dirty="0" err="1" smtClean="0"/>
              <a:t>й</a:t>
            </a:r>
            <a:r>
              <a:rPr lang="ru-RU" altLang="ru-RU" sz="2800" b="1" dirty="0" smtClean="0"/>
              <a:t> случай. Процедура с полиморфным объектом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908721"/>
            <a:ext cx="8893175" cy="5688930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#include &lt;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iostream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#include &lt;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Room.h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class </a:t>
            </a:r>
            <a:r>
              <a:rPr lang="en-US" altLang="ru-RU" sz="1800" b="1" dirty="0" err="1" smtClean="0">
                <a:latin typeface="Courier New" pitchFamily="49" charset="0"/>
              </a:rPr>
              <a:t>TSRoom:public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private: float height;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public: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</a:t>
            </a:r>
            <a:r>
              <a:rPr lang="en-US" altLang="ru-RU" sz="1800" b="1" dirty="0" err="1" smtClean="0">
                <a:latin typeface="Courier New" pitchFamily="49" charset="0"/>
              </a:rPr>
              <a:t>TSRoom</a:t>
            </a:r>
            <a:r>
              <a:rPr lang="en-US" altLang="ru-RU" sz="1800" b="1" dirty="0" smtClean="0">
                <a:latin typeface="Courier New" pitchFamily="49" charset="0"/>
              </a:rPr>
              <a:t>(float </a:t>
            </a:r>
            <a:r>
              <a:rPr lang="en-US" altLang="ru-RU" sz="1800" b="1" dirty="0" err="1" smtClean="0">
                <a:latin typeface="Courier New" pitchFamily="49" charset="0"/>
              </a:rPr>
              <a:t>l,float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w,float</a:t>
            </a:r>
            <a:r>
              <a:rPr lang="en-US" altLang="ru-RU" sz="1800" b="1" dirty="0" smtClean="0">
                <a:latin typeface="Courier New" pitchFamily="49" charset="0"/>
              </a:rPr>
              <a:t> h):</a:t>
            </a:r>
            <a:r>
              <a:rPr lang="en-US" altLang="ru-RU" sz="1800" b="1" dirty="0" err="1" smtClean="0"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</a:rPr>
              <a:t>(</a:t>
            </a:r>
            <a:r>
              <a:rPr lang="en-US" altLang="ru-RU" sz="1800" b="1" dirty="0" err="1" smtClean="0">
                <a:latin typeface="Courier New" pitchFamily="49" charset="0"/>
              </a:rPr>
              <a:t>l,w</a:t>
            </a:r>
            <a:r>
              <a:rPr lang="en-US" altLang="ru-RU" sz="1800" b="1" dirty="0" smtClean="0">
                <a:latin typeface="Courier New" pitchFamily="49" charset="0"/>
              </a:rPr>
              <a:t>),height(h){}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float Square()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override</a:t>
            </a:r>
            <a:r>
              <a:rPr lang="en-US" altLang="ru-RU" sz="1800" b="1" dirty="0" smtClean="0">
                <a:latin typeface="Courier New" pitchFamily="49" charset="0"/>
              </a:rPr>
              <a:t> {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    return 2*(</a:t>
            </a:r>
            <a:r>
              <a:rPr lang="en-US" altLang="ru-RU" sz="1800" b="1" dirty="0" err="1" smtClean="0"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</a:rPr>
              <a:t>::Square()+height*(</a:t>
            </a:r>
            <a:r>
              <a:rPr lang="en-US" altLang="ru-RU" sz="1800" b="1" dirty="0" err="1" smtClean="0">
                <a:latin typeface="Courier New" pitchFamily="49" charset="0"/>
              </a:rPr>
              <a:t>length+width</a:t>
            </a:r>
            <a:r>
              <a:rPr lang="en-US" altLang="ru-RU" sz="1800" b="1" dirty="0" smtClean="0">
                <a:latin typeface="Courier New" pitchFamily="49" charset="0"/>
              </a:rPr>
              <a:t>));}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};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void Print(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&amp;r) {</a:t>
            </a:r>
            <a:endParaRPr lang="ru-RU" altLang="ru-RU" sz="18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&lt;&lt; "S = " &lt;&lt; 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r.Square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() &lt;&lt; </a:t>
            </a:r>
            <a:r>
              <a:rPr lang="en-US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endl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;</a:t>
            </a:r>
            <a:endParaRPr lang="ru-RU" altLang="ru-RU" sz="18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None/>
            </a:pP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main(){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  </a:t>
            </a:r>
            <a:r>
              <a:rPr lang="en-US" altLang="ru-RU" sz="1800" b="1" dirty="0" err="1" smtClean="0">
                <a:latin typeface="Courier New" pitchFamily="49" charset="0"/>
              </a:rPr>
              <a:t>TRoom</a:t>
            </a:r>
            <a:r>
              <a:rPr lang="en-US" altLang="ru-RU" sz="1800" b="1" dirty="0" smtClean="0">
                <a:latin typeface="Courier New" pitchFamily="49" charset="0"/>
              </a:rPr>
              <a:t> A(3.1,5); </a:t>
            </a:r>
            <a:r>
              <a:rPr lang="ru-RU" altLang="ru-RU" sz="1800" b="1" dirty="0" smtClean="0">
                <a:latin typeface="Courier New" pitchFamily="49" charset="0"/>
              </a:rPr>
              <a:t>    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Print(A);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  </a:t>
            </a:r>
            <a:r>
              <a:rPr lang="en-US" altLang="ru-RU" sz="1800" b="1" dirty="0" err="1" smtClean="0">
                <a:latin typeface="Courier New" pitchFamily="49" charset="0"/>
              </a:rPr>
              <a:t>TSRoom</a:t>
            </a:r>
            <a:r>
              <a:rPr lang="en-US" altLang="ru-RU" sz="1800" b="1" dirty="0" smtClean="0">
                <a:latin typeface="Courier New" pitchFamily="49" charset="0"/>
              </a:rPr>
              <a:t> B(3.1,5,2.8);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Print(B);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  </a:t>
            </a:r>
            <a:r>
              <a:rPr lang="en-US" altLang="ru-RU" sz="1800" b="1" dirty="0" smtClean="0">
                <a:latin typeface="Courier New" pitchFamily="49" charset="0"/>
              </a:rPr>
              <a:t>return 0;</a:t>
            </a:r>
          </a:p>
          <a:p>
            <a:pPr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}</a:t>
            </a:r>
            <a:endParaRPr lang="ru-RU" altLang="ru-RU" sz="1800" b="1" dirty="0" smtClean="0">
              <a:latin typeface="Courier New" pitchFamily="49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030797"/>
            <a:ext cx="3528392" cy="182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903640" y="4221088"/>
            <a:ext cx="3240360" cy="648072"/>
          </a:xfrm>
          <a:prstGeom prst="wedgeRoundRectCallout">
            <a:avLst>
              <a:gd name="adj1" fmla="val -105714"/>
              <a:gd name="adj2" fmla="val -3225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dirty="0" smtClean="0"/>
              <a:t>Процедура с полиморфным объектом</a:t>
            </a:r>
            <a:endParaRPr lang="ru-RU" alt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9087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Ex07_10d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588C80-9F4D-4441-8962-7104B9A681E3}" type="slidenum">
              <a:rPr lang="ru-RU" altLang="ru-RU" smtClean="0"/>
              <a:pPr/>
              <a:t>65</a:t>
            </a:fld>
            <a:endParaRPr lang="ru-RU" altLang="ru-RU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642350" cy="436562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Свойства виртуальных методов класса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8642350" cy="5545137"/>
          </a:xfrm>
        </p:spPr>
        <p:txBody>
          <a:bodyPr/>
          <a:lstStyle/>
          <a:p>
            <a:pPr marL="533400" indent="-533400" eaLnBrk="1" hangingPunct="1">
              <a:buFontTx/>
              <a:buAutoNum type="arabicParenR"/>
              <a:defRPr/>
            </a:pPr>
            <a:r>
              <a:rPr lang="ru-RU" altLang="ru-RU" sz="2400" dirty="0" smtClean="0"/>
              <a:t>позднее связывание требует построения ТВМ, а следовательно </a:t>
            </a:r>
            <a:r>
              <a:rPr lang="ru-RU" altLang="ru-RU" sz="24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больше памяти</a:t>
            </a:r>
            <a:r>
              <a:rPr lang="ru-RU" altLang="ru-RU" sz="2400" dirty="0" smtClean="0"/>
              <a:t>;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altLang="ru-RU" sz="2400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altLang="ru-RU" sz="2400" dirty="0" smtClean="0"/>
              <a:t>2) вызов виртуальных полиморфных методов происходит через ТВМ, а следовательно </a:t>
            </a:r>
            <a:r>
              <a:rPr lang="ru-RU" altLang="ru-RU" sz="24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медленнее</a:t>
            </a:r>
            <a:r>
              <a:rPr lang="ru-RU" altLang="ru-RU" sz="2400" dirty="0" smtClean="0"/>
              <a:t>;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altLang="ru-RU" sz="2400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altLang="ru-RU" sz="2400" dirty="0" smtClean="0"/>
              <a:t>3) </a:t>
            </a:r>
            <a:r>
              <a:rPr lang="ru-RU" altLang="ru-RU" sz="24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список параметров</a:t>
            </a:r>
            <a:r>
              <a:rPr lang="ru-RU" alt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altLang="ru-RU" sz="2400" dirty="0" smtClean="0"/>
              <a:t>одноименных виртуальных полиморфных методов </a:t>
            </a:r>
            <a:r>
              <a:rPr lang="ru-RU" altLang="ru-RU" sz="24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должен совпадать</a:t>
            </a:r>
            <a:r>
              <a:rPr lang="ru-RU" altLang="ru-RU" sz="2400" dirty="0" smtClean="0"/>
              <a:t>, а статических полиморфных – не обязательно;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altLang="ru-RU" sz="2400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altLang="ru-RU" sz="2400" dirty="0" smtClean="0"/>
              <a:t>4) статический полиморфный метод не может переопределить виртуальный полиморфный метод.</a:t>
            </a:r>
            <a:r>
              <a:rPr lang="ru-RU" altLang="ru-RU" sz="2800" b="1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733213-4656-448D-B5AD-A955F9ABA684}" type="slidenum">
              <a:rPr lang="ru-RU" altLang="ru-RU" smtClean="0"/>
              <a:pPr>
                <a:defRPr/>
              </a:pPr>
              <a:t>66</a:t>
            </a:fld>
            <a:endParaRPr lang="ru-RU" altLang="ru-RU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Дескрипторы </a:t>
            </a:r>
            <a:r>
              <a:rPr lang="en-US" altLang="ru-RU" sz="2800" b="1" smtClean="0"/>
              <a:t>override </a:t>
            </a:r>
            <a:r>
              <a:rPr lang="ru-RU" altLang="ru-RU" sz="2800" b="1" smtClean="0"/>
              <a:t>и </a:t>
            </a:r>
            <a:r>
              <a:rPr lang="en-US" altLang="ru-RU" sz="2800" b="1" smtClean="0"/>
              <a:t>final</a:t>
            </a:r>
            <a:endParaRPr lang="ru-RU" altLang="ru-RU" sz="2800" b="1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713788" cy="53292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Дескрипторы</a:t>
            </a:r>
            <a:r>
              <a:rPr lang="ru-RU" altLang="ru-RU" sz="2000" b="1" dirty="0" smtClean="0"/>
              <a:t> </a:t>
            </a:r>
            <a:r>
              <a:rPr lang="ru-RU" altLang="ru-RU" sz="2000" dirty="0" smtClean="0"/>
              <a:t>используются для предоставления дополнительной информации компилятору.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3333CC"/>
                </a:solidFill>
              </a:rPr>
              <a:t>С</a:t>
            </a:r>
            <a:r>
              <a:rPr lang="ru-RU" altLang="ru-RU" sz="2000" dirty="0" smtClean="0"/>
              <a:t>овокупность аспектов виртуального метода или просто </a:t>
            </a:r>
            <a:r>
              <a:rPr lang="ru-RU" altLang="ru-RU" sz="2000" i="1" dirty="0" smtClean="0"/>
              <a:t>виртуальный метод</a:t>
            </a:r>
            <a:r>
              <a:rPr lang="ru-RU" altLang="ru-RU" sz="2000" dirty="0" smtClean="0"/>
              <a:t> – множество совпадающих по прототипу (одноименных методов с одинаковыми списками параметров) методов, объявляемых в иерархии.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Дескриптор </a:t>
            </a:r>
            <a:r>
              <a:rPr lang="en-US" altLang="ru-RU" sz="2000" b="1" i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altLang="ru-RU" sz="2000" dirty="0" smtClean="0"/>
              <a:t> – </a:t>
            </a:r>
            <a:r>
              <a:rPr lang="ru-RU" altLang="ru-RU" sz="2000" dirty="0" smtClean="0"/>
              <a:t>используется для обозначения совокупности аспектов виртуального метода в иерархии, начиная со второго аспекта.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Дескриптор </a:t>
            </a:r>
            <a:r>
              <a:rPr lang="en-US" altLang="ru-RU" sz="2000" b="1" i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altLang="ru-RU" sz="2000" dirty="0" smtClean="0"/>
              <a:t> – </a:t>
            </a:r>
            <a:r>
              <a:rPr lang="ru-RU" altLang="ru-RU" sz="2000" dirty="0" smtClean="0"/>
              <a:t>при использовании в методе обозначает последний аспект семейства виртуальных методов в иерархии.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0850"/>
          </a:xfrm>
        </p:spPr>
        <p:txBody>
          <a:bodyPr/>
          <a:lstStyle/>
          <a:p>
            <a:r>
              <a:rPr lang="ru-RU" altLang="ru-RU" sz="2800" b="1" smtClean="0"/>
              <a:t>Уточняющие описания </a:t>
            </a:r>
            <a:r>
              <a:rPr lang="en-US" altLang="ru-RU" sz="2800" b="1" smtClean="0"/>
              <a:t>override </a:t>
            </a:r>
            <a:r>
              <a:rPr lang="ru-RU" altLang="ru-RU" sz="2800" b="1" smtClean="0"/>
              <a:t>и </a:t>
            </a:r>
            <a:r>
              <a:rPr lang="en-US" altLang="ru-RU" sz="2800" b="1" smtClean="0"/>
              <a:t>final</a:t>
            </a:r>
            <a:endParaRPr lang="ru-RU" altLang="ru-RU" sz="2800" b="1" smtClean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79388" y="981075"/>
            <a:ext cx="8964612" cy="5876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A{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public: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virtual void </a:t>
            </a:r>
            <a:r>
              <a:rPr lang="en-US" sz="1800" b="1" i="1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(){} 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cs typeface="Courier New" pitchFamily="49" charset="0"/>
              </a:rPr>
              <a:t>// </a:t>
            </a:r>
            <a:r>
              <a:rPr lang="ru-RU" sz="1800" dirty="0" smtClean="0">
                <a:cs typeface="Courier New" pitchFamily="49" charset="0"/>
              </a:rPr>
              <a:t>исходные аспекты виртуальных методов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virtual void 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){}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virtual void 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()const{}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virtual ~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(){} };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B:public A{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public: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virtual void 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override{} </a:t>
            </a:r>
            <a:r>
              <a:rPr lang="en-US" sz="1800" dirty="0" smtClean="0">
                <a:cs typeface="Courier New" pitchFamily="49" charset="0"/>
              </a:rPr>
              <a:t>// </a:t>
            </a:r>
            <a:r>
              <a:rPr lang="ru-RU" sz="1800" dirty="0" smtClean="0">
                <a:cs typeface="Courier New" pitchFamily="49" charset="0"/>
              </a:rPr>
              <a:t>переопределяющий метод</a:t>
            </a:r>
            <a:endParaRPr lang="en-US" sz="1800" dirty="0" smtClean="0"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   virtual void </a:t>
            </a:r>
            <a:r>
              <a:rPr lang="en-US" sz="1800" b="1" i="1" dirty="0" err="1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fu</a:t>
            </a:r>
            <a:r>
              <a:rPr lang="en-US" sz="18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800" b="1" i="1" dirty="0" err="1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() override{}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   virtual void </a:t>
            </a:r>
            <a:r>
              <a:rPr lang="en-US" sz="1800" b="1" i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) override{}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   virtual void </a:t>
            </a:r>
            <a:r>
              <a:rPr lang="en-US" sz="1800" b="1" i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override{}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   virtual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1800" b="1" dirty="0" err="1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) override{}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virtual void 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const </a:t>
            </a: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smtClean="0">
                <a:cs typeface="Courier New" pitchFamily="49" charset="0"/>
              </a:rPr>
              <a:t>//</a:t>
            </a:r>
            <a:r>
              <a:rPr lang="ru-RU" sz="1800" dirty="0" smtClean="0">
                <a:cs typeface="Courier New" pitchFamily="49" charset="0"/>
              </a:rPr>
              <a:t> последний аспект метода</a:t>
            </a:r>
            <a:endParaRPr lang="en-US" sz="1800" dirty="0" smtClean="0"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virtual void 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(long);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cs typeface="Courier New" pitchFamily="49" charset="0"/>
              </a:rPr>
              <a:t>// </a:t>
            </a:r>
            <a:r>
              <a:rPr lang="ru-RU" sz="1800" dirty="0" smtClean="0">
                <a:cs typeface="Courier New" pitchFamily="49" charset="0"/>
              </a:rPr>
              <a:t>новое семейство виртуальных функций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virtual ~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{}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ru-RU" altLang="ru-RU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E271F7-F49C-41DD-9FA4-FAF97F83F02A}" type="slidenum">
              <a:rPr lang="ru-RU" altLang="ru-RU" smtClean="0"/>
              <a:pPr>
                <a:defRPr/>
              </a:pPr>
              <a:t>67</a:t>
            </a:fld>
            <a:endParaRPr lang="ru-RU" altLang="ru-RU" smtClean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6443663" y="4149725"/>
            <a:ext cx="2449512" cy="1150938"/>
          </a:xfrm>
          <a:prstGeom prst="wedgeRoundRectCallout">
            <a:avLst>
              <a:gd name="adj1" fmla="val -94772"/>
              <a:gd name="adj2" fmla="val -1528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Использование описателей позволяет компилятору находить ошибки!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644008" y="6021388"/>
            <a:ext cx="3744415" cy="692150"/>
          </a:xfrm>
          <a:prstGeom prst="wedgeRoundRectCallout">
            <a:avLst>
              <a:gd name="adj1" fmla="val -66674"/>
              <a:gd name="adj2" fmla="val -3665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Если класс содержит виртуальные методы, то деструктор обязательно </a:t>
            </a:r>
            <a:r>
              <a:rPr lang="ru-RU" sz="1600" dirty="0">
                <a:solidFill>
                  <a:schemeClr val="tx1"/>
                </a:solidFill>
              </a:rPr>
              <a:t>виртуальный!!!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52320" y="5486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Ex07_11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25B225-0C6E-476E-AB6B-434469357D75}" type="slidenum">
              <a:rPr lang="ru-RU" altLang="ru-RU" smtClean="0"/>
              <a:pPr>
                <a:defRPr/>
              </a:pPr>
              <a:t>68</a:t>
            </a:fld>
            <a:endParaRPr lang="ru-RU" altLang="ru-RU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503238"/>
          </a:xfrm>
        </p:spPr>
        <p:txBody>
          <a:bodyPr/>
          <a:lstStyle/>
          <a:p>
            <a:pPr eaLnBrk="1" hangingPunct="1"/>
            <a:r>
              <a:rPr lang="en-US" altLang="ru-RU" sz="2800" b="1" dirty="0" smtClean="0"/>
              <a:t>7.8 </a:t>
            </a:r>
            <a:r>
              <a:rPr lang="ru-RU" altLang="ru-RU" sz="2800" b="1" dirty="0" smtClean="0"/>
              <a:t>Абстрактные методы и классы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dirty="0" smtClean="0"/>
              <a:t>Абстрактный метод.</a:t>
            </a:r>
            <a:r>
              <a:rPr lang="ru-RU" altLang="ru-RU" sz="2400" b="1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24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class </a:t>
            </a:r>
            <a:r>
              <a:rPr lang="en-US" altLang="ru-RU" sz="2400" b="1" dirty="0" err="1" smtClean="0">
                <a:latin typeface="Courier New" pitchFamily="49" charset="0"/>
              </a:rPr>
              <a:t>AClass</a:t>
            </a:r>
            <a:r>
              <a:rPr lang="ru-RU" altLang="ru-RU" sz="2400" b="1" dirty="0" smtClean="0">
                <a:latin typeface="Courier New" pitchFamily="49" charset="0"/>
              </a:rPr>
              <a:t>  </a:t>
            </a:r>
            <a:r>
              <a:rPr lang="en-US" altLang="ru-RU" sz="24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Courier New" pitchFamily="49" charset="0"/>
              </a:rPr>
              <a:t>       </a:t>
            </a:r>
            <a:r>
              <a:rPr lang="en-US" altLang="ru-RU" sz="2400" b="1" dirty="0" smtClean="0">
                <a:latin typeface="Courier New" pitchFamily="49" charset="0"/>
              </a:rPr>
              <a:t>…</a:t>
            </a:r>
            <a:r>
              <a:rPr lang="ru-RU" altLang="ru-RU" sz="2400" b="1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dirty="0" smtClean="0"/>
              <a:t>   </a:t>
            </a:r>
            <a:r>
              <a:rPr lang="en-US" altLang="ru-RU" sz="2400" b="1" dirty="0" smtClean="0"/>
              <a:t>    </a:t>
            </a:r>
            <a:r>
              <a:rPr lang="ru-RU" altLang="ru-RU" sz="2400" b="1" dirty="0" smtClean="0"/>
              <a:t> </a:t>
            </a:r>
            <a:r>
              <a:rPr lang="en-US" altLang="ru-RU" sz="2400" b="1" dirty="0" smtClean="0"/>
              <a:t>       </a:t>
            </a:r>
            <a:r>
              <a:rPr lang="en-US" altLang="ru-RU" sz="2400" b="1" dirty="0" smtClean="0">
                <a:latin typeface="Courier New" pitchFamily="49" charset="0"/>
              </a:rPr>
              <a:t>virtual </a:t>
            </a:r>
            <a:r>
              <a:rPr lang="en-US" altLang="ru-RU" sz="2400" b="1" dirty="0" err="1" smtClean="0">
                <a:latin typeface="Courier New" pitchFamily="49" charset="0"/>
              </a:rPr>
              <a:t>int</a:t>
            </a:r>
            <a:r>
              <a:rPr lang="en-US" altLang="ru-RU" sz="2400" b="1" dirty="0" smtClean="0">
                <a:latin typeface="Courier New" pitchFamily="49" charset="0"/>
              </a:rPr>
              <a:t> Fun(</a:t>
            </a:r>
            <a:r>
              <a:rPr lang="en-US" altLang="ru-RU" sz="2400" b="1" dirty="0" err="1" smtClean="0">
                <a:latin typeface="Courier New" pitchFamily="49" charset="0"/>
              </a:rPr>
              <a:t>int,int</a:t>
            </a:r>
            <a:r>
              <a:rPr lang="en-US" altLang="ru-RU" sz="2400" b="1" dirty="0" smtClean="0">
                <a:latin typeface="Courier New" pitchFamily="49" charset="0"/>
              </a:rPr>
              <a:t>)</a:t>
            </a:r>
            <a:r>
              <a:rPr lang="en-US" altLang="ru-RU" sz="2400" b="1" dirty="0" smtClean="0">
                <a:solidFill>
                  <a:srgbClr val="3333CC"/>
                </a:solidFill>
                <a:latin typeface="Courier New" pitchFamily="49" charset="0"/>
              </a:rPr>
              <a:t>=0;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400" b="1" dirty="0" smtClean="0">
                <a:solidFill>
                  <a:srgbClr val="3333CC"/>
                </a:solidFill>
                <a:latin typeface="Courier New" pitchFamily="49" charset="0"/>
              </a:rPr>
              <a:t>    </a:t>
            </a:r>
            <a:r>
              <a:rPr lang="en-US" altLang="ru-RU" sz="24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24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dirty="0" smtClean="0"/>
              <a:t>Класс, содержащий абстрактный метод, называется </a:t>
            </a:r>
            <a:r>
              <a:rPr lang="ru-RU" altLang="ru-RU" sz="2400" dirty="0" smtClean="0">
                <a:solidFill>
                  <a:srgbClr val="3333CC"/>
                </a:solidFill>
              </a:rPr>
              <a:t>абстрактным</a:t>
            </a:r>
            <a:r>
              <a:rPr lang="ru-RU" altLang="ru-RU" sz="24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dirty="0" smtClean="0"/>
              <a:t>Объекты абстрактного класса создавать запрещено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3F14F3-B7A4-41A4-AE45-D3003A194BEF}" type="slidenum">
              <a:rPr lang="ru-RU" altLang="ru-RU" smtClean="0"/>
              <a:pPr>
                <a:defRPr/>
              </a:pPr>
              <a:t>69</a:t>
            </a:fld>
            <a:endParaRPr lang="ru-RU" altLang="ru-RU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504354"/>
          </a:xfrm>
        </p:spPr>
        <p:txBody>
          <a:bodyPr/>
          <a:lstStyle/>
          <a:p>
            <a:pPr eaLnBrk="1" hangingPunct="1"/>
            <a:r>
              <a:rPr lang="en-US" altLang="ru-RU" sz="2800" b="1" dirty="0" smtClean="0"/>
              <a:t>7</a:t>
            </a:r>
            <a:r>
              <a:rPr lang="ru-RU" altLang="ru-RU" sz="2800" b="1" dirty="0" smtClean="0"/>
              <a:t>.</a:t>
            </a:r>
            <a:r>
              <a:rPr lang="en-US" altLang="ru-RU" sz="2800" b="1" dirty="0" smtClean="0"/>
              <a:t>9</a:t>
            </a:r>
            <a:r>
              <a:rPr lang="ru-RU" altLang="ru-RU" sz="2800" b="1" dirty="0" smtClean="0"/>
              <a:t> Приведение типов объекта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836713"/>
            <a:ext cx="7092950" cy="57609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В С++ для приведения типов</a:t>
            </a:r>
            <a:r>
              <a:rPr lang="en-US" sz="1800" dirty="0" smtClean="0"/>
              <a:t> </a:t>
            </a:r>
            <a:r>
              <a:rPr lang="ru-RU" sz="1800" dirty="0" smtClean="0"/>
              <a:t>переменных используют:</a:t>
            </a:r>
            <a:endParaRPr lang="en-US" sz="1800" dirty="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arenR"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(Тип)</a:t>
            </a:r>
            <a:r>
              <a:rPr lang="ru-RU" sz="1800" b="1" dirty="0" err="1" smtClean="0">
                <a:solidFill>
                  <a:srgbClr val="3333CC"/>
                </a:solidFill>
                <a:latin typeface="Courier New" pitchFamily="49" charset="0"/>
              </a:rPr>
              <a:t>Имя_переменной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 </a:t>
            </a:r>
            <a:r>
              <a:rPr lang="ru-RU" sz="1800" b="1" dirty="0" smtClean="0">
                <a:latin typeface="Courier New" pitchFamily="49" charset="0"/>
              </a:rPr>
              <a:t>- используется в Си</a:t>
            </a:r>
            <a:r>
              <a:rPr lang="en-US" sz="1800" b="1" dirty="0" smtClean="0">
                <a:latin typeface="Courier New" pitchFamily="49" charset="0"/>
              </a:rPr>
              <a:t>/</a:t>
            </a:r>
            <a:r>
              <a:rPr lang="ru-RU" sz="1800" b="1" dirty="0" smtClean="0">
                <a:latin typeface="Courier New" pitchFamily="49" charset="0"/>
              </a:rPr>
              <a:t>С++ для любых типов, ничего не проверяет;</a:t>
            </a:r>
          </a:p>
          <a:p>
            <a:pPr marL="457200" indent="-457200" eaLnBrk="1" hangingPunct="1">
              <a:lnSpc>
                <a:spcPct val="90000"/>
              </a:lnSpc>
              <a:buNone/>
              <a:defRPr/>
            </a:pPr>
            <a:endParaRPr lang="en-US" sz="8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1800" dirty="0" smtClean="0">
                <a:latin typeface="Courier New" pitchFamily="49" charset="0"/>
              </a:rPr>
              <a:t>2) </a:t>
            </a:r>
            <a:r>
              <a:rPr lang="ru-RU" sz="1800" b="1" dirty="0" err="1" smtClean="0">
                <a:solidFill>
                  <a:srgbClr val="3333CC"/>
                </a:solidFill>
                <a:latin typeface="Courier New" pitchFamily="49" charset="0"/>
              </a:rPr>
              <a:t>static_cast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 &lt;Тип&gt;(</a:t>
            </a:r>
            <a:r>
              <a:rPr lang="ru-RU" sz="1800" b="1" dirty="0" err="1" smtClean="0">
                <a:solidFill>
                  <a:srgbClr val="3333CC"/>
                </a:solidFill>
                <a:latin typeface="Courier New" pitchFamily="49" charset="0"/>
              </a:rPr>
              <a:t>Имя_переменной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)</a:t>
            </a:r>
            <a:r>
              <a:rPr lang="ru-RU" sz="1800" b="1" dirty="0" smtClean="0">
                <a:latin typeface="Courier New" pitchFamily="49" charset="0"/>
              </a:rPr>
              <a:t>-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 </a:t>
            </a:r>
            <a:r>
              <a:rPr lang="ru-RU" sz="1800" b="1" dirty="0" smtClean="0">
                <a:latin typeface="Courier New" pitchFamily="49" charset="0"/>
              </a:rPr>
              <a:t>используется в С++ для любых типов, проверяет допустимость операции, например не позволит преобразовать целое число в адрес;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ru-RU" sz="8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1800" dirty="0" smtClean="0">
                <a:latin typeface="Courier New" pitchFamily="49" charset="0"/>
              </a:rPr>
              <a:t>3) 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c</a:t>
            </a:r>
            <a:r>
              <a:rPr lang="en-US" sz="1800" b="1" dirty="0" err="1" smtClean="0">
                <a:solidFill>
                  <a:srgbClr val="3333CC"/>
                </a:solidFill>
                <a:latin typeface="Courier New" pitchFamily="49" charset="0"/>
              </a:rPr>
              <a:t>onst</a:t>
            </a:r>
            <a:r>
              <a:rPr lang="ru-RU" sz="1800" b="1" dirty="0" err="1" smtClean="0">
                <a:solidFill>
                  <a:srgbClr val="3333CC"/>
                </a:solidFill>
                <a:latin typeface="Courier New" pitchFamily="49" charset="0"/>
              </a:rPr>
              <a:t>_cast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 &lt;Тип&gt;(</a:t>
            </a:r>
            <a:r>
              <a:rPr lang="ru-RU" sz="1800" b="1" dirty="0" err="1" smtClean="0">
                <a:solidFill>
                  <a:srgbClr val="3333CC"/>
                </a:solidFill>
                <a:latin typeface="Courier New" pitchFamily="49" charset="0"/>
              </a:rPr>
              <a:t>Имя_переменной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)</a:t>
            </a:r>
            <a:r>
              <a:rPr lang="ru-RU" sz="1800" b="1" dirty="0" smtClean="0">
                <a:latin typeface="Courier New" pitchFamily="49" charset="0"/>
              </a:rPr>
              <a:t>-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 </a:t>
            </a:r>
            <a:r>
              <a:rPr lang="ru-RU" sz="1800" b="1" dirty="0" smtClean="0">
                <a:latin typeface="Courier New" pitchFamily="49" charset="0"/>
              </a:rPr>
              <a:t>используется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ru-RU" sz="1800" b="1" dirty="0" smtClean="0">
                <a:latin typeface="Courier New" pitchFamily="49" charset="0"/>
              </a:rPr>
              <a:t>для назначения или отмены константности; </a:t>
            </a: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8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Courier New" pitchFamily="49" charset="0"/>
              </a:rPr>
              <a:t>4)</a:t>
            </a:r>
            <a:r>
              <a:rPr lang="ru-RU" sz="1800" b="1" dirty="0" smtClean="0">
                <a:latin typeface="Courier New" pitchFamily="49" charset="0"/>
              </a:rPr>
              <a:t> </a:t>
            </a:r>
            <a:r>
              <a:rPr lang="ru-RU" sz="1800" b="1" dirty="0" err="1" smtClean="0">
                <a:solidFill>
                  <a:srgbClr val="3333CC"/>
                </a:solidFill>
                <a:latin typeface="Courier New" pitchFamily="49" charset="0"/>
              </a:rPr>
              <a:t>reinterpret_cast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 &lt;</a:t>
            </a:r>
            <a:r>
              <a:rPr lang="ru-RU" sz="1800" b="1" dirty="0" err="1" smtClean="0">
                <a:solidFill>
                  <a:srgbClr val="3333CC"/>
                </a:solidFill>
                <a:latin typeface="Courier New" pitchFamily="49" charset="0"/>
              </a:rPr>
              <a:t>Тип_указателя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            (</a:t>
            </a:r>
            <a:r>
              <a:rPr lang="ru-RU" sz="1800" b="1" dirty="0" err="1" smtClean="0">
                <a:solidFill>
                  <a:srgbClr val="3333CC"/>
                </a:solidFill>
                <a:latin typeface="Courier New" pitchFamily="49" charset="0"/>
              </a:rPr>
              <a:t>Указатель_или_интегральный_тип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)</a:t>
            </a:r>
            <a:r>
              <a:rPr lang="ru-RU" sz="1800" b="1" dirty="0" smtClean="0">
                <a:latin typeface="Courier New" pitchFamily="49" charset="0"/>
              </a:rPr>
              <a:t>- используется в С++ для указателей, ничего не проверяет;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8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Courier New" pitchFamily="49" charset="0"/>
              </a:rPr>
              <a:t>5)</a:t>
            </a:r>
            <a:r>
              <a:rPr lang="ru-RU" sz="1800" b="1" dirty="0" smtClean="0">
                <a:latin typeface="Courier New" pitchFamily="49" charset="0"/>
              </a:rPr>
              <a:t> </a:t>
            </a:r>
            <a:r>
              <a:rPr lang="ru-RU" sz="1800" b="1" dirty="0" err="1" smtClean="0">
                <a:solidFill>
                  <a:srgbClr val="3333CC"/>
                </a:solidFill>
                <a:latin typeface="Courier New" pitchFamily="49" charset="0"/>
              </a:rPr>
              <a:t>dynamic_cast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 &lt;</a:t>
            </a:r>
            <a:r>
              <a:rPr lang="ru-RU" sz="1800" b="1" dirty="0" err="1" smtClean="0">
                <a:solidFill>
                  <a:srgbClr val="3333CC"/>
                </a:solidFill>
                <a:latin typeface="Courier New" pitchFamily="49" charset="0"/>
              </a:rPr>
              <a:t>Тип_указателя_на_объект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            (</a:t>
            </a:r>
            <a:r>
              <a:rPr lang="ru-RU" sz="1800" b="1" dirty="0" err="1" smtClean="0">
                <a:solidFill>
                  <a:srgbClr val="3333CC"/>
                </a:solidFill>
                <a:latin typeface="Courier New" pitchFamily="49" charset="0"/>
              </a:rPr>
              <a:t>Указатель_на_объект</a:t>
            </a:r>
            <a:r>
              <a:rPr lang="ru-RU" sz="1800" b="1" dirty="0" smtClean="0">
                <a:solidFill>
                  <a:srgbClr val="3333CC"/>
                </a:solidFill>
                <a:latin typeface="Courier New" pitchFamily="49" charset="0"/>
              </a:rPr>
              <a:t>)</a:t>
            </a:r>
            <a:r>
              <a:rPr lang="ru-RU" sz="1800" b="1" dirty="0" smtClean="0">
                <a:latin typeface="Courier New" pitchFamily="49" charset="0"/>
              </a:rPr>
              <a:t> – используется в С++ для </a:t>
            </a:r>
            <a:r>
              <a:rPr lang="ru-RU" sz="1800" b="1" dirty="0" smtClean="0">
                <a:solidFill>
                  <a:srgbClr val="CC3300"/>
                </a:solidFill>
                <a:latin typeface="Courier New" pitchFamily="49" charset="0"/>
              </a:rPr>
              <a:t>полиморфных</a:t>
            </a:r>
            <a:r>
              <a:rPr lang="ru-RU" sz="1800" b="1" dirty="0" smtClean="0">
                <a:latin typeface="Courier New" pitchFamily="49" charset="0"/>
              </a:rPr>
              <a:t> классов, в </a:t>
            </a:r>
            <a:r>
              <a:rPr lang="en-US" sz="1800" b="1" dirty="0" smtClean="0">
                <a:latin typeface="Courier New" pitchFamily="49" charset="0"/>
              </a:rPr>
              <a:t>VS </a:t>
            </a:r>
            <a:r>
              <a:rPr lang="ru-RU" sz="1800" b="1" dirty="0" smtClean="0">
                <a:latin typeface="Courier New" pitchFamily="49" charset="0"/>
              </a:rPr>
              <a:t>требует указания опции компилятора </a:t>
            </a:r>
            <a:r>
              <a:rPr lang="en-US" sz="1800" b="1" dirty="0" smtClean="0">
                <a:solidFill>
                  <a:srgbClr val="3333CC"/>
                </a:solidFill>
                <a:latin typeface="Courier New" pitchFamily="49" charset="0"/>
              </a:rPr>
              <a:t>/GR 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ru-RU" sz="1800" b="1" dirty="0" smtClean="0">
                <a:latin typeface="Courier New" pitchFamily="49" charset="0"/>
              </a:rPr>
              <a:t>см. меню </a:t>
            </a:r>
            <a:r>
              <a:rPr lang="en-US" sz="1800" dirty="0" smtClean="0">
                <a:solidFill>
                  <a:srgbClr val="FF0000"/>
                </a:solidFill>
              </a:rPr>
              <a:t>Project/Properties/Configuration Properties/ C_C++/Language/Enable Run-Time Type Info = Yes)</a:t>
            </a:r>
            <a:r>
              <a:rPr lang="ru-RU" sz="1800" b="1" dirty="0" smtClean="0">
                <a:latin typeface="Courier New" pitchFamily="49" charset="0"/>
              </a:rPr>
              <a:t>, если приведение невозможно, то возвращает </a:t>
            </a:r>
            <a:r>
              <a:rPr lang="en-US" sz="1800" b="1" dirty="0" err="1" smtClean="0">
                <a:latin typeface="Courier New" pitchFamily="49" charset="0"/>
              </a:rPr>
              <a:t>nullptr</a:t>
            </a:r>
            <a:r>
              <a:rPr lang="ru-RU" sz="1800" b="1" dirty="0" smtClean="0">
                <a:latin typeface="Courier New" pitchFamily="49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4652963"/>
            <a:ext cx="1150937" cy="2873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r>
              <a:rPr lang="en-US" altLang="ru-RU" sz="2000" b="1">
                <a:latin typeface="Courier New" pitchFamily="49" charset="0"/>
              </a:rPr>
              <a:t>B</a:t>
            </a:r>
            <a:endParaRPr lang="ru-RU" altLang="ru-RU" sz="2000" b="1">
              <a:latin typeface="Courier New" pitchFamily="49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288" y="4940300"/>
            <a:ext cx="1150937" cy="2873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ru-RU" altLang="ru-RU" sz="2000" b="1">
                <a:latin typeface="Courier New" pitchFamily="49" charset="0"/>
              </a:rPr>
              <a:t>…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288" y="5229225"/>
            <a:ext cx="1150937" cy="720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altLang="ru-RU" b="1">
                <a:latin typeface="Courier New" pitchFamily="49" charset="0"/>
              </a:rPr>
              <a:t>B()</a:t>
            </a:r>
          </a:p>
          <a:p>
            <a:pPr marL="342900" indent="-342900">
              <a:spcBef>
                <a:spcPct val="20000"/>
              </a:spcBef>
            </a:pPr>
            <a:r>
              <a:rPr lang="ru-RU" altLang="ru-RU" b="1">
                <a:latin typeface="Courier New" pitchFamily="49" charset="0"/>
              </a:rPr>
              <a:t>…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5288" y="2852738"/>
            <a:ext cx="1150937" cy="2873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r>
              <a:rPr lang="en-US" altLang="ru-RU" sz="2000" b="1">
                <a:latin typeface="Courier New" pitchFamily="49" charset="0"/>
              </a:rPr>
              <a:t>A</a:t>
            </a:r>
            <a:endParaRPr lang="ru-RU" altLang="ru-RU" sz="2000" b="1">
              <a:latin typeface="Courier New" pitchFamily="49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5288" y="3140075"/>
            <a:ext cx="1150937" cy="2873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ru-RU" altLang="ru-RU" sz="2000" b="1">
                <a:latin typeface="Courier New" pitchFamily="49" charset="0"/>
              </a:rPr>
              <a:t>…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5288" y="3429000"/>
            <a:ext cx="1150937" cy="719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altLang="ru-RU" b="1">
                <a:latin typeface="Courier New" pitchFamily="49" charset="0"/>
              </a:rPr>
              <a:t>A()</a:t>
            </a:r>
          </a:p>
          <a:p>
            <a:pPr marL="342900" indent="-342900">
              <a:spcBef>
                <a:spcPct val="20000"/>
              </a:spcBef>
            </a:pPr>
            <a:r>
              <a:rPr lang="ru-RU" altLang="ru-RU" b="1">
                <a:latin typeface="Courier New" pitchFamily="49" charset="0"/>
              </a:rPr>
              <a:t>…</a:t>
            </a:r>
            <a:endParaRPr lang="ru-RU" altLang="ru-RU" b="1" i="1">
              <a:latin typeface="Courier New" pitchFamily="49" charset="0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971550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827088" y="42926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827088" y="4149725"/>
            <a:ext cx="1444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971550" y="4149725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1052513"/>
            <a:ext cx="1835150" cy="12001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Различают приведения:</a:t>
            </a:r>
          </a:p>
          <a:p>
            <a:r>
              <a:rPr lang="ru-RU"/>
              <a:t>↑- восходящее;</a:t>
            </a:r>
          </a:p>
          <a:p>
            <a:r>
              <a:rPr lang="ru-RU"/>
              <a:t>↓- нисходящее.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8E4F122-0AAD-4291-B3E0-976E8FCB1196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3375"/>
            <a:ext cx="8642350" cy="4365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Пример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Разработать программную систему, которая для указанной функции на заданном отрезке:</a:t>
            </a:r>
          </a:p>
          <a:p>
            <a:pPr lvl="1" eaLnBrk="1" hangingPunct="1"/>
            <a:r>
              <a:rPr lang="ru-RU" altLang="ru-RU" sz="2000" smtClean="0"/>
              <a:t>строит таблицу значений с определенным шагом;</a:t>
            </a:r>
          </a:p>
          <a:p>
            <a:pPr lvl="1" eaLnBrk="1" hangingPunct="1"/>
            <a:r>
              <a:rPr lang="ru-RU" altLang="ru-RU" sz="2000" smtClean="0"/>
              <a:t>определяет корни;</a:t>
            </a:r>
          </a:p>
          <a:p>
            <a:pPr lvl="1" eaLnBrk="1" hangingPunct="1"/>
            <a:r>
              <a:rPr lang="ru-RU" altLang="ru-RU" sz="2000" smtClean="0"/>
              <a:t>определяет максимум и минимум. </a:t>
            </a:r>
            <a:endParaRPr lang="en-US" altLang="ru-RU" sz="200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8337AE-917A-4F4B-B10D-94966630185F}" type="slidenum">
              <a:rPr lang="ru-RU" altLang="ru-RU" smtClean="0"/>
              <a:pPr>
                <a:defRPr/>
              </a:pPr>
              <a:t>70</a:t>
            </a:fld>
            <a:endParaRPr lang="ru-RU" altLang="ru-RU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604250" cy="6477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 Приведение типов объектов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712"/>
            <a:ext cx="8713788" cy="5832376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string.h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class TA  {</a:t>
            </a:r>
            <a:endParaRPr lang="ru-RU" altLang="ru-RU" sz="2000" b="1" dirty="0" smtClean="0"/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protected:	char c;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</a:t>
            </a:r>
            <a:r>
              <a:rPr lang="en-US" altLang="ru-RU" sz="2000" b="1" dirty="0" smtClean="0">
                <a:latin typeface="Courier New" pitchFamily="49" charset="0"/>
              </a:rPr>
              <a:t>public: TA(char ac):c(ac){}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	 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virtual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void </a:t>
            </a:r>
            <a:r>
              <a:rPr lang="en-US" altLang="ru-RU" sz="2000" b="1" i="1" dirty="0" err="1" smtClean="0">
                <a:latin typeface="Courier New" pitchFamily="49" charset="0"/>
              </a:rPr>
              <a:t>func</a:t>
            </a:r>
            <a:r>
              <a:rPr lang="en-US" altLang="ru-RU" sz="2000" b="1" dirty="0" smtClean="0">
                <a:latin typeface="Courier New" pitchFamily="49" charset="0"/>
              </a:rPr>
              <a:t>(){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c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}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class </a:t>
            </a:r>
            <a:r>
              <a:rPr lang="en-US" altLang="ru-RU" sz="2000" b="1" dirty="0" err="1" smtClean="0">
                <a:latin typeface="Courier New" pitchFamily="49" charset="0"/>
              </a:rPr>
              <a:t>TB:public</a:t>
            </a:r>
            <a:r>
              <a:rPr lang="en-US" altLang="ru-RU" sz="2000" b="1" dirty="0" smtClean="0">
                <a:latin typeface="Courier New" pitchFamily="49" charset="0"/>
              </a:rPr>
              <a:t> TA  {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char S[10];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public: TB(char </a:t>
            </a:r>
            <a:r>
              <a:rPr lang="en-US" altLang="ru-RU" sz="2000" b="1" dirty="0" err="1" smtClean="0">
                <a:latin typeface="Courier New" pitchFamily="49" charset="0"/>
              </a:rPr>
              <a:t>c,const</a:t>
            </a:r>
            <a:r>
              <a:rPr lang="en-US" altLang="ru-RU" sz="2000" b="1" dirty="0" smtClean="0">
                <a:latin typeface="Courier New" pitchFamily="49" charset="0"/>
              </a:rPr>
              <a:t> char *</a:t>
            </a:r>
            <a:r>
              <a:rPr lang="en-US" altLang="ru-RU" sz="2000" b="1" dirty="0" err="1" smtClean="0">
                <a:latin typeface="Courier New" pitchFamily="49" charset="0"/>
              </a:rPr>
              <a:t>aS</a:t>
            </a:r>
            <a:r>
              <a:rPr lang="en-US" altLang="ru-RU" sz="2000" b="1" dirty="0" smtClean="0">
                <a:latin typeface="Courier New" pitchFamily="49" charset="0"/>
              </a:rPr>
              <a:t>):TA(c){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</a:t>
            </a:r>
            <a:r>
              <a:rPr lang="en-US" altLang="ru-RU" sz="2000" b="1" dirty="0" err="1" smtClean="0">
                <a:latin typeface="Courier New" pitchFamily="49" charset="0"/>
              </a:rPr>
              <a:t>strcpy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S,aS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}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void </a:t>
            </a:r>
            <a:r>
              <a:rPr lang="en-US" altLang="ru-RU" sz="2000" b="1" i="1" dirty="0" err="1" smtClean="0">
                <a:latin typeface="Courier New" pitchFamily="49" charset="0"/>
              </a:rPr>
              <a:t>func</a:t>
            </a:r>
            <a:r>
              <a:rPr lang="en-US" altLang="ru-RU" sz="2000" b="1" dirty="0" smtClean="0">
                <a:latin typeface="Courier New" pitchFamily="49" charset="0"/>
              </a:rPr>
              <a:t>()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override</a:t>
            </a:r>
            <a:r>
              <a:rPr lang="en-US" altLang="ru-RU" sz="2000" b="1" dirty="0" smtClean="0"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c &lt;&lt; ' ' &lt;&lt; S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}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7092950" y="3141663"/>
            <a:ext cx="1150938" cy="2873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r>
              <a:rPr lang="en-US" altLang="ru-RU" sz="2000" b="1">
                <a:latin typeface="Courier New" pitchFamily="49" charset="0"/>
              </a:rPr>
              <a:t>TB</a:t>
            </a:r>
            <a:endParaRPr lang="ru-RU" altLang="ru-RU" sz="2000" b="1">
              <a:latin typeface="Courier New" pitchFamily="49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7092950" y="3429000"/>
            <a:ext cx="1150938" cy="2873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altLang="ru-RU" sz="2000" b="1">
                <a:latin typeface="Courier New" pitchFamily="49" charset="0"/>
              </a:rPr>
              <a:t>S</a:t>
            </a:r>
            <a:endParaRPr lang="ru-RU" altLang="ru-RU" sz="2000" b="1">
              <a:latin typeface="Courier New" pitchFamily="49" charset="0"/>
            </a:endParaRP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7092950" y="3717925"/>
            <a:ext cx="1150938" cy="720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altLang="ru-RU" b="1">
                <a:latin typeface="Courier New" pitchFamily="49" charset="0"/>
              </a:rPr>
              <a:t>TB()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ru-RU" b="1">
                <a:latin typeface="Courier New" pitchFamily="49" charset="0"/>
              </a:rPr>
              <a:t>func()</a:t>
            </a:r>
            <a:endParaRPr lang="ru-RU" altLang="ru-RU" b="1">
              <a:latin typeface="Courier New" pitchFamily="49" charset="0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7092950" y="1341438"/>
            <a:ext cx="1150938" cy="2873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r>
              <a:rPr lang="en-US" altLang="ru-RU" sz="2000" b="1">
                <a:latin typeface="Courier New" pitchFamily="49" charset="0"/>
              </a:rPr>
              <a:t>TA</a:t>
            </a:r>
            <a:endParaRPr lang="ru-RU" altLang="ru-RU" sz="2000" b="1">
              <a:latin typeface="Courier New" pitchFamily="49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7092950" y="1628775"/>
            <a:ext cx="1150938" cy="2873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altLang="ru-RU" sz="2000" b="1">
                <a:latin typeface="Courier New" pitchFamily="49" charset="0"/>
              </a:rPr>
              <a:t>c</a:t>
            </a:r>
            <a:endParaRPr lang="ru-RU" altLang="ru-RU" sz="2000" b="1">
              <a:latin typeface="Courier New" pitchFamily="49" charset="0"/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7092950" y="1917700"/>
            <a:ext cx="1150938" cy="719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altLang="ru-RU" b="1">
                <a:latin typeface="Courier New" pitchFamily="49" charset="0"/>
              </a:rPr>
              <a:t>TA()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ru-RU" b="1">
                <a:latin typeface="Courier New" pitchFamily="49" charset="0"/>
              </a:rPr>
              <a:t>func()</a:t>
            </a:r>
            <a:endParaRPr lang="ru-RU" altLang="ru-RU" b="1" i="1">
              <a:latin typeface="Courier New" pitchFamily="49" charset="0"/>
            </a:endParaRP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V="1">
            <a:off x="7669213" y="27813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7524750" y="27813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7524750" y="2638425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7669213" y="2638425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236296" y="4046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Ex07_12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6" grpId="0" animBg="1"/>
      <p:bldP spid="61447" grpId="0" animBg="1"/>
      <p:bldP spid="61448" grpId="0" animBg="1"/>
      <p:bldP spid="61449" grpId="0" animBg="1"/>
      <p:bldP spid="61450" grpId="0" animBg="1"/>
      <p:bldP spid="61451" grpId="0" animBg="1"/>
      <p:bldP spid="61452" grpId="0" animBg="1"/>
      <p:bldP spid="61453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7AF2CE-5E57-4538-A007-57AD0BBEE0E7}" type="slidenum">
              <a:rPr lang="ru-RU" altLang="ru-RU" smtClean="0"/>
              <a:pPr>
                <a:defRPr/>
              </a:pPr>
              <a:t>71</a:t>
            </a:fld>
            <a:endParaRPr lang="ru-RU" altLang="ru-RU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490538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Пример. Приведение типов объектов (2)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881063"/>
            <a:ext cx="8893175" cy="5976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err="1" smtClean="0">
                <a:latin typeface="Courier New" pitchFamily="49" charset="0"/>
              </a:rPr>
              <a:t>int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main</a:t>
            </a:r>
            <a:r>
              <a:rPr lang="ru-RU" altLang="ru-RU" sz="2000" b="1" dirty="0" smtClean="0">
                <a:latin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</a:rPr>
              <a:t>int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argc</a:t>
            </a:r>
            <a:r>
              <a:rPr lang="ru-RU" altLang="ru-RU" sz="2000" b="1" dirty="0" smtClean="0">
                <a:latin typeface="Courier New" pitchFamily="49" charset="0"/>
              </a:rPr>
              <a:t>, </a:t>
            </a:r>
            <a:r>
              <a:rPr lang="ru-RU" altLang="ru-RU" sz="2000" b="1" dirty="0" err="1" smtClean="0">
                <a:latin typeface="Courier New" pitchFamily="49" charset="0"/>
              </a:rPr>
              <a:t>char</a:t>
            </a:r>
            <a:r>
              <a:rPr lang="ru-RU" altLang="ru-RU" sz="2000" b="1" dirty="0" smtClean="0">
                <a:latin typeface="Courier New" pitchFamily="49" charset="0"/>
              </a:rPr>
              <a:t>* </a:t>
            </a:r>
            <a:r>
              <a:rPr lang="ru-RU" altLang="ru-RU" sz="2000" b="1" dirty="0" err="1" smtClean="0">
                <a:latin typeface="Courier New" pitchFamily="49" charset="0"/>
              </a:rPr>
              <a:t>argv</a:t>
            </a:r>
            <a:r>
              <a:rPr lang="ru-RU" altLang="ru-RU" sz="2000" b="1" dirty="0" smtClean="0">
                <a:latin typeface="Courier New" pitchFamily="49" charset="0"/>
              </a:rPr>
              <a:t>[])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{ TA *</a:t>
            </a:r>
            <a:r>
              <a:rPr lang="ru-RU" altLang="ru-RU" sz="2000" b="1" dirty="0" err="1" smtClean="0">
                <a:latin typeface="Courier New" pitchFamily="49" charset="0"/>
              </a:rPr>
              <a:t>pA=new</a:t>
            </a:r>
            <a:r>
              <a:rPr lang="ru-RU" altLang="ru-RU" sz="2000" b="1" dirty="0" smtClean="0">
                <a:latin typeface="Courier New" pitchFamily="49" charset="0"/>
              </a:rPr>
              <a:t> TA('A'),*</a:t>
            </a:r>
            <a:r>
              <a:rPr lang="ru-RU" altLang="ru-RU" sz="2000" b="1" dirty="0" err="1" smtClean="0">
                <a:latin typeface="Courier New" pitchFamily="49" charset="0"/>
              </a:rPr>
              <a:t>pC=new</a:t>
            </a:r>
            <a:r>
              <a:rPr lang="ru-RU" altLang="ru-RU" sz="2000" b="1" dirty="0" smtClean="0">
                <a:latin typeface="Courier New" pitchFamily="49" charset="0"/>
              </a:rPr>
              <a:t> TB(</a:t>
            </a:r>
            <a:r>
              <a:rPr lang="en-US" altLang="ru-RU" sz="2000" b="1" dirty="0" smtClean="0">
                <a:latin typeface="Courier New" pitchFamily="49" charset="0"/>
              </a:rPr>
              <a:t>'A',</a:t>
            </a:r>
            <a:r>
              <a:rPr lang="ru-RU" altLang="ru-RU" sz="2000" b="1" dirty="0" smtClean="0">
                <a:latin typeface="Courier New" pitchFamily="49" charset="0"/>
              </a:rPr>
              <a:t>"AB");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TB *</a:t>
            </a:r>
            <a:r>
              <a:rPr lang="ru-RU" altLang="ru-RU" sz="2000" b="1" dirty="0" err="1" smtClean="0">
                <a:latin typeface="Courier New" pitchFamily="49" charset="0"/>
              </a:rPr>
              <a:t>pB=new</a:t>
            </a:r>
            <a:r>
              <a:rPr lang="ru-RU" altLang="ru-RU" sz="2000" b="1" dirty="0" smtClean="0">
                <a:latin typeface="Courier New" pitchFamily="49" charset="0"/>
              </a:rPr>
              <a:t> TB(</a:t>
            </a:r>
            <a:r>
              <a:rPr lang="en-US" altLang="ru-RU" sz="2000" b="1" dirty="0" smtClean="0">
                <a:latin typeface="Courier New" pitchFamily="49" charset="0"/>
              </a:rPr>
              <a:t>'A',</a:t>
            </a:r>
            <a:r>
              <a:rPr lang="ru-RU" altLang="ru-RU" sz="2000" b="1" dirty="0" smtClean="0">
                <a:latin typeface="Courier New" pitchFamily="49" charset="0"/>
              </a:rPr>
              <a:t>"AC");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((TA *)</a:t>
            </a:r>
            <a:r>
              <a:rPr lang="ru-RU" altLang="ru-RU" sz="2000" b="1" dirty="0" err="1" smtClean="0">
                <a:latin typeface="Courier New" pitchFamily="49" charset="0"/>
              </a:rPr>
              <a:t>pB</a:t>
            </a:r>
            <a:r>
              <a:rPr lang="ru-RU" altLang="ru-RU" sz="2000" b="1" dirty="0" smtClean="0">
                <a:latin typeface="Courier New" pitchFamily="49" charset="0"/>
              </a:rPr>
              <a:t>)-&gt;</a:t>
            </a:r>
            <a:r>
              <a:rPr lang="ru-RU" altLang="ru-RU" sz="2000" b="1" i="1" dirty="0" err="1" smtClean="0">
                <a:latin typeface="Courier New" pitchFamily="49" charset="0"/>
              </a:rPr>
              <a:t>func</a:t>
            </a:r>
            <a:r>
              <a:rPr lang="ru-RU" altLang="ru-RU" sz="2000" b="1" dirty="0" smtClean="0">
                <a:latin typeface="Courier New" pitchFamily="49" charset="0"/>
              </a:rPr>
              <a:t>();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err="1" smtClean="0">
                <a:latin typeface="Courier New" pitchFamily="49" charset="0"/>
              </a:rPr>
              <a:t>reinterpret_cast</a:t>
            </a:r>
            <a:r>
              <a:rPr lang="ru-RU" altLang="ru-RU" sz="2000" b="1" dirty="0" smtClean="0">
                <a:latin typeface="Courier New" pitchFamily="49" charset="0"/>
              </a:rPr>
              <a:t>&lt;TA *&gt;(</a:t>
            </a:r>
            <a:r>
              <a:rPr lang="ru-RU" altLang="ru-RU" sz="2000" b="1" dirty="0" err="1" smtClean="0">
                <a:latin typeface="Courier New" pitchFamily="49" charset="0"/>
              </a:rPr>
              <a:t>pB</a:t>
            </a:r>
            <a:r>
              <a:rPr lang="ru-RU" altLang="ru-RU" sz="2000" b="1" dirty="0" smtClean="0">
                <a:latin typeface="Courier New" pitchFamily="49" charset="0"/>
              </a:rPr>
              <a:t>)-&gt;</a:t>
            </a:r>
            <a:r>
              <a:rPr lang="ru-RU" altLang="ru-RU" sz="2000" b="1" i="1" dirty="0" err="1" smtClean="0">
                <a:latin typeface="Courier New" pitchFamily="49" charset="0"/>
              </a:rPr>
              <a:t>func</a:t>
            </a:r>
            <a:r>
              <a:rPr lang="ru-RU" altLang="ru-RU" sz="20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err="1" smtClean="0">
                <a:latin typeface="Courier New" pitchFamily="49" charset="0"/>
              </a:rPr>
              <a:t>static_cast</a:t>
            </a:r>
            <a:r>
              <a:rPr lang="ru-RU" altLang="ru-RU" sz="2000" b="1" dirty="0" smtClean="0">
                <a:latin typeface="Courier New" pitchFamily="49" charset="0"/>
              </a:rPr>
              <a:t>&lt;TA *&gt;(</a:t>
            </a:r>
            <a:r>
              <a:rPr lang="ru-RU" altLang="ru-RU" sz="2000" b="1" dirty="0" err="1" smtClean="0">
                <a:latin typeface="Courier New" pitchFamily="49" charset="0"/>
              </a:rPr>
              <a:t>pB</a:t>
            </a:r>
            <a:r>
              <a:rPr lang="ru-RU" altLang="ru-RU" sz="2000" b="1" dirty="0" smtClean="0">
                <a:latin typeface="Courier New" pitchFamily="49" charset="0"/>
              </a:rPr>
              <a:t>)-&gt;</a:t>
            </a:r>
            <a:r>
              <a:rPr lang="ru-RU" altLang="ru-RU" sz="2000" b="1" i="1" dirty="0" err="1" smtClean="0">
                <a:latin typeface="Courier New" pitchFamily="49" charset="0"/>
              </a:rPr>
              <a:t>func</a:t>
            </a:r>
            <a:r>
              <a:rPr lang="ru-RU" altLang="ru-RU" sz="20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err="1" smtClean="0">
                <a:latin typeface="Courier New" pitchFamily="49" charset="0"/>
              </a:rPr>
              <a:t>dynamic_cast</a:t>
            </a:r>
            <a:r>
              <a:rPr lang="ru-RU" altLang="ru-RU" sz="2000" b="1" dirty="0" smtClean="0">
                <a:latin typeface="Courier New" pitchFamily="49" charset="0"/>
              </a:rPr>
              <a:t>&lt;TA *&gt;(</a:t>
            </a:r>
            <a:r>
              <a:rPr lang="ru-RU" altLang="ru-RU" sz="2000" b="1" dirty="0" err="1" smtClean="0">
                <a:latin typeface="Courier New" pitchFamily="49" charset="0"/>
              </a:rPr>
              <a:t>pB</a:t>
            </a:r>
            <a:r>
              <a:rPr lang="ru-RU" altLang="ru-RU" sz="2000" b="1" dirty="0" smtClean="0">
                <a:latin typeface="Courier New" pitchFamily="49" charset="0"/>
              </a:rPr>
              <a:t>)-&gt;</a:t>
            </a:r>
            <a:r>
              <a:rPr lang="ru-RU" altLang="ru-RU" sz="2000" b="1" i="1" dirty="0" err="1" smtClean="0">
                <a:latin typeface="Courier New" pitchFamily="49" charset="0"/>
              </a:rPr>
              <a:t>func</a:t>
            </a:r>
            <a:r>
              <a:rPr lang="ru-RU" altLang="ru-RU" sz="2000" b="1" dirty="0" smtClean="0">
                <a:latin typeface="Courier New" pitchFamily="49" charset="0"/>
              </a:rPr>
              <a:t>();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((TB *)</a:t>
            </a:r>
            <a:r>
              <a:rPr lang="ru-RU" altLang="ru-RU" sz="2000" b="1" dirty="0" err="1" smtClean="0">
                <a:latin typeface="Courier New" pitchFamily="49" charset="0"/>
              </a:rPr>
              <a:t>pC</a:t>
            </a:r>
            <a:r>
              <a:rPr lang="ru-RU" altLang="ru-RU" sz="2000" b="1" dirty="0" smtClean="0">
                <a:latin typeface="Courier New" pitchFamily="49" charset="0"/>
              </a:rPr>
              <a:t>)-&gt;</a:t>
            </a:r>
            <a:r>
              <a:rPr lang="ru-RU" altLang="ru-RU" sz="2000" b="1" i="1" dirty="0" err="1" smtClean="0">
                <a:latin typeface="Courier New" pitchFamily="49" charset="0"/>
              </a:rPr>
              <a:t>func</a:t>
            </a:r>
            <a:r>
              <a:rPr lang="ru-RU" altLang="ru-RU" sz="20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err="1" smtClean="0">
                <a:latin typeface="Courier New" pitchFamily="49" charset="0"/>
              </a:rPr>
              <a:t>reinterpret_cast</a:t>
            </a:r>
            <a:r>
              <a:rPr lang="ru-RU" altLang="ru-RU" sz="2000" b="1" dirty="0" smtClean="0">
                <a:latin typeface="Courier New" pitchFamily="49" charset="0"/>
              </a:rPr>
              <a:t>&lt;TB *&gt;(</a:t>
            </a:r>
            <a:r>
              <a:rPr lang="ru-RU" altLang="ru-RU" sz="2000" b="1" dirty="0" err="1" smtClean="0">
                <a:latin typeface="Courier New" pitchFamily="49" charset="0"/>
              </a:rPr>
              <a:t>pC</a:t>
            </a:r>
            <a:r>
              <a:rPr lang="ru-RU" altLang="ru-RU" sz="2000" b="1" dirty="0" smtClean="0">
                <a:latin typeface="Courier New" pitchFamily="49" charset="0"/>
              </a:rPr>
              <a:t>)-&gt;</a:t>
            </a:r>
            <a:r>
              <a:rPr lang="ru-RU" altLang="ru-RU" sz="2000" b="1" i="1" dirty="0" err="1" smtClean="0">
                <a:latin typeface="Courier New" pitchFamily="49" charset="0"/>
              </a:rPr>
              <a:t>func</a:t>
            </a:r>
            <a:r>
              <a:rPr lang="ru-RU" altLang="ru-RU" sz="2000" b="1" dirty="0" smtClean="0">
                <a:latin typeface="Courier New" pitchFamily="49" charset="0"/>
              </a:rPr>
              <a:t>();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err="1" smtClean="0">
                <a:latin typeface="Courier New" pitchFamily="49" charset="0"/>
              </a:rPr>
              <a:t>static_cast</a:t>
            </a:r>
            <a:r>
              <a:rPr lang="ru-RU" altLang="ru-RU" sz="2000" b="1" dirty="0" smtClean="0">
                <a:latin typeface="Courier New" pitchFamily="49" charset="0"/>
              </a:rPr>
              <a:t>&lt;TB *&gt;(</a:t>
            </a:r>
            <a:r>
              <a:rPr lang="ru-RU" altLang="ru-RU" sz="2000" b="1" dirty="0" err="1" smtClean="0">
                <a:latin typeface="Courier New" pitchFamily="49" charset="0"/>
              </a:rPr>
              <a:t>pC</a:t>
            </a:r>
            <a:r>
              <a:rPr lang="ru-RU" altLang="ru-RU" sz="2000" b="1" dirty="0" smtClean="0">
                <a:latin typeface="Courier New" pitchFamily="49" charset="0"/>
              </a:rPr>
              <a:t>)-&gt;</a:t>
            </a:r>
            <a:r>
              <a:rPr lang="ru-RU" altLang="ru-RU" sz="2000" b="1" i="1" dirty="0" err="1" smtClean="0">
                <a:latin typeface="Courier New" pitchFamily="49" charset="0"/>
              </a:rPr>
              <a:t>func</a:t>
            </a:r>
            <a:r>
              <a:rPr lang="ru-RU" altLang="ru-RU" sz="2000" b="1" dirty="0" smtClean="0">
                <a:latin typeface="Courier New" pitchFamily="49" charset="0"/>
              </a:rPr>
              <a:t>();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err="1" smtClean="0">
                <a:latin typeface="Courier New" pitchFamily="49" charset="0"/>
              </a:rPr>
              <a:t>dynamic_cast</a:t>
            </a:r>
            <a:r>
              <a:rPr lang="ru-RU" altLang="ru-RU" sz="2000" b="1" dirty="0" smtClean="0">
                <a:latin typeface="Courier New" pitchFamily="49" charset="0"/>
              </a:rPr>
              <a:t>&lt;TB *&gt;(</a:t>
            </a:r>
            <a:r>
              <a:rPr lang="ru-RU" altLang="ru-RU" sz="2000" b="1" dirty="0" err="1" smtClean="0">
                <a:latin typeface="Courier New" pitchFamily="49" charset="0"/>
              </a:rPr>
              <a:t>pC</a:t>
            </a:r>
            <a:r>
              <a:rPr lang="ru-RU" altLang="ru-RU" sz="2000" b="1" dirty="0" smtClean="0">
                <a:latin typeface="Courier New" pitchFamily="49" charset="0"/>
              </a:rPr>
              <a:t>)-&gt;</a:t>
            </a:r>
            <a:r>
              <a:rPr lang="ru-RU" altLang="ru-RU" sz="2000" b="1" i="1" dirty="0" err="1" smtClean="0">
                <a:latin typeface="Courier New" pitchFamily="49" charset="0"/>
              </a:rPr>
              <a:t>func</a:t>
            </a:r>
            <a:r>
              <a:rPr lang="ru-RU" altLang="ru-RU" sz="2000" b="1" dirty="0" smtClean="0">
                <a:latin typeface="Courier New" pitchFamily="49" charset="0"/>
              </a:rPr>
              <a:t>();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000" b="1" dirty="0" smtClean="0">
                <a:latin typeface="Courier New" pitchFamily="49" charset="0"/>
              </a:rPr>
              <a:t> </a:t>
            </a:r>
            <a:endParaRPr lang="en-US" altLang="ru-RU" sz="1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smtClean="0">
                <a:latin typeface="Courier New" pitchFamily="49" charset="0"/>
              </a:rPr>
              <a:t>((TB *)</a:t>
            </a:r>
            <a:r>
              <a:rPr lang="ru-RU" altLang="ru-RU" sz="2000" b="1" dirty="0" err="1" smtClean="0">
                <a:latin typeface="Courier New" pitchFamily="49" charset="0"/>
              </a:rPr>
              <a:t>pA</a:t>
            </a:r>
            <a:r>
              <a:rPr lang="ru-RU" altLang="ru-RU" sz="2000" b="1" dirty="0" smtClean="0">
                <a:latin typeface="Courier New" pitchFamily="49" charset="0"/>
              </a:rPr>
              <a:t>)-&gt;</a:t>
            </a:r>
            <a:r>
              <a:rPr lang="ru-RU" altLang="ru-RU" sz="2000" b="1" dirty="0" err="1" smtClean="0">
                <a:latin typeface="Courier New" pitchFamily="49" charset="0"/>
              </a:rPr>
              <a:t>func</a:t>
            </a:r>
            <a:r>
              <a:rPr lang="ru-RU" altLang="ru-RU" sz="2000" b="1" dirty="0" smtClean="0">
                <a:latin typeface="Courier New" pitchFamily="49" charset="0"/>
              </a:rPr>
              <a:t>();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err="1" smtClean="0">
                <a:latin typeface="Courier New" pitchFamily="49" charset="0"/>
              </a:rPr>
              <a:t>reinterpret_cast</a:t>
            </a:r>
            <a:r>
              <a:rPr lang="ru-RU" altLang="ru-RU" sz="2000" b="1" dirty="0" smtClean="0">
                <a:latin typeface="Courier New" pitchFamily="49" charset="0"/>
              </a:rPr>
              <a:t>&lt;TB *&gt;(</a:t>
            </a:r>
            <a:r>
              <a:rPr lang="ru-RU" altLang="ru-RU" sz="2000" b="1" dirty="0" err="1" smtClean="0">
                <a:latin typeface="Courier New" pitchFamily="49" charset="0"/>
              </a:rPr>
              <a:t>pA</a:t>
            </a:r>
            <a:r>
              <a:rPr lang="ru-RU" altLang="ru-RU" sz="2000" b="1" dirty="0" smtClean="0">
                <a:latin typeface="Courier New" pitchFamily="49" charset="0"/>
              </a:rPr>
              <a:t>)-&gt;</a:t>
            </a:r>
            <a:r>
              <a:rPr lang="ru-RU" altLang="ru-RU" sz="2000" b="1" i="1" dirty="0" err="1" smtClean="0">
                <a:latin typeface="Courier New" pitchFamily="49" charset="0"/>
              </a:rPr>
              <a:t>func</a:t>
            </a:r>
            <a:r>
              <a:rPr lang="ru-RU" altLang="ru-RU" sz="2000" b="1" dirty="0" smtClean="0">
                <a:latin typeface="Courier New" pitchFamily="49" charset="0"/>
              </a:rPr>
              <a:t>();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err="1" smtClean="0">
                <a:latin typeface="Courier New" pitchFamily="49" charset="0"/>
              </a:rPr>
              <a:t>static_cast</a:t>
            </a:r>
            <a:r>
              <a:rPr lang="ru-RU" altLang="ru-RU" sz="2000" b="1" dirty="0" smtClean="0">
                <a:latin typeface="Courier New" pitchFamily="49" charset="0"/>
              </a:rPr>
              <a:t>&lt;TB *&gt;(</a:t>
            </a:r>
            <a:r>
              <a:rPr lang="ru-RU" altLang="ru-RU" sz="2000" b="1" dirty="0" err="1" smtClean="0">
                <a:latin typeface="Courier New" pitchFamily="49" charset="0"/>
              </a:rPr>
              <a:t>pA</a:t>
            </a:r>
            <a:r>
              <a:rPr lang="ru-RU" altLang="ru-RU" sz="2000" b="1" dirty="0" smtClean="0">
                <a:latin typeface="Courier New" pitchFamily="49" charset="0"/>
              </a:rPr>
              <a:t>)-&gt;</a:t>
            </a:r>
            <a:r>
              <a:rPr lang="ru-RU" altLang="ru-RU" sz="2000" b="1" i="1" dirty="0" err="1" smtClean="0">
                <a:latin typeface="Courier New" pitchFamily="49" charset="0"/>
              </a:rPr>
              <a:t>func</a:t>
            </a:r>
            <a:r>
              <a:rPr lang="ru-RU" altLang="ru-RU" sz="2000" b="1" dirty="0" smtClean="0">
                <a:latin typeface="Courier New" pitchFamily="49" charset="0"/>
              </a:rPr>
              <a:t>();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// </a:t>
            </a:r>
            <a:r>
              <a:rPr lang="ru-RU" altLang="ru-RU" sz="2000" b="1" dirty="0" err="1" smtClean="0">
                <a:solidFill>
                  <a:srgbClr val="CC3300"/>
                </a:solidFill>
                <a:latin typeface="Courier New" pitchFamily="49" charset="0"/>
              </a:rPr>
              <a:t>dynamic_cast</a:t>
            </a:r>
            <a:r>
              <a:rPr lang="ru-RU" altLang="ru-RU" sz="2000" b="1" dirty="0" smtClean="0">
                <a:solidFill>
                  <a:srgbClr val="CC3300"/>
                </a:solidFill>
                <a:latin typeface="Courier New" pitchFamily="49" charset="0"/>
              </a:rPr>
              <a:t>&lt;TB *&gt;(</a:t>
            </a:r>
            <a:r>
              <a:rPr lang="ru-RU" altLang="ru-RU" sz="2000" b="1" dirty="0" err="1" smtClean="0">
                <a:solidFill>
                  <a:srgbClr val="CC3300"/>
                </a:solidFill>
                <a:latin typeface="Courier New" pitchFamily="49" charset="0"/>
              </a:rPr>
              <a:t>pA</a:t>
            </a:r>
            <a:r>
              <a:rPr lang="ru-RU" altLang="ru-RU" sz="2000" b="1" dirty="0" smtClean="0">
                <a:solidFill>
                  <a:srgbClr val="CC3300"/>
                </a:solidFill>
                <a:latin typeface="Courier New" pitchFamily="49" charset="0"/>
              </a:rPr>
              <a:t>)-&gt;</a:t>
            </a:r>
            <a:r>
              <a:rPr lang="ru-RU" altLang="ru-RU" sz="2000" b="1" i="1" dirty="0" err="1" smtClean="0">
                <a:solidFill>
                  <a:srgbClr val="CC3300"/>
                </a:solidFill>
                <a:latin typeface="Courier New" pitchFamily="49" charset="0"/>
              </a:rPr>
              <a:t>func</a:t>
            </a:r>
            <a:r>
              <a:rPr lang="ru-RU" altLang="ru-RU" sz="2000" b="1" dirty="0" smtClean="0">
                <a:solidFill>
                  <a:srgbClr val="CC3300"/>
                </a:solidFill>
                <a:latin typeface="Courier New" pitchFamily="49" charset="0"/>
              </a:rPr>
              <a:t>();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</a:rPr>
              <a:t>if (TB *</a:t>
            </a:r>
            <a:r>
              <a:rPr lang="ru-RU" altLang="ru-RU" sz="2000" b="1" dirty="0" err="1" smtClean="0">
                <a:solidFill>
                  <a:srgbClr val="3333CC"/>
                </a:solidFill>
                <a:latin typeface="Courier New" pitchFamily="49" charset="0"/>
              </a:rPr>
              <a:t>pD=dynamic_cast</a:t>
            </a: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</a:rPr>
              <a:t>&lt;TB *&gt;(</a:t>
            </a:r>
            <a:r>
              <a:rPr lang="ru-RU" altLang="ru-RU" sz="2000" b="1" dirty="0" err="1" smtClean="0">
                <a:solidFill>
                  <a:srgbClr val="3333CC"/>
                </a:solidFill>
                <a:latin typeface="Courier New" pitchFamily="49" charset="0"/>
              </a:rPr>
              <a:t>pA</a:t>
            </a: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</a:rPr>
              <a:t>)) </a:t>
            </a:r>
            <a:r>
              <a:rPr lang="ru-RU" altLang="ru-RU" sz="2000" b="1" dirty="0" err="1" smtClean="0">
                <a:solidFill>
                  <a:srgbClr val="3333CC"/>
                </a:solidFill>
                <a:latin typeface="Courier New" pitchFamily="49" charset="0"/>
              </a:rPr>
              <a:t>pD</a:t>
            </a: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</a:rPr>
              <a:t>-&gt;</a:t>
            </a:r>
            <a:r>
              <a:rPr lang="ru-RU" altLang="ru-RU" sz="2000" b="1" i="1" dirty="0" err="1" smtClean="0">
                <a:solidFill>
                  <a:srgbClr val="3333CC"/>
                </a:solidFill>
                <a:latin typeface="Courier New" pitchFamily="49" charset="0"/>
              </a:rPr>
              <a:t>func</a:t>
            </a: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</a:rPr>
              <a:t>  </a:t>
            </a:r>
            <a:r>
              <a:rPr lang="ru-RU" altLang="ru-RU" sz="2000" b="1" dirty="0" err="1" smtClean="0">
                <a:solidFill>
                  <a:srgbClr val="3333CC"/>
                </a:solidFill>
                <a:latin typeface="Courier New" pitchFamily="49" charset="0"/>
              </a:rPr>
              <a:t>else</a:t>
            </a: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solidFill>
                  <a:srgbClr val="3333CC"/>
                </a:solidFill>
                <a:latin typeface="Courier New" pitchFamily="49" charset="0"/>
              </a:rPr>
              <a:t>cout</a:t>
            </a: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</a:rPr>
              <a:t>&lt;&lt;"</a:t>
            </a:r>
            <a:r>
              <a:rPr lang="ru-RU" altLang="ru-RU" sz="2000" b="1" dirty="0" err="1" smtClean="0">
                <a:solidFill>
                  <a:srgbClr val="3333CC"/>
                </a:solidFill>
                <a:latin typeface="Courier New" pitchFamily="49" charset="0"/>
              </a:rPr>
              <a:t>Cast</a:t>
            </a: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solidFill>
                  <a:srgbClr val="3333CC"/>
                </a:solidFill>
                <a:latin typeface="Courier New" pitchFamily="49" charset="0"/>
              </a:rPr>
              <a:t>Error</a:t>
            </a: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</a:rPr>
              <a:t>"&lt;&lt;</a:t>
            </a:r>
            <a:r>
              <a:rPr lang="ru-RU" altLang="ru-RU" sz="2000" b="1" dirty="0" err="1" smtClean="0">
                <a:solidFill>
                  <a:srgbClr val="3333CC"/>
                </a:solidFill>
                <a:latin typeface="Courier New" pitchFamily="49" charset="0"/>
              </a:rPr>
              <a:t>endl</a:t>
            </a:r>
            <a:r>
              <a:rPr lang="ru-RU" altLang="ru-RU" sz="2000" b="1" dirty="0" smtClean="0">
                <a:solidFill>
                  <a:srgbClr val="3333CC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err="1" smtClean="0">
                <a:latin typeface="Courier New" pitchFamily="49" charset="0"/>
              </a:rPr>
              <a:t>return</a:t>
            </a:r>
            <a:r>
              <a:rPr lang="ru-RU" altLang="ru-RU" sz="2000" b="1" dirty="0" smtClean="0">
                <a:latin typeface="Courier New" pitchFamily="49" charset="0"/>
              </a:rPr>
              <a:t> 0;</a:t>
            </a: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6659563" y="1916113"/>
            <a:ext cx="2087562" cy="1008062"/>
          </a:xfrm>
          <a:prstGeom prst="wedgeRoundRectCallout">
            <a:avLst>
              <a:gd name="adj1" fmla="val -71491"/>
              <a:gd name="adj2" fmla="val 1415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altLang="ru-RU" sz="2000" b="1">
                <a:latin typeface="Courier New" pitchFamily="49" charset="0"/>
              </a:rPr>
              <a:t>Восходящее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altLang="ru-RU" sz="2000" b="1">
                <a:latin typeface="Courier New" pitchFamily="49" charset="0"/>
              </a:rPr>
              <a:t>приведение</a:t>
            </a:r>
          </a:p>
        </p:txBody>
      </p:sp>
      <p:sp>
        <p:nvSpPr>
          <p:cNvPr id="62469" name="AutoShape 5"/>
          <p:cNvSpPr>
            <a:spLocks/>
          </p:cNvSpPr>
          <p:nvPr/>
        </p:nvSpPr>
        <p:spPr bwMode="auto">
          <a:xfrm>
            <a:off x="5867400" y="1989138"/>
            <a:ext cx="288925" cy="1150937"/>
          </a:xfrm>
          <a:prstGeom prst="rightBrace">
            <a:avLst>
              <a:gd name="adj1" fmla="val 331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6659563" y="3141663"/>
            <a:ext cx="2087562" cy="1008062"/>
          </a:xfrm>
          <a:prstGeom prst="wedgeRoundRectCallout">
            <a:avLst>
              <a:gd name="adj1" fmla="val -71051"/>
              <a:gd name="adj2" fmla="val 2646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altLang="ru-RU" sz="2000" b="1">
                <a:latin typeface="Courier New" pitchFamily="49" charset="0"/>
              </a:rPr>
              <a:t>Нисходящее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altLang="ru-RU" sz="2000" b="1">
                <a:latin typeface="Courier New" pitchFamily="49" charset="0"/>
              </a:rPr>
              <a:t>приведение</a:t>
            </a:r>
          </a:p>
        </p:txBody>
      </p:sp>
      <p:sp>
        <p:nvSpPr>
          <p:cNvPr id="62471" name="AutoShape 7"/>
          <p:cNvSpPr>
            <a:spLocks/>
          </p:cNvSpPr>
          <p:nvPr/>
        </p:nvSpPr>
        <p:spPr bwMode="auto">
          <a:xfrm>
            <a:off x="5867400" y="3357563"/>
            <a:ext cx="288925" cy="1150937"/>
          </a:xfrm>
          <a:prstGeom prst="rightBrace">
            <a:avLst>
              <a:gd name="adj1" fmla="val 331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2472" name="AutoShape 8"/>
          <p:cNvSpPr>
            <a:spLocks noChangeArrowheads="1"/>
          </p:cNvSpPr>
          <p:nvPr/>
        </p:nvSpPr>
        <p:spPr bwMode="auto">
          <a:xfrm>
            <a:off x="6588125" y="4365625"/>
            <a:ext cx="2233613" cy="1295400"/>
          </a:xfrm>
          <a:prstGeom prst="wedgeRoundRectCallout">
            <a:avLst>
              <a:gd name="adj1" fmla="val -79037"/>
              <a:gd name="adj2" fmla="val -6958"/>
              <a:gd name="adj3" fmla="val 16667"/>
            </a:avLst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altLang="ru-RU" sz="2000" b="1">
                <a:latin typeface="Courier New" pitchFamily="49" charset="0"/>
              </a:rPr>
              <a:t>Ошибка!</a:t>
            </a:r>
          </a:p>
          <a:p>
            <a:pPr algn="ctr">
              <a:spcBef>
                <a:spcPct val="20000"/>
              </a:spcBef>
            </a:pPr>
            <a:r>
              <a:rPr lang="ru-RU" altLang="ru-RU" sz="2000" b="1">
                <a:latin typeface="Courier New" pitchFamily="49" charset="0"/>
              </a:rPr>
              <a:t>Приведение</a:t>
            </a:r>
          </a:p>
          <a:p>
            <a:pPr algn="ctr">
              <a:spcBef>
                <a:spcPct val="20000"/>
              </a:spcBef>
            </a:pPr>
            <a:r>
              <a:rPr lang="ru-RU" altLang="ru-RU" sz="2000" b="1">
                <a:latin typeface="Courier New" pitchFamily="49" charset="0"/>
              </a:rPr>
              <a:t>не корректно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E2FAD8-6C2A-443D-A0A4-CCED3D5140A2}" type="slidenum">
              <a:rPr lang="ru-RU" altLang="ru-RU" smtClean="0"/>
              <a:pPr>
                <a:defRPr/>
              </a:pPr>
              <a:t>72</a:t>
            </a:fld>
            <a:endParaRPr lang="ru-RU" altLang="ru-RU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424862" cy="503237"/>
          </a:xfrm>
        </p:spPr>
        <p:txBody>
          <a:bodyPr/>
          <a:lstStyle/>
          <a:p>
            <a:pPr eaLnBrk="1" hangingPunct="1"/>
            <a:r>
              <a:rPr lang="en-US" altLang="ru-RU" sz="2800" b="1" dirty="0" smtClean="0"/>
              <a:t>7</a:t>
            </a:r>
            <a:r>
              <a:rPr lang="ru-RU" altLang="ru-RU" sz="2800" b="1" dirty="0" smtClean="0"/>
              <a:t>.10 Контейнер «Двусвязный список»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80728"/>
            <a:ext cx="52578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987675" y="2492375"/>
            <a:ext cx="3678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/>
              <a:t>Диаграмма классов</a:t>
            </a:r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997200"/>
            <a:ext cx="749141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308304" y="4766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Ex07_13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41013F-BB68-4B56-A019-5EF267FB8948}" type="slidenum">
              <a:rPr lang="ru-RU" altLang="ru-RU" smtClean="0"/>
              <a:pPr>
                <a:defRPr/>
              </a:pPr>
              <a:t>73</a:t>
            </a:fld>
            <a:endParaRPr lang="ru-RU" altLang="ru-RU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576263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Контейнер «Двусвязный список» </a:t>
            </a:r>
            <a:r>
              <a:rPr lang="en-US" altLang="ru-RU" sz="2800" b="1" dirty="0" smtClean="0"/>
              <a:t>(2)</a:t>
            </a:r>
            <a:endParaRPr lang="ru-RU" altLang="ru-RU" sz="2800" b="1" dirty="0" smtClean="0"/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1979613" y="981075"/>
            <a:ext cx="45370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altLang="ru-RU" sz="2400" b="1" dirty="0"/>
              <a:t>Диаграмма компоновки</a:t>
            </a:r>
          </a:p>
        </p:txBody>
      </p:sp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557338"/>
            <a:ext cx="6911975" cy="4967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11E703-678D-48EA-B540-4274C0730787}" type="slidenum">
              <a:rPr lang="ru-RU" altLang="ru-RU" smtClean="0"/>
              <a:pPr>
                <a:defRPr/>
              </a:pPr>
              <a:t>74</a:t>
            </a:fld>
            <a:endParaRPr lang="ru-RU" altLang="ru-RU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427038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Контейнер Двусвязный список. Файл </a:t>
            </a:r>
            <a:r>
              <a:rPr lang="en-US" altLang="ru-RU" sz="2400" b="1" dirty="0" err="1" smtClean="0"/>
              <a:t>Element.h</a:t>
            </a:r>
            <a:endParaRPr lang="ru-RU" altLang="ru-RU" sz="2400" b="1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964488" cy="6021288"/>
          </a:xfrm>
        </p:spPr>
        <p:txBody>
          <a:bodyPr/>
          <a:lstStyle/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ifndef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ELEMENT_H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#define ELEMENT_H</a:t>
            </a:r>
            <a:endParaRPr lang="ru-RU" altLang="ru-RU" sz="18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</a:endParaRP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#</a:t>
            </a:r>
            <a:r>
              <a:rPr lang="ru-RU" altLang="ru-RU" sz="1800" b="1" dirty="0" err="1" smtClean="0">
                <a:latin typeface="Courier New" pitchFamily="49" charset="0"/>
              </a:rPr>
              <a:t>include</a:t>
            </a:r>
            <a:r>
              <a:rPr lang="ru-RU" altLang="ru-RU" sz="1800" b="1" dirty="0" smtClean="0">
                <a:latin typeface="Courier New" pitchFamily="49" charset="0"/>
              </a:rPr>
              <a:t> &lt;</a:t>
            </a:r>
            <a:r>
              <a:rPr lang="ru-RU" altLang="ru-RU" sz="1800" b="1" dirty="0" err="1" smtClean="0">
                <a:latin typeface="Courier New" pitchFamily="49" charset="0"/>
              </a:rPr>
              <a:t>stdio.h</a:t>
            </a:r>
            <a:r>
              <a:rPr lang="ru-RU" altLang="ru-RU" sz="1800" b="1" dirty="0" smtClean="0">
                <a:latin typeface="Courier New" pitchFamily="49" charset="0"/>
              </a:rPr>
              <a:t>&gt;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err="1" smtClean="0">
                <a:latin typeface="Courier New" pitchFamily="49" charset="0"/>
              </a:rPr>
              <a:t>class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TElement</a:t>
            </a:r>
            <a:endParaRPr lang="en-US" altLang="ru-RU" sz="1800" b="1" dirty="0" smtClean="0">
              <a:latin typeface="Courier New" pitchFamily="49" charset="0"/>
            </a:endParaRP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{ 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public</a:t>
            </a:r>
            <a:r>
              <a:rPr lang="ru-RU" altLang="ru-RU" sz="1800" b="1" dirty="0" smtClean="0">
                <a:latin typeface="Courier New" pitchFamily="49" charset="0"/>
              </a:rPr>
              <a:t>:	  </a:t>
            </a:r>
            <a:r>
              <a:rPr lang="ru-RU" altLang="ru-RU" sz="1800" b="1" dirty="0" err="1" smtClean="0">
                <a:latin typeface="Courier New" pitchFamily="49" charset="0"/>
              </a:rPr>
              <a:t>TElement</a:t>
            </a:r>
            <a:r>
              <a:rPr lang="ru-RU" altLang="ru-RU" sz="1800" b="1" dirty="0" smtClean="0">
                <a:latin typeface="Courier New" pitchFamily="49" charset="0"/>
              </a:rPr>
              <a:t> *</a:t>
            </a:r>
            <a:r>
              <a:rPr lang="ru-RU" altLang="ru-RU" sz="1800" b="1" dirty="0" err="1" smtClean="0">
                <a:latin typeface="Courier New" pitchFamily="49" charset="0"/>
              </a:rPr>
              <a:t>pre</a:t>
            </a:r>
            <a:r>
              <a:rPr lang="ru-RU" altLang="ru-RU" sz="1800" b="1" dirty="0" smtClean="0">
                <a:latin typeface="Courier New" pitchFamily="49" charset="0"/>
              </a:rPr>
              <a:t>,*</a:t>
            </a:r>
            <a:r>
              <a:rPr lang="ru-RU" altLang="ru-RU" sz="1800" b="1" dirty="0" err="1" smtClean="0">
                <a:latin typeface="Courier New" pitchFamily="49" charset="0"/>
              </a:rPr>
              <a:t>suc</a:t>
            </a:r>
            <a:r>
              <a:rPr lang="ru-RU" altLang="ru-RU" sz="1800" b="1" dirty="0" smtClean="0">
                <a:latin typeface="Courier New" pitchFamily="49" charset="0"/>
              </a:rPr>
              <a:t>;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ru-RU" altLang="ru-RU" sz="1800" b="1" dirty="0" err="1" smtClean="0">
                <a:latin typeface="Courier New" pitchFamily="49" charset="0"/>
              </a:rPr>
              <a:t>TElement</a:t>
            </a:r>
            <a:r>
              <a:rPr lang="ru-RU" altLang="ru-RU" sz="1800" b="1" dirty="0" smtClean="0">
                <a:latin typeface="Courier New" pitchFamily="49" charset="0"/>
              </a:rPr>
              <a:t>() { </a:t>
            </a:r>
            <a:r>
              <a:rPr lang="ru-RU" altLang="ru-RU" sz="1800" b="1" dirty="0" err="1" smtClean="0">
                <a:latin typeface="Courier New" pitchFamily="49" charset="0"/>
              </a:rPr>
              <a:t>pre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=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suc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=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nullptr</a:t>
            </a:r>
            <a:r>
              <a:rPr lang="ru-RU" altLang="ru-RU" sz="1800" b="1" dirty="0" smtClean="0">
                <a:latin typeface="Courier New" pitchFamily="49" charset="0"/>
              </a:rPr>
              <a:t>;}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ru-RU" altLang="ru-RU" sz="1800" b="1" dirty="0" err="1" smtClean="0">
                <a:solidFill>
                  <a:srgbClr val="3333CC"/>
                </a:solidFill>
                <a:latin typeface="Courier New" pitchFamily="49" charset="0"/>
              </a:rPr>
              <a:t>virtual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~</a:t>
            </a:r>
            <a:r>
              <a:rPr lang="ru-RU" altLang="ru-RU" sz="1800" b="1" i="1" dirty="0" err="1" smtClean="0">
                <a:latin typeface="Courier New" pitchFamily="49" charset="0"/>
              </a:rPr>
              <a:t>TElement</a:t>
            </a:r>
            <a:r>
              <a:rPr lang="ru-RU" altLang="ru-RU" sz="1800" b="1" dirty="0" smtClean="0">
                <a:latin typeface="Courier New" pitchFamily="49" charset="0"/>
              </a:rPr>
              <a:t>()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  <a:endParaRPr lang="ru-RU" altLang="ru-RU" sz="1800" b="1" dirty="0" smtClean="0">
              <a:latin typeface="Courier New" pitchFamily="49" charset="0"/>
            </a:endParaRP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 </a:t>
            </a:r>
            <a:r>
              <a:rPr lang="ru-RU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virtual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void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i="1" dirty="0" err="1" smtClean="0">
                <a:latin typeface="Courier New" pitchFamily="49" charset="0"/>
              </a:rPr>
              <a:t>Print</a:t>
            </a:r>
            <a:r>
              <a:rPr lang="ru-RU" altLang="ru-RU" sz="1800" b="1" dirty="0" smtClean="0">
                <a:latin typeface="Courier New" pitchFamily="49" charset="0"/>
              </a:rPr>
              <a:t>()=0;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};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err="1" smtClean="0">
                <a:latin typeface="Courier New" pitchFamily="49" charset="0"/>
              </a:rPr>
              <a:t>class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TSpisok</a:t>
            </a:r>
            <a:r>
              <a:rPr lang="ru-RU" altLang="ru-RU" sz="1800" b="1" dirty="0" smtClean="0">
                <a:latin typeface="Courier New" pitchFamily="49" charset="0"/>
              </a:rPr>
              <a:t>  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{</a:t>
            </a:r>
            <a:r>
              <a:rPr lang="en-US" altLang="ru-RU" sz="1800" b="1" dirty="0" smtClean="0">
                <a:latin typeface="Courier New" pitchFamily="49" charset="0"/>
              </a:rPr>
              <a:t>  </a:t>
            </a:r>
            <a:r>
              <a:rPr lang="ru-RU" altLang="ru-RU" sz="1800" b="1" dirty="0" err="1" smtClean="0">
                <a:latin typeface="Courier New" pitchFamily="49" charset="0"/>
              </a:rPr>
              <a:t>private</a:t>
            </a:r>
            <a:r>
              <a:rPr lang="ru-RU" altLang="ru-RU" sz="1800" b="1" dirty="0" smtClean="0">
                <a:latin typeface="Courier New" pitchFamily="49" charset="0"/>
              </a:rPr>
              <a:t>:	 </a:t>
            </a:r>
            <a:r>
              <a:rPr lang="ru-RU" altLang="ru-RU" sz="1800" b="1" dirty="0" err="1" smtClean="0">
                <a:latin typeface="Courier New" pitchFamily="49" charset="0"/>
              </a:rPr>
              <a:t>TElement</a:t>
            </a:r>
            <a:r>
              <a:rPr lang="ru-RU" altLang="ru-RU" sz="1800" b="1" dirty="0" smtClean="0">
                <a:latin typeface="Courier New" pitchFamily="49" charset="0"/>
              </a:rPr>
              <a:t> *</a:t>
            </a:r>
            <a:r>
              <a:rPr lang="ru-RU" altLang="ru-RU" sz="1800" b="1" dirty="0" err="1" smtClean="0">
                <a:latin typeface="Courier New" pitchFamily="49" charset="0"/>
              </a:rPr>
              <a:t>first</a:t>
            </a:r>
            <a:r>
              <a:rPr lang="ru-RU" altLang="ru-RU" sz="1800" b="1" dirty="0" smtClean="0">
                <a:latin typeface="Courier New" pitchFamily="49" charset="0"/>
              </a:rPr>
              <a:t>,*</a:t>
            </a:r>
            <a:r>
              <a:rPr lang="ru-RU" altLang="ru-RU" sz="1800" b="1" dirty="0" err="1" smtClean="0">
                <a:latin typeface="Courier New" pitchFamily="49" charset="0"/>
              </a:rPr>
              <a:t>last</a:t>
            </a:r>
            <a:r>
              <a:rPr lang="ru-RU" altLang="ru-RU" sz="1800" b="1" dirty="0" smtClean="0">
                <a:latin typeface="Courier New" pitchFamily="49" charset="0"/>
              </a:rPr>
              <a:t>,*</a:t>
            </a:r>
            <a:r>
              <a:rPr lang="ru-RU" altLang="ru-RU" sz="1800" b="1" dirty="0" err="1" smtClean="0">
                <a:latin typeface="Courier New" pitchFamily="49" charset="0"/>
              </a:rPr>
              <a:t>cur</a:t>
            </a:r>
            <a:r>
              <a:rPr lang="ru-RU" altLang="ru-RU" sz="1800" b="1" dirty="0" smtClean="0">
                <a:latin typeface="Courier New" pitchFamily="49" charset="0"/>
              </a:rPr>
              <a:t>;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 </a:t>
            </a:r>
            <a:r>
              <a:rPr lang="ru-RU" altLang="ru-RU" sz="1800" b="1" dirty="0" err="1" smtClean="0">
                <a:latin typeface="Courier New" pitchFamily="49" charset="0"/>
              </a:rPr>
              <a:t>public</a:t>
            </a:r>
            <a:r>
              <a:rPr lang="ru-RU" altLang="ru-RU" sz="1800" b="1" dirty="0" smtClean="0">
                <a:latin typeface="Courier New" pitchFamily="49" charset="0"/>
              </a:rPr>
              <a:t>:	 </a:t>
            </a:r>
            <a:r>
              <a:rPr lang="ru-RU" altLang="ru-RU" sz="1800" b="1" dirty="0" err="1" smtClean="0">
                <a:latin typeface="Courier New" pitchFamily="49" charset="0"/>
              </a:rPr>
              <a:t>TSpisok</a:t>
            </a:r>
            <a:r>
              <a:rPr lang="ru-RU" altLang="ru-RU" sz="1800" b="1" dirty="0" smtClean="0">
                <a:latin typeface="Courier New" pitchFamily="49" charset="0"/>
              </a:rPr>
              <a:t>() {</a:t>
            </a:r>
            <a:r>
              <a:rPr lang="ru-RU" altLang="ru-RU" sz="1800" b="1" dirty="0" err="1" smtClean="0">
                <a:latin typeface="Courier New" pitchFamily="49" charset="0"/>
              </a:rPr>
              <a:t>first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=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last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=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cur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=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nullptr</a:t>
            </a:r>
            <a:r>
              <a:rPr lang="ru-RU" altLang="ru-RU" sz="1800" b="1" dirty="0" smtClean="0">
                <a:latin typeface="Courier New" pitchFamily="49" charset="0"/>
              </a:rPr>
              <a:t>;}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</a:t>
            </a:r>
            <a:r>
              <a:rPr lang="ru-RU" altLang="ru-RU" sz="1800" b="1" dirty="0" err="1" smtClean="0">
                <a:latin typeface="Courier New" pitchFamily="49" charset="0"/>
              </a:rPr>
              <a:t>~TSpisok</a:t>
            </a:r>
            <a:r>
              <a:rPr lang="ru-RU" altLang="ru-RU" sz="1800" b="1" dirty="0" smtClean="0">
                <a:latin typeface="Courier New" pitchFamily="49" charset="0"/>
              </a:rPr>
              <a:t>();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</a:t>
            </a:r>
            <a:r>
              <a:rPr lang="ru-RU" altLang="ru-RU" sz="1800" b="1" dirty="0" err="1" smtClean="0">
                <a:latin typeface="Courier New" pitchFamily="49" charset="0"/>
              </a:rPr>
              <a:t>void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Add</a:t>
            </a:r>
            <a:r>
              <a:rPr lang="ru-RU" altLang="ru-RU" sz="1800" b="1" dirty="0" smtClean="0">
                <a:latin typeface="Courier New" pitchFamily="49" charset="0"/>
              </a:rPr>
              <a:t>(</a:t>
            </a:r>
            <a:r>
              <a:rPr lang="ru-RU" altLang="ru-RU" sz="1800" b="1" dirty="0" err="1" smtClean="0">
                <a:latin typeface="Courier New" pitchFamily="49" charset="0"/>
              </a:rPr>
              <a:t>TElement</a:t>
            </a:r>
            <a:r>
              <a:rPr lang="ru-RU" altLang="ru-RU" sz="1800" b="1" dirty="0" smtClean="0">
                <a:latin typeface="Courier New" pitchFamily="49" charset="0"/>
              </a:rPr>
              <a:t> *</a:t>
            </a:r>
            <a:r>
              <a:rPr lang="ru-RU" altLang="ru-RU" sz="1800" b="1" dirty="0" err="1" smtClean="0">
                <a:latin typeface="Courier New" pitchFamily="49" charset="0"/>
              </a:rPr>
              <a:t>e</a:t>
            </a:r>
            <a:r>
              <a:rPr lang="ru-RU" altLang="ru-RU" sz="1800" b="1" dirty="0" smtClean="0">
                <a:latin typeface="Courier New" pitchFamily="49" charset="0"/>
              </a:rPr>
              <a:t>);   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</a:t>
            </a:r>
            <a:r>
              <a:rPr lang="ru-RU" altLang="ru-RU" sz="1800" b="1" dirty="0" err="1" smtClean="0">
                <a:latin typeface="Courier New" pitchFamily="49" charset="0"/>
              </a:rPr>
              <a:t>TElement</a:t>
            </a:r>
            <a:r>
              <a:rPr lang="ru-RU" altLang="ru-RU" sz="1800" b="1" dirty="0" smtClean="0">
                <a:latin typeface="Courier New" pitchFamily="49" charset="0"/>
              </a:rPr>
              <a:t> *</a:t>
            </a:r>
            <a:r>
              <a:rPr lang="ru-RU" altLang="ru-RU" sz="1800" b="1" dirty="0" err="1" smtClean="0">
                <a:latin typeface="Courier New" pitchFamily="49" charset="0"/>
              </a:rPr>
              <a:t>Del</a:t>
            </a:r>
            <a:r>
              <a:rPr lang="ru-RU" altLang="ru-RU" sz="1800" b="1" dirty="0" smtClean="0">
                <a:latin typeface="Courier New" pitchFamily="49" charset="0"/>
              </a:rPr>
              <a:t>();         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</a:t>
            </a:r>
            <a:r>
              <a:rPr lang="ru-RU" altLang="ru-RU" sz="1800" b="1" dirty="0" err="1" smtClean="0">
                <a:latin typeface="Courier New" pitchFamily="49" charset="0"/>
              </a:rPr>
              <a:t>void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ForEach</a:t>
            </a:r>
            <a:r>
              <a:rPr lang="ru-RU" altLang="ru-RU" sz="1800" b="1" dirty="0" smtClean="0">
                <a:latin typeface="Courier New" pitchFamily="49" charset="0"/>
              </a:rPr>
              <a:t>(</a:t>
            </a:r>
            <a:r>
              <a:rPr lang="ru-RU" altLang="ru-RU" sz="1800" b="1" dirty="0" err="1" smtClean="0">
                <a:latin typeface="Courier New" pitchFamily="49" charset="0"/>
              </a:rPr>
              <a:t>void</a:t>
            </a:r>
            <a:r>
              <a:rPr lang="ru-RU" altLang="ru-RU" sz="1800" b="1" dirty="0" smtClean="0">
                <a:latin typeface="Courier New" pitchFamily="49" charset="0"/>
              </a:rPr>
              <a:t> (*</a:t>
            </a:r>
            <a:r>
              <a:rPr lang="ru-RU" altLang="ru-RU" sz="1800" b="1" dirty="0" err="1" smtClean="0">
                <a:latin typeface="Courier New" pitchFamily="49" charset="0"/>
              </a:rPr>
              <a:t>f</a:t>
            </a:r>
            <a:r>
              <a:rPr lang="ru-RU" altLang="ru-RU" sz="1800" b="1" dirty="0" smtClean="0">
                <a:latin typeface="Courier New" pitchFamily="49" charset="0"/>
              </a:rPr>
              <a:t>)(</a:t>
            </a:r>
            <a:r>
              <a:rPr lang="ru-RU" altLang="ru-RU" sz="1800" b="1" dirty="0" err="1" smtClean="0">
                <a:latin typeface="Courier New" pitchFamily="49" charset="0"/>
              </a:rPr>
              <a:t>TElement</a:t>
            </a:r>
            <a:r>
              <a:rPr lang="ru-RU" altLang="ru-RU" sz="1800" b="1" dirty="0" smtClean="0">
                <a:latin typeface="Courier New" pitchFamily="49" charset="0"/>
              </a:rPr>
              <a:t> *</a:t>
            </a:r>
            <a:r>
              <a:rPr lang="ru-RU" altLang="ru-RU" sz="1800" b="1" dirty="0" err="1" smtClean="0">
                <a:latin typeface="Courier New" pitchFamily="49" charset="0"/>
              </a:rPr>
              <a:t>e</a:t>
            </a:r>
            <a:r>
              <a:rPr lang="ru-RU" altLang="ru-RU" sz="1800" b="1" dirty="0" smtClean="0">
                <a:latin typeface="Courier New" pitchFamily="49" charset="0"/>
              </a:rPr>
              <a:t>));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</a:t>
            </a:r>
            <a:r>
              <a:rPr lang="ru-RU" altLang="ru-RU" sz="1800" b="1" dirty="0" err="1" smtClean="0">
                <a:latin typeface="Courier New" pitchFamily="49" charset="0"/>
              </a:rPr>
              <a:t>TElement</a:t>
            </a:r>
            <a:r>
              <a:rPr lang="ru-RU" altLang="ru-RU" sz="1800" b="1" dirty="0" smtClean="0">
                <a:latin typeface="Courier New" pitchFamily="49" charset="0"/>
              </a:rPr>
              <a:t> *</a:t>
            </a:r>
            <a:r>
              <a:rPr lang="ru-RU" altLang="ru-RU" sz="1800" b="1" dirty="0" err="1" smtClean="0">
                <a:latin typeface="Courier New" pitchFamily="49" charset="0"/>
              </a:rPr>
              <a:t>First</a:t>
            </a:r>
            <a:r>
              <a:rPr lang="ru-RU" altLang="ru-RU" sz="1800" b="1" dirty="0" smtClean="0">
                <a:latin typeface="Courier New" pitchFamily="49" charset="0"/>
              </a:rPr>
              <a:t>(){</a:t>
            </a:r>
            <a:r>
              <a:rPr lang="ru-RU" altLang="ru-RU" sz="1800" b="1" dirty="0" err="1" smtClean="0">
                <a:latin typeface="Courier New" pitchFamily="49" charset="0"/>
              </a:rPr>
              <a:t>return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cur=first</a:t>
            </a:r>
            <a:r>
              <a:rPr lang="ru-RU" altLang="ru-RU" sz="1800" b="1" dirty="0" smtClean="0">
                <a:latin typeface="Courier New" pitchFamily="49" charset="0"/>
              </a:rPr>
              <a:t>;}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</a:t>
            </a:r>
            <a:r>
              <a:rPr lang="ru-RU" altLang="ru-RU" sz="1800" b="1" dirty="0" err="1" smtClean="0">
                <a:latin typeface="Courier New" pitchFamily="49" charset="0"/>
              </a:rPr>
              <a:t>TElement</a:t>
            </a:r>
            <a:r>
              <a:rPr lang="ru-RU" altLang="ru-RU" sz="1800" b="1" dirty="0" smtClean="0">
                <a:latin typeface="Courier New" pitchFamily="49" charset="0"/>
              </a:rPr>
              <a:t> *</a:t>
            </a:r>
            <a:r>
              <a:rPr lang="ru-RU" altLang="ru-RU" sz="1800" b="1" dirty="0" err="1" smtClean="0">
                <a:latin typeface="Courier New" pitchFamily="49" charset="0"/>
              </a:rPr>
              <a:t>Next</a:t>
            </a:r>
            <a:r>
              <a:rPr lang="ru-RU" altLang="ru-RU" sz="1800" b="1" dirty="0" smtClean="0">
                <a:latin typeface="Courier New" pitchFamily="49" charset="0"/>
              </a:rPr>
              <a:t>(){</a:t>
            </a:r>
            <a:r>
              <a:rPr lang="ru-RU" altLang="ru-RU" sz="1800" b="1" dirty="0" err="1" smtClean="0">
                <a:latin typeface="Courier New" pitchFamily="49" charset="0"/>
              </a:rPr>
              <a:t>return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cur=cur</a:t>
            </a:r>
            <a:r>
              <a:rPr lang="ru-RU" altLang="ru-RU" sz="1800" b="1" dirty="0" smtClean="0">
                <a:latin typeface="Courier New" pitchFamily="49" charset="0"/>
              </a:rPr>
              <a:t>-&gt;</a:t>
            </a:r>
            <a:r>
              <a:rPr lang="ru-RU" altLang="ru-RU" sz="1800" b="1" dirty="0" err="1" smtClean="0">
                <a:latin typeface="Courier New" pitchFamily="49" charset="0"/>
              </a:rPr>
              <a:t>suc</a:t>
            </a:r>
            <a:r>
              <a:rPr lang="ru-RU" altLang="ru-RU" sz="1800" b="1" dirty="0" smtClean="0">
                <a:latin typeface="Courier New" pitchFamily="49" charset="0"/>
              </a:rPr>
              <a:t>;}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</a:t>
            </a:r>
            <a:r>
              <a:rPr lang="ru-RU" altLang="ru-RU" sz="1800" b="1" dirty="0" err="1" smtClean="0">
                <a:latin typeface="Courier New" pitchFamily="49" charset="0"/>
              </a:rPr>
              <a:t>TElement</a:t>
            </a:r>
            <a:r>
              <a:rPr lang="ru-RU" altLang="ru-RU" sz="1800" b="1" dirty="0" smtClean="0">
                <a:latin typeface="Courier New" pitchFamily="49" charset="0"/>
              </a:rPr>
              <a:t> *</a:t>
            </a:r>
            <a:r>
              <a:rPr lang="ru-RU" altLang="ru-RU" sz="1800" b="1" dirty="0" err="1" smtClean="0">
                <a:latin typeface="Courier New" pitchFamily="49" charset="0"/>
              </a:rPr>
              <a:t>Last</a:t>
            </a:r>
            <a:r>
              <a:rPr lang="ru-RU" altLang="ru-RU" sz="1800" b="1" dirty="0" smtClean="0">
                <a:latin typeface="Courier New" pitchFamily="49" charset="0"/>
              </a:rPr>
              <a:t>(){</a:t>
            </a:r>
            <a:r>
              <a:rPr lang="ru-RU" altLang="ru-RU" sz="1800" b="1" dirty="0" err="1" smtClean="0">
                <a:latin typeface="Courier New" pitchFamily="49" charset="0"/>
              </a:rPr>
              <a:t>return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cur=last</a:t>
            </a:r>
            <a:r>
              <a:rPr lang="ru-RU" altLang="ru-RU" sz="1800" b="1" dirty="0" smtClean="0">
                <a:latin typeface="Courier New" pitchFamily="49" charset="0"/>
              </a:rPr>
              <a:t>;}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	 </a:t>
            </a:r>
            <a:r>
              <a:rPr lang="ru-RU" altLang="ru-RU" sz="1800" b="1" dirty="0" err="1" smtClean="0">
                <a:latin typeface="Courier New" pitchFamily="49" charset="0"/>
              </a:rPr>
              <a:t>TElement</a:t>
            </a:r>
            <a:r>
              <a:rPr lang="ru-RU" altLang="ru-RU" sz="1800" b="1" dirty="0" smtClean="0">
                <a:latin typeface="Courier New" pitchFamily="49" charset="0"/>
              </a:rPr>
              <a:t> *</a:t>
            </a:r>
            <a:r>
              <a:rPr lang="ru-RU" altLang="ru-RU" sz="1800" b="1" dirty="0" err="1" smtClean="0">
                <a:latin typeface="Courier New" pitchFamily="49" charset="0"/>
              </a:rPr>
              <a:t>Previous</a:t>
            </a:r>
            <a:r>
              <a:rPr lang="ru-RU" altLang="ru-RU" sz="1800" b="1" dirty="0" smtClean="0">
                <a:latin typeface="Courier New" pitchFamily="49" charset="0"/>
              </a:rPr>
              <a:t>(){</a:t>
            </a:r>
            <a:r>
              <a:rPr lang="ru-RU" altLang="ru-RU" sz="1800" b="1" dirty="0" err="1" smtClean="0">
                <a:latin typeface="Courier New" pitchFamily="49" charset="0"/>
              </a:rPr>
              <a:t>return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cur=cur</a:t>
            </a:r>
            <a:r>
              <a:rPr lang="ru-RU" altLang="ru-RU" sz="1800" b="1" dirty="0" smtClean="0">
                <a:latin typeface="Courier New" pitchFamily="49" charset="0"/>
              </a:rPr>
              <a:t>-&gt;</a:t>
            </a:r>
            <a:r>
              <a:rPr lang="ru-RU" altLang="ru-RU" sz="1800" b="1" dirty="0" err="1" smtClean="0">
                <a:latin typeface="Courier New" pitchFamily="49" charset="0"/>
              </a:rPr>
              <a:t>pre</a:t>
            </a:r>
            <a:r>
              <a:rPr lang="ru-RU" altLang="ru-RU" sz="1800" b="1" dirty="0" smtClean="0">
                <a:latin typeface="Courier New" pitchFamily="49" charset="0"/>
              </a:rPr>
              <a:t>;}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};</a:t>
            </a:r>
          </a:p>
          <a:p>
            <a:pPr marL="1162050" indent="-1162050" eaLnBrk="1" hangingPunct="1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</a:t>
            </a:r>
            <a:r>
              <a:rPr lang="en-US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endif</a:t>
            </a:r>
            <a:r>
              <a:rPr lang="en-US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// ELEMENT_H</a:t>
            </a:r>
            <a:endParaRPr lang="ru-RU" altLang="ru-RU" sz="18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604EC4-DD93-4298-B7FB-545121B75A5A}" type="slidenum">
              <a:rPr lang="ru-RU" altLang="ru-RU" smtClean="0"/>
              <a:pPr>
                <a:defRPr/>
              </a:pPr>
              <a:t>75</a:t>
            </a:fld>
            <a:endParaRPr lang="ru-RU" altLang="ru-RU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574675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Контейнер Двусвязный список. Файл </a:t>
            </a:r>
            <a:r>
              <a:rPr lang="en-US" altLang="ru-RU" sz="2800" b="1" dirty="0" smtClean="0"/>
              <a:t>Element.cpp</a:t>
            </a:r>
            <a:endParaRPr lang="ru-RU" altLang="ru-RU" sz="28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0728"/>
            <a:ext cx="8964612" cy="5877272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#</a:t>
            </a:r>
            <a:r>
              <a:rPr lang="ru-RU" altLang="ru-RU" sz="2000" b="1" dirty="0" err="1" smtClean="0">
                <a:latin typeface="Courier New" pitchFamily="49" charset="0"/>
              </a:rPr>
              <a:t>include</a:t>
            </a:r>
            <a:r>
              <a:rPr lang="ru-RU" altLang="ru-RU" sz="2000" b="1" dirty="0" smtClean="0">
                <a:latin typeface="Courier New" pitchFamily="49" charset="0"/>
              </a:rPr>
              <a:t> "</a:t>
            </a:r>
            <a:r>
              <a:rPr lang="ru-RU" altLang="ru-RU" sz="2000" b="1" dirty="0" err="1" smtClean="0">
                <a:latin typeface="Courier New" pitchFamily="49" charset="0"/>
              </a:rPr>
              <a:t>Element.h</a:t>
            </a:r>
            <a:r>
              <a:rPr lang="ru-RU" altLang="ru-RU" sz="2000" b="1" dirty="0" smtClean="0">
                <a:latin typeface="Courier New" pitchFamily="49" charset="0"/>
              </a:rPr>
              <a:t>"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TElement</a:t>
            </a:r>
            <a:r>
              <a:rPr lang="en-US" altLang="ru-RU" sz="2000" b="1" dirty="0" smtClean="0">
                <a:latin typeface="Courier New" pitchFamily="49" charset="0"/>
              </a:rPr>
              <a:t>::~</a:t>
            </a:r>
            <a:r>
              <a:rPr lang="en-US" altLang="ru-RU" sz="2000" b="1" i="1" dirty="0" err="1" smtClean="0">
                <a:latin typeface="Courier New" pitchFamily="49" charset="0"/>
              </a:rPr>
              <a:t>TElement</a:t>
            </a:r>
            <a:r>
              <a:rPr lang="en-US" altLang="ru-RU" sz="2000" b="1" dirty="0" smtClean="0">
                <a:latin typeface="Courier New" pitchFamily="49" charset="0"/>
              </a:rPr>
              <a:t>()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{ puts("Delete </a:t>
            </a:r>
            <a:r>
              <a:rPr lang="en-US" altLang="ru-RU" sz="2000" b="1" dirty="0" err="1" smtClean="0">
                <a:latin typeface="Courier New" pitchFamily="49" charset="0"/>
              </a:rPr>
              <a:t>TElement</a:t>
            </a:r>
            <a:r>
              <a:rPr lang="en-US" altLang="ru-RU" sz="2000" b="1" dirty="0" smtClean="0">
                <a:latin typeface="Courier New" pitchFamily="49" charset="0"/>
              </a:rPr>
              <a:t>."); 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altLang="ru-RU" sz="2000" b="1" dirty="0" err="1" smtClean="0">
                <a:latin typeface="Courier New" pitchFamily="49" charset="0"/>
              </a:rPr>
              <a:t>TSpisok::~TSpisok</a:t>
            </a:r>
            <a:r>
              <a:rPr lang="ru-RU" altLang="ru-RU" sz="2000" b="1" dirty="0" smtClean="0">
                <a:latin typeface="Courier New" pitchFamily="49" charset="0"/>
              </a:rPr>
              <a:t>()   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{ 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puts</a:t>
            </a:r>
            <a:r>
              <a:rPr lang="ru-RU" altLang="ru-RU" sz="2000" b="1" dirty="0" smtClean="0">
                <a:latin typeface="Courier New" pitchFamily="49" charset="0"/>
              </a:rPr>
              <a:t>("</a:t>
            </a:r>
            <a:r>
              <a:rPr lang="ru-RU" altLang="ru-RU" sz="2000" b="1" dirty="0" err="1" smtClean="0">
                <a:latin typeface="Courier New" pitchFamily="49" charset="0"/>
              </a:rPr>
              <a:t>Delete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TSpisok</a:t>
            </a:r>
            <a:r>
              <a:rPr lang="ru-RU" altLang="ru-RU" sz="2000" b="1" dirty="0" smtClean="0">
                <a:latin typeface="Courier New" pitchFamily="49" charset="0"/>
              </a:rPr>
              <a:t>");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</a:t>
            </a:r>
            <a:r>
              <a:rPr lang="ru-RU" altLang="ru-RU" sz="2000" b="1" dirty="0" smtClean="0">
                <a:latin typeface="Courier New" pitchFamily="49" charset="0"/>
              </a:rPr>
              <a:t>while ((</a:t>
            </a:r>
            <a:r>
              <a:rPr lang="ru-RU" altLang="ru-RU" sz="2000" b="1" dirty="0" err="1" smtClean="0">
                <a:latin typeface="Courier New" pitchFamily="49" charset="0"/>
              </a:rPr>
              <a:t>cur=Del</a:t>
            </a:r>
            <a:r>
              <a:rPr lang="ru-RU" altLang="ru-RU" sz="2000" b="1" dirty="0" smtClean="0">
                <a:latin typeface="Courier New" pitchFamily="49" charset="0"/>
              </a:rPr>
              <a:t>())!=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ru-RU" altLang="ru-RU" sz="2000" b="1" dirty="0" smtClean="0">
                <a:latin typeface="Courier New" pitchFamily="49" charset="0"/>
              </a:rPr>
              <a:t>)</a:t>
            </a:r>
            <a:r>
              <a:rPr lang="en-US" altLang="ru-RU" sz="2000" b="1" dirty="0" smtClean="0">
                <a:latin typeface="Courier New" pitchFamily="49" charset="0"/>
              </a:rPr>
              <a:t>  </a:t>
            </a:r>
            <a:r>
              <a:rPr lang="ru-RU" altLang="ru-RU" sz="2000" b="1" dirty="0" smtClean="0">
                <a:latin typeface="Courier New" pitchFamily="49" charset="0"/>
              </a:rPr>
              <a:t>{ </a:t>
            </a:r>
            <a:r>
              <a:rPr lang="ru-RU" altLang="ru-RU" sz="2000" b="1" dirty="0" err="1" smtClean="0">
                <a:latin typeface="Courier New" pitchFamily="49" charset="0"/>
              </a:rPr>
              <a:t>cur</a:t>
            </a:r>
            <a:r>
              <a:rPr lang="ru-RU" altLang="ru-RU" sz="2000" b="1" dirty="0" smtClean="0">
                <a:latin typeface="Courier New" pitchFamily="49" charset="0"/>
              </a:rPr>
              <a:t>-&gt;</a:t>
            </a:r>
            <a:r>
              <a:rPr lang="ru-RU" altLang="ru-RU" sz="2000" b="1" i="1" dirty="0" err="1" smtClean="0">
                <a:latin typeface="Courier New" pitchFamily="49" charset="0"/>
              </a:rPr>
              <a:t>Print</a:t>
            </a:r>
            <a:r>
              <a:rPr lang="ru-RU" altLang="ru-RU" sz="2000" b="1" dirty="0" smtClean="0">
                <a:latin typeface="Courier New" pitchFamily="49" charset="0"/>
              </a:rPr>
              <a:t>();  </a:t>
            </a:r>
            <a:r>
              <a:rPr lang="en-US" altLang="ru-RU" sz="2000" b="1" dirty="0" smtClean="0">
                <a:latin typeface="Courier New" pitchFamily="49" charset="0"/>
              </a:rPr>
              <a:t>  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                </a:t>
            </a:r>
            <a:r>
              <a:rPr lang="ru-RU" altLang="ru-RU" sz="2000" b="1" dirty="0" err="1" smtClean="0">
                <a:latin typeface="Courier New" pitchFamily="49" charset="0"/>
              </a:rPr>
              <a:t>delete</a:t>
            </a:r>
            <a:r>
              <a:rPr lang="ru-RU" altLang="ru-RU" sz="2000" b="1" dirty="0" smtClean="0">
                <a:latin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</a:rPr>
              <a:t>cur</a:t>
            </a:r>
            <a:r>
              <a:rPr lang="ru-RU" altLang="ru-RU" sz="2000" b="1" dirty="0" smtClean="0">
                <a:latin typeface="Courier New" pitchFamily="49" charset="0"/>
              </a:rPr>
              <a:t>);  }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altLang="ru-RU" sz="2000" b="1" dirty="0" err="1" smtClean="0">
                <a:latin typeface="Courier New" pitchFamily="49" charset="0"/>
              </a:rPr>
              <a:t>void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TSpisok::Add</a:t>
            </a:r>
            <a:r>
              <a:rPr lang="ru-RU" altLang="ru-RU" sz="2000" b="1" dirty="0" smtClean="0">
                <a:latin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</a:rPr>
              <a:t>TElement</a:t>
            </a:r>
            <a:r>
              <a:rPr lang="ru-RU" altLang="ru-RU" sz="2000" b="1" dirty="0" smtClean="0">
                <a:latin typeface="Courier New" pitchFamily="49" charset="0"/>
              </a:rPr>
              <a:t> *</a:t>
            </a:r>
            <a:r>
              <a:rPr lang="ru-RU" altLang="ru-RU" sz="2000" b="1" dirty="0" err="1" smtClean="0">
                <a:latin typeface="Courier New" pitchFamily="49" charset="0"/>
              </a:rPr>
              <a:t>e</a:t>
            </a:r>
            <a:r>
              <a:rPr lang="ru-RU" altLang="ru-RU" sz="20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{ 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</a:rPr>
              <a:t>if (</a:t>
            </a:r>
            <a:r>
              <a:rPr lang="ru-RU" altLang="ru-RU" sz="2000" b="1" dirty="0" err="1" smtClean="0">
                <a:latin typeface="Courier New" pitchFamily="49" charset="0"/>
              </a:rPr>
              <a:t>first==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ru-RU" altLang="ru-RU" sz="2000" b="1" dirty="0" smtClean="0">
                <a:latin typeface="Courier New" pitchFamily="49" charset="0"/>
              </a:rPr>
              <a:t>) </a:t>
            </a:r>
            <a:r>
              <a:rPr lang="ru-RU" altLang="ru-RU" sz="2000" b="1" dirty="0" err="1" smtClean="0">
                <a:latin typeface="Courier New" pitchFamily="49" charset="0"/>
              </a:rPr>
              <a:t>first=last=e</a:t>
            </a:r>
            <a:r>
              <a:rPr lang="ru-RU" altLang="ru-RU" sz="2000" b="1" dirty="0" smtClean="0">
                <a:latin typeface="Courier New" pitchFamily="49" charset="0"/>
              </a:rPr>
              <a:t>; 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ru-RU" altLang="ru-RU" sz="2000" b="1" dirty="0" err="1" smtClean="0">
                <a:latin typeface="Courier New" pitchFamily="49" charset="0"/>
              </a:rPr>
              <a:t>else</a:t>
            </a:r>
            <a:r>
              <a:rPr lang="ru-RU" altLang="ru-RU" sz="2000" b="1" dirty="0" smtClean="0">
                <a:latin typeface="Courier New" pitchFamily="49" charset="0"/>
              </a:rPr>
              <a:t>	{ </a:t>
            </a:r>
            <a:r>
              <a:rPr lang="ru-RU" altLang="ru-RU" sz="2000" b="1" dirty="0" err="1" smtClean="0">
                <a:latin typeface="Courier New" pitchFamily="49" charset="0"/>
              </a:rPr>
              <a:t>e</a:t>
            </a:r>
            <a:r>
              <a:rPr lang="ru-RU" altLang="ru-RU" sz="2000" b="1" dirty="0" smtClean="0">
                <a:latin typeface="Courier New" pitchFamily="49" charset="0"/>
              </a:rPr>
              <a:t>-&gt;</a:t>
            </a:r>
            <a:r>
              <a:rPr lang="ru-RU" altLang="ru-RU" sz="2000" b="1" dirty="0" err="1" smtClean="0">
                <a:latin typeface="Courier New" pitchFamily="49" charset="0"/>
              </a:rPr>
              <a:t>suc=first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</a:t>
            </a:r>
            <a:r>
              <a:rPr lang="ru-RU" altLang="ru-RU" sz="2000" b="1" dirty="0" err="1" smtClean="0">
                <a:latin typeface="Courier New" pitchFamily="49" charset="0"/>
              </a:rPr>
              <a:t>first</a:t>
            </a:r>
            <a:r>
              <a:rPr lang="ru-RU" altLang="ru-RU" sz="2000" b="1" dirty="0" smtClean="0">
                <a:latin typeface="Courier New" pitchFamily="49" charset="0"/>
              </a:rPr>
              <a:t>-&gt;</a:t>
            </a:r>
            <a:r>
              <a:rPr lang="ru-RU" altLang="ru-RU" sz="2000" b="1" dirty="0" err="1" smtClean="0">
                <a:latin typeface="Courier New" pitchFamily="49" charset="0"/>
              </a:rPr>
              <a:t>pre=e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r>
              <a:rPr lang="en-US" altLang="ru-RU" sz="2000" b="1" dirty="0" smtClean="0">
                <a:latin typeface="Courier New" pitchFamily="49" charset="0"/>
              </a:rPr>
              <a:t>  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</a:t>
            </a:r>
            <a:r>
              <a:rPr lang="ru-RU" altLang="ru-RU" sz="2000" b="1" dirty="0" err="1" smtClean="0">
                <a:latin typeface="Courier New" pitchFamily="49" charset="0"/>
              </a:rPr>
              <a:t>first=e</a:t>
            </a:r>
            <a:r>
              <a:rPr lang="ru-RU" altLang="ru-RU" sz="2000" b="1" dirty="0" smtClean="0">
                <a:latin typeface="Courier New" pitchFamily="49" charset="0"/>
              </a:rPr>
              <a:t>;  }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8BF2CC-72FB-4241-BB40-5F8259BA4B87}" type="slidenum">
              <a:rPr lang="ru-RU" altLang="ru-RU" smtClean="0"/>
              <a:pPr>
                <a:defRPr/>
              </a:pPr>
              <a:t>76</a:t>
            </a:fld>
            <a:endParaRPr lang="ru-RU" altLang="ru-RU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612560" cy="647700"/>
          </a:xfrm>
        </p:spPr>
        <p:txBody>
          <a:bodyPr/>
          <a:lstStyle/>
          <a:p>
            <a:pPr eaLnBrk="1" hangingPunct="1"/>
            <a:r>
              <a:rPr lang="ru-RU" altLang="ru-RU" sz="2700" b="1" dirty="0" smtClean="0"/>
              <a:t>Контейнер Двусвязный список. Файл </a:t>
            </a:r>
            <a:r>
              <a:rPr lang="en-US" altLang="ru-RU" sz="2700" b="1" dirty="0" smtClean="0"/>
              <a:t>Element.cpp (2)</a:t>
            </a:r>
            <a:endParaRPr lang="ru-RU" altLang="ru-RU" sz="2700" b="1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25525"/>
            <a:ext cx="8229600" cy="5832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err="1" smtClean="0">
                <a:latin typeface="Courier New" pitchFamily="49" charset="0"/>
              </a:rPr>
              <a:t>TElement</a:t>
            </a:r>
            <a:r>
              <a:rPr lang="ru-RU" altLang="ru-RU" sz="2000" b="1" dirty="0" smtClean="0">
                <a:latin typeface="Courier New" pitchFamily="49" charset="0"/>
              </a:rPr>
              <a:t> *</a:t>
            </a:r>
            <a:r>
              <a:rPr lang="ru-RU" altLang="ru-RU" sz="2000" b="1" dirty="0" err="1" smtClean="0">
                <a:latin typeface="Courier New" pitchFamily="49" charset="0"/>
              </a:rPr>
              <a:t>TSpisok::Del</a:t>
            </a:r>
            <a:r>
              <a:rPr lang="ru-RU" altLang="ru-RU" sz="2000" b="1" dirty="0" smtClean="0">
                <a:latin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</a:rPr>
              <a:t>void</a:t>
            </a:r>
            <a:r>
              <a:rPr lang="ru-RU" altLang="ru-RU" sz="20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{ 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TElement</a:t>
            </a:r>
            <a:r>
              <a:rPr lang="ru-RU" altLang="ru-RU" sz="2000" b="1" dirty="0" smtClean="0">
                <a:latin typeface="Courier New" pitchFamily="49" charset="0"/>
              </a:rPr>
              <a:t> *</a:t>
            </a:r>
            <a:r>
              <a:rPr lang="ru-RU" altLang="ru-RU" sz="2000" b="1" dirty="0" err="1" smtClean="0">
                <a:latin typeface="Courier New" pitchFamily="49" charset="0"/>
              </a:rPr>
              <a:t>temp</a:t>
            </a:r>
            <a:r>
              <a:rPr lang="en-US" altLang="ru-RU" sz="2000" b="1" dirty="0" smtClean="0">
                <a:latin typeface="Courier New" pitchFamily="49" charset="0"/>
              </a:rPr>
              <a:t>=</a:t>
            </a:r>
            <a:r>
              <a:rPr lang="ru-RU" altLang="ru-RU" sz="2000" b="1" dirty="0" err="1" smtClean="0">
                <a:latin typeface="Courier New" pitchFamily="49" charset="0"/>
              </a:rPr>
              <a:t>last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if (</a:t>
            </a:r>
            <a:r>
              <a:rPr lang="ru-RU" altLang="ru-RU" sz="2000" b="1" dirty="0" err="1" smtClean="0">
                <a:latin typeface="Courier New" pitchFamily="49" charset="0"/>
              </a:rPr>
              <a:t>last!=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ru-RU" altLang="ru-RU" sz="2000" b="1" dirty="0" smtClean="0">
                <a:latin typeface="Courier New" pitchFamily="49" charset="0"/>
              </a:rPr>
              <a:t>)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			</a:t>
            </a:r>
            <a:r>
              <a:rPr lang="ru-RU" altLang="ru-RU" sz="2000" b="1" dirty="0" smtClean="0">
                <a:latin typeface="Courier New" pitchFamily="49" charset="0"/>
              </a:rPr>
              <a:t>{</a:t>
            </a:r>
            <a:r>
              <a:rPr lang="ru-RU" altLang="ru-RU" sz="2000" b="1" dirty="0" err="1" smtClean="0">
                <a:latin typeface="Courier New" pitchFamily="49" charset="0"/>
              </a:rPr>
              <a:t>last=last</a:t>
            </a:r>
            <a:r>
              <a:rPr lang="ru-RU" altLang="ru-RU" sz="2000" b="1" dirty="0" smtClean="0">
                <a:latin typeface="Courier New" pitchFamily="49" charset="0"/>
              </a:rPr>
              <a:t>-&gt;</a:t>
            </a:r>
            <a:r>
              <a:rPr lang="ru-RU" altLang="ru-RU" sz="2000" b="1" dirty="0" err="1" smtClean="0">
                <a:latin typeface="Courier New" pitchFamily="49" charset="0"/>
              </a:rPr>
              <a:t>pre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			 </a:t>
            </a:r>
            <a:r>
              <a:rPr lang="ru-RU" altLang="ru-RU" sz="2000" b="1" dirty="0" smtClean="0">
                <a:latin typeface="Courier New" pitchFamily="49" charset="0"/>
              </a:rPr>
              <a:t>if (</a:t>
            </a:r>
            <a:r>
              <a:rPr lang="ru-RU" altLang="ru-RU" sz="2000" b="1" dirty="0" err="1" smtClean="0">
                <a:latin typeface="Courier New" pitchFamily="49" charset="0"/>
              </a:rPr>
              <a:t>last!=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ru-RU" altLang="ru-RU" sz="2000" b="1" dirty="0" smtClean="0">
                <a:latin typeface="Courier New" pitchFamily="49" charset="0"/>
              </a:rPr>
              <a:t>)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last</a:t>
            </a:r>
            <a:r>
              <a:rPr lang="ru-RU" altLang="ru-RU" sz="2000" b="1" dirty="0" smtClean="0">
                <a:latin typeface="Courier New" pitchFamily="49" charset="0"/>
              </a:rPr>
              <a:t>-&gt;</a:t>
            </a:r>
            <a:r>
              <a:rPr lang="ru-RU" altLang="ru-RU" sz="2000" b="1" dirty="0" err="1" smtClean="0">
                <a:latin typeface="Courier New" pitchFamily="49" charset="0"/>
              </a:rPr>
              <a:t>suc=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ru-RU" altLang="ru-RU" sz="2000" b="1" dirty="0" smtClean="0">
                <a:latin typeface="Courier New" pitchFamily="49" charset="0"/>
              </a:rPr>
              <a:t>;  </a:t>
            </a:r>
            <a:r>
              <a:rPr lang="en-US" altLang="ru-RU" sz="2000" b="1" dirty="0" smtClean="0">
                <a:latin typeface="Courier New" pitchFamily="49" charset="0"/>
              </a:rPr>
              <a:t>                  		</a:t>
            </a:r>
            <a:r>
              <a:rPr lang="ru-RU" altLang="ru-RU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if (</a:t>
            </a:r>
            <a:r>
              <a:rPr lang="ru-RU" altLang="ru-RU" sz="2000" b="1" dirty="0" err="1" smtClean="0">
                <a:latin typeface="Courier New" pitchFamily="49" charset="0"/>
              </a:rPr>
              <a:t>last==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ru-RU" altLang="ru-RU" sz="2000" b="1" dirty="0" smtClean="0">
                <a:latin typeface="Courier New" pitchFamily="49" charset="0"/>
              </a:rPr>
              <a:t>) </a:t>
            </a:r>
            <a:r>
              <a:rPr lang="ru-RU" altLang="ru-RU" sz="2000" b="1" dirty="0" err="1" smtClean="0">
                <a:latin typeface="Courier New" pitchFamily="49" charset="0"/>
              </a:rPr>
              <a:t>first=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ru-RU" altLang="ru-RU" sz="2000" b="1" dirty="0" err="1" smtClean="0">
                <a:latin typeface="Courier New" pitchFamily="49" charset="0"/>
              </a:rPr>
              <a:t>return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temp</a:t>
            </a:r>
            <a:r>
              <a:rPr lang="ru-RU" altLang="ru-RU" sz="2000" b="1" dirty="0" smtClean="0">
                <a:latin typeface="Courier New" pitchFamily="49" charset="0"/>
              </a:rPr>
              <a:t>;   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err="1" smtClean="0">
                <a:latin typeface="Courier New" pitchFamily="49" charset="0"/>
              </a:rPr>
              <a:t>void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TSpisok::ForEach</a:t>
            </a:r>
            <a:r>
              <a:rPr lang="ru-RU" altLang="ru-RU" sz="2000" b="1" dirty="0" smtClean="0">
                <a:latin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</a:rPr>
              <a:t>void</a:t>
            </a:r>
            <a:r>
              <a:rPr lang="ru-RU" altLang="ru-RU" sz="2000" b="1" dirty="0" smtClean="0">
                <a:latin typeface="Courier New" pitchFamily="49" charset="0"/>
              </a:rPr>
              <a:t> (*</a:t>
            </a:r>
            <a:r>
              <a:rPr lang="ru-RU" altLang="ru-RU" sz="2000" b="1" dirty="0" err="1" smtClean="0">
                <a:latin typeface="Courier New" pitchFamily="49" charset="0"/>
              </a:rPr>
              <a:t>f</a:t>
            </a:r>
            <a:r>
              <a:rPr lang="ru-RU" altLang="ru-RU" sz="2000" b="1" dirty="0" smtClean="0">
                <a:latin typeface="Courier New" pitchFamily="49" charset="0"/>
              </a:rPr>
              <a:t>)(</a:t>
            </a:r>
            <a:r>
              <a:rPr lang="ru-RU" altLang="ru-RU" sz="2000" b="1" dirty="0" err="1" smtClean="0">
                <a:latin typeface="Courier New" pitchFamily="49" charset="0"/>
              </a:rPr>
              <a:t>TElement</a:t>
            </a:r>
            <a:r>
              <a:rPr lang="ru-RU" altLang="ru-RU" sz="2000" b="1" dirty="0" smtClean="0">
                <a:latin typeface="Courier New" pitchFamily="49" charset="0"/>
              </a:rPr>
              <a:t> *</a:t>
            </a:r>
            <a:r>
              <a:rPr lang="ru-RU" altLang="ru-RU" sz="2000" b="1" dirty="0" err="1" smtClean="0">
                <a:latin typeface="Courier New" pitchFamily="49" charset="0"/>
              </a:rPr>
              <a:t>e</a:t>
            </a:r>
            <a:r>
              <a:rPr lang="ru-RU" altLang="ru-RU" sz="2000" b="1" dirty="0" smtClean="0">
                <a:latin typeface="Courier New" pitchFamily="49" charset="0"/>
              </a:rPr>
              <a:t>))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{  </a:t>
            </a:r>
            <a:r>
              <a:rPr lang="ru-RU" altLang="ru-RU" sz="2000" b="1" dirty="0" err="1" smtClean="0">
                <a:latin typeface="Courier New" pitchFamily="49" charset="0"/>
              </a:rPr>
              <a:t>cur=first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while (</a:t>
            </a:r>
            <a:r>
              <a:rPr lang="ru-RU" altLang="ru-RU" sz="2000" b="1" dirty="0" err="1" smtClean="0">
                <a:latin typeface="Courier New" pitchFamily="49" charset="0"/>
              </a:rPr>
              <a:t>cur!=</a:t>
            </a:r>
            <a:r>
              <a:rPr lang="en-US" altLang="ru-RU" sz="2000" b="1" dirty="0" err="1" smtClean="0">
                <a:latin typeface="Courier New" pitchFamily="49" charset="0"/>
              </a:rPr>
              <a:t>nullptr</a:t>
            </a:r>
            <a:r>
              <a:rPr lang="ru-RU" altLang="ru-RU" sz="2000" b="1" dirty="0" smtClean="0">
                <a:latin typeface="Courier New" pitchFamily="49" charset="0"/>
              </a:rPr>
              <a:t>)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</a:rPr>
              <a:t> 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			</a:t>
            </a:r>
            <a:r>
              <a:rPr lang="ru-RU" altLang="ru-RU" sz="2000" b="1" dirty="0" smtClean="0">
                <a:latin typeface="Courier New" pitchFamily="49" charset="0"/>
              </a:rPr>
              <a:t>{(*</a:t>
            </a:r>
            <a:r>
              <a:rPr lang="ru-RU" altLang="ru-RU" sz="2000" b="1" dirty="0" err="1" smtClean="0">
                <a:latin typeface="Courier New" pitchFamily="49" charset="0"/>
              </a:rPr>
              <a:t>f</a:t>
            </a:r>
            <a:r>
              <a:rPr lang="ru-RU" altLang="ru-RU" sz="2000" b="1" dirty="0" smtClean="0">
                <a:latin typeface="Courier New" pitchFamily="49" charset="0"/>
              </a:rPr>
              <a:t>)(</a:t>
            </a:r>
            <a:r>
              <a:rPr lang="ru-RU" altLang="ru-RU" sz="2000" b="1" dirty="0" err="1" smtClean="0">
                <a:latin typeface="Courier New" pitchFamily="49" charset="0"/>
              </a:rPr>
              <a:t>cur</a:t>
            </a:r>
            <a:r>
              <a:rPr lang="ru-RU" altLang="ru-RU" sz="2000" b="1" dirty="0" smtClean="0">
                <a:latin typeface="Courier New" pitchFamily="49" charset="0"/>
              </a:rPr>
              <a:t>);       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			  </a:t>
            </a:r>
            <a:r>
              <a:rPr lang="ru-RU" altLang="ru-RU" sz="2000" b="1" dirty="0" err="1" smtClean="0">
                <a:latin typeface="Courier New" pitchFamily="49" charset="0"/>
              </a:rPr>
              <a:t>cur=cur</a:t>
            </a:r>
            <a:r>
              <a:rPr lang="ru-RU" altLang="ru-RU" sz="2000" b="1" dirty="0" smtClean="0">
                <a:latin typeface="Courier New" pitchFamily="49" charset="0"/>
              </a:rPr>
              <a:t>-&gt;</a:t>
            </a:r>
            <a:r>
              <a:rPr lang="ru-RU" altLang="ru-RU" sz="2000" b="1" dirty="0" err="1" smtClean="0">
                <a:latin typeface="Courier New" pitchFamily="49" charset="0"/>
              </a:rPr>
              <a:t>suc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			</a:t>
            </a:r>
            <a:r>
              <a:rPr lang="ru-RU" altLang="ru-RU" sz="2000" b="1" dirty="0" smtClean="0">
                <a:latin typeface="Courier New" pitchFamily="49" charset="0"/>
              </a:rPr>
              <a:t>}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}</a:t>
            </a: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8FB196-2B83-4999-B2D3-B37AA33A4CFE}" type="slidenum">
              <a:rPr lang="ru-RU" altLang="ru-RU" smtClean="0"/>
              <a:pPr>
                <a:defRPr/>
              </a:pPr>
              <a:t>77</a:t>
            </a:fld>
            <a:endParaRPr lang="ru-RU" altLang="ru-RU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234950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Контейнер Двусвязный список.  Файл </a:t>
            </a:r>
            <a:r>
              <a:rPr lang="en-US" altLang="ru-RU" sz="2400" b="1" dirty="0" err="1" smtClean="0"/>
              <a:t>Num.h</a:t>
            </a:r>
            <a:endParaRPr lang="ru-RU" altLang="ru-RU" sz="2400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712"/>
            <a:ext cx="8435975" cy="6021288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NUM_H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#define NUM_H</a:t>
            </a:r>
            <a:endParaRPr lang="ru-RU" altLang="ru-RU" sz="20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ru-RU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ru-RU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Element.h</a:t>
            </a:r>
            <a:r>
              <a:rPr lang="ru-RU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TNum:public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TElement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TNum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TElement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(),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) {}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ru-RU" altLang="ru-RU" sz="2000" b="1" i="1" dirty="0" err="1" smtClean="0">
                <a:latin typeface="Courier New" pitchFamily="49" charset="0"/>
                <a:cs typeface="Courier New" pitchFamily="49" charset="0"/>
              </a:rPr>
              <a:t>TNum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i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TChar:public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TElement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TChar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c):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TElement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(),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(c) {}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ru-RU" altLang="ru-RU" sz="2000" b="1" i="1" dirty="0" err="1" smtClean="0">
                <a:latin typeface="Courier New" pitchFamily="49" charset="0"/>
                <a:cs typeface="Courier New" pitchFamily="49" charset="0"/>
              </a:rPr>
              <a:t>TChar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i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Show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TElement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ru-RU" altLang="ru-RU" sz="2000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// NUM_H</a:t>
            </a:r>
            <a:endParaRPr lang="ru-RU" altLang="ru-RU" sz="20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2409E4-3991-43B2-A816-317C3D19B170}" type="slidenum">
              <a:rPr lang="ru-RU" altLang="ru-RU" smtClean="0"/>
              <a:pPr>
                <a:defRPr/>
              </a:pPr>
              <a:t>78</a:t>
            </a:fld>
            <a:endParaRPr lang="ru-RU" altLang="ru-RU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234950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Контейнер Двусвязный список.  Файл </a:t>
            </a:r>
            <a:r>
              <a:rPr lang="en-US" altLang="ru-RU" sz="2400" b="1" dirty="0" smtClean="0"/>
              <a:t>Num.cpp</a:t>
            </a:r>
            <a:endParaRPr lang="ru-RU" altLang="ru-RU" sz="2400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52500"/>
            <a:ext cx="8435975" cy="5905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Num.h</a:t>
            </a:r>
            <a:r>
              <a:rPr 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puts("Delete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::Print()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("%d ",num);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TChar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TChar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puts("Delete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TChar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TChar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::Print()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("%c ",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Show(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TElement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*e)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e-&gt;Print();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8E6660-0506-436B-BD4A-5A152CA568EF}" type="slidenum">
              <a:rPr lang="ru-RU" altLang="ru-RU" smtClean="0"/>
              <a:pPr>
                <a:defRPr/>
              </a:pPr>
              <a:t>79</a:t>
            </a:fld>
            <a:endParaRPr lang="ru-RU" altLang="ru-RU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Контейнер Тестирующая программа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964488" cy="580526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</a:t>
            </a:r>
            <a:r>
              <a:rPr lang="ru-RU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include</a:t>
            </a:r>
            <a:r>
              <a:rPr lang="ru-RU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"</a:t>
            </a:r>
            <a:r>
              <a:rPr lang="ru-RU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Num.h</a:t>
            </a:r>
            <a:r>
              <a:rPr lang="ru-RU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"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</a:t>
            </a:r>
            <a:r>
              <a:rPr lang="ru-RU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include</a:t>
            </a:r>
            <a:r>
              <a:rPr lang="ru-RU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&lt;</a:t>
            </a:r>
            <a:r>
              <a:rPr lang="ru-RU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string.h</a:t>
            </a:r>
            <a:r>
              <a:rPr lang="ru-RU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#</a:t>
            </a:r>
            <a:r>
              <a:rPr lang="ru-RU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include</a:t>
            </a:r>
            <a:r>
              <a:rPr lang="ru-RU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&lt;</a:t>
            </a:r>
            <a:r>
              <a:rPr lang="ru-RU" altLang="ru-RU" sz="1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stdlib.h</a:t>
            </a:r>
            <a:r>
              <a:rPr lang="ru-RU" altLang="ru-RU" sz="1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err="1" smtClean="0">
                <a:latin typeface="Courier New" pitchFamily="49" charset="0"/>
              </a:rPr>
              <a:t>int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main</a:t>
            </a:r>
            <a:r>
              <a:rPr lang="ru-RU" altLang="ru-RU" sz="1800" b="1" dirty="0" smtClean="0">
                <a:latin typeface="Courier New" pitchFamily="49" charset="0"/>
              </a:rPr>
              <a:t>()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{</a:t>
            </a:r>
            <a:r>
              <a:rPr lang="en-US" altLang="ru-RU" sz="1800" b="1" dirty="0" smtClean="0">
                <a:latin typeface="Courier New" pitchFamily="49" charset="0"/>
              </a:rPr>
              <a:t>  </a:t>
            </a:r>
            <a:r>
              <a:rPr lang="ru-RU" altLang="ru-RU" sz="1800" b="1" dirty="0" err="1" smtClean="0">
                <a:latin typeface="Courier New" pitchFamily="49" charset="0"/>
              </a:rPr>
              <a:t>TSpisok</a:t>
            </a:r>
            <a:r>
              <a:rPr lang="ru-RU" altLang="ru-RU" sz="1800" b="1" dirty="0" smtClean="0">
                <a:latin typeface="Courier New" pitchFamily="49" charset="0"/>
              </a:rPr>
              <a:t> N;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</a:t>
            </a:r>
            <a:r>
              <a:rPr lang="ru-RU" altLang="ru-RU" sz="1800" b="1" dirty="0" err="1" smtClean="0">
                <a:latin typeface="Courier New" pitchFamily="49" charset="0"/>
              </a:rPr>
              <a:t>char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str</a:t>
            </a:r>
            <a:r>
              <a:rPr lang="ru-RU" altLang="ru-RU" sz="1800" b="1" dirty="0" smtClean="0">
                <a:latin typeface="Courier New" pitchFamily="49" charset="0"/>
              </a:rPr>
              <a:t>[10];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</a:t>
            </a:r>
            <a:r>
              <a:rPr lang="ru-RU" altLang="ru-RU" sz="1800" b="1" dirty="0" err="1" smtClean="0">
                <a:latin typeface="Courier New" pitchFamily="49" charset="0"/>
              </a:rPr>
              <a:t>int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k,i</a:t>
            </a:r>
            <a:r>
              <a:rPr lang="ru-RU" altLang="ru-RU" sz="1800" b="1" dirty="0" smtClean="0">
                <a:latin typeface="Courier New" pitchFamily="49" charset="0"/>
              </a:rPr>
              <a:t>;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</a:t>
            </a:r>
            <a:r>
              <a:rPr lang="ru-RU" altLang="ru-RU" sz="1800" b="1" dirty="0" err="1" smtClean="0">
                <a:latin typeface="Courier New" pitchFamily="49" charset="0"/>
              </a:rPr>
              <a:t>TElement</a:t>
            </a:r>
            <a:r>
              <a:rPr lang="ru-RU" altLang="ru-RU" sz="1800" b="1" dirty="0" smtClean="0">
                <a:latin typeface="Courier New" pitchFamily="49" charset="0"/>
              </a:rPr>
              <a:t> *</a:t>
            </a:r>
            <a:r>
              <a:rPr lang="ru-RU" altLang="ru-RU" sz="1800" b="1" dirty="0" err="1" smtClean="0">
                <a:latin typeface="Courier New" pitchFamily="49" charset="0"/>
              </a:rPr>
              <a:t>p</a:t>
            </a:r>
            <a:r>
              <a:rPr lang="ru-RU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while(</a:t>
            </a:r>
            <a:r>
              <a:rPr lang="ru-RU" altLang="ru-RU" sz="1800" b="1" dirty="0" err="1" smtClean="0">
                <a:latin typeface="Courier New" pitchFamily="49" charset="0"/>
              </a:rPr>
              <a:t>printf</a:t>
            </a:r>
            <a:r>
              <a:rPr lang="ru-RU" altLang="ru-RU" sz="1800" b="1" dirty="0" smtClean="0">
                <a:latin typeface="Courier New" pitchFamily="49" charset="0"/>
              </a:rPr>
              <a:t>("</a:t>
            </a:r>
            <a:r>
              <a:rPr lang="ru-RU" altLang="ru-RU" sz="1800" b="1" dirty="0" err="1" smtClean="0">
                <a:latin typeface="Courier New" pitchFamily="49" charset="0"/>
              </a:rPr>
              <a:t>Input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numbers</a:t>
            </a:r>
            <a:r>
              <a:rPr lang="ru-RU" altLang="ru-RU" sz="1800" b="1" dirty="0" smtClean="0">
                <a:latin typeface="Courier New" pitchFamily="49" charset="0"/>
              </a:rPr>
              <a:t>, </a:t>
            </a:r>
            <a:r>
              <a:rPr lang="ru-RU" altLang="ru-RU" sz="1800" b="1" dirty="0" err="1" smtClean="0">
                <a:latin typeface="Courier New" pitchFamily="49" charset="0"/>
              </a:rPr>
              <a:t>strings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or</a:t>
            </a:r>
            <a:r>
              <a:rPr lang="ru-RU" altLang="ru-RU" sz="1800" b="1" dirty="0" smtClean="0">
                <a:latin typeface="Courier New" pitchFamily="49" charset="0"/>
              </a:rPr>
              <a:t> &lt;</a:t>
            </a:r>
            <a:r>
              <a:rPr lang="ru-RU" altLang="ru-RU" sz="1800" b="1" dirty="0" err="1" smtClean="0">
                <a:latin typeface="Courier New" pitchFamily="49" charset="0"/>
              </a:rPr>
              <a:t>end</a:t>
            </a:r>
            <a:r>
              <a:rPr lang="ru-RU" altLang="ru-RU" sz="1800" b="1" dirty="0" smtClean="0">
                <a:latin typeface="Courier New" pitchFamily="49" charset="0"/>
              </a:rPr>
              <a:t>&gt;:"),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     </a:t>
            </a:r>
            <a:r>
              <a:rPr lang="ru-RU" altLang="ru-RU" sz="1800" b="1" dirty="0" err="1" smtClean="0">
                <a:latin typeface="Courier New" pitchFamily="49" charset="0"/>
              </a:rPr>
              <a:t>scanf</a:t>
            </a:r>
            <a:r>
              <a:rPr lang="ru-RU" altLang="ru-RU" sz="1800" b="1" dirty="0" smtClean="0">
                <a:latin typeface="Courier New" pitchFamily="49" charset="0"/>
              </a:rPr>
              <a:t>("%</a:t>
            </a:r>
            <a:r>
              <a:rPr lang="ru-RU" altLang="ru-RU" sz="1800" b="1" dirty="0" err="1" smtClean="0">
                <a:latin typeface="Courier New" pitchFamily="49" charset="0"/>
              </a:rPr>
              <a:t>s</a:t>
            </a:r>
            <a:r>
              <a:rPr lang="ru-RU" altLang="ru-RU" sz="1800" b="1" dirty="0" smtClean="0">
                <a:latin typeface="Courier New" pitchFamily="49" charset="0"/>
              </a:rPr>
              <a:t>",</a:t>
            </a:r>
            <a:r>
              <a:rPr lang="ru-RU" altLang="ru-RU" sz="1800" b="1" dirty="0" err="1" smtClean="0">
                <a:latin typeface="Courier New" pitchFamily="49" charset="0"/>
              </a:rPr>
              <a:t>str</a:t>
            </a:r>
            <a:r>
              <a:rPr lang="ru-RU" altLang="ru-RU" sz="1800" b="1" dirty="0" smtClean="0">
                <a:latin typeface="Courier New" pitchFamily="49" charset="0"/>
              </a:rPr>
              <a:t>),</a:t>
            </a:r>
            <a:r>
              <a:rPr lang="ru-RU" altLang="ru-RU" sz="1800" b="1" dirty="0" err="1" smtClean="0">
                <a:latin typeface="Courier New" pitchFamily="49" charset="0"/>
              </a:rPr>
              <a:t>strcmp</a:t>
            </a:r>
            <a:r>
              <a:rPr lang="ru-RU" altLang="ru-RU" sz="1800" b="1" dirty="0" smtClean="0">
                <a:latin typeface="Courier New" pitchFamily="49" charset="0"/>
              </a:rPr>
              <a:t>(</a:t>
            </a:r>
            <a:r>
              <a:rPr lang="ru-RU" altLang="ru-RU" sz="1800" b="1" dirty="0" err="1" smtClean="0">
                <a:latin typeface="Courier New" pitchFamily="49" charset="0"/>
              </a:rPr>
              <a:t>str</a:t>
            </a:r>
            <a:r>
              <a:rPr lang="ru-RU" altLang="ru-RU" sz="1800" b="1" dirty="0" smtClean="0">
                <a:latin typeface="Courier New" pitchFamily="49" charset="0"/>
              </a:rPr>
              <a:t>,"</a:t>
            </a:r>
            <a:r>
              <a:rPr lang="ru-RU" altLang="ru-RU" sz="1800" b="1" dirty="0" err="1" smtClean="0">
                <a:latin typeface="Courier New" pitchFamily="49" charset="0"/>
              </a:rPr>
              <a:t>end</a:t>
            </a:r>
            <a:r>
              <a:rPr lang="ru-RU" altLang="ru-RU" sz="1800" b="1" dirty="0" smtClean="0">
                <a:latin typeface="Courier New" pitchFamily="49" charset="0"/>
              </a:rPr>
              <a:t>"))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{ </a:t>
            </a:r>
            <a:r>
              <a:rPr lang="ru-RU" altLang="ru-RU" sz="1800" b="1" dirty="0" err="1" smtClean="0">
                <a:latin typeface="Courier New" pitchFamily="49" charset="0"/>
              </a:rPr>
              <a:t>k=atoi</a:t>
            </a:r>
            <a:r>
              <a:rPr lang="ru-RU" altLang="ru-RU" sz="1800" b="1" dirty="0" smtClean="0">
                <a:latin typeface="Courier New" pitchFamily="49" charset="0"/>
              </a:rPr>
              <a:t>(</a:t>
            </a:r>
            <a:r>
              <a:rPr lang="ru-RU" altLang="ru-RU" sz="1800" b="1" dirty="0" err="1" smtClean="0">
                <a:latin typeface="Courier New" pitchFamily="49" charset="0"/>
              </a:rPr>
              <a:t>str</a:t>
            </a:r>
            <a:r>
              <a:rPr lang="ru-RU" altLang="ru-RU" sz="18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 if (</a:t>
            </a:r>
            <a:r>
              <a:rPr lang="ru-RU" altLang="ru-RU" sz="1800" b="1" dirty="0" err="1" smtClean="0">
                <a:latin typeface="Courier New" pitchFamily="49" charset="0"/>
              </a:rPr>
              <a:t>k||</a:t>
            </a:r>
            <a:r>
              <a:rPr lang="ru-RU" altLang="ru-RU" sz="1800" b="1" dirty="0" smtClean="0">
                <a:latin typeface="Courier New" pitchFamily="49" charset="0"/>
              </a:rPr>
              <a:t>(</a:t>
            </a:r>
            <a:r>
              <a:rPr lang="ru-RU" altLang="ru-RU" sz="1800" b="1" dirty="0" err="1" smtClean="0">
                <a:latin typeface="Courier New" pitchFamily="49" charset="0"/>
              </a:rPr>
              <a:t>strlen</a:t>
            </a:r>
            <a:r>
              <a:rPr lang="ru-RU" altLang="ru-RU" sz="1800" b="1" dirty="0" smtClean="0">
                <a:latin typeface="Courier New" pitchFamily="49" charset="0"/>
              </a:rPr>
              <a:t>(</a:t>
            </a:r>
            <a:r>
              <a:rPr lang="ru-RU" altLang="ru-RU" sz="1800" b="1" dirty="0" err="1" smtClean="0">
                <a:latin typeface="Courier New" pitchFamily="49" charset="0"/>
              </a:rPr>
              <a:t>str</a:t>
            </a:r>
            <a:r>
              <a:rPr lang="ru-RU" altLang="ru-RU" sz="1800" b="1" dirty="0" smtClean="0">
                <a:latin typeface="Courier New" pitchFamily="49" charset="0"/>
              </a:rPr>
              <a:t>)==1 &amp;&amp; </a:t>
            </a:r>
            <a:r>
              <a:rPr lang="ru-RU" altLang="ru-RU" sz="1800" b="1" dirty="0" err="1" smtClean="0">
                <a:latin typeface="Courier New" pitchFamily="49" charset="0"/>
              </a:rPr>
              <a:t>str</a:t>
            </a:r>
            <a:r>
              <a:rPr lang="ru-RU" altLang="ru-RU" sz="1800" b="1" dirty="0" smtClean="0">
                <a:latin typeface="Courier New" pitchFamily="49" charset="0"/>
              </a:rPr>
              <a:t>[0]=='0'))  </a:t>
            </a:r>
            <a:r>
              <a:rPr lang="ru-RU" altLang="ru-RU" sz="1800" b="1" dirty="0" err="1" smtClean="0">
                <a:latin typeface="Courier New" pitchFamily="49" charset="0"/>
              </a:rPr>
              <a:t>p=new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TNum</a:t>
            </a:r>
            <a:r>
              <a:rPr lang="ru-RU" altLang="ru-RU" sz="1800" b="1" dirty="0" smtClean="0">
                <a:latin typeface="Courier New" pitchFamily="49" charset="0"/>
              </a:rPr>
              <a:t>(</a:t>
            </a:r>
            <a:r>
              <a:rPr lang="ru-RU" altLang="ru-RU" sz="1800" b="1" dirty="0" err="1" smtClean="0">
                <a:latin typeface="Courier New" pitchFamily="49" charset="0"/>
              </a:rPr>
              <a:t>k</a:t>
            </a:r>
            <a:r>
              <a:rPr lang="ru-RU" altLang="ru-RU" sz="18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 </a:t>
            </a:r>
            <a:r>
              <a:rPr lang="ru-RU" altLang="ru-RU" sz="1800" b="1" dirty="0" err="1" smtClean="0">
                <a:latin typeface="Courier New" pitchFamily="49" charset="0"/>
              </a:rPr>
              <a:t>else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p=new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TChar</a:t>
            </a:r>
            <a:r>
              <a:rPr lang="ru-RU" altLang="ru-RU" sz="1800" b="1" dirty="0" smtClean="0">
                <a:latin typeface="Courier New" pitchFamily="49" charset="0"/>
              </a:rPr>
              <a:t>(</a:t>
            </a:r>
            <a:r>
              <a:rPr lang="ru-RU" altLang="ru-RU" sz="1800" b="1" dirty="0" err="1" smtClean="0">
                <a:latin typeface="Courier New" pitchFamily="49" charset="0"/>
              </a:rPr>
              <a:t>str</a:t>
            </a:r>
            <a:r>
              <a:rPr lang="ru-RU" altLang="ru-RU" sz="1800" b="1" dirty="0" smtClean="0">
                <a:latin typeface="Courier New" pitchFamily="49" charset="0"/>
              </a:rPr>
              <a:t>[0]);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 </a:t>
            </a:r>
            <a:r>
              <a:rPr lang="ru-RU" altLang="ru-RU" sz="1800" b="1" dirty="0" err="1" smtClean="0">
                <a:latin typeface="Courier New" pitchFamily="49" charset="0"/>
              </a:rPr>
              <a:t>N.Add</a:t>
            </a:r>
            <a:r>
              <a:rPr lang="ru-RU" altLang="ru-RU" sz="1800" b="1" dirty="0" smtClean="0">
                <a:latin typeface="Courier New" pitchFamily="49" charset="0"/>
              </a:rPr>
              <a:t>(</a:t>
            </a:r>
            <a:r>
              <a:rPr lang="ru-RU" altLang="ru-RU" sz="1800" b="1" dirty="0" err="1" smtClean="0">
                <a:latin typeface="Courier New" pitchFamily="49" charset="0"/>
              </a:rPr>
              <a:t>p</a:t>
            </a:r>
            <a:r>
              <a:rPr lang="ru-RU" altLang="ru-RU" sz="18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}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</a:t>
            </a:r>
            <a:r>
              <a:rPr lang="ru-RU" altLang="ru-RU" sz="1800" b="1" dirty="0" err="1" smtClean="0">
                <a:latin typeface="Courier New" pitchFamily="49" charset="0"/>
              </a:rPr>
              <a:t>puts</a:t>
            </a:r>
            <a:r>
              <a:rPr lang="ru-RU" altLang="ru-RU" sz="1800" b="1" dirty="0" smtClean="0">
                <a:latin typeface="Courier New" pitchFamily="49" charset="0"/>
              </a:rPr>
              <a:t>("</a:t>
            </a:r>
            <a:r>
              <a:rPr lang="ru-RU" altLang="ru-RU" sz="1800" b="1" dirty="0" err="1" smtClean="0">
                <a:latin typeface="Courier New" pitchFamily="49" charset="0"/>
              </a:rPr>
              <a:t>All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err="1" smtClean="0">
                <a:latin typeface="Courier New" pitchFamily="49" charset="0"/>
              </a:rPr>
              <a:t>list</a:t>
            </a:r>
            <a:r>
              <a:rPr lang="ru-RU" altLang="ru-RU" sz="1800" b="1" dirty="0" smtClean="0">
                <a:latin typeface="Courier New" pitchFamily="49" charset="0"/>
              </a:rPr>
              <a:t>:");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</a:t>
            </a:r>
            <a:r>
              <a:rPr lang="ru-RU" altLang="ru-RU" sz="1800" b="1" dirty="0" err="1" smtClean="0">
                <a:latin typeface="Courier New" pitchFamily="49" charset="0"/>
              </a:rPr>
              <a:t>N.ForEach</a:t>
            </a:r>
            <a:r>
              <a:rPr lang="ru-RU" altLang="ru-RU" sz="1800" b="1" dirty="0" smtClean="0">
                <a:latin typeface="Courier New" pitchFamily="49" charset="0"/>
              </a:rPr>
              <a:t>(</a:t>
            </a:r>
            <a:r>
              <a:rPr lang="ru-RU" altLang="ru-RU" sz="1800" b="1" dirty="0" err="1" smtClean="0">
                <a:latin typeface="Courier New" pitchFamily="49" charset="0"/>
              </a:rPr>
              <a:t>Show</a:t>
            </a:r>
            <a:r>
              <a:rPr lang="ru-RU" altLang="ru-RU" sz="1800" b="1" dirty="0" smtClean="0">
                <a:latin typeface="Courier New" pitchFamily="49" charset="0"/>
              </a:rPr>
              <a:t>);</a:t>
            </a:r>
            <a:r>
              <a:rPr lang="ru-RU" altLang="ru-RU" sz="1600" b="1" dirty="0" smtClean="0">
                <a:latin typeface="Courier New" pitchFamily="49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F865F6-4677-43AA-89C0-656AFF49DCBE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569325" cy="4365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Формы интерфейса пользователя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052513"/>
            <a:ext cx="7632700" cy="1008062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1800" b="1" smtClean="0">
                <a:latin typeface="Courier New" pitchFamily="49" charset="0"/>
              </a:rPr>
              <a:t>Программа исследования функций.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smtClean="0">
                <a:latin typeface="Courier New" pitchFamily="49" charset="0"/>
              </a:rPr>
              <a:t>Введите функцию или слово «Конец»: </a:t>
            </a:r>
            <a:r>
              <a:rPr lang="en-US" altLang="ru-RU" sz="1800" b="1" smtClean="0">
                <a:solidFill>
                  <a:schemeClr val="accent2"/>
                </a:solidFill>
                <a:latin typeface="Courier New" pitchFamily="49" charset="0"/>
              </a:rPr>
              <a:t>y = cos(x) – 1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smtClean="0">
                <a:latin typeface="Courier New" pitchFamily="49" charset="0"/>
              </a:rPr>
              <a:t>Назначьте интервал: </a:t>
            </a:r>
            <a:r>
              <a:rPr lang="en-US" altLang="ru-RU" sz="1800" b="1" smtClean="0">
                <a:latin typeface="Courier New" pitchFamily="49" charset="0"/>
              </a:rPr>
              <a:t>[</a:t>
            </a:r>
            <a:r>
              <a:rPr lang="ru-RU" altLang="ru-RU" sz="1800" b="1" smtClean="0">
                <a:solidFill>
                  <a:schemeClr val="accent2"/>
                </a:solidFill>
                <a:latin typeface="Courier New" pitchFamily="49" charset="0"/>
              </a:rPr>
              <a:t>-1</a:t>
            </a:r>
            <a:r>
              <a:rPr lang="en-US" altLang="ru-RU" sz="1800" b="1" smtClean="0">
                <a:solidFill>
                  <a:schemeClr val="accent2"/>
                </a:solidFill>
                <a:latin typeface="Courier New" pitchFamily="49" charset="0"/>
              </a:rPr>
              <a:t>,</a:t>
            </a:r>
            <a:r>
              <a:rPr lang="ru-RU" altLang="ru-RU" sz="1800" b="1" smtClean="0">
                <a:solidFill>
                  <a:schemeClr val="accent2"/>
                </a:solidFill>
                <a:latin typeface="Courier New" pitchFamily="49" charset="0"/>
              </a:rPr>
              <a:t> 0</a:t>
            </a:r>
            <a:r>
              <a:rPr lang="en-US" altLang="ru-RU" sz="1800" b="1" smtClean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1258888" y="4149725"/>
            <a:ext cx="57467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4356100" y="41497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V="1">
            <a:off x="4787900" y="41497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6948488" y="4149725"/>
            <a:ext cx="5048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H="1" flipV="1">
            <a:off x="7524750" y="4149725"/>
            <a:ext cx="50323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1763713" y="4149725"/>
            <a:ext cx="5762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827088" y="692150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8172450" y="620713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284663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V="1">
            <a:off x="4787900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900113" y="2492375"/>
            <a:ext cx="7632700" cy="16573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b="1">
                <a:latin typeface="Courier New" pitchFamily="49" charset="0"/>
              </a:rPr>
              <a:t>Введите номер решаемой задачи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b="1">
                <a:latin typeface="Courier New" pitchFamily="49" charset="0"/>
              </a:rPr>
              <a:t>( 1 – построение таблицы значений;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b="1">
                <a:latin typeface="Courier New" pitchFamily="49" charset="0"/>
              </a:rPr>
              <a:t>  2 – нахождение корней;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b="1">
                <a:latin typeface="Courier New" pitchFamily="49" charset="0"/>
              </a:rPr>
              <a:t>  3 – нахождение минимума и максимума;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b="1">
                <a:latin typeface="Courier New" pitchFamily="49" charset="0"/>
              </a:rPr>
              <a:t>  4 – смена функции</a:t>
            </a:r>
            <a:r>
              <a:rPr lang="en-US" altLang="ru-RU" b="1">
                <a:latin typeface="Courier New" pitchFamily="49" charset="0"/>
              </a:rPr>
              <a:t> </a:t>
            </a:r>
            <a:r>
              <a:rPr lang="ru-RU" altLang="ru-RU" b="1">
                <a:latin typeface="Courier New" pitchFamily="49" charset="0"/>
              </a:rPr>
              <a:t>или завершение программы): </a:t>
            </a:r>
            <a:r>
              <a:rPr lang="ru-RU" altLang="ru-RU" b="1">
                <a:solidFill>
                  <a:schemeClr val="accent2"/>
                </a:solidFill>
                <a:latin typeface="Courier New" pitchFamily="49" charset="0"/>
              </a:rPr>
              <a:t>1</a:t>
            </a:r>
            <a:endParaRPr lang="en-US" altLang="ru-RU" b="1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182563" y="4762500"/>
            <a:ext cx="2798762" cy="16906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b="1">
                <a:latin typeface="Courier New" pitchFamily="49" charset="0"/>
              </a:rPr>
              <a:t>Построение таблицы.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b="1">
                <a:latin typeface="Courier New" pitchFamily="49" charset="0"/>
              </a:rPr>
              <a:t>Введите шаг: </a:t>
            </a:r>
            <a:r>
              <a:rPr lang="ru-RU" altLang="ru-RU" b="1">
                <a:solidFill>
                  <a:srgbClr val="FF3300"/>
                </a:solidFill>
                <a:latin typeface="Courier New" pitchFamily="49" charset="0"/>
              </a:rPr>
              <a:t>0.01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b="1">
                <a:latin typeface="Courier New" pitchFamily="49" charset="0"/>
              </a:rPr>
              <a:t>Таблица значений: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ru-RU" b="1">
                <a:latin typeface="Courier New" pitchFamily="49" charset="0"/>
              </a:rPr>
              <a:t>x=        y=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ru-RU" b="1">
                <a:latin typeface="Courier New" pitchFamily="49" charset="0"/>
              </a:rPr>
              <a:t>…</a:t>
            </a:r>
            <a:endParaRPr lang="ru-RU" altLang="ru-RU" b="1">
              <a:latin typeface="Courier New" pitchFamily="49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3276600" y="5013325"/>
            <a:ext cx="2798763" cy="16906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b="1">
                <a:latin typeface="Courier New" pitchFamily="49" charset="0"/>
              </a:rPr>
              <a:t>Нахождение корней.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b="1">
                <a:latin typeface="Courier New" pitchFamily="49" charset="0"/>
              </a:rPr>
              <a:t>Таблица корней: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ru-RU" b="1">
                <a:latin typeface="Courier New" pitchFamily="49" charset="0"/>
              </a:rPr>
              <a:t>x=       y=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ru-RU" b="1">
                <a:latin typeface="Courier New" pitchFamily="49" charset="0"/>
              </a:rPr>
              <a:t>…</a:t>
            </a:r>
            <a:endParaRPr lang="ru-RU" altLang="ru-RU" b="1">
              <a:latin typeface="Courier New" pitchFamily="49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6386513" y="4724400"/>
            <a:ext cx="2549525" cy="16906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b="1">
                <a:latin typeface="Courier New" pitchFamily="49" charset="0"/>
              </a:rPr>
              <a:t>Экстремумы.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b="1">
                <a:latin typeface="Courier New" pitchFamily="49" charset="0"/>
              </a:rPr>
              <a:t>Минимум: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ru-RU" b="1">
                <a:latin typeface="Courier New" pitchFamily="49" charset="0"/>
              </a:rPr>
              <a:t>x=         y=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b="1">
                <a:latin typeface="Courier New" pitchFamily="49" charset="0"/>
              </a:rPr>
              <a:t>Максимум: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ru-RU" b="1">
                <a:latin typeface="Courier New" pitchFamily="49" charset="0"/>
              </a:rPr>
              <a:t>x=         y=</a:t>
            </a:r>
            <a:endParaRPr lang="ru-RU" altLang="ru-RU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9" grpId="0" animBg="1"/>
      <p:bldP spid="3090" grpId="0" animBg="1"/>
      <p:bldP spid="3091" grpId="0" build="p" animBg="1"/>
      <p:bldP spid="3092" grpId="0" build="p" animBg="1"/>
      <p:bldP spid="3093" grpId="0" build="p" animBg="1"/>
      <p:bldP spid="3094" grpId="0" build="p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AB91E9-4D33-40A7-B7E3-1D4B402BEE3F}" type="slidenum">
              <a:rPr lang="ru-RU" altLang="ru-RU" smtClean="0"/>
              <a:pPr>
                <a:defRPr/>
              </a:pPr>
              <a:t>80</a:t>
            </a:fld>
            <a:endParaRPr lang="ru-RU" altLang="ru-RU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53181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Контейнер </a:t>
            </a:r>
            <a:r>
              <a:rPr lang="ru-RU" altLang="ru-RU" sz="2800" b="1" dirty="0" smtClean="0"/>
              <a:t>Тестирующая программа(2)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721"/>
            <a:ext cx="8964612" cy="594928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</a:t>
            </a:r>
            <a:r>
              <a:rPr lang="ru-RU" altLang="ru-RU" sz="1800" b="1" dirty="0" err="1" smtClean="0">
                <a:latin typeface="Courier New" pitchFamily="49" charset="0"/>
              </a:rPr>
              <a:t>p=N.First</a:t>
            </a:r>
            <a:r>
              <a:rPr lang="ru-RU" altLang="ru-RU" sz="1800" b="1" dirty="0" smtClean="0">
                <a:latin typeface="Courier New" pitchFamily="49" charset="0"/>
              </a:rPr>
              <a:t>(); k=0;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while (</a:t>
            </a:r>
            <a:r>
              <a:rPr lang="ru-RU" altLang="ru-RU" sz="1800" b="1" dirty="0" err="1" smtClean="0">
                <a:latin typeface="Courier New" pitchFamily="49" charset="0"/>
              </a:rPr>
              <a:t>p!=</a:t>
            </a:r>
            <a:r>
              <a:rPr lang="en-US" altLang="ru-RU" sz="1800" b="1" dirty="0" err="1" smtClean="0">
                <a:latin typeface="Courier New" pitchFamily="49" charset="0"/>
              </a:rPr>
              <a:t>nullptr</a:t>
            </a:r>
            <a:r>
              <a:rPr lang="ru-RU" altLang="ru-RU" sz="18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{ if (</a:t>
            </a:r>
            <a:r>
              <a:rPr lang="ru-RU" altLang="ru-RU" sz="1800" b="1" dirty="0" err="1" smtClean="0">
                <a:latin typeface="Courier New" pitchFamily="49" charset="0"/>
              </a:rPr>
              <a:t>TNum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solidFill>
                  <a:srgbClr val="3333CC"/>
                </a:solidFill>
                <a:latin typeface="Courier New" pitchFamily="49" charset="0"/>
              </a:rPr>
              <a:t>*</a:t>
            </a:r>
            <a:r>
              <a:rPr lang="ru-RU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q=dynamic_cast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&lt;</a:t>
            </a:r>
            <a:r>
              <a:rPr lang="ru-RU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TNum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*&gt;(</a:t>
            </a:r>
            <a:r>
              <a:rPr lang="ru-RU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</a:t>
            </a:r>
            <a:r>
              <a:rPr lang="ru-RU" altLang="ru-RU" sz="1800" b="1" dirty="0" smtClean="0">
                <a:latin typeface="Courier New" pitchFamily="49" charset="0"/>
              </a:rPr>
              <a:t>) </a:t>
            </a:r>
            <a:r>
              <a:rPr lang="ru-RU" altLang="ru-RU" sz="1800" b="1" dirty="0" err="1" smtClean="0">
                <a:latin typeface="Courier New" pitchFamily="49" charset="0"/>
              </a:rPr>
              <a:t>k+=q</a:t>
            </a:r>
            <a:r>
              <a:rPr lang="ru-RU" altLang="ru-RU" sz="1800" b="1" dirty="0" smtClean="0">
                <a:latin typeface="Courier New" pitchFamily="49" charset="0"/>
              </a:rPr>
              <a:t>-&gt;</a:t>
            </a:r>
            <a:r>
              <a:rPr lang="ru-RU" altLang="ru-RU" sz="1800" b="1" dirty="0" err="1" smtClean="0">
                <a:latin typeface="Courier New" pitchFamily="49" charset="0"/>
              </a:rPr>
              <a:t>num</a:t>
            </a:r>
            <a:r>
              <a:rPr lang="ru-RU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</a:t>
            </a:r>
            <a:r>
              <a:rPr lang="ru-RU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//</a:t>
            </a:r>
            <a:r>
              <a:rPr lang="en-US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VS</a:t>
            </a:r>
            <a:r>
              <a:rPr lang="ru-RU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установить создание RTTI</a:t>
            </a:r>
            <a:r>
              <a:rPr lang="en-US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:</a:t>
            </a:r>
            <a:r>
              <a:rPr lang="ru-RU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/GR </a:t>
            </a:r>
            <a:r>
              <a:rPr lang="ru-RU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в </a:t>
            </a:r>
            <a:r>
              <a:rPr lang="ru-RU" altLang="ru-RU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Project\Settings</a:t>
            </a:r>
            <a:r>
              <a:rPr lang="ru-RU" alt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  </a:t>
            </a:r>
            <a:r>
              <a:rPr lang="ru-RU" altLang="ru-RU" sz="1800" b="1" dirty="0" err="1" smtClean="0">
                <a:latin typeface="Courier New" pitchFamily="49" charset="0"/>
              </a:rPr>
              <a:t>p=N.Next</a:t>
            </a:r>
            <a:r>
              <a:rPr lang="ru-RU" altLang="ru-RU" sz="18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</a:t>
            </a:r>
            <a:r>
              <a:rPr lang="ru-RU" altLang="ru-RU" sz="1800" b="1" dirty="0" err="1" smtClean="0">
                <a:latin typeface="Courier New" pitchFamily="49" charset="0"/>
              </a:rPr>
              <a:t>printf</a:t>
            </a:r>
            <a:r>
              <a:rPr lang="ru-RU" altLang="ru-RU" sz="1800" b="1" dirty="0" smtClean="0">
                <a:latin typeface="Courier New" pitchFamily="49" charset="0"/>
              </a:rPr>
              <a:t>("</a:t>
            </a:r>
            <a:r>
              <a:rPr lang="ru-RU" altLang="ru-RU" sz="1800" b="1" dirty="0" err="1" smtClean="0">
                <a:latin typeface="Courier New" pitchFamily="49" charset="0"/>
              </a:rPr>
              <a:t>Summa=</a:t>
            </a:r>
            <a:r>
              <a:rPr lang="ru-RU" altLang="ru-RU" sz="1800" b="1" dirty="0" smtClean="0">
                <a:latin typeface="Courier New" pitchFamily="49" charset="0"/>
              </a:rPr>
              <a:t> %</a:t>
            </a:r>
            <a:r>
              <a:rPr lang="ru-RU" altLang="ru-RU" sz="1800" b="1" dirty="0" err="1" smtClean="0">
                <a:latin typeface="Courier New" pitchFamily="49" charset="0"/>
              </a:rPr>
              <a:t>d\n</a:t>
            </a:r>
            <a:r>
              <a:rPr lang="ru-RU" altLang="ru-RU" sz="1800" b="1" dirty="0" smtClean="0">
                <a:latin typeface="Courier New" pitchFamily="49" charset="0"/>
              </a:rPr>
              <a:t>",</a:t>
            </a:r>
            <a:r>
              <a:rPr lang="ru-RU" altLang="ru-RU" sz="1800" b="1" dirty="0" err="1" smtClean="0">
                <a:latin typeface="Courier New" pitchFamily="49" charset="0"/>
              </a:rPr>
              <a:t>k</a:t>
            </a:r>
            <a:r>
              <a:rPr lang="ru-RU" altLang="ru-RU" sz="18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</a:t>
            </a:r>
            <a:r>
              <a:rPr lang="ru-RU" altLang="ru-RU" sz="1800" b="1" dirty="0" err="1" smtClean="0">
                <a:latin typeface="Courier New" pitchFamily="49" charset="0"/>
              </a:rPr>
              <a:t>p=N.Last</a:t>
            </a:r>
            <a:r>
              <a:rPr lang="ru-RU" altLang="ru-RU" sz="18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i=0;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while (</a:t>
            </a:r>
            <a:r>
              <a:rPr lang="ru-RU" altLang="ru-RU" sz="1800" b="1" dirty="0" err="1" smtClean="0">
                <a:latin typeface="Courier New" pitchFamily="49" charset="0"/>
              </a:rPr>
              <a:t>p!=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nullptr</a:t>
            </a:r>
            <a:r>
              <a:rPr lang="ru-RU" altLang="ru-RU" sz="18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{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latin typeface="Courier New" pitchFamily="49" charset="0"/>
              </a:rPr>
              <a:t>if (</a:t>
            </a:r>
            <a:r>
              <a:rPr lang="ru-RU" altLang="ru-RU" sz="1800" b="1" dirty="0" err="1" smtClean="0">
                <a:latin typeface="Courier New" pitchFamily="49" charset="0"/>
              </a:rPr>
              <a:t>TChar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ru-RU" altLang="ru-RU" sz="1800" b="1" dirty="0" smtClean="0">
                <a:solidFill>
                  <a:srgbClr val="3333CC"/>
                </a:solidFill>
                <a:latin typeface="Courier New" pitchFamily="49" charset="0"/>
              </a:rPr>
              <a:t>*</a:t>
            </a:r>
            <a:r>
              <a:rPr lang="ru-RU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q=dynamic_cast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&lt;</a:t>
            </a:r>
            <a:r>
              <a:rPr lang="ru-RU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TChar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*&gt;(</a:t>
            </a:r>
            <a:r>
              <a:rPr lang="ru-RU" altLang="ru-RU" sz="1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</a:t>
            </a:r>
            <a:r>
              <a:rPr lang="ru-RU" altLang="ru-RU" sz="1800" b="1" dirty="0" smtClean="0">
                <a:latin typeface="Courier New" pitchFamily="49" charset="0"/>
              </a:rPr>
              <a:t>) </a:t>
            </a:r>
            <a:r>
              <a:rPr lang="ru-RU" altLang="ru-RU" sz="1800" b="1" dirty="0" err="1" smtClean="0">
                <a:latin typeface="Courier New" pitchFamily="49" charset="0"/>
              </a:rPr>
              <a:t>str</a:t>
            </a:r>
            <a:r>
              <a:rPr lang="ru-RU" altLang="ru-RU" sz="1800" b="1" dirty="0" smtClean="0">
                <a:latin typeface="Courier New" pitchFamily="49" charset="0"/>
              </a:rPr>
              <a:t>[</a:t>
            </a:r>
            <a:r>
              <a:rPr lang="ru-RU" altLang="ru-RU" sz="1800" b="1" dirty="0" err="1" smtClean="0">
                <a:latin typeface="Courier New" pitchFamily="49" charset="0"/>
              </a:rPr>
              <a:t>i++</a:t>
            </a:r>
            <a:r>
              <a:rPr lang="ru-RU" altLang="ru-RU" sz="1800" b="1" dirty="0" smtClean="0">
                <a:latin typeface="Courier New" pitchFamily="49" charset="0"/>
              </a:rPr>
              <a:t>]</a:t>
            </a:r>
            <a:r>
              <a:rPr lang="ru-RU" altLang="ru-RU" sz="1800" b="1" dirty="0" err="1" smtClean="0">
                <a:latin typeface="Courier New" pitchFamily="49" charset="0"/>
              </a:rPr>
              <a:t>=q</a:t>
            </a:r>
            <a:r>
              <a:rPr lang="ru-RU" altLang="ru-RU" sz="1800" b="1" dirty="0" smtClean="0">
                <a:latin typeface="Courier New" pitchFamily="49" charset="0"/>
              </a:rPr>
              <a:t>-&gt;</a:t>
            </a:r>
            <a:r>
              <a:rPr lang="ru-RU" altLang="ru-RU" sz="1800" b="1" dirty="0" err="1" smtClean="0">
                <a:latin typeface="Courier New" pitchFamily="49" charset="0"/>
              </a:rPr>
              <a:t>ch</a:t>
            </a:r>
            <a:r>
              <a:rPr lang="ru-RU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  </a:t>
            </a:r>
            <a:r>
              <a:rPr lang="ru-RU" altLang="ru-RU" sz="1800" b="1" dirty="0" err="1" smtClean="0">
                <a:latin typeface="Courier New" pitchFamily="49" charset="0"/>
              </a:rPr>
              <a:t>p=N.Previous</a:t>
            </a:r>
            <a:r>
              <a:rPr lang="ru-RU" altLang="ru-RU" sz="18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</a:t>
            </a:r>
            <a:r>
              <a:rPr lang="ru-RU" altLang="ru-RU" sz="1800" b="1" dirty="0" err="1" smtClean="0">
                <a:latin typeface="Courier New" pitchFamily="49" charset="0"/>
              </a:rPr>
              <a:t>str</a:t>
            </a:r>
            <a:r>
              <a:rPr lang="ru-RU" altLang="ru-RU" sz="1800" b="1" dirty="0" smtClean="0">
                <a:latin typeface="Courier New" pitchFamily="49" charset="0"/>
              </a:rPr>
              <a:t>[</a:t>
            </a:r>
            <a:r>
              <a:rPr lang="ru-RU" altLang="ru-RU" sz="1800" b="1" dirty="0" err="1" smtClean="0">
                <a:latin typeface="Courier New" pitchFamily="49" charset="0"/>
              </a:rPr>
              <a:t>i</a:t>
            </a:r>
            <a:r>
              <a:rPr lang="ru-RU" altLang="ru-RU" sz="1800" b="1" dirty="0" smtClean="0">
                <a:latin typeface="Courier New" pitchFamily="49" charset="0"/>
              </a:rPr>
              <a:t>]='\0';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</a:t>
            </a:r>
            <a:r>
              <a:rPr lang="ru-RU" altLang="ru-RU" sz="1800" b="1" dirty="0" err="1" smtClean="0">
                <a:latin typeface="Courier New" pitchFamily="49" charset="0"/>
              </a:rPr>
              <a:t>printf</a:t>
            </a:r>
            <a:r>
              <a:rPr lang="ru-RU" altLang="ru-RU" sz="1800" b="1" dirty="0" smtClean="0">
                <a:latin typeface="Courier New" pitchFamily="49" charset="0"/>
              </a:rPr>
              <a:t>("</a:t>
            </a:r>
            <a:r>
              <a:rPr lang="ru-RU" altLang="ru-RU" sz="1800" b="1" dirty="0" err="1" smtClean="0">
                <a:latin typeface="Courier New" pitchFamily="49" charset="0"/>
              </a:rPr>
              <a:t>String=</a:t>
            </a:r>
            <a:r>
              <a:rPr lang="ru-RU" altLang="ru-RU" sz="1800" b="1" dirty="0" smtClean="0">
                <a:latin typeface="Courier New" pitchFamily="49" charset="0"/>
              </a:rPr>
              <a:t> %</a:t>
            </a:r>
            <a:r>
              <a:rPr lang="ru-RU" altLang="ru-RU" sz="1800" b="1" dirty="0" err="1" smtClean="0">
                <a:latin typeface="Courier New" pitchFamily="49" charset="0"/>
              </a:rPr>
              <a:t>s\n</a:t>
            </a:r>
            <a:r>
              <a:rPr lang="ru-RU" altLang="ru-RU" sz="1800" b="1" dirty="0" smtClean="0">
                <a:latin typeface="Courier New" pitchFamily="49" charset="0"/>
              </a:rPr>
              <a:t>",</a:t>
            </a:r>
            <a:r>
              <a:rPr lang="ru-RU" altLang="ru-RU" sz="1800" b="1" dirty="0" err="1" smtClean="0">
                <a:latin typeface="Courier New" pitchFamily="49" charset="0"/>
              </a:rPr>
              <a:t>str</a:t>
            </a:r>
            <a:r>
              <a:rPr lang="ru-RU" altLang="ru-RU" sz="18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   </a:t>
            </a:r>
            <a:r>
              <a:rPr lang="ru-RU" altLang="ru-RU" sz="1800" b="1" dirty="0" err="1" smtClean="0">
                <a:latin typeface="Courier New" pitchFamily="49" charset="0"/>
              </a:rPr>
              <a:t>return</a:t>
            </a:r>
            <a:r>
              <a:rPr lang="ru-RU" altLang="ru-RU" sz="1800" b="1" dirty="0" smtClean="0">
                <a:latin typeface="Courier New" pitchFamily="49" charset="0"/>
              </a:rPr>
              <a:t> 0;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>
                <a:latin typeface="Courier New" pitchFamily="49" charset="0"/>
              </a:rPr>
              <a:t>}</a:t>
            </a:r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CCF9F3-326C-41D4-B765-F364042BF2DC}" type="slidenum">
              <a:rPr lang="ru-RU" altLang="ru-RU" smtClean="0"/>
              <a:pPr/>
              <a:t>81</a:t>
            </a:fld>
            <a:endParaRPr lang="ru-RU" altLang="ru-RU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55588"/>
            <a:ext cx="8642350" cy="436562"/>
          </a:xfrm>
        </p:spPr>
        <p:txBody>
          <a:bodyPr/>
          <a:lstStyle/>
          <a:p>
            <a:pPr eaLnBrk="1" hangingPunct="1"/>
            <a:endParaRPr lang="ru-RU" altLang="ru-RU" sz="2800" b="1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57610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b="1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38B4BE-6981-44D5-AAAA-BBA7BA8D293A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424862" cy="649288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Диаграмма состояний интерфейса</a:t>
            </a:r>
            <a:br>
              <a:rPr lang="ru-RU" altLang="ru-RU" sz="2800" b="1" smtClean="0"/>
            </a:br>
            <a:r>
              <a:rPr lang="ru-RU" altLang="ru-RU" sz="2800" b="1" smtClean="0"/>
              <a:t>пользователя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851275" y="2276475"/>
            <a:ext cx="144145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Ввод</a:t>
            </a:r>
          </a:p>
          <a:p>
            <a:pPr algn="ctr" eaLnBrk="1" hangingPunct="1"/>
            <a:r>
              <a:rPr lang="ru-RU" altLang="ru-RU"/>
              <a:t>функции</a:t>
            </a: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2771775" y="1773238"/>
            <a:ext cx="360363" cy="3603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5940425" y="177323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6011863" y="184467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3059113" y="2060575"/>
            <a:ext cx="7921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5292725" y="2060575"/>
            <a:ext cx="7191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3851275" y="3716338"/>
            <a:ext cx="144145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Меню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1763713" y="5013325"/>
            <a:ext cx="144145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Таблица</a:t>
            </a: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3851275" y="5229225"/>
            <a:ext cx="144145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Корни</a:t>
            </a: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5940425" y="5013325"/>
            <a:ext cx="144145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Экстремумы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4356100" y="29972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2339975" y="4437063"/>
            <a:ext cx="15843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2843213" y="4437063"/>
            <a:ext cx="15128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4211638" y="4437063"/>
            <a:ext cx="3603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H="1" flipV="1">
            <a:off x="4716463" y="4437063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5003800" y="4437063"/>
            <a:ext cx="129698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 flipV="1">
            <a:off x="5219700" y="4365625"/>
            <a:ext cx="15843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V="1">
            <a:off x="4859338" y="29972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059113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/>
              <a:t>1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067175" y="46529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/>
              <a:t>2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292725" y="46529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/>
              <a:t>3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4932363" y="32131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/>
              <a:t>4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5580063" y="2349500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/>
              <a:t>«Конец»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16" grpId="0" animBg="1"/>
      <p:bldP spid="4117" grpId="0" animBg="1"/>
      <p:bldP spid="4118" grpId="0" animBg="1"/>
      <p:bldP spid="4119" grpId="0"/>
      <p:bldP spid="4120" grpId="0"/>
      <p:bldP spid="4121" grpId="0"/>
      <p:bldP spid="4122" grpId="0"/>
      <p:bldP spid="4123" grpId="0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4650</TotalTime>
  <Words>5312</Words>
  <Application>Microsoft Office PowerPoint</Application>
  <PresentationFormat>Экран (4:3)</PresentationFormat>
  <Paragraphs>1362</Paragraphs>
  <Slides>81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81</vt:i4>
      </vt:variant>
    </vt:vector>
  </HeadingPairs>
  <TitlesOfParts>
    <vt:vector size="83" baseType="lpstr">
      <vt:lpstr>Пиксел</vt:lpstr>
      <vt:lpstr>Visio</vt:lpstr>
      <vt:lpstr>Глава 7 Основы объектно-ориентированного программирования</vt:lpstr>
      <vt:lpstr>Введение. Эволюция технологии разработки ПО.  Процедурная и объектная декомпозиция </vt:lpstr>
      <vt:lpstr>Эволюция технологии разработки ПО (2)</vt:lpstr>
      <vt:lpstr>Эволюция технологии разработки ПО (3)</vt:lpstr>
      <vt:lpstr>Эволюция технологии разработки ПО (4)</vt:lpstr>
      <vt:lpstr>Эволюция технологии разработки ПО (5)</vt:lpstr>
      <vt:lpstr>Пример </vt:lpstr>
      <vt:lpstr>Формы интерфейса пользователя</vt:lpstr>
      <vt:lpstr>Диаграмма состояний интерфейса пользователя</vt:lpstr>
      <vt:lpstr>Разработка схем алгоритмов методом пошаговой детализации</vt:lpstr>
      <vt:lpstr>Схема структурная программы</vt:lpstr>
      <vt:lpstr>Объектная декомпозиция</vt:lpstr>
      <vt:lpstr>Реализация объектов предметной области</vt:lpstr>
      <vt:lpstr>Основные принципы, на которых базируется объектно-ориентированное программирование</vt:lpstr>
      <vt:lpstr>Методы построения классов</vt:lpstr>
      <vt:lpstr>Глава 7  Средства объектно-ориентированного программирования</vt:lpstr>
      <vt:lpstr>7.1 Определение класса, инкапсуляция полей и методов класса. Объявление объектов и инициализация полей </vt:lpstr>
      <vt:lpstr>Пример. Площадь комнаты</vt:lpstr>
      <vt:lpstr>Связь между полями и методами класса. Неявный параметр this</vt:lpstr>
      <vt:lpstr>Объявление объектов класса</vt:lpstr>
      <vt:lpstr>Инициализация полей прямой записью в поле </vt:lpstr>
      <vt:lpstr>Инициализация полей при объявлении объекта</vt:lpstr>
      <vt:lpstr>Инициализация посредством инициал. метода</vt:lpstr>
      <vt:lpstr>7.2 Конструкторы и деструкторы</vt:lpstr>
      <vt:lpstr>Конструкторы без параметров</vt:lpstr>
      <vt:lpstr>Делегирующие конструкторы</vt:lpstr>
      <vt:lpstr>Пример. Инициализация объекта конструктором</vt:lpstr>
      <vt:lpstr>Различные способы создания объектов</vt:lpstr>
      <vt:lpstr>Различные способы создания объектов (2)</vt:lpstr>
      <vt:lpstr>Различные способы создания объектов (3)</vt:lpstr>
      <vt:lpstr>Список инициализации. Инициализация константных, ссылочных и объектных полей</vt:lpstr>
      <vt:lpstr>Объекты с динамическими полями. Деструкторы</vt:lpstr>
      <vt:lpstr>Копирующий конструктор</vt:lpstr>
      <vt:lpstr>Пример обязательного определения копирующего конструктора</vt:lpstr>
      <vt:lpstr>7.3 Пример класса. Класс string</vt:lpstr>
      <vt:lpstr>Класс string. Операции</vt:lpstr>
      <vt:lpstr>Класс string. Методы</vt:lpstr>
      <vt:lpstr>Класс string. Методы (2)</vt:lpstr>
      <vt:lpstr>7.3 Наследование</vt:lpstr>
      <vt:lpstr>Конструкторы и деструкторы  производных классов</vt:lpstr>
      <vt:lpstr>Вызов конструкторов и деструкторов для объектов производных классов  </vt:lpstr>
      <vt:lpstr>Пример Наследование</vt:lpstr>
      <vt:lpstr>Пример. Наследование (2)</vt:lpstr>
      <vt:lpstr>Присваивание указателей в иерархии</vt:lpstr>
      <vt:lpstr>7.4  Композиция</vt:lpstr>
      <vt:lpstr>Инициализация массива объектов в конструкторе</vt:lpstr>
      <vt:lpstr>Пример. Композиция (2)</vt:lpstr>
      <vt:lpstr>7.5 Наполнение (агрегация)</vt:lpstr>
      <vt:lpstr>Пример Наполнение (2)</vt:lpstr>
      <vt:lpstr>Пример Наполнение (3)</vt:lpstr>
      <vt:lpstr>Пример  Наполнение (4)</vt:lpstr>
      <vt:lpstr>Пример Наполнение (5)</vt:lpstr>
      <vt:lpstr>7.6 Простой полиморфизм</vt:lpstr>
      <vt:lpstr>Пример Простой полиморфизм (2)</vt:lpstr>
      <vt:lpstr>7.7 Сложный (динамический) полиморфизм </vt:lpstr>
      <vt:lpstr>Пример Сложный полиморфизм. Ошибка! (2)</vt:lpstr>
      <vt:lpstr>Пояснение к ошибке</vt:lpstr>
      <vt:lpstr>Реализация динамического полиморфизма</vt:lpstr>
      <vt:lpstr>Различие раннего и позднего связывания</vt:lpstr>
      <vt:lpstr>Исправленный пример</vt:lpstr>
      <vt:lpstr>Исправленный пример (2)</vt:lpstr>
      <vt:lpstr>3 случая обязательного использования сложного полиморфизма</vt:lpstr>
      <vt:lpstr>2-й случай. Обращение через указатель базового класса</vt:lpstr>
      <vt:lpstr>3-й случай. Процедура с полиморфным объектом</vt:lpstr>
      <vt:lpstr>Свойства виртуальных методов класса</vt:lpstr>
      <vt:lpstr>Дескрипторы override и final</vt:lpstr>
      <vt:lpstr>Уточняющие описания override и final</vt:lpstr>
      <vt:lpstr>7.8 Абстрактные методы и классы</vt:lpstr>
      <vt:lpstr>7.9 Приведение типов объекта</vt:lpstr>
      <vt:lpstr>Пример Приведение типов объектов</vt:lpstr>
      <vt:lpstr>Пример. Приведение типов объектов (2)</vt:lpstr>
      <vt:lpstr>7.10 Контейнер «Двусвязный список»</vt:lpstr>
      <vt:lpstr>Контейнер «Двусвязный список» (2)</vt:lpstr>
      <vt:lpstr>Контейнер Двусвязный список. Файл Element.h</vt:lpstr>
      <vt:lpstr>Контейнер Двусвязный список. Файл Element.cpp</vt:lpstr>
      <vt:lpstr>Контейнер Двусвязный список. Файл Element.cpp (2)</vt:lpstr>
      <vt:lpstr>Контейнер Двусвязный список.  Файл Num.h</vt:lpstr>
      <vt:lpstr>Контейнер Двусвязный список.  Файл Num.cpp</vt:lpstr>
      <vt:lpstr>Контейнер Тестирующая программа</vt:lpstr>
      <vt:lpstr>Контейнер Тестирующая программа(2)</vt:lpstr>
      <vt:lpstr>Слайд 81</vt:lpstr>
    </vt:vector>
  </TitlesOfParts>
  <Company>MGTU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Ivanova</dc:creator>
  <cp:lastModifiedBy>Иванова Галина Сергеевна</cp:lastModifiedBy>
  <cp:revision>317</cp:revision>
  <dcterms:created xsi:type="dcterms:W3CDTF">2006-06-28T20:20:21Z</dcterms:created>
  <dcterms:modified xsi:type="dcterms:W3CDTF">2023-12-01T19:03:12Z</dcterms:modified>
</cp:coreProperties>
</file>