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332" r:id="rId3"/>
    <p:sldId id="333" r:id="rId4"/>
    <p:sldId id="331" r:id="rId5"/>
    <p:sldId id="257" r:id="rId6"/>
    <p:sldId id="258" r:id="rId7"/>
    <p:sldId id="334" r:id="rId8"/>
    <p:sldId id="335" r:id="rId9"/>
    <p:sldId id="336" r:id="rId10"/>
    <p:sldId id="259" r:id="rId11"/>
    <p:sldId id="289" r:id="rId12"/>
    <p:sldId id="290" r:id="rId13"/>
    <p:sldId id="407" r:id="rId14"/>
    <p:sldId id="409" r:id="rId15"/>
    <p:sldId id="408" r:id="rId16"/>
    <p:sldId id="405" r:id="rId17"/>
    <p:sldId id="410" r:id="rId18"/>
    <p:sldId id="411" r:id="rId19"/>
    <p:sldId id="403" r:id="rId20"/>
    <p:sldId id="404" r:id="rId21"/>
    <p:sldId id="406" r:id="rId22"/>
    <p:sldId id="260" r:id="rId23"/>
    <p:sldId id="337" r:id="rId24"/>
    <p:sldId id="338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390" r:id="rId43"/>
    <p:sldId id="391" r:id="rId44"/>
    <p:sldId id="392" r:id="rId45"/>
    <p:sldId id="393" r:id="rId46"/>
    <p:sldId id="394" r:id="rId47"/>
    <p:sldId id="395" r:id="rId48"/>
    <p:sldId id="396" r:id="rId49"/>
    <p:sldId id="397" r:id="rId50"/>
    <p:sldId id="398" r:id="rId51"/>
    <p:sldId id="399" r:id="rId52"/>
    <p:sldId id="400" r:id="rId53"/>
    <p:sldId id="401" r:id="rId54"/>
    <p:sldId id="402" r:id="rId55"/>
    <p:sldId id="278" r:id="rId56"/>
    <p:sldId id="279" r:id="rId57"/>
    <p:sldId id="280" r:id="rId58"/>
    <p:sldId id="281" r:id="rId59"/>
    <p:sldId id="282" r:id="rId60"/>
    <p:sldId id="283" r:id="rId61"/>
    <p:sldId id="284" r:id="rId62"/>
    <p:sldId id="285" r:id="rId63"/>
    <p:sldId id="286" r:id="rId64"/>
    <p:sldId id="287" r:id="rId65"/>
    <p:sldId id="288" r:id="rId66"/>
    <p:sldId id="291" r:id="rId67"/>
    <p:sldId id="292" r:id="rId68"/>
    <p:sldId id="293" r:id="rId69"/>
    <p:sldId id="294" r:id="rId70"/>
    <p:sldId id="295" r:id="rId71"/>
    <p:sldId id="296" r:id="rId72"/>
    <p:sldId id="297" r:id="rId73"/>
    <p:sldId id="298" r:id="rId74"/>
    <p:sldId id="299" r:id="rId75"/>
    <p:sldId id="300" r:id="rId76"/>
    <p:sldId id="301" r:id="rId77"/>
    <p:sldId id="302" r:id="rId78"/>
    <p:sldId id="303" r:id="rId79"/>
    <p:sldId id="304" r:id="rId80"/>
    <p:sldId id="305" r:id="rId81"/>
    <p:sldId id="306" r:id="rId82"/>
    <p:sldId id="307" r:id="rId83"/>
    <p:sldId id="308" r:id="rId84"/>
    <p:sldId id="309" r:id="rId85"/>
    <p:sldId id="313" r:id="rId86"/>
    <p:sldId id="310" r:id="rId87"/>
    <p:sldId id="311" r:id="rId88"/>
    <p:sldId id="312" r:id="rId89"/>
    <p:sldId id="314" r:id="rId90"/>
    <p:sldId id="315" r:id="rId91"/>
    <p:sldId id="316" r:id="rId92"/>
    <p:sldId id="317" r:id="rId93"/>
    <p:sldId id="318" r:id="rId94"/>
    <p:sldId id="319" r:id="rId95"/>
    <p:sldId id="320" r:id="rId96"/>
    <p:sldId id="321" r:id="rId97"/>
    <p:sldId id="322" r:id="rId98"/>
    <p:sldId id="325" r:id="rId99"/>
    <p:sldId id="323" r:id="rId100"/>
    <p:sldId id="324" r:id="rId101"/>
    <p:sldId id="326" r:id="rId102"/>
    <p:sldId id="327" r:id="rId103"/>
    <p:sldId id="328" r:id="rId104"/>
    <p:sldId id="329" r:id="rId105"/>
    <p:sldId id="330" r:id="rId106"/>
    <p:sldId id="352" r:id="rId107"/>
    <p:sldId id="353" r:id="rId108"/>
    <p:sldId id="354" r:id="rId109"/>
    <p:sldId id="355" r:id="rId110"/>
    <p:sldId id="356" r:id="rId111"/>
    <p:sldId id="357" r:id="rId112"/>
    <p:sldId id="358" r:id="rId113"/>
    <p:sldId id="359" r:id="rId114"/>
    <p:sldId id="360" r:id="rId115"/>
    <p:sldId id="361" r:id="rId116"/>
    <p:sldId id="363" r:id="rId117"/>
    <p:sldId id="364" r:id="rId118"/>
    <p:sldId id="362" r:id="rId119"/>
    <p:sldId id="365" r:id="rId120"/>
    <p:sldId id="366" r:id="rId121"/>
    <p:sldId id="367" r:id="rId122"/>
    <p:sldId id="368" r:id="rId123"/>
    <p:sldId id="369" r:id="rId124"/>
    <p:sldId id="370" r:id="rId125"/>
    <p:sldId id="371" r:id="rId126"/>
    <p:sldId id="372" r:id="rId127"/>
    <p:sldId id="373" r:id="rId128"/>
    <p:sldId id="374" r:id="rId129"/>
    <p:sldId id="375" r:id="rId130"/>
    <p:sldId id="376" r:id="rId131"/>
    <p:sldId id="377" r:id="rId132"/>
    <p:sldId id="378" r:id="rId133"/>
    <p:sldId id="379" r:id="rId134"/>
    <p:sldId id="380" r:id="rId135"/>
    <p:sldId id="381" r:id="rId136"/>
    <p:sldId id="382" r:id="rId137"/>
    <p:sldId id="383" r:id="rId138"/>
    <p:sldId id="384" r:id="rId139"/>
    <p:sldId id="385" r:id="rId140"/>
    <p:sldId id="386" r:id="rId141"/>
    <p:sldId id="387" r:id="rId142"/>
    <p:sldId id="388" r:id="rId143"/>
    <p:sldId id="389" r:id="rId1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5FC003C-A7A9-41A3-B715-7D6C83167B07}">
          <p14:sldIdLst>
            <p14:sldId id="256"/>
            <p14:sldId id="332"/>
            <p14:sldId id="333"/>
            <p14:sldId id="331"/>
            <p14:sldId id="257"/>
            <p14:sldId id="258"/>
            <p14:sldId id="334"/>
            <p14:sldId id="335"/>
            <p14:sldId id="336"/>
            <p14:sldId id="259"/>
            <p14:sldId id="289"/>
            <p14:sldId id="290"/>
            <p14:sldId id="407"/>
            <p14:sldId id="409"/>
            <p14:sldId id="408"/>
            <p14:sldId id="405"/>
            <p14:sldId id="410"/>
            <p14:sldId id="411"/>
            <p14:sldId id="403"/>
            <p14:sldId id="404"/>
            <p14:sldId id="406"/>
            <p14:sldId id="260"/>
            <p14:sldId id="337"/>
            <p14:sldId id="338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3"/>
            <p14:sldId id="310"/>
            <p14:sldId id="311"/>
            <p14:sldId id="312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5"/>
            <p14:sldId id="323"/>
            <p14:sldId id="324"/>
          </p14:sldIdLst>
        </p14:section>
        <p14:section name="Раздел без заголовка" id="{9968DAAC-C551-4F36-B98E-430CDB6EE9C8}">
          <p14:sldIdLst>
            <p14:sldId id="326"/>
            <p14:sldId id="327"/>
            <p14:sldId id="328"/>
          </p14:sldIdLst>
        </p14:section>
        <p14:section name="Раздел без заголовка" id="{93AFB458-2CD7-40DD-B626-5841C3BC4B3D}">
          <p14:sldIdLst>
            <p14:sldId id="329"/>
            <p14:sldId id="330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3"/>
            <p14:sldId id="364"/>
            <p14:sldId id="362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</p14:sldIdLst>
        </p14:section>
        <p14:section name="Раздел без заголовка" id="{33F868F7-AAE1-48B6-BCDE-ACB387444DF3}">
          <p14:sldIdLst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09" autoAdjust="0"/>
    <p:restoredTop sz="94660"/>
  </p:normalViewPr>
  <p:slideViewPr>
    <p:cSldViewPr snapToGrid="0">
      <p:cViewPr varScale="1">
        <p:scale>
          <a:sx n="79" d="100"/>
          <a:sy n="79" d="100"/>
        </p:scale>
        <p:origin x="3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E0E9-8B27-42E3-ACA1-66369259CB97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4D4B-F352-462C-9CC4-A55EFD3B0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648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E0E9-8B27-42E3-ACA1-66369259CB97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4D4B-F352-462C-9CC4-A55EFD3B0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651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E0E9-8B27-42E3-ACA1-66369259CB97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4D4B-F352-462C-9CC4-A55EFD3B0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227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E0E9-8B27-42E3-ACA1-66369259CB97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4D4B-F352-462C-9CC4-A55EFD3B0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71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E0E9-8B27-42E3-ACA1-66369259CB97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4D4B-F352-462C-9CC4-A55EFD3B0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347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E0E9-8B27-42E3-ACA1-66369259CB97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4D4B-F352-462C-9CC4-A55EFD3B0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586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E0E9-8B27-42E3-ACA1-66369259CB97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4D4B-F352-462C-9CC4-A55EFD3B0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201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E0E9-8B27-42E3-ACA1-66369259CB97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4D4B-F352-462C-9CC4-A55EFD3B0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955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E0E9-8B27-42E3-ACA1-66369259CB97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4D4B-F352-462C-9CC4-A55EFD3B0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07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E0E9-8B27-42E3-ACA1-66369259CB97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4D4B-F352-462C-9CC4-A55EFD3B0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695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E0E9-8B27-42E3-ACA1-66369259CB97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4D4B-F352-462C-9CC4-A55EFD3B0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649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FE0E9-8B27-42E3-ACA1-66369259CB97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A4D4B-F352-462C-9CC4-A55EFD3B0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59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hyperlink" Target="#ris4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Информация, ее измерение, обработка и передача. (работа в среде </a:t>
            </a:r>
            <a:r>
              <a:rPr lang="en-US" dirty="0" smtClean="0"/>
              <a:t>Matlab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7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160" y="365125"/>
            <a:ext cx="5791200" cy="6667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41120" y="1428759"/>
            <a:ext cx="8776222" cy="474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873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0862" y="2767806"/>
            <a:ext cx="601027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7179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задачи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1552" y="2209070"/>
            <a:ext cx="6394323" cy="319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6243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6587" y="2120106"/>
            <a:ext cx="5838825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8245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6587" y="2472531"/>
            <a:ext cx="58388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8601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100" dirty="0"/>
              <a:t/>
            </a:r>
            <a:br>
              <a:rPr lang="ru-RU" sz="1100" dirty="0"/>
            </a:br>
            <a:endParaRPr lang="ru-RU" sz="11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43256" y="130937"/>
            <a:ext cx="10515600" cy="4351338"/>
          </a:xfrm>
        </p:spPr>
        <p:txBody>
          <a:bodyPr/>
          <a:lstStyle/>
          <a:p>
            <a:r>
              <a:rPr lang="ru-RU" b="1" dirty="0" smtClean="0"/>
              <a:t>ПРИМЕР 1 Графики в линейном масштабе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Построение графиков функций одной переменной в линейном масштабе осуществляется при помощи функции </a:t>
            </a:r>
            <a:r>
              <a:rPr lang="en-US" b="1" i="1" dirty="0" smtClean="0"/>
              <a:t>plot</a:t>
            </a:r>
            <a:r>
              <a:rPr lang="ru-RU" dirty="0" smtClean="0"/>
              <a:t>. В зависимости от входных аргументов функция </a:t>
            </a:r>
            <a:r>
              <a:rPr lang="en-US" i="1" dirty="0" smtClean="0"/>
              <a:t>plot</a:t>
            </a:r>
            <a:r>
              <a:rPr lang="ru-RU" dirty="0" smtClean="0"/>
              <a:t> позволяет строить один или несколько графиков, изменять цвет и стиль линий и добавлять маркеры на каждый график. Приведем простейший пример (</a:t>
            </a:r>
            <a:r>
              <a:rPr lang="ru-RU" u="sng" dirty="0" smtClean="0">
                <a:hlinkClick r:id="rId2" action="ppaction://hlinkfile"/>
              </a:rPr>
              <a:t>рис.</a:t>
            </a:r>
            <a:r>
              <a:rPr lang="ru-RU" dirty="0" smtClean="0"/>
              <a:t>):</a:t>
            </a:r>
            <a:br>
              <a:rPr lang="ru-RU" dirty="0" smtClean="0"/>
            </a:br>
            <a:r>
              <a:rPr lang="ru-RU" dirty="0" smtClean="0"/>
              <a:t>&gt;&gt; </a:t>
            </a:r>
            <a:r>
              <a:rPr lang="en-US" dirty="0" smtClean="0"/>
              <a:t>x</a:t>
            </a:r>
            <a:r>
              <a:rPr lang="ru-RU" dirty="0" smtClean="0"/>
              <a:t> = 0:0.005:1;</a:t>
            </a:r>
            <a:br>
              <a:rPr lang="ru-RU" dirty="0" smtClean="0"/>
            </a:br>
            <a:r>
              <a:rPr lang="ru-RU" dirty="0" smtClean="0"/>
              <a:t>&gt;&gt; </a:t>
            </a:r>
            <a:r>
              <a:rPr lang="en-US" dirty="0" smtClean="0"/>
              <a:t>y</a:t>
            </a:r>
            <a:r>
              <a:rPr lang="ru-RU" dirty="0" smtClean="0"/>
              <a:t> = </a:t>
            </a:r>
            <a:r>
              <a:rPr lang="en-US" dirty="0" err="1" smtClean="0"/>
              <a:t>exp</a:t>
            </a:r>
            <a:r>
              <a:rPr lang="ru-RU" dirty="0" smtClean="0"/>
              <a:t>(-</a:t>
            </a:r>
            <a:r>
              <a:rPr lang="en-US" dirty="0" smtClean="0"/>
              <a:t>x</a:t>
            </a:r>
            <a:r>
              <a:rPr lang="ru-RU" dirty="0" smtClean="0"/>
              <a:t>).*</a:t>
            </a:r>
            <a:r>
              <a:rPr lang="en-US" dirty="0" smtClean="0"/>
              <a:t>sin</a:t>
            </a:r>
            <a:r>
              <a:rPr lang="ru-RU" dirty="0" smtClean="0"/>
              <a:t>(10*</a:t>
            </a:r>
            <a:r>
              <a:rPr lang="en-US" dirty="0" smtClean="0"/>
              <a:t>x</a:t>
            </a:r>
            <a:r>
              <a:rPr lang="ru-RU" dirty="0" smtClean="0"/>
              <a:t>);</a:t>
            </a:r>
            <a:br>
              <a:rPr lang="ru-RU" dirty="0" smtClean="0"/>
            </a:br>
            <a:r>
              <a:rPr lang="ru-RU" dirty="0" smtClean="0"/>
              <a:t>&gt;&gt; </a:t>
            </a:r>
            <a:r>
              <a:rPr lang="ru-RU" dirty="0" err="1" smtClean="0"/>
              <a:t>plot</a:t>
            </a:r>
            <a:r>
              <a:rPr lang="ru-RU" dirty="0" smtClean="0"/>
              <a:t>(x, y)</a:t>
            </a:r>
            <a:br>
              <a:rPr lang="ru-RU" dirty="0" smtClean="0"/>
            </a:br>
            <a:r>
              <a:rPr lang="ru-RU" dirty="0" smtClean="0"/>
              <a:t>&gt;&gt;</a:t>
            </a:r>
            <a:r>
              <a:rPr lang="en-US" dirty="0" smtClean="0"/>
              <a:t> 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205" y="3386328"/>
            <a:ext cx="363855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4526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760" y="463296"/>
            <a:ext cx="7359878" cy="33162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68440" y="5600382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63" name="Рисунок 17" descr="1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003" y="3779520"/>
            <a:ext cx="39147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29170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82" y="264446"/>
            <a:ext cx="7685006" cy="37368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00800" y="4365625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Рисунок 20" descr="Fig1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3" y="2544763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39689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1690687"/>
            <a:ext cx="6572250" cy="3476625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495608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8119" y="950976"/>
            <a:ext cx="7393111" cy="522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5593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5100" y="2563019"/>
            <a:ext cx="678180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13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693" y="1377696"/>
            <a:ext cx="6825341" cy="33893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776489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7512" y="2496344"/>
            <a:ext cx="627697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9197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282" y="999744"/>
            <a:ext cx="11229955" cy="442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8163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61000"/>
            <a:ext cx="8488951" cy="571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4234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1808" y="1328928"/>
            <a:ext cx="9748384" cy="392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9121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1" y="783260"/>
            <a:ext cx="9776088" cy="539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173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090" y="1243584"/>
            <a:ext cx="9504479" cy="493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3158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4069" y="1377696"/>
            <a:ext cx="7592490" cy="479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5744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ru-RU" dirty="0"/>
              <a:t>4 В MATLAB могут использоваться </a:t>
            </a:r>
            <a:r>
              <a:rPr lang="ru-RU" i="1" dirty="0"/>
              <a:t>комплексные числа</a:t>
            </a:r>
            <a:r>
              <a:rPr lang="ru-RU" dirty="0"/>
              <a:t>, </a:t>
            </a:r>
            <a:r>
              <a:rPr lang="ru-RU" dirty="0" smtClean="0"/>
              <a:t>содержащие </a:t>
            </a:r>
            <a:r>
              <a:rPr lang="ru-RU" dirty="0"/>
              <a:t>вещественную и мнимую части. Мнимая часть имеет </a:t>
            </a:r>
            <a:r>
              <a:rPr lang="ru-RU" dirty="0" smtClean="0"/>
              <a:t>множитель </a:t>
            </a:r>
            <a:r>
              <a:rPr lang="ru-RU" i="1" dirty="0"/>
              <a:t>i </a:t>
            </a:r>
            <a:r>
              <a:rPr lang="ru-RU" dirty="0"/>
              <a:t>или </a:t>
            </a:r>
            <a:r>
              <a:rPr lang="ru-RU" i="1" dirty="0"/>
              <a:t>j</a:t>
            </a:r>
            <a:r>
              <a:rPr lang="ru-RU" dirty="0"/>
              <a:t>. При работе с комплексным числом </a:t>
            </a:r>
            <a:r>
              <a:rPr lang="ru-RU" i="1" dirty="0"/>
              <a:t>Z </a:t>
            </a:r>
            <a:r>
              <a:rPr lang="ru-RU" dirty="0"/>
              <a:t>используются </a:t>
            </a:r>
            <a:r>
              <a:rPr lang="ru-RU" dirty="0" smtClean="0"/>
              <a:t>следующие </a:t>
            </a:r>
            <a:r>
              <a:rPr lang="ru-RU" dirty="0"/>
              <a:t>функции: </a:t>
            </a:r>
          </a:p>
          <a:p>
            <a:r>
              <a:rPr lang="ru-RU" dirty="0"/>
              <a:t>– </a:t>
            </a:r>
            <a:r>
              <a:rPr lang="ru-RU" b="1" dirty="0" err="1"/>
              <a:t>real</a:t>
            </a:r>
            <a:r>
              <a:rPr lang="ru-RU" b="1" dirty="0"/>
              <a:t>(</a:t>
            </a:r>
            <a:r>
              <a:rPr lang="ru-RU" b="1" i="1" dirty="0"/>
              <a:t>Z</a:t>
            </a:r>
            <a:r>
              <a:rPr lang="ru-RU" b="1" dirty="0"/>
              <a:t>) </a:t>
            </a:r>
            <a:r>
              <a:rPr lang="ru-RU" dirty="0"/>
              <a:t>и </a:t>
            </a:r>
            <a:r>
              <a:rPr lang="ru-RU" b="1" dirty="0" err="1"/>
              <a:t>imag</a:t>
            </a:r>
            <a:r>
              <a:rPr lang="ru-RU" b="1" dirty="0"/>
              <a:t>(</a:t>
            </a:r>
            <a:r>
              <a:rPr lang="ru-RU" b="1" i="1" dirty="0"/>
              <a:t>Z</a:t>
            </a:r>
            <a:r>
              <a:rPr lang="ru-RU" b="1" dirty="0"/>
              <a:t>) </a:t>
            </a:r>
            <a:r>
              <a:rPr lang="ru-RU" dirty="0"/>
              <a:t>возвращают соответственно действительную и мнимую части; </a:t>
            </a:r>
          </a:p>
          <a:p>
            <a:pPr algn="just"/>
            <a:r>
              <a:rPr lang="ru-RU" dirty="0"/>
              <a:t>– </a:t>
            </a:r>
            <a:r>
              <a:rPr lang="ru-RU" b="1" dirty="0" err="1"/>
              <a:t>abs</a:t>
            </a:r>
            <a:r>
              <a:rPr lang="ru-RU" b="1" dirty="0"/>
              <a:t>(</a:t>
            </a:r>
            <a:r>
              <a:rPr lang="ru-RU" b="1" i="1" dirty="0"/>
              <a:t>Z</a:t>
            </a:r>
            <a:r>
              <a:rPr lang="ru-RU" b="1" dirty="0"/>
              <a:t>) </a:t>
            </a:r>
            <a:r>
              <a:rPr lang="ru-RU" dirty="0"/>
              <a:t>и </a:t>
            </a:r>
            <a:r>
              <a:rPr lang="ru-RU" b="1" dirty="0" err="1"/>
              <a:t>angle</a:t>
            </a:r>
            <a:r>
              <a:rPr lang="ru-RU" b="1" dirty="0"/>
              <a:t>(</a:t>
            </a:r>
            <a:r>
              <a:rPr lang="ru-RU" b="1" i="1" dirty="0"/>
              <a:t>Z</a:t>
            </a:r>
            <a:r>
              <a:rPr lang="ru-RU" b="1" dirty="0"/>
              <a:t>) </a:t>
            </a:r>
            <a:r>
              <a:rPr lang="ru-RU" dirty="0"/>
              <a:t>возвращают соответственно модуль и фазу комплексного числа. Ввести в командном окне комплексное число </a:t>
            </a:r>
          </a:p>
          <a:p>
            <a:r>
              <a:rPr lang="en-US" i="1" dirty="0"/>
              <a:t>Z </a:t>
            </a:r>
            <a:r>
              <a:rPr lang="en-US" dirty="0"/>
              <a:t>= </a:t>
            </a:r>
            <a:r>
              <a:rPr lang="en-US" i="1" dirty="0"/>
              <a:t>N </a:t>
            </a:r>
            <a:r>
              <a:rPr lang="en-US" dirty="0"/>
              <a:t>+ </a:t>
            </a:r>
            <a:r>
              <a:rPr lang="en-US" i="1" dirty="0" err="1"/>
              <a:t>i</a:t>
            </a:r>
            <a:r>
              <a:rPr lang="en-US" dirty="0"/>
              <a:t>(</a:t>
            </a:r>
            <a:r>
              <a:rPr lang="en-US" i="1" dirty="0"/>
              <a:t>N </a:t>
            </a:r>
            <a:r>
              <a:rPr lang="en-US" dirty="0"/>
              <a:t>+ 10), </a:t>
            </a:r>
          </a:p>
          <a:p>
            <a:r>
              <a:rPr lang="ru-RU" dirty="0"/>
              <a:t>где </a:t>
            </a:r>
            <a:r>
              <a:rPr lang="ru-RU" i="1" dirty="0"/>
              <a:t>N </a:t>
            </a:r>
            <a:r>
              <a:rPr lang="ru-RU" dirty="0"/>
              <a:t>– номер варианта. 	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464040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70432"/>
            <a:ext cx="10515600" cy="5006531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/>
              <a:t>5 Для записи промежуточных результатов в памяти компьютера в MATLAB можно применять </a:t>
            </a:r>
            <a:r>
              <a:rPr lang="ru-RU" i="1" dirty="0"/>
              <a:t>переменные</a:t>
            </a:r>
            <a:r>
              <a:rPr lang="ru-RU" dirty="0"/>
              <a:t>. Имя переменной может содержать до 30 латинских символов и должно начинаться с буквы. MATLAB различает регистр в именах переменных. Кроме того, имя переменной не должно совпадать с именем функций, процедур и </a:t>
            </a:r>
            <a:r>
              <a:rPr lang="ru-RU" dirty="0" smtClean="0"/>
              <a:t>системных </a:t>
            </a:r>
            <a:r>
              <a:rPr lang="ru-RU" dirty="0"/>
              <a:t>переменных MATLAB. </a:t>
            </a:r>
          </a:p>
          <a:p>
            <a:pPr algn="just"/>
            <a:r>
              <a:rPr lang="ru-RU" dirty="0"/>
              <a:t>В таблице </a:t>
            </a:r>
            <a:r>
              <a:rPr lang="ru-RU" dirty="0" smtClean="0"/>
              <a:t>1 </a:t>
            </a:r>
            <a:r>
              <a:rPr lang="ru-RU" dirty="0"/>
              <a:t>приводится список системных переменных MATLAB. При необходимости системные переменные могут </a:t>
            </a:r>
            <a:r>
              <a:rPr lang="ru-RU" dirty="0" smtClean="0"/>
              <a:t>переопределяться</a:t>
            </a:r>
            <a:r>
              <a:rPr lang="ru-RU" dirty="0"/>
              <a:t>, однако в отличие от простых переменных они никогда не могут быть неопределенными. Их значения по умолчанию задаются сразу после загрузки системы. Определить наименьшее и наибольшее числа, с которыми может работать MATLAB. Включить </a:t>
            </a:r>
            <a:r>
              <a:rPr lang="ru-RU" dirty="0" smtClean="0"/>
              <a:t>полученные </a:t>
            </a:r>
            <a:r>
              <a:rPr lang="ru-RU" dirty="0"/>
              <a:t>значения в отчет по лабораторной работе. 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7671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5475" y="2162969"/>
            <a:ext cx="840105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6822" y="1219200"/>
            <a:ext cx="8901865" cy="412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3510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85216"/>
            <a:ext cx="10515600" cy="6108192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6 Введите в командном окне строку х = 2*3 и нажмите клавишу </a:t>
            </a:r>
            <a:r>
              <a:rPr lang="ru-RU" dirty="0" err="1"/>
              <a:t>Enter</a:t>
            </a:r>
            <a:r>
              <a:rPr lang="ru-RU" dirty="0"/>
              <a:t>, в результате значение переменной х выведется в командном окне (</a:t>
            </a:r>
            <a:r>
              <a:rPr lang="ru-RU" dirty="0" smtClean="0"/>
              <a:t>рисунок). </a:t>
            </a:r>
            <a:r>
              <a:rPr lang="ru-RU" dirty="0"/>
              <a:t>Если командную строку завершить символом «точка с запятой», то после нажатия клавиши </a:t>
            </a:r>
            <a:r>
              <a:rPr lang="ru-RU" dirty="0" err="1"/>
              <a:t>Enter</a:t>
            </a:r>
            <a:r>
              <a:rPr lang="ru-RU" dirty="0"/>
              <a:t> значение переменной не выводится в командное окно (на рисунке </a:t>
            </a:r>
            <a:r>
              <a:rPr lang="ru-RU" dirty="0" smtClean="0"/>
              <a:t>переменная </a:t>
            </a:r>
            <a:r>
              <a:rPr lang="ru-RU" dirty="0"/>
              <a:t>y). После точки с запятой в той же строке можно разместить и следующую команду MATLAB. 	Рисунок </a:t>
            </a:r>
            <a:r>
              <a:rPr lang="ru-RU" dirty="0" smtClean="0"/>
              <a:t> </a:t>
            </a:r>
            <a:r>
              <a:rPr lang="ru-RU" dirty="0"/>
              <a:t>	</a:t>
            </a:r>
          </a:p>
          <a:p>
            <a:r>
              <a:rPr lang="ru-RU" dirty="0"/>
              <a:t>7 Любые символы, </a:t>
            </a:r>
            <a:r>
              <a:rPr lang="ru-RU" dirty="0" smtClean="0"/>
              <a:t>стоящие</a:t>
            </a:r>
          </a:p>
          <a:p>
            <a:r>
              <a:rPr lang="ru-RU" dirty="0" smtClean="0"/>
              <a:t> </a:t>
            </a:r>
            <a:r>
              <a:rPr lang="ru-RU" dirty="0"/>
              <a:t>после символа </a:t>
            </a:r>
            <a:r>
              <a:rPr lang="ru-RU" b="1" dirty="0"/>
              <a:t>%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являются </a:t>
            </a:r>
            <a:r>
              <a:rPr lang="ru-RU" i="1" dirty="0" smtClean="0"/>
              <a:t>комментариями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Комментарии </a:t>
            </a:r>
            <a:r>
              <a:rPr lang="ru-RU" dirty="0"/>
              <a:t>являются неисполняемыми </a:t>
            </a:r>
            <a:endParaRPr lang="ru-RU" dirty="0" smtClean="0"/>
          </a:p>
          <a:p>
            <a:r>
              <a:rPr lang="ru-RU" dirty="0" smtClean="0"/>
              <a:t>операторами</a:t>
            </a:r>
            <a:r>
              <a:rPr lang="ru-RU" dirty="0"/>
              <a:t>. Они делают программу более </a:t>
            </a:r>
            <a:endParaRPr lang="ru-RU" dirty="0" smtClean="0"/>
          </a:p>
          <a:p>
            <a:r>
              <a:rPr lang="ru-RU" dirty="0" smtClean="0"/>
              <a:t>читаемой</a:t>
            </a:r>
            <a:r>
              <a:rPr lang="ru-RU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667" y="3381089"/>
            <a:ext cx="2288250" cy="307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1960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/>
              <a:t>8 При работе с MATLAB в командном режиме действует про-</a:t>
            </a:r>
            <a:r>
              <a:rPr lang="ru-RU" dirty="0" err="1"/>
              <a:t>стейший</a:t>
            </a:r>
            <a:r>
              <a:rPr lang="ru-RU" dirty="0"/>
              <a:t> строчный редактор. При этом MATLAB не позволяет </a:t>
            </a:r>
            <a:r>
              <a:rPr lang="ru-RU" dirty="0" smtClean="0"/>
              <a:t>редактировать </a:t>
            </a:r>
            <a:r>
              <a:rPr lang="ru-RU" dirty="0"/>
              <a:t>ранее введенную команду после ее завершения путем </a:t>
            </a:r>
            <a:r>
              <a:rPr lang="ru-RU" dirty="0" smtClean="0"/>
              <a:t>простой </a:t>
            </a:r>
            <a:r>
              <a:rPr lang="ru-RU" dirty="0"/>
              <a:t>установки курсора в нужную строку. </a:t>
            </a:r>
          </a:p>
          <a:p>
            <a:pPr algn="just"/>
            <a:r>
              <a:rPr lang="ru-RU" dirty="0"/>
              <a:t>Однако можно выделить введенную ранее команду и либо пере-тащить ее в командную строку, либо нажать правую клавишу мыши и, выбрав из контекстного меню команду </a:t>
            </a:r>
            <a:r>
              <a:rPr lang="ru-RU" b="1" dirty="0" err="1"/>
              <a:t>Copy</a:t>
            </a:r>
            <a:r>
              <a:rPr lang="ru-RU" dirty="0"/>
              <a:t>, скопировать ее в буфер обмена. Затем перевести курсор в командную строку и с </a:t>
            </a:r>
            <a:r>
              <a:rPr lang="ru-RU" dirty="0" smtClean="0"/>
              <a:t>помощью </a:t>
            </a:r>
            <a:r>
              <a:rPr lang="ru-RU" dirty="0"/>
              <a:t>команды </a:t>
            </a:r>
            <a:r>
              <a:rPr lang="ru-RU" b="1" dirty="0" err="1"/>
              <a:t>Paste</a:t>
            </a:r>
            <a:r>
              <a:rPr lang="ru-RU" b="1" dirty="0"/>
              <a:t> </a:t>
            </a:r>
            <a:r>
              <a:rPr lang="ru-RU" dirty="0"/>
              <a:t>в контекстном меню скопировать в нее </a:t>
            </a:r>
            <a:r>
              <a:rPr lang="ru-RU" dirty="0" smtClean="0"/>
              <a:t>содержимое </a:t>
            </a:r>
            <a:r>
              <a:rPr lang="ru-RU" dirty="0"/>
              <a:t>буфера обмена, при необходимости отредактировать команду и нажать клавишу </a:t>
            </a:r>
            <a:r>
              <a:rPr lang="ru-RU" dirty="0" err="1"/>
              <a:t>Enter</a:t>
            </a:r>
            <a:r>
              <a:rPr lang="ru-RU" dirty="0"/>
              <a:t> для ее выполнения. </a:t>
            </a:r>
          </a:p>
        </p:txBody>
      </p:sp>
    </p:spTree>
    <p:extLst>
      <p:ext uri="{BB962C8B-B14F-4D97-AF65-F5344CB8AC3E}">
        <p14:creationId xmlns:p14="http://schemas.microsoft.com/office/powerpoint/2010/main" val="239777556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0144" y="207264"/>
            <a:ext cx="10963656" cy="5969699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/>
              <a:t>Для редактирования нескольких введенных ранее команд </a:t>
            </a:r>
            <a:r>
              <a:rPr lang="ru-RU" dirty="0" err="1"/>
              <a:t>удоб</a:t>
            </a:r>
            <a:r>
              <a:rPr lang="ru-RU" dirty="0"/>
              <a:t>-но выделить их с помощью клавиш </a:t>
            </a:r>
            <a:r>
              <a:rPr lang="ru-RU" dirty="0" err="1"/>
              <a:t>Shift</a:t>
            </a:r>
            <a:r>
              <a:rPr lang="ru-RU" dirty="0"/>
              <a:t> и </a:t>
            </a:r>
            <a:r>
              <a:rPr lang="ru-RU" dirty="0" smtClean="0"/>
              <a:t> </a:t>
            </a:r>
            <a:r>
              <a:rPr lang="ru-RU" dirty="0"/>
              <a:t>в окне </a:t>
            </a:r>
            <a:r>
              <a:rPr lang="ru-RU" b="1" dirty="0" err="1"/>
              <a:t>Command</a:t>
            </a:r>
            <a:r>
              <a:rPr lang="ru-RU" b="1" dirty="0"/>
              <a:t> </a:t>
            </a:r>
            <a:r>
              <a:rPr lang="ru-RU" b="1" dirty="0" err="1"/>
              <a:t>His-tory</a:t>
            </a:r>
            <a:r>
              <a:rPr lang="ru-RU" b="1" dirty="0"/>
              <a:t> </a:t>
            </a:r>
            <a:r>
              <a:rPr lang="ru-RU" dirty="0"/>
              <a:t>и, нажав правую клавишу мыши, выбрать в контекстном меню </a:t>
            </a:r>
            <a:r>
              <a:rPr lang="ru-RU" dirty="0" smtClean="0"/>
              <a:t>команду </a:t>
            </a:r>
            <a:r>
              <a:rPr lang="ru-RU" b="1" dirty="0" err="1"/>
              <a:t>Create</a:t>
            </a:r>
            <a:r>
              <a:rPr lang="ru-RU" b="1" dirty="0"/>
              <a:t> </a:t>
            </a:r>
            <a:r>
              <a:rPr lang="ru-RU" b="1" dirty="0" err="1"/>
              <a:t>Script</a:t>
            </a:r>
            <a:r>
              <a:rPr lang="ru-RU" dirty="0"/>
              <a:t>. В результате откроется окно редактирования </a:t>
            </a:r>
            <a:r>
              <a:rPr lang="ru-RU" b="1" dirty="0" err="1"/>
              <a:t>Editor</a:t>
            </a:r>
            <a:r>
              <a:rPr lang="ru-RU" dirty="0"/>
              <a:t>, в котором можно отредактировать программный код, </a:t>
            </a:r>
            <a:r>
              <a:rPr lang="ru-RU" dirty="0" smtClean="0"/>
              <a:t>выделить </a:t>
            </a:r>
            <a:r>
              <a:rPr lang="ru-RU" dirty="0"/>
              <a:t>его мышью и переместить в командное окно (</a:t>
            </a:r>
            <a:r>
              <a:rPr lang="ru-RU" dirty="0" smtClean="0"/>
              <a:t>рисунок</a:t>
            </a:r>
          </a:p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ru-RU" dirty="0"/>
              <a:t>При </a:t>
            </a:r>
            <a:r>
              <a:rPr lang="ru-RU" dirty="0" smtClean="0"/>
              <a:t>необходимости</a:t>
            </a:r>
          </a:p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ru-RU" dirty="0"/>
              <a:t>можно очистить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окно </a:t>
            </a:r>
            <a:r>
              <a:rPr lang="ru-RU" dirty="0"/>
              <a:t>команд и </a:t>
            </a:r>
            <a:r>
              <a:rPr lang="ru-RU" dirty="0" smtClean="0"/>
              <a:t>истории</a:t>
            </a:r>
          </a:p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ru-RU" dirty="0"/>
              <a:t>с помощью команды </a:t>
            </a:r>
            <a:endParaRPr lang="ru-RU" dirty="0" smtClean="0"/>
          </a:p>
          <a:p>
            <a:pPr marL="0" indent="0" algn="just">
              <a:buNone/>
            </a:pPr>
            <a:r>
              <a:rPr lang="ru-RU" b="1" dirty="0" err="1" smtClean="0"/>
              <a:t>Home</a:t>
            </a:r>
            <a:r>
              <a:rPr lang="ru-RU" dirty="0" err="1"/>
              <a:t></a:t>
            </a:r>
            <a:r>
              <a:rPr lang="ru-RU" b="1" dirty="0" err="1"/>
              <a:t>Clear</a:t>
            </a:r>
            <a:r>
              <a:rPr lang="ru-RU" b="1" dirty="0"/>
              <a:t> </a:t>
            </a:r>
            <a:r>
              <a:rPr lang="ru-RU" b="1" dirty="0" err="1" smtClean="0"/>
              <a:t>Commands</a:t>
            </a:r>
            <a:endParaRPr lang="ru-RU" b="1" dirty="0" smtClean="0"/>
          </a:p>
          <a:p>
            <a:pPr marL="0" indent="0" algn="just">
              <a:buNone/>
            </a:pPr>
            <a:r>
              <a:rPr lang="ru-RU" b="1" dirty="0" smtClean="0"/>
              <a:t> </a:t>
            </a:r>
            <a:r>
              <a:rPr lang="ru-RU" dirty="0"/>
              <a:t>(либо выбрать </a:t>
            </a:r>
            <a:r>
              <a:rPr lang="ru-RU" dirty="0" smtClean="0"/>
              <a:t>требуемую</a:t>
            </a:r>
          </a:p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ru-RU" dirty="0"/>
              <a:t>команду в меню </a:t>
            </a:r>
            <a:r>
              <a:rPr lang="ru-RU" b="1" dirty="0" err="1"/>
              <a:t>Edit</a:t>
            </a:r>
            <a:r>
              <a:rPr lang="ru-RU" dirty="0"/>
              <a:t>). </a:t>
            </a:r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160" y="2250376"/>
            <a:ext cx="180975" cy="333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467" y="2583751"/>
            <a:ext cx="6632592" cy="40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3648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12064"/>
            <a:ext cx="10515600" cy="566489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Изменить во второй строке окна редактирования множитель 5 на 50 (см. рисунок 1.4), вставить три </a:t>
            </a:r>
            <a:r>
              <a:rPr lang="ru-RU" dirty="0" smtClean="0"/>
              <a:t>строки </a:t>
            </a:r>
            <a:r>
              <a:rPr lang="ru-RU" dirty="0"/>
              <a:t>из окна редактирования в окно команд и нажать </a:t>
            </a:r>
            <a:r>
              <a:rPr lang="ru-RU" dirty="0" smtClean="0"/>
              <a:t>клавишу </a:t>
            </a:r>
            <a:r>
              <a:rPr lang="ru-RU" dirty="0" err="1"/>
              <a:t>Enter</a:t>
            </a:r>
            <a:r>
              <a:rPr lang="ru-RU" dirty="0"/>
              <a:t>. Обратить внимание, как изменятся значения переменных y и z в окне команд. Включить в отчет по лабораторной работе отредактированные строки и </a:t>
            </a:r>
            <a:r>
              <a:rPr lang="ru-RU" dirty="0" smtClean="0"/>
              <a:t>полученные </a:t>
            </a:r>
            <a:r>
              <a:rPr lang="ru-RU" dirty="0"/>
              <a:t>результаты их выполнения. 	</a:t>
            </a:r>
          </a:p>
          <a:p>
            <a:pPr algn="just"/>
            <a:r>
              <a:rPr lang="ru-RU" dirty="0"/>
              <a:t>9 Значения переменных можно посмотреть в окне </a:t>
            </a:r>
            <a:r>
              <a:rPr lang="ru-RU" b="1" dirty="0" err="1"/>
              <a:t>Workspace</a:t>
            </a:r>
            <a:r>
              <a:rPr lang="ru-RU" b="1" dirty="0"/>
              <a:t> </a:t>
            </a:r>
            <a:r>
              <a:rPr lang="ru-RU" dirty="0"/>
              <a:t>в виде таблицы. Двойной щелчок по строке, соответствующей </a:t>
            </a:r>
            <a:r>
              <a:rPr lang="ru-RU" dirty="0" smtClean="0"/>
              <a:t>каждой </a:t>
            </a:r>
            <a:r>
              <a:rPr lang="ru-RU" dirty="0"/>
              <a:t>переменной, приводит к отображению ее содержимого в </a:t>
            </a:r>
            <a:r>
              <a:rPr lang="ru-RU" dirty="0" smtClean="0"/>
              <a:t>отдельном </a:t>
            </a:r>
            <a:r>
              <a:rPr lang="ru-RU" dirty="0"/>
              <a:t>окне в виде электронной таблицы. Это удобно при работе с </a:t>
            </a:r>
            <a:r>
              <a:rPr lang="ru-RU" dirty="0" err="1"/>
              <a:t>мас-сивами</a:t>
            </a:r>
            <a:r>
              <a:rPr lang="ru-RU" dirty="0"/>
              <a:t>. При необходимости лишние переменные можно удалить, например, с помощью контекстного меню. </a:t>
            </a:r>
          </a:p>
          <a:p>
            <a:pPr algn="just"/>
            <a:r>
              <a:rPr lang="ru-RU" dirty="0"/>
              <a:t>10 Сохраните значения всех переменных в файле f1.mat, вызвав команду </a:t>
            </a:r>
            <a:r>
              <a:rPr lang="ru-RU" b="1" dirty="0" smtClean="0"/>
              <a:t>HOME</a:t>
            </a:r>
            <a:r>
              <a:rPr lang="en-US" dirty="0" smtClean="0"/>
              <a:t>-&gt;</a:t>
            </a:r>
            <a:r>
              <a:rPr lang="ru-RU" b="1" dirty="0" err="1" smtClean="0"/>
              <a:t>Save</a:t>
            </a:r>
            <a:r>
              <a:rPr lang="ru-RU" b="1" dirty="0" smtClean="0"/>
              <a:t> </a:t>
            </a:r>
            <a:r>
              <a:rPr lang="ru-RU" b="1" dirty="0" err="1"/>
              <a:t>Workspace</a:t>
            </a:r>
            <a:r>
              <a:rPr lang="ru-RU" b="1" dirty="0"/>
              <a:t> </a:t>
            </a:r>
            <a:r>
              <a:rPr lang="ru-RU" dirty="0"/>
              <a:t>(либо </a:t>
            </a:r>
            <a:r>
              <a:rPr lang="ru-RU" b="1" dirty="0" err="1" smtClean="0"/>
              <a:t>File</a:t>
            </a:r>
            <a:r>
              <a:rPr lang="en-US" dirty="0" smtClean="0"/>
              <a:t>-&gt;</a:t>
            </a:r>
            <a:r>
              <a:rPr lang="ru-RU" b="1" dirty="0" err="1" smtClean="0"/>
              <a:t>Save</a:t>
            </a:r>
            <a:r>
              <a:rPr lang="ru-RU" b="1" dirty="0" smtClean="0"/>
              <a:t> </a:t>
            </a:r>
            <a:r>
              <a:rPr lang="ru-RU" b="1" dirty="0" err="1"/>
              <a:t>to</a:t>
            </a:r>
            <a:r>
              <a:rPr lang="ru-RU" b="1" dirty="0"/>
              <a:t> </a:t>
            </a:r>
            <a:r>
              <a:rPr lang="ru-RU" b="1" dirty="0" err="1"/>
              <a:t>Mat-File</a:t>
            </a:r>
            <a:r>
              <a:rPr lang="ru-RU" dirty="0"/>
              <a:t>). Укажите в появившемся окне путь доступа и имя файла. Расширение файла .</a:t>
            </a:r>
            <a:r>
              <a:rPr lang="ru-RU" dirty="0" err="1"/>
              <a:t>mat</a:t>
            </a:r>
            <a:r>
              <a:rPr lang="ru-RU" dirty="0"/>
              <a:t> будет присвоено ему по умолчанию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29188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11 Закончите сеанс работы в MATLAB, закрыв его окно. </a:t>
            </a:r>
          </a:p>
          <a:p>
            <a:pPr algn="just"/>
            <a:r>
              <a:rPr lang="ru-RU" dirty="0"/>
              <a:t>12 Начните следующий сеанс работы в MATLAB и с помощью команды </a:t>
            </a:r>
            <a:r>
              <a:rPr lang="ru-RU" b="1" dirty="0" smtClean="0"/>
              <a:t>HOME</a:t>
            </a:r>
            <a:r>
              <a:rPr lang="ru-RU" dirty="0" smtClean="0"/>
              <a:t>-</a:t>
            </a:r>
            <a:r>
              <a:rPr lang="en-US" dirty="0" smtClean="0"/>
              <a:t>&gt;</a:t>
            </a:r>
            <a:r>
              <a:rPr lang="ru-RU" b="1" dirty="0" err="1" smtClean="0"/>
              <a:t>Import</a:t>
            </a:r>
            <a:r>
              <a:rPr lang="ru-RU" b="1" dirty="0" smtClean="0"/>
              <a:t> </a:t>
            </a:r>
            <a:r>
              <a:rPr lang="ru-RU" b="1" dirty="0" err="1"/>
              <a:t>Date</a:t>
            </a:r>
            <a:r>
              <a:rPr lang="ru-RU" b="1" dirty="0"/>
              <a:t> </a:t>
            </a:r>
            <a:r>
              <a:rPr lang="ru-RU" dirty="0"/>
              <a:t>(либо с помощью команды </a:t>
            </a:r>
            <a:r>
              <a:rPr lang="ru-RU" b="1" dirty="0" err="1"/>
              <a:t>Load</a:t>
            </a:r>
            <a:r>
              <a:rPr lang="ru-RU" dirty="0"/>
              <a:t>) </a:t>
            </a:r>
            <a:r>
              <a:rPr lang="ru-RU" dirty="0" err="1"/>
              <a:t>вос</a:t>
            </a:r>
            <a:r>
              <a:rPr lang="ru-RU" dirty="0"/>
              <a:t>-становите значения переменных, использующихся в предыдущем </a:t>
            </a:r>
            <a:r>
              <a:rPr lang="ru-RU" dirty="0" smtClean="0"/>
              <a:t>сеансе</a:t>
            </a:r>
            <a:r>
              <a:rPr lang="ru-RU" dirty="0"/>
              <a:t>. Сохранение и восстановление переменных рабочей среды </a:t>
            </a:r>
            <a:r>
              <a:rPr lang="ru-RU" dirty="0" smtClean="0"/>
              <a:t>можно </a:t>
            </a:r>
            <a:r>
              <a:rPr lang="ru-RU" dirty="0"/>
              <a:t>выполнить и в командном окне с помощью команд </a:t>
            </a:r>
            <a:r>
              <a:rPr lang="ru-RU" b="1" dirty="0" err="1"/>
              <a:t>save</a:t>
            </a:r>
            <a:r>
              <a:rPr lang="ru-RU" b="1" dirty="0"/>
              <a:t> </a:t>
            </a:r>
            <a:r>
              <a:rPr lang="ru-RU" dirty="0"/>
              <a:t>и </a:t>
            </a:r>
            <a:r>
              <a:rPr lang="ru-RU" b="1" dirty="0" err="1"/>
              <a:t>load</a:t>
            </a:r>
            <a:r>
              <a:rPr lang="ru-RU" b="1" dirty="0"/>
              <a:t> </a:t>
            </a:r>
            <a:r>
              <a:rPr lang="ru-RU" dirty="0"/>
              <a:t>соответственно. </a:t>
            </a:r>
          </a:p>
          <a:p>
            <a:pPr algn="just"/>
            <a:r>
              <a:rPr lang="ru-RU" dirty="0"/>
              <a:t>Очистить рабочую область можно с помощью меню </a:t>
            </a:r>
          </a:p>
          <a:p>
            <a:r>
              <a:rPr lang="en-US" b="1" dirty="0" smtClean="0"/>
              <a:t>HOME</a:t>
            </a:r>
            <a:r>
              <a:rPr lang="en-US" dirty="0" smtClean="0"/>
              <a:t>-&gt;</a:t>
            </a:r>
            <a:r>
              <a:rPr lang="en-US" b="1" dirty="0" smtClean="0"/>
              <a:t>Clear </a:t>
            </a:r>
            <a:r>
              <a:rPr lang="en-US" b="1" dirty="0"/>
              <a:t>Workspace</a:t>
            </a:r>
            <a:r>
              <a:rPr lang="en-US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034329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80" y="3817157"/>
            <a:ext cx="5644350" cy="22080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algn="just"/>
            <a:r>
              <a:rPr lang="ru-RU" dirty="0"/>
              <a:t>Система MATLAB предназначена для выполнения операций с векторами, матрицами и полиномами. Даже обычные числа и </a:t>
            </a:r>
            <a:r>
              <a:rPr lang="ru-RU" dirty="0" smtClean="0"/>
              <a:t>переменные </a:t>
            </a:r>
            <a:r>
              <a:rPr lang="ru-RU" dirty="0"/>
              <a:t>рассматриваются в ней как матрицы размером </a:t>
            </a:r>
            <a:r>
              <a:rPr lang="ru-RU" dirty="0" smtClean="0"/>
              <a:t>1</a:t>
            </a:r>
            <a:r>
              <a:rPr lang="en-US" dirty="0" smtClean="0"/>
              <a:t>x</a:t>
            </a:r>
            <a:r>
              <a:rPr lang="ru-RU" dirty="0" smtClean="0"/>
              <a:t>1</a:t>
            </a:r>
            <a:r>
              <a:rPr lang="ru-RU" dirty="0"/>
              <a:t>. </a:t>
            </a:r>
          </a:p>
          <a:p>
            <a:pPr algn="just"/>
            <a:r>
              <a:rPr lang="ru-RU" dirty="0"/>
              <a:t>На рисунке </a:t>
            </a:r>
            <a:r>
              <a:rPr lang="ru-RU" dirty="0" smtClean="0"/>
              <a:t> </a:t>
            </a:r>
            <a:r>
              <a:rPr lang="ru-RU" dirty="0"/>
              <a:t>приведен пример программы, в которой сначала поэлементно вводятся значения элементов для вектора-строки </a:t>
            </a:r>
            <a:r>
              <a:rPr lang="ru-RU" b="1" dirty="0"/>
              <a:t>v1 </a:t>
            </a:r>
            <a:r>
              <a:rPr lang="ru-RU" dirty="0"/>
              <a:t>и </a:t>
            </a:r>
            <a:r>
              <a:rPr lang="ru-RU" b="1" dirty="0"/>
              <a:t>v2</a:t>
            </a:r>
            <a:r>
              <a:rPr lang="ru-RU" dirty="0"/>
              <a:t>, а затем из них с помощью операции объединения формируется вектор-строка </a:t>
            </a:r>
            <a:r>
              <a:rPr lang="ru-RU" b="1" dirty="0"/>
              <a:t>v = [v1 + v2]</a:t>
            </a:r>
            <a:r>
              <a:rPr lang="ru-RU" dirty="0"/>
              <a:t>, значения которой выводятся в командном окне при нажатии клавиши </a:t>
            </a:r>
            <a:r>
              <a:rPr lang="ru-RU" dirty="0" err="1"/>
              <a:t>Enter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1359843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655193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На рисунке </a:t>
            </a:r>
            <a:r>
              <a:rPr lang="ru-RU" dirty="0" smtClean="0"/>
              <a:t>приведен </a:t>
            </a:r>
            <a:r>
              <a:rPr lang="ru-RU" dirty="0"/>
              <a:t>пример программы, в которой </a:t>
            </a:r>
            <a:r>
              <a:rPr lang="ru-RU" dirty="0" smtClean="0"/>
              <a:t>формируется </a:t>
            </a:r>
            <a:r>
              <a:rPr lang="ru-RU" dirty="0"/>
              <a:t>матрица </a:t>
            </a:r>
            <a:r>
              <a:rPr lang="ru-RU" b="1" dirty="0"/>
              <a:t>А </a:t>
            </a:r>
            <a:r>
              <a:rPr lang="ru-RU" dirty="0"/>
              <a:t>размером 2  3. Обратите внимание, что значения элементов строк матрицы </a:t>
            </a:r>
            <a:r>
              <a:rPr lang="ru-RU" b="1" dirty="0"/>
              <a:t>А </a:t>
            </a:r>
            <a:r>
              <a:rPr lang="ru-RU" dirty="0"/>
              <a:t>разделены знаком «</a:t>
            </a:r>
            <a:r>
              <a:rPr lang="ru-RU" b="1" dirty="0"/>
              <a:t>;</a:t>
            </a:r>
            <a:r>
              <a:rPr lang="ru-RU" dirty="0"/>
              <a:t>». Полученная </a:t>
            </a:r>
            <a:r>
              <a:rPr lang="ru-RU" dirty="0" smtClean="0"/>
              <a:t>матрица </a:t>
            </a:r>
            <a:r>
              <a:rPr lang="ru-RU" dirty="0"/>
              <a:t>выводится в командном окне при нажатии клавиши </a:t>
            </a:r>
            <a:r>
              <a:rPr lang="ru-RU" dirty="0" err="1"/>
              <a:t>Enter</a:t>
            </a:r>
            <a:r>
              <a:rPr lang="ru-RU" dirty="0"/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325" y="2337660"/>
            <a:ext cx="4627350" cy="218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1527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5776" y="496372"/>
            <a:ext cx="8948928" cy="5522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575" y="6018467"/>
            <a:ext cx="8324850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6880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0693" y="240665"/>
            <a:ext cx="7646774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568" y="4592003"/>
            <a:ext cx="8083105" cy="214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4757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8337" y="2443956"/>
            <a:ext cx="831532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18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61000"/>
            <a:ext cx="8488951" cy="571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4496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500" y="2101056"/>
            <a:ext cx="64770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4977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365125"/>
            <a:ext cx="8477250" cy="12477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6347" y="1825625"/>
            <a:ext cx="699930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9058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8496"/>
            <a:ext cx="10515600" cy="6018467"/>
          </a:xfrm>
        </p:spPr>
        <p:txBody>
          <a:bodyPr/>
          <a:lstStyle/>
          <a:p>
            <a:pPr algn="just"/>
            <a:r>
              <a:rPr lang="ru-RU" dirty="0"/>
              <a:t>Если оба операнда операции «И» истинные (не равны 0), то ре-</a:t>
            </a:r>
            <a:r>
              <a:rPr lang="ru-RU" dirty="0" err="1"/>
              <a:t>зультат</a:t>
            </a:r>
            <a:r>
              <a:rPr lang="ru-RU" dirty="0"/>
              <a:t> этой операции равен 1 («истина»), во всех остальных случаях результат равен 0 («ложь»). </a:t>
            </a:r>
          </a:p>
          <a:p>
            <a:pPr algn="just"/>
            <a:r>
              <a:rPr lang="ru-RU" dirty="0"/>
              <a:t>Операция «ИЛИ» возвращает 0 только тогда, когда оба </a:t>
            </a:r>
            <a:r>
              <a:rPr lang="ru-RU" dirty="0" smtClean="0"/>
              <a:t>операнда </a:t>
            </a:r>
            <a:r>
              <a:rPr lang="ru-RU" dirty="0"/>
              <a:t>равны нулю. </a:t>
            </a:r>
          </a:p>
          <a:p>
            <a:r>
              <a:rPr lang="ru-RU" dirty="0"/>
              <a:t>Операция «НЕ» инвертирует «ложь» на «истину».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525" y="3167729"/>
            <a:ext cx="836295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9292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375" y="1939131"/>
            <a:ext cx="847725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9262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52" y="46831"/>
            <a:ext cx="10780776" cy="1325563"/>
          </a:xfrm>
        </p:spPr>
        <p:txBody>
          <a:bodyPr>
            <a:normAutofit/>
          </a:bodyPr>
          <a:lstStyle/>
          <a:p>
            <a:r>
              <a:rPr lang="ru-RU" sz="1600" dirty="0"/>
              <a:t>Даны </a:t>
            </a:r>
            <a:r>
              <a:rPr lang="ru-RU" sz="1600" i="1" dirty="0"/>
              <a:t>x </a:t>
            </a:r>
            <a:r>
              <a:rPr lang="ru-RU" sz="1600" dirty="0"/>
              <a:t>= 1,5; </a:t>
            </a:r>
            <a:r>
              <a:rPr lang="ru-RU" sz="1600" i="1" dirty="0"/>
              <a:t>y </a:t>
            </a:r>
            <a:r>
              <a:rPr lang="ru-RU" sz="1600" dirty="0"/>
              <a:t>= 2; </a:t>
            </a:r>
            <a:r>
              <a:rPr lang="ru-RU" sz="1600" i="1" dirty="0"/>
              <a:t>z </a:t>
            </a:r>
            <a:r>
              <a:rPr lang="ru-RU" sz="1600" dirty="0"/>
              <a:t>= 3. Вычислить </a:t>
            </a:r>
            <a:r>
              <a:rPr lang="ru-RU" sz="1600" i="1" dirty="0"/>
              <a:t>a</a:t>
            </a:r>
            <a:r>
              <a:rPr lang="ru-RU" sz="1600" dirty="0"/>
              <a:t>, </a:t>
            </a:r>
            <a:r>
              <a:rPr lang="ru-RU" sz="1600" i="1" dirty="0"/>
              <a:t>b </a:t>
            </a:r>
            <a:r>
              <a:rPr lang="ru-RU" sz="1600" dirty="0"/>
              <a:t>из </a:t>
            </a:r>
            <a:r>
              <a:rPr lang="ru-RU" sz="1600" dirty="0" smtClean="0"/>
              <a:t>таблицы для </a:t>
            </a:r>
            <a:r>
              <a:rPr lang="ru-RU" sz="1600" dirty="0"/>
              <a:t>варианта, указанного преподавателем. Включить в отчет по лабораторной работе полученные результаты. 	</a:t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058" y="709612"/>
            <a:ext cx="4738878" cy="3653437"/>
          </a:xfrm>
          <a:prstGeom prst="rect">
            <a:avLst/>
          </a:prstGeom>
        </p:spPr>
      </p:pic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7952" y="980645"/>
            <a:ext cx="5270536" cy="55345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058" y="4478845"/>
            <a:ext cx="516255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6332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3344" y="53252"/>
            <a:ext cx="6010656" cy="680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4282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195" y="143128"/>
            <a:ext cx="4878503" cy="49531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097" y="234886"/>
            <a:ext cx="4657725" cy="20478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544" y="2233992"/>
            <a:ext cx="4805267" cy="447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7631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8928" y="303084"/>
            <a:ext cx="8095488" cy="568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8537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0720" y="130136"/>
            <a:ext cx="7595615" cy="653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448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645" y="521080"/>
            <a:ext cx="4981718" cy="54042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598" y="521080"/>
            <a:ext cx="4791075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20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1" y="783260"/>
            <a:ext cx="9776088" cy="539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6370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821" y="170053"/>
            <a:ext cx="5627179" cy="3696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590" y="582180"/>
            <a:ext cx="5698669" cy="573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5807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913" y="267588"/>
            <a:ext cx="6535038" cy="65217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951" y="2315718"/>
            <a:ext cx="4277212" cy="193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4225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7456" y="483701"/>
            <a:ext cx="5669280" cy="602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6699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3800" y="1007741"/>
            <a:ext cx="6665976" cy="463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15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1808" y="1328928"/>
            <a:ext cx="9748384" cy="392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44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282" y="560832"/>
            <a:ext cx="11229955" cy="485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11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0693" y="240665"/>
            <a:ext cx="7646774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568" y="4592003"/>
            <a:ext cx="8083105" cy="214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94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9398" y="1276161"/>
            <a:ext cx="9994402" cy="397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83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375" y="1939131"/>
            <a:ext cx="847725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17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1824" y="870235"/>
            <a:ext cx="7010400" cy="510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4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8928" y="303084"/>
            <a:ext cx="8095488" cy="568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96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8119" y="416127"/>
            <a:ext cx="8149753" cy="576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1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3350"/>
            <a:ext cx="10067925" cy="67246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578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2640" y="1060167"/>
            <a:ext cx="6999599" cy="511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7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6575" y="2258219"/>
            <a:ext cx="60388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3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840" y="585216"/>
            <a:ext cx="9944100" cy="53721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945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768" y="597408"/>
            <a:ext cx="9906000" cy="5029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601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744" y="524256"/>
            <a:ext cx="9991725" cy="51530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8991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968" y="548640"/>
            <a:ext cx="9077325" cy="49339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178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312" y="719328"/>
            <a:ext cx="8953500" cy="3781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852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4252" y="1690688"/>
            <a:ext cx="6152028" cy="377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89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781" y="1027906"/>
            <a:ext cx="9972675" cy="5143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6776" y="1825625"/>
            <a:ext cx="915844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90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20" y="743712"/>
            <a:ext cx="9925050" cy="52673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9218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04" y="890016"/>
            <a:ext cx="9696450" cy="41433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6309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5" y="646176"/>
            <a:ext cx="9686925" cy="44577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715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Ввод чисел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2945" y="1825625"/>
            <a:ext cx="970610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848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232" y="365125"/>
            <a:ext cx="10077450" cy="54578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9223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константы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1695" y="1825625"/>
            <a:ext cx="810861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253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" y="785812"/>
            <a:ext cx="996315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801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816" y="451104"/>
            <a:ext cx="10020300" cy="51149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2133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87" y="731520"/>
            <a:ext cx="9953625" cy="51720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96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296" y="945410"/>
            <a:ext cx="8000947" cy="46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6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225" y="694944"/>
            <a:ext cx="9934575" cy="47053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7729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544" y="487680"/>
            <a:ext cx="9363075" cy="54673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5286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9088" y="1764340"/>
            <a:ext cx="7766304" cy="405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3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8574" y="448844"/>
            <a:ext cx="7329297" cy="5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8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6162" y="1094647"/>
            <a:ext cx="6764846" cy="462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467892"/>
            <a:ext cx="6834187" cy="405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1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6208" y="1546556"/>
            <a:ext cx="5798629" cy="387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7296" y="1269940"/>
            <a:ext cx="6623304" cy="440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0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2112" y="555850"/>
            <a:ext cx="7339584" cy="571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6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Основные матричные операции При использовании матричных операций следует помнить, что для сложения или вычитания матрицы должны быть одного размера, а при перемножении число столбцов первой матрицы обязано равняться числу строк второй матрицы. Сложение и вычитание матриц, так же как чисел и векторов, осуществляется при помощи знаков </a:t>
            </a:r>
            <a:r>
              <a:rPr lang="ru-RU" sz="1600" dirty="0"/>
              <a:t>плюс и минус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3872" y="1690688"/>
            <a:ext cx="6986016" cy="491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9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87" y="365125"/>
            <a:ext cx="9877425" cy="5448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2851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1681" y="874918"/>
            <a:ext cx="6317932" cy="483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3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800" b="1" dirty="0"/>
              <a:t>Умножение матрицы на число тоже осуществляется при помощи звездочки, причем умножать на число можно как справа, так и слева. Возведение квадратной матрицы в целую степень производится с использованием оператора ^.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8173" y="3091656"/>
            <a:ext cx="4762802" cy="254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0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0864" y="1266666"/>
            <a:ext cx="6342317" cy="470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31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/>
              <a:t>Матричные вычисления </a:t>
            </a:r>
            <a:r>
              <a:rPr lang="ru-RU" sz="1600" dirty="0" err="1"/>
              <a:t>MatLab</a:t>
            </a:r>
            <a:r>
              <a:rPr lang="ru-RU" sz="1600" dirty="0"/>
              <a:t> содержит множество различных функций для работы с матрицами. Так, например, транспонирование матрицы производится при помощи апострофа ' Нахождение обратной матрицы проводится с помощью функции </a:t>
            </a:r>
            <a:r>
              <a:rPr lang="ru-RU" sz="1600" dirty="0" err="1"/>
              <a:t>inv</a:t>
            </a:r>
            <a:r>
              <a:rPr lang="ru-RU" sz="1600" dirty="0"/>
              <a:t> для квадратных матриц Более подробно про обработку матричных данных можно узнать, если вывести список всех встроенных функций обработки данных командой </a:t>
            </a:r>
            <a:r>
              <a:rPr lang="ru-RU" sz="1600" dirty="0" err="1"/>
              <a:t>help</a:t>
            </a:r>
            <a:r>
              <a:rPr lang="ru-RU" sz="1600" dirty="0"/>
              <a:t> </a:t>
            </a:r>
            <a:r>
              <a:rPr lang="ru-RU" sz="1600" dirty="0" err="1"/>
              <a:t>datafun</a:t>
            </a:r>
            <a:r>
              <a:rPr lang="ru-RU" sz="1600" dirty="0"/>
              <a:t>, а затем посмотреть информацию о нужной функции, например </a:t>
            </a:r>
            <a:r>
              <a:rPr lang="ru-RU" sz="1600" dirty="0" err="1"/>
              <a:t>help</a:t>
            </a:r>
            <a:r>
              <a:rPr lang="ru-RU" sz="1600" dirty="0"/>
              <a:t> </a:t>
            </a:r>
            <a:r>
              <a:rPr lang="ru-RU" sz="1600" dirty="0" err="1"/>
              <a:t>max</a:t>
            </a:r>
            <a:r>
              <a:rPr lang="ru-RU" sz="1600" dirty="0"/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2657" y="2110581"/>
            <a:ext cx="5405056" cy="449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7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6896" y="627279"/>
            <a:ext cx="8436863" cy="578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9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62" y="780288"/>
            <a:ext cx="10048875" cy="43338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9959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365125"/>
            <a:ext cx="9944100" cy="54292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981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" y="414337"/>
            <a:ext cx="996315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807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9915525" cy="51911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6458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877824"/>
            <a:ext cx="10115550" cy="48387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6758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463296"/>
            <a:ext cx="10039350" cy="54292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9005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552" y="597408"/>
            <a:ext cx="10029825" cy="49720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6085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087" y="463296"/>
            <a:ext cx="10029825" cy="4876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3868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2299" y="1690688"/>
            <a:ext cx="7381617" cy="38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269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4675" y="2648744"/>
            <a:ext cx="596265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565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7149" y="1060704"/>
            <a:ext cx="8320720" cy="464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721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2775" y="2224881"/>
            <a:ext cx="588645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944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3725" y="2191544"/>
            <a:ext cx="592455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4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610" y="1027906"/>
            <a:ext cx="8134350" cy="434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24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6488" y="1114609"/>
            <a:ext cx="7533704" cy="478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880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3408" y="1548384"/>
            <a:ext cx="7259630" cy="414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7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8482" y="615032"/>
            <a:ext cx="7515035" cy="58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796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1337" y="1182624"/>
            <a:ext cx="8262363" cy="44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459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0310" y="1690688"/>
            <a:ext cx="7981777" cy="369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776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4324" y="858085"/>
            <a:ext cx="5787771" cy="476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479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5248" y="2072634"/>
            <a:ext cx="6678739" cy="345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069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4200" y="1690688"/>
            <a:ext cx="7091280" cy="397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264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4986" y="1792224"/>
            <a:ext cx="7741864" cy="359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228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9937" y="1133856"/>
            <a:ext cx="7634187" cy="451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38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6880" y="1372278"/>
            <a:ext cx="7203757" cy="431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233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7001" y="1690688"/>
            <a:ext cx="6827912" cy="38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09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8487" y="2143919"/>
            <a:ext cx="591502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47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7569" y="1009439"/>
            <a:ext cx="6642544" cy="471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146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4317" y="2133600"/>
            <a:ext cx="6774433" cy="331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788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5104" y="1616981"/>
            <a:ext cx="7148322" cy="412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940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7537" y="2310606"/>
            <a:ext cx="587692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823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9912" y="2162969"/>
            <a:ext cx="597217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398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1337" y="2110581"/>
            <a:ext cx="602932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025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7696" y="1199091"/>
            <a:ext cx="7685341" cy="456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446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9437" y="2267744"/>
            <a:ext cx="5953125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657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4560" y="1673015"/>
            <a:ext cx="6854190" cy="409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088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198" y="742156"/>
            <a:ext cx="5624529" cy="6355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95687" y="2691606"/>
            <a:ext cx="500062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1999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5150" y="2667794"/>
            <a:ext cx="59817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72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4630" y="1027906"/>
            <a:ext cx="7340346" cy="472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587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6575" y="2191544"/>
            <a:ext cx="603885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1373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696" y="492492"/>
            <a:ext cx="6083808" cy="7830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14675" y="2401094"/>
            <a:ext cx="596265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7083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9912" y="2458244"/>
            <a:ext cx="597217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091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4200" y="2305844"/>
            <a:ext cx="59436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1987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3725" y="2396331"/>
            <a:ext cx="592455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7741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структура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4675" y="2401094"/>
            <a:ext cx="596265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7903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3250" y="2420144"/>
            <a:ext cx="59055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9638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5150" y="2677319"/>
            <a:ext cx="598170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8487" y="2748756"/>
            <a:ext cx="591502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7721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76437"/>
            <a:ext cx="594360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977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966</Words>
  <Application>Microsoft Office PowerPoint</Application>
  <PresentationFormat>Широкоэкранный</PresentationFormat>
  <Paragraphs>48</Paragraphs>
  <Slides>143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143</vt:i4>
      </vt:variant>
    </vt:vector>
  </HeadingPairs>
  <TitlesOfParts>
    <vt:vector size="147" baseType="lpstr">
      <vt:lpstr>Arial</vt:lpstr>
      <vt:lpstr>Calibri</vt:lpstr>
      <vt:lpstr>Calibri Light</vt:lpstr>
      <vt:lpstr>Тема Office</vt:lpstr>
      <vt:lpstr>Информация, ее измерение, обработка и передача. (работа в среде Matlab)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Ввод чисел</vt:lpstr>
      <vt:lpstr>Презентация PowerPoint</vt:lpstr>
      <vt:lpstr>константы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матричные операции При использовании матричных операций следует помнить, что для сложения или вычитания матрицы должны быть одного размера, а при перемножении число столбцов первой матрицы обязано равняться числу строк второй матрицы. Сложение и вычитание матриц, так же как чисел и векторов, осуществляется при помощи знаков плюс и минус</vt:lpstr>
      <vt:lpstr>Презентация PowerPoint</vt:lpstr>
      <vt:lpstr>Умножение матрицы на число тоже осуществляется при помощи звездочки, причем умножать на число можно как справа, так и слева. Возведение квадратной матрицы в целую степень производится с использованием оператора ^.</vt:lpstr>
      <vt:lpstr>Презентация PowerPoint</vt:lpstr>
      <vt:lpstr>Матричные вычисления MatLab содержит множество различных функций для работы с матрицами. Так, например, транспонирование матрицы производится при помощи апострофа ' Нахождение обратной матрицы проводится с помощью функции inv для квадратных матриц Более подробно про обработку матричных данных можно узнать, если вывести список всех встроенных функций обработки данных командой help datafun, а затем посмотреть информацию о нужной функции, например help max.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Даны x = 1,5; y = 2; z = 3. Вычислить a, b из таблицы для варианта, указанного преподавателем. Включить в отчет по лабораторной работе полученные результаты.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Информация, ее измерение, обработка и передача. (работа в среде Matlab)</dc:title>
  <dc:creator>admin</dc:creator>
  <cp:lastModifiedBy>admin</cp:lastModifiedBy>
  <cp:revision>67</cp:revision>
  <dcterms:created xsi:type="dcterms:W3CDTF">2017-06-13T12:55:27Z</dcterms:created>
  <dcterms:modified xsi:type="dcterms:W3CDTF">2017-06-14T06:23:25Z</dcterms:modified>
</cp:coreProperties>
</file>