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71" r:id="rId4"/>
    <p:sldId id="268" r:id="rId5"/>
    <p:sldId id="272" r:id="rId6"/>
    <p:sldId id="273" r:id="rId7"/>
    <p:sldId id="274" r:id="rId8"/>
    <p:sldId id="275" r:id="rId9"/>
    <p:sldId id="276" r:id="rId10"/>
    <p:sldId id="277" r:id="rId11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82"/>
    <p:restoredTop sz="94665"/>
  </p:normalViewPr>
  <p:slideViewPr>
    <p:cSldViewPr snapToGrid="0" snapToObjects="1">
      <p:cViewPr varScale="1">
        <p:scale>
          <a:sx n="78" d="100"/>
          <a:sy n="78" d="100"/>
        </p:scale>
        <p:origin x="200" y="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5B622C-B465-3A4D-8C89-E86F15A16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30DA7C-0334-2941-A756-4463A6AE7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1605EE-2744-E544-9264-EE5FEB318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5E9FC-7F70-1042-89E9-C089360393A4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B3F9A1-AAEA-8A44-8075-FC2ECA2D5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E8F14C-B5FA-1448-85E6-46C4BA117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3B9A7-629C-6441-BA51-ECBF0C874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55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382DFB-C1E1-294B-B677-1F29457B4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4D791D-43C2-8142-8755-E7DB90ED5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B88E7A-50EC-AF40-B43C-6632D8C48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DF559-51A3-2C4E-A95D-3E1DAD341818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B9037E-3F72-334A-ACC3-F7C3814E8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0081E6-CD6E-254C-82F6-AF66A84B9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BD66-0ED3-7641-B5AE-EB03EBDE9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27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6CE2206-F1CF-D745-806F-AE2C6E640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9C9497-89F7-6F45-AC49-54DD8D94A1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9D1E58-645B-9244-AC31-74FBF8E6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C4BED-5C3B-5548-A042-037217704D9B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2AF208-A1BA-5E43-AD83-E1FD5B52F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A66A87-A4A9-7840-85E8-AE941F28A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10D19-4B34-A646-A3B3-61C77D46FA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73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E229B2-7B4C-F342-BC98-93C2729BC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C09816-4776-1140-9A70-B6B1DD3DD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4FCB3B-A785-3C49-80B7-970453093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2E722-37B6-2A47-BD30-37C4F0FB3A3A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54E31A-90F2-6244-BCC8-B068DFD4D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D398CE-424B-9F42-A7A2-0DF4DE5AD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5826A-B2B0-1E42-9860-C021F6EF52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61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40BCE0-27D8-744A-B8B5-2B7943900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D72321-2CF4-3441-B8D5-0DFFD9312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84FBB6-A3DD-5D43-B8F2-B8939C937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3245-0FEC-BE47-A350-818DFBE09248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D153E5F-6AC9-D14B-AF1E-A16B5933F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1F795E-D452-A249-A5A9-027516F47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45EF5-BDA6-4D44-8F9B-0447C74EE6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40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2AA26C-FD9A-8F43-BA34-657D42456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17DF31-DEBB-9242-95EE-B90FF09E6D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86C657-85D6-AB45-8570-52139FAD1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84B30641-C480-6D43-8E25-1BA2BA3D9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E2A60-BCF5-E642-B183-F3C05EA771B9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FE573FC4-FBF7-C147-95F9-E1DBCB3C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2C066384-615E-8140-A24C-5563E12F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937B9-4AA4-4F4C-9C5C-5DD43312A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53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81DEA6-8403-B040-B860-E15D12E57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A6998E-45C6-A048-8D5A-71A24B0FB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58C349-B581-A94A-871B-56269CE02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6D7BB2E-B797-C949-834C-614028348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468EE2F-CFD0-F244-AEA3-ACAE9AD27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496FBEA4-6E12-124F-BFFE-8FFC2F3F3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F706B-E913-9541-9E28-81439BC77393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A1D0E47-384F-FD4A-9AD4-26115F8F6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0E94B0AA-AEFC-754A-B764-208BDD9C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27F4C-73E8-D64F-A198-C241DA46B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0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262ADE-8A56-BD4E-A1A1-F8ED01BC9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8B598A80-4DCD-6141-ADA1-923093C16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5ECCB-1337-9040-BD72-C45D90FD5B99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77FA2B0C-896E-FC4F-BC6E-4402C6DDA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6990FC34-D637-7445-9216-9B05B85E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72FC-947E-4548-A98F-7E7E1088D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78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DDB14061-FF6F-6347-A39C-3138AC7D0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18F90-1932-924D-BBF6-4F46657D94B1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5974D5B7-D15F-DC4B-B1D1-825E4AD4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74E9406B-541D-0C4C-8DA4-2F7623508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D736B-2C3B-444A-B4F8-C0897C04BA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77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5222B-4CDD-D345-852B-294F0758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2465CB-B651-8449-BBA6-07F28B982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B82C1E-E2F6-244F-84E4-9ACC2160F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4AA95A05-CBA9-9C40-9FF5-99A0E253B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7D092-DE82-B847-8467-FF3DEDD07BCE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B7AD18D-8AAC-3A4C-8269-B4A18CF2F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36A37075-8A7D-1748-AC14-0ACA8526F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6CB39-4908-EA4E-8B62-CC320FB22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6010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15EA34-7645-5C46-94B8-B8F6BAAA7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DDA4B16-48F1-0F46-8660-C6CF9F648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6B4A6C8-A86A-0E4D-81B1-0A55AB92B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03CF5515-F472-9342-926B-40785C5F8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03762-DC4E-D540-861B-ED25B12EB15B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9CD351D-FF9D-7F4A-A048-8CEEDF749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6C2271E-C9A4-5D4F-BA50-41D6C03C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D2CFA-D688-9149-B6A4-9BDDE68BC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71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856CF935-9A54-724E-96C1-49E9C6E49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DFE39E1A-BBBB-8749-B844-21B7CC0F35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BD6057-62E1-5B4F-AF20-6FE42AEAB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F244CF-FFC1-AB44-8DB3-29263110453F}" type="datetimeFigureOut">
              <a:rPr lang="ru-RU"/>
              <a:pPr>
                <a:defRPr/>
              </a:pPr>
              <a:t>08.12.20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B6E79F-BAF6-6048-AE37-2BC67E0434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717CA6-C136-0542-B915-30BBE5B05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F04A99B-5C7A-1849-9580-D3F166233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Заголовок 1">
            <a:extLst>
              <a:ext uri="{FF2B5EF4-FFF2-40B4-BE49-F238E27FC236}">
                <a16:creationId xmlns:a16="http://schemas.microsoft.com/office/drawing/2014/main" id="{6662EBE6-5765-DB45-9362-34B53965F7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/>
              <a:t>Разработка запросов на языке </a:t>
            </a:r>
            <a:r>
              <a:rPr lang="en-US" altLang="ru-RU"/>
              <a:t>SQL</a:t>
            </a:r>
            <a:endParaRPr lang="ru-RU" altLang="ru-RU"/>
          </a:p>
        </p:txBody>
      </p:sp>
      <p:sp>
        <p:nvSpPr>
          <p:cNvPr id="2050" name="Подзаголовок 2">
            <a:extLst>
              <a:ext uri="{FF2B5EF4-FFF2-40B4-BE49-F238E27FC236}">
                <a16:creationId xmlns:a16="http://schemas.microsoft.com/office/drawing/2014/main" id="{D0FD6037-968C-8C40-B8B4-92BD8F2674E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altLang="ru-RU"/>
          </a:p>
          <a:p>
            <a:r>
              <a:rPr lang="ru-RU" altLang="ru-RU"/>
              <a:t>Семинар 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Заголовок 1">
            <a:extLst>
              <a:ext uri="{FF2B5EF4-FFF2-40B4-BE49-F238E27FC236}">
                <a16:creationId xmlns:a16="http://schemas.microsoft.com/office/drawing/2014/main" id="{43127699-37CC-2647-A0F4-400E6A93EF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Задание 5</a:t>
            </a:r>
          </a:p>
        </p:txBody>
      </p:sp>
      <p:sp>
        <p:nvSpPr>
          <p:cNvPr id="11266" name="Объект 2">
            <a:extLst>
              <a:ext uri="{FF2B5EF4-FFF2-40B4-BE49-F238E27FC236}">
                <a16:creationId xmlns:a16="http://schemas.microsoft.com/office/drawing/2014/main" id="{CF1EE5A6-2749-C545-A3C2-D482D7F0B4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altLang="ru-RU"/>
              <a:t>Составить запрос на языке </a:t>
            </a:r>
            <a:r>
              <a:rPr lang="en-US" altLang="ru-RU"/>
              <a:t>SQL</a:t>
            </a:r>
            <a:r>
              <a:rPr lang="ru-RU" altLang="ru-RU"/>
              <a:t>: Получить список сотрудников, упорядоченный по их зарплате с 10% надбавкой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alt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Заголовок 1">
            <a:extLst>
              <a:ext uri="{FF2B5EF4-FFF2-40B4-BE49-F238E27FC236}">
                <a16:creationId xmlns:a16="http://schemas.microsoft.com/office/drawing/2014/main" id="{AFFD49AF-5BB2-DD45-9FD4-F3C683F7C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Задание </a:t>
            </a:r>
            <a:r>
              <a:rPr lang="en-US" altLang="ru-RU"/>
              <a:t>1</a:t>
            </a:r>
            <a:endParaRPr lang="ru-RU" alt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74F733-5C0D-2346-B5DA-28D3F5C479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altLang="ru-RU"/>
              <a:t>Составить запрос на языке </a:t>
            </a:r>
            <a:r>
              <a:rPr lang="en-US" altLang="ru-RU"/>
              <a:t>SQL</a:t>
            </a:r>
            <a:r>
              <a:rPr lang="ru-RU" altLang="ru-RU"/>
              <a:t>: Выбрать студентов 4 курса, не сдавших любой из трех модулей (баллы меньше 20) по любой дисциплине. Студенты должны быть сгруппированы по дисциплинам. Указать необходимые отношения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altLang="ru-RU"/>
          </a:p>
          <a:p>
            <a:pPr marL="0" indent="0">
              <a:buFont typeface="Arial" panose="020B0604020202020204" pitchFamily="34" charset="0"/>
              <a:buNone/>
            </a:pPr>
            <a:endParaRPr lang="ru-RU" altLang="ru-RU"/>
          </a:p>
          <a:p>
            <a:pPr marL="0" indent="0">
              <a:buFont typeface="Arial" panose="020B0604020202020204" pitchFamily="34" charset="0"/>
              <a:buNone/>
            </a:pPr>
            <a:endParaRPr lang="ru-RU" altLang="ru-RU"/>
          </a:p>
          <a:p>
            <a:pPr marL="0" indent="0">
              <a:buFont typeface="Arial" panose="020B0604020202020204" pitchFamily="34" charset="0"/>
              <a:buNone/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2F3F1A2-354A-4148-A8E4-9EAD3DC47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7738"/>
            <a:ext cx="10515600" cy="5229225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СТУДЕНТ (</a:t>
            </a:r>
            <a:r>
              <a:rPr lang="ru-RU" u="sng" dirty="0" err="1"/>
              <a:t>Код_студ</a:t>
            </a:r>
            <a:r>
              <a:rPr lang="ru-RU" u="sng" dirty="0"/>
              <a:t>,</a:t>
            </a:r>
            <a:r>
              <a:rPr lang="ru-RU" dirty="0"/>
              <a:t> Фамилия, Имя, Отчество, Курс)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ПРЕДМЕТ (</a:t>
            </a:r>
            <a:r>
              <a:rPr lang="ru-RU" u="sng" dirty="0" err="1"/>
              <a:t>Код_предмета</a:t>
            </a:r>
            <a:r>
              <a:rPr lang="ru-RU" dirty="0"/>
              <a:t>, Предмет)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ВЕДОМОСТЬ (</a:t>
            </a:r>
            <a:r>
              <a:rPr lang="ru-RU" u="sng" dirty="0" err="1"/>
              <a:t>Код_студ</a:t>
            </a:r>
            <a:r>
              <a:rPr lang="ru-RU" u="sng" dirty="0"/>
              <a:t>, </a:t>
            </a:r>
            <a:r>
              <a:rPr lang="ru-RU" u="sng" dirty="0" err="1"/>
              <a:t>Код_предм</a:t>
            </a:r>
            <a:r>
              <a:rPr lang="ru-RU" dirty="0"/>
              <a:t>, М1, М2, М3)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SELECT</a:t>
            </a:r>
            <a:r>
              <a:rPr lang="ru-RU" dirty="0"/>
              <a:t> Фамилия, Имя, Отчество, Предмет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FROM </a:t>
            </a:r>
            <a:r>
              <a:rPr lang="ru-RU" dirty="0"/>
              <a:t>СТУДЕНТ, ПРЕДМЕТ, ВЕДОМОСТЬ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WHERE </a:t>
            </a:r>
            <a:r>
              <a:rPr lang="ru-RU" dirty="0"/>
              <a:t>Курс = 4, </a:t>
            </a:r>
            <a:r>
              <a:rPr lang="ru-RU" dirty="0" err="1"/>
              <a:t>Код_студ</a:t>
            </a:r>
            <a:r>
              <a:rPr lang="ru-RU" dirty="0"/>
              <a:t> = </a:t>
            </a:r>
            <a:r>
              <a:rPr lang="en-US" dirty="0"/>
              <a:t>SOME </a:t>
            </a:r>
            <a:r>
              <a:rPr lang="ru-RU" dirty="0"/>
              <a:t>(</a:t>
            </a:r>
            <a:r>
              <a:rPr lang="en-US" dirty="0"/>
              <a:t>SELECT </a:t>
            </a:r>
            <a:r>
              <a:rPr lang="ru-RU" dirty="0" err="1"/>
              <a:t>Код_студ</a:t>
            </a:r>
            <a:r>
              <a:rPr lang="ru-RU" dirty="0"/>
              <a:t> </a:t>
            </a:r>
            <a:r>
              <a:rPr lang="en-US" dirty="0"/>
              <a:t>FROM</a:t>
            </a:r>
            <a:r>
              <a:rPr lang="ru-RU" dirty="0"/>
              <a:t> ВЕДОМОСТЬ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WHERE </a:t>
            </a:r>
            <a:r>
              <a:rPr lang="ru-RU" dirty="0"/>
              <a:t>М</a:t>
            </a:r>
            <a:r>
              <a:rPr lang="en-US" dirty="0"/>
              <a:t>1 &lt; 20 OR M2 &lt; 20 OR M3 &lt; 20),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/>
              <a:t>СТУДЕНТ.Код_студ</a:t>
            </a:r>
            <a:r>
              <a:rPr lang="ru-RU" dirty="0"/>
              <a:t> = </a:t>
            </a:r>
            <a:r>
              <a:rPr lang="ru-RU" dirty="0" err="1"/>
              <a:t>ВЕДОМОСТЬ.Код_студ</a:t>
            </a:r>
            <a:r>
              <a:rPr lang="ru-RU" dirty="0"/>
              <a:t> </a:t>
            </a:r>
            <a:r>
              <a:rPr lang="en-US" dirty="0"/>
              <a:t>AND </a:t>
            </a:r>
            <a:r>
              <a:rPr lang="ru-RU" dirty="0" err="1"/>
              <a:t>ПРЕДМЕТ.Код_предм</a:t>
            </a:r>
            <a:r>
              <a:rPr lang="ru-RU" dirty="0"/>
              <a:t> = </a:t>
            </a:r>
            <a:r>
              <a:rPr lang="ru-RU" dirty="0" err="1"/>
              <a:t>ВЕДОМОСТЬ.Код_Предм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GROUP BY </a:t>
            </a:r>
            <a:r>
              <a:rPr lang="ru-RU" dirty="0"/>
              <a:t>Предмет;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Заголовок 1">
            <a:extLst>
              <a:ext uri="{FF2B5EF4-FFF2-40B4-BE49-F238E27FC236}">
                <a16:creationId xmlns:a16="http://schemas.microsoft.com/office/drawing/2014/main" id="{49613E49-0EB8-CE4D-8542-EE8E1419D5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Задание 2</a:t>
            </a:r>
          </a:p>
        </p:txBody>
      </p:sp>
      <p:sp>
        <p:nvSpPr>
          <p:cNvPr id="5122" name="Объект 2">
            <a:extLst>
              <a:ext uri="{FF2B5EF4-FFF2-40B4-BE49-F238E27FC236}">
                <a16:creationId xmlns:a16="http://schemas.microsoft.com/office/drawing/2014/main" id="{FAB2302C-9B3A-1646-83C4-96969A06F9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altLang="ru-RU"/>
              <a:t>Составить запрос:  Выбрать студентов специальности «Судебная экспертиза», имеющих по дисциплине «Базы данных» итоговый (по трем модулям) балл свыше 60. Студенты должны быть отсортированы в порядке убывания суммарного балла. Указать необходимые отношения.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alt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76435C-4846-DF4D-9699-B8AA6F973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5013"/>
            <a:ext cx="10515600" cy="5441950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СТУДЕНТ (</a:t>
            </a:r>
            <a:r>
              <a:rPr lang="ru-RU" u="sng" dirty="0" err="1"/>
              <a:t>Код_студ</a:t>
            </a:r>
            <a:r>
              <a:rPr lang="ru-RU" u="sng" dirty="0"/>
              <a:t>,</a:t>
            </a:r>
            <a:r>
              <a:rPr lang="ru-RU" dirty="0"/>
              <a:t> Фамилия, Имя, Отчество, Специальность)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ПРЕДМЕТ (</a:t>
            </a:r>
            <a:r>
              <a:rPr lang="ru-RU" u="sng" dirty="0" err="1"/>
              <a:t>Код_предмета</a:t>
            </a:r>
            <a:r>
              <a:rPr lang="ru-RU" dirty="0"/>
              <a:t>, Предмет)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ВЕДОМОСТЬ (</a:t>
            </a:r>
            <a:r>
              <a:rPr lang="ru-RU" u="sng" dirty="0" err="1"/>
              <a:t>Код_студ</a:t>
            </a:r>
            <a:r>
              <a:rPr lang="ru-RU" u="sng" dirty="0"/>
              <a:t>, </a:t>
            </a:r>
            <a:r>
              <a:rPr lang="ru-RU" u="sng" dirty="0" err="1"/>
              <a:t>Код_предмета</a:t>
            </a:r>
            <a:r>
              <a:rPr lang="ru-RU" dirty="0"/>
              <a:t>, М1, М2, М3)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SELECT </a:t>
            </a:r>
            <a:r>
              <a:rPr lang="ru-RU" dirty="0" err="1"/>
              <a:t>Код_студ</a:t>
            </a:r>
            <a:r>
              <a:rPr lang="ru-RU" dirty="0"/>
              <a:t>, Фамилия, Имя, Отчество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FROM </a:t>
            </a:r>
            <a:r>
              <a:rPr lang="ru-RU" dirty="0"/>
              <a:t>СТУДЕНТ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WHERE </a:t>
            </a:r>
            <a:r>
              <a:rPr lang="ru-RU" dirty="0"/>
              <a:t>Специальность=’Судебная экспертиза’, </a:t>
            </a:r>
            <a:r>
              <a:rPr lang="ru-RU" dirty="0" err="1"/>
              <a:t>Код_студента</a:t>
            </a:r>
            <a:r>
              <a:rPr lang="ru-RU" dirty="0"/>
              <a:t>=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(</a:t>
            </a:r>
            <a:r>
              <a:rPr lang="en-US" dirty="0"/>
              <a:t>SELECT </a:t>
            </a:r>
            <a:r>
              <a:rPr lang="ru-RU" dirty="0" err="1"/>
              <a:t>Код_студента</a:t>
            </a:r>
            <a:r>
              <a:rPr lang="ru-RU" dirty="0"/>
              <a:t> (</a:t>
            </a:r>
            <a:r>
              <a:rPr lang="en-US" dirty="0"/>
              <a:t>M1</a:t>
            </a:r>
            <a:r>
              <a:rPr lang="ru-RU" dirty="0"/>
              <a:t>+</a:t>
            </a:r>
            <a:r>
              <a:rPr lang="en-US" dirty="0"/>
              <a:t>M2</a:t>
            </a:r>
            <a:r>
              <a:rPr lang="ru-RU" dirty="0"/>
              <a:t>+</a:t>
            </a:r>
            <a:r>
              <a:rPr lang="en-US" dirty="0"/>
              <a:t>M3) As </a:t>
            </a:r>
            <a:r>
              <a:rPr lang="ru-RU" dirty="0" err="1"/>
              <a:t>СуммБалл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FROM </a:t>
            </a:r>
            <a:r>
              <a:rPr lang="ru-RU" dirty="0"/>
              <a:t>ВЕДОМОСТЬ, ПРЕДМЕТ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WHERE</a:t>
            </a:r>
            <a:r>
              <a:rPr lang="ru-RU" dirty="0"/>
              <a:t> (</a:t>
            </a:r>
            <a:r>
              <a:rPr lang="ru-RU" dirty="0" err="1"/>
              <a:t>СуммБалл</a:t>
            </a:r>
            <a:r>
              <a:rPr lang="ru-RU" dirty="0"/>
              <a:t>&gt;60) </a:t>
            </a:r>
            <a:r>
              <a:rPr lang="en-US" dirty="0"/>
              <a:t>AND </a:t>
            </a:r>
            <a:r>
              <a:rPr lang="ru-RU" dirty="0"/>
              <a:t>Предмет=’Базы данных’ </a:t>
            </a:r>
            <a:r>
              <a:rPr lang="en-US" dirty="0"/>
              <a:t>AND </a:t>
            </a:r>
            <a:r>
              <a:rPr lang="ru-RU" dirty="0" err="1"/>
              <a:t>ПРЕДМЕТ.Код_предмета</a:t>
            </a:r>
            <a:r>
              <a:rPr lang="ru-RU" dirty="0"/>
              <a:t>=</a:t>
            </a:r>
            <a:r>
              <a:rPr lang="ru-RU" dirty="0" err="1"/>
              <a:t>ВЕДОМОСТЬ.Код_предмета</a:t>
            </a:r>
            <a:r>
              <a:rPr lang="ru-RU" dirty="0"/>
              <a:t>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ORDER BY </a:t>
            </a:r>
            <a:r>
              <a:rPr lang="ru-RU" dirty="0" err="1"/>
              <a:t>СуммБалл</a:t>
            </a:r>
            <a:r>
              <a:rPr lang="en-US" dirty="0"/>
              <a:t> </a:t>
            </a:r>
            <a:r>
              <a:rPr lang="en-US" dirty="0" err="1"/>
              <a:t>Desc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8624237-5394-EE46-819E-F5207B22C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063" y="701675"/>
            <a:ext cx="10472737" cy="5475288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СТУДЕНТ (</a:t>
            </a:r>
            <a:r>
              <a:rPr lang="ru-RU" u="sng" dirty="0" err="1"/>
              <a:t>Код_студ</a:t>
            </a:r>
            <a:r>
              <a:rPr lang="ru-RU" u="sng" dirty="0"/>
              <a:t>,</a:t>
            </a:r>
            <a:r>
              <a:rPr lang="ru-RU" dirty="0"/>
              <a:t> Фамилия, Имя, Отчество, Специальность)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ПРЕДМЕТ (</a:t>
            </a:r>
            <a:r>
              <a:rPr lang="ru-RU" u="sng" dirty="0" err="1"/>
              <a:t>Код_предмета</a:t>
            </a:r>
            <a:r>
              <a:rPr lang="ru-RU" dirty="0"/>
              <a:t>, Предмет)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ВЕДОМОСТЬ (</a:t>
            </a:r>
            <a:r>
              <a:rPr lang="ru-RU" u="sng" dirty="0" err="1"/>
              <a:t>Код_студ</a:t>
            </a:r>
            <a:r>
              <a:rPr lang="ru-RU" u="sng" dirty="0"/>
              <a:t>, </a:t>
            </a:r>
            <a:r>
              <a:rPr lang="ru-RU" u="sng" dirty="0" err="1"/>
              <a:t>Код_предмета</a:t>
            </a:r>
            <a:r>
              <a:rPr lang="ru-RU" dirty="0"/>
              <a:t>, М1, М2, М3)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SELECT </a:t>
            </a:r>
            <a:r>
              <a:rPr lang="ru-RU" dirty="0" err="1"/>
              <a:t>Код_студ</a:t>
            </a:r>
            <a:r>
              <a:rPr lang="ru-RU" dirty="0"/>
              <a:t>, Фамилия, Имя, Отчество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FROM </a:t>
            </a:r>
            <a:r>
              <a:rPr lang="ru-RU" dirty="0"/>
              <a:t>СТУДЕНТ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WHERE </a:t>
            </a:r>
            <a:r>
              <a:rPr lang="ru-RU" dirty="0"/>
              <a:t>Специальность=’Судебная экспертиза’, </a:t>
            </a:r>
            <a:r>
              <a:rPr lang="ru-RU" dirty="0" err="1"/>
              <a:t>Код_студента</a:t>
            </a:r>
            <a:r>
              <a:rPr lang="ru-RU" dirty="0"/>
              <a:t>=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ru-RU" dirty="0"/>
              <a:t>(</a:t>
            </a:r>
            <a:r>
              <a:rPr lang="en-US" dirty="0"/>
              <a:t>SELECT </a:t>
            </a:r>
            <a:r>
              <a:rPr lang="ru-RU" dirty="0" err="1"/>
              <a:t>Код_студента</a:t>
            </a:r>
            <a:r>
              <a:rPr lang="ru-RU" dirty="0"/>
              <a:t>, (М1+М2+М3) </a:t>
            </a:r>
            <a:r>
              <a:rPr lang="en-US" dirty="0"/>
              <a:t>As</a:t>
            </a:r>
            <a:r>
              <a:rPr lang="ru-RU" dirty="0"/>
              <a:t> </a:t>
            </a:r>
            <a:r>
              <a:rPr lang="ru-RU" dirty="0" err="1"/>
              <a:t>СуммБалл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FROM </a:t>
            </a:r>
            <a:r>
              <a:rPr lang="ru-RU" dirty="0"/>
              <a:t>ВЕДОМОСТЬ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WHERE</a:t>
            </a:r>
            <a:r>
              <a:rPr lang="ru-RU" dirty="0"/>
              <a:t> </a:t>
            </a:r>
            <a:r>
              <a:rPr lang="en-US" dirty="0"/>
              <a:t>(</a:t>
            </a:r>
            <a:r>
              <a:rPr lang="ru-RU" dirty="0" err="1"/>
              <a:t>СуммБалл</a:t>
            </a:r>
            <a:r>
              <a:rPr lang="en-US" dirty="0"/>
              <a:t>&gt;</a:t>
            </a:r>
            <a:r>
              <a:rPr lang="ru-RU" dirty="0"/>
              <a:t>60) </a:t>
            </a:r>
            <a:r>
              <a:rPr lang="en-US" dirty="0"/>
              <a:t>AND </a:t>
            </a:r>
            <a:r>
              <a:rPr lang="ru-RU" dirty="0" err="1"/>
              <a:t>Код_предмета</a:t>
            </a:r>
            <a:r>
              <a:rPr lang="ru-RU" dirty="0"/>
              <a:t>=(</a:t>
            </a:r>
            <a:r>
              <a:rPr lang="en-US" dirty="0"/>
              <a:t>SELECT </a:t>
            </a:r>
            <a:r>
              <a:rPr lang="ru-RU" dirty="0" err="1"/>
              <a:t>Код_предмета</a:t>
            </a:r>
            <a:r>
              <a:rPr lang="ru-RU" dirty="0"/>
              <a:t> </a:t>
            </a:r>
            <a:r>
              <a:rPr lang="en-US" dirty="0"/>
              <a:t>FROM </a:t>
            </a:r>
            <a:r>
              <a:rPr lang="ru-RU" dirty="0"/>
              <a:t>ПРЕДМЕТ </a:t>
            </a:r>
            <a:r>
              <a:rPr lang="en-US" dirty="0"/>
              <a:t>WHERE </a:t>
            </a:r>
            <a:r>
              <a:rPr lang="ru-RU" dirty="0"/>
              <a:t>Предмет=’Базы данных’))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ORDER BY </a:t>
            </a:r>
            <a:r>
              <a:rPr lang="ru-RU" dirty="0" err="1"/>
              <a:t>СуммБалл</a:t>
            </a:r>
            <a:r>
              <a:rPr lang="ru-RU" dirty="0"/>
              <a:t> </a:t>
            </a:r>
            <a:r>
              <a:rPr lang="en-US" dirty="0" err="1"/>
              <a:t>Desc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Заголовок 1">
            <a:extLst>
              <a:ext uri="{FF2B5EF4-FFF2-40B4-BE49-F238E27FC236}">
                <a16:creationId xmlns:a16="http://schemas.microsoft.com/office/drawing/2014/main" id="{2E6836B3-7327-CF4A-B453-80745195A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Задание 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13531D-015E-424E-9767-94473E75B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Имеется отношение ВРАЧ (</a:t>
            </a:r>
            <a:r>
              <a:rPr lang="ru-RU" dirty="0" err="1"/>
              <a:t>Код_врача</a:t>
            </a:r>
            <a:r>
              <a:rPr lang="ru-RU" dirty="0"/>
              <a:t>, </a:t>
            </a:r>
            <a:r>
              <a:rPr lang="ru-RU" dirty="0" err="1"/>
              <a:t>ФИО_врача</a:t>
            </a:r>
            <a:r>
              <a:rPr lang="ru-RU" dirty="0"/>
              <a:t>, </a:t>
            </a:r>
            <a:r>
              <a:rPr lang="ru-RU" dirty="0" err="1"/>
              <a:t>Код_пациента</a:t>
            </a:r>
            <a:r>
              <a:rPr lang="ru-RU" dirty="0"/>
              <a:t>, Дата, Время, Кабинет)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Средствами языка SQL создайте таблицу, описывающую данное отношение.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В ограничениях столбцов </a:t>
            </a:r>
            <a:r>
              <a:rPr lang="ru-RU" dirty="0" err="1"/>
              <a:t>Код_врача</a:t>
            </a:r>
            <a:r>
              <a:rPr lang="ru-RU" dirty="0"/>
              <a:t>, </a:t>
            </a:r>
            <a:r>
              <a:rPr lang="ru-RU" dirty="0" err="1"/>
              <a:t>Код_пациента</a:t>
            </a:r>
            <a:r>
              <a:rPr lang="ru-RU" dirty="0"/>
              <a:t> задать наследование ограничение домена </a:t>
            </a:r>
            <a:r>
              <a:rPr lang="ru-RU" dirty="0" err="1"/>
              <a:t>ID_Номеров</a:t>
            </a:r>
            <a:r>
              <a:rPr lang="ru-RU" dirty="0"/>
              <a:t>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В ограничении столбца </a:t>
            </a:r>
            <a:r>
              <a:rPr lang="ru-RU" dirty="0" err="1"/>
              <a:t>ФИО_врача</a:t>
            </a:r>
            <a:r>
              <a:rPr lang="ru-RU" dirty="0"/>
              <a:t> задать наследование ограничение домена ФИО.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Средствами декларативной поддержки ограничений целостности задать атрибут </a:t>
            </a:r>
            <a:r>
              <a:rPr lang="ru-RU" dirty="0" err="1"/>
              <a:t>Код_пациента</a:t>
            </a:r>
            <a:r>
              <a:rPr lang="ru-RU" dirty="0"/>
              <a:t> в качестве внешнего ключа, ссылающегося на таблицу ПАЦИЕНТЫ.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Задать на свое усмотрение 1 альтернативный ключ, выбор обосновать.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87C57B8-76B3-DE45-AB70-996C9BA66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6088"/>
            <a:ext cx="10515600" cy="5730875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CREATE DOMAIN </a:t>
            </a:r>
            <a:r>
              <a:rPr lang="ru-RU" dirty="0"/>
              <a:t>ФИО</a:t>
            </a:r>
            <a:r>
              <a:rPr lang="en-US" dirty="0"/>
              <a:t>_</a:t>
            </a:r>
            <a:r>
              <a:rPr lang="ru-RU" dirty="0"/>
              <a:t>ВР </a:t>
            </a:r>
            <a:r>
              <a:rPr lang="en-US" dirty="0"/>
              <a:t>AS CHAR (30);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CREATE DOMAIN ID_</a:t>
            </a:r>
            <a:r>
              <a:rPr lang="ru-RU" dirty="0"/>
              <a:t>номеров </a:t>
            </a:r>
            <a:r>
              <a:rPr lang="en-US" dirty="0"/>
              <a:t>AS INTEGER CHECK (VALUE&gt;0);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 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CREATE TABLE </a:t>
            </a:r>
            <a:r>
              <a:rPr lang="ru-RU" dirty="0"/>
              <a:t>ВРАЧ</a:t>
            </a:r>
            <a:r>
              <a:rPr lang="en-US" dirty="0"/>
              <a:t> (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Код</a:t>
            </a:r>
            <a:r>
              <a:rPr lang="en-US" dirty="0"/>
              <a:t>_</a:t>
            </a:r>
            <a:r>
              <a:rPr lang="ru-RU" dirty="0"/>
              <a:t>врача </a:t>
            </a:r>
            <a:r>
              <a:rPr lang="en-US" dirty="0"/>
              <a:t>ID_</a:t>
            </a:r>
            <a:r>
              <a:rPr lang="ru-RU" dirty="0"/>
              <a:t>номеров</a:t>
            </a:r>
            <a:r>
              <a:rPr lang="en-US" dirty="0"/>
              <a:t> PRIMARY KEY,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ФИО</a:t>
            </a:r>
            <a:r>
              <a:rPr lang="en-US" dirty="0"/>
              <a:t>_</a:t>
            </a:r>
            <a:r>
              <a:rPr lang="ru-RU" dirty="0"/>
              <a:t>врача ФИО_ВР</a:t>
            </a:r>
            <a:r>
              <a:rPr lang="en-US" dirty="0"/>
              <a:t>,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/>
              <a:t>Код_пациента</a:t>
            </a:r>
            <a:r>
              <a:rPr lang="ru-RU" dirty="0"/>
              <a:t> </a:t>
            </a:r>
            <a:r>
              <a:rPr lang="en-US" dirty="0"/>
              <a:t>ID</a:t>
            </a:r>
            <a:r>
              <a:rPr lang="ru-RU" dirty="0"/>
              <a:t>_номеров,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Дата </a:t>
            </a:r>
            <a:r>
              <a:rPr lang="en-US" dirty="0"/>
              <a:t>DATE</a:t>
            </a:r>
            <a:r>
              <a:rPr lang="ru-RU" dirty="0"/>
              <a:t>,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Время С</a:t>
            </a:r>
            <a:r>
              <a:rPr lang="en-US" dirty="0"/>
              <a:t>HAR</a:t>
            </a:r>
            <a:r>
              <a:rPr lang="ru-RU" dirty="0"/>
              <a:t> (5),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Кабинет </a:t>
            </a:r>
            <a:r>
              <a:rPr lang="en-US" dirty="0"/>
              <a:t>INTEGER</a:t>
            </a:r>
            <a:r>
              <a:rPr lang="ru-RU" dirty="0"/>
              <a:t>,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FOREIGN KEY </a:t>
            </a:r>
            <a:r>
              <a:rPr lang="ru-RU" dirty="0"/>
              <a:t>Код</a:t>
            </a:r>
            <a:r>
              <a:rPr lang="en-US" dirty="0"/>
              <a:t>_</a:t>
            </a:r>
            <a:r>
              <a:rPr lang="ru-RU" dirty="0"/>
              <a:t>пациента </a:t>
            </a:r>
            <a:r>
              <a:rPr lang="en-US" dirty="0"/>
              <a:t>REFERENCES </a:t>
            </a:r>
            <a:r>
              <a:rPr lang="ru-RU" dirty="0"/>
              <a:t>ПАЦИЕНТ</a:t>
            </a:r>
            <a:r>
              <a:rPr lang="en-US" dirty="0"/>
              <a:t> (</a:t>
            </a:r>
            <a:r>
              <a:rPr lang="ru-RU" dirty="0"/>
              <a:t>Код</a:t>
            </a:r>
            <a:r>
              <a:rPr lang="en-US" dirty="0"/>
              <a:t>_</a:t>
            </a:r>
            <a:r>
              <a:rPr lang="ru-RU" dirty="0"/>
              <a:t>пациента</a:t>
            </a:r>
            <a:r>
              <a:rPr lang="en-US" dirty="0"/>
              <a:t>)) </a:t>
            </a:r>
            <a:r>
              <a:rPr lang="ru-RU" dirty="0"/>
              <a:t>О</a:t>
            </a:r>
            <a:r>
              <a:rPr lang="en-US" dirty="0"/>
              <a:t>N UPDATE CASCADE ON DELETE RESTRICT,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CONSTRAINT </a:t>
            </a:r>
            <a:r>
              <a:rPr lang="en-US" dirty="0" err="1"/>
              <a:t>AltKey</a:t>
            </a:r>
            <a:r>
              <a:rPr lang="en-US" dirty="0"/>
              <a:t> UNIQUE</a:t>
            </a:r>
            <a:r>
              <a:rPr lang="ru-RU" dirty="0"/>
              <a:t> (Фамилия, Имя, Отчество, Кабинет)</a:t>
            </a:r>
            <a:r>
              <a:rPr lang="en-US" dirty="0"/>
              <a:t>)</a:t>
            </a:r>
            <a:r>
              <a:rPr lang="ru-RU" dirty="0"/>
              <a:t>;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Заголовок 1">
            <a:extLst>
              <a:ext uri="{FF2B5EF4-FFF2-40B4-BE49-F238E27FC236}">
                <a16:creationId xmlns:a16="http://schemas.microsoft.com/office/drawing/2014/main" id="{77DFCE08-2E03-F74F-AD72-DE2A37108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Задание 4</a:t>
            </a:r>
          </a:p>
        </p:txBody>
      </p:sp>
      <p:sp>
        <p:nvSpPr>
          <p:cNvPr id="10242" name="Объект 2">
            <a:extLst>
              <a:ext uri="{FF2B5EF4-FFF2-40B4-BE49-F238E27FC236}">
                <a16:creationId xmlns:a16="http://schemas.microsoft.com/office/drawing/2014/main" id="{6FFF282C-16B7-0A44-A6CE-A8A2EC9A07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ru-RU" altLang="ru-RU"/>
              <a:t>Составить запрос на языке </a:t>
            </a:r>
            <a:r>
              <a:rPr lang="en-US" altLang="ru-RU"/>
              <a:t>SQL</a:t>
            </a:r>
            <a:r>
              <a:rPr lang="ru-RU" altLang="ru-RU"/>
              <a:t>: Получить список сотрудников, занятых в отделе 622 или на должности "инженер" с зарплатой не выше 40000, и упорядочить список по фамилиям в порядке, обратном алфавитному. Указать необходимые отношения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alt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Семинар 6" id="{0973A3E1-10D9-EA43-935C-DAFC4B7A9D33}" vid="{6CA0B9FE-5B62-6047-8FEF-658C4A5F9AD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7</TotalTime>
  <Words>664</Words>
  <Application>Microsoft Macintosh PowerPoint</Application>
  <PresentationFormat>Широкоэкранный</PresentationFormat>
  <Paragraphs>64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Разработка запросов на языке SQL</vt:lpstr>
      <vt:lpstr>Задание 1</vt:lpstr>
      <vt:lpstr>Презентация PowerPoint</vt:lpstr>
      <vt:lpstr>Задание 2</vt:lpstr>
      <vt:lpstr>Презентация PowerPoint</vt:lpstr>
      <vt:lpstr>Презентация PowerPoint</vt:lpstr>
      <vt:lpstr>Задание 3</vt:lpstr>
      <vt:lpstr>Презентация PowerPoint</vt:lpstr>
      <vt:lpstr>Задание 4</vt:lpstr>
      <vt:lpstr>Задание 5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запросов на языке SQL</dc:title>
  <dc:creator>Пользователь Microsoft Office</dc:creator>
  <cp:lastModifiedBy>Пользователь Microsoft Office</cp:lastModifiedBy>
  <cp:revision>6</cp:revision>
  <dcterms:created xsi:type="dcterms:W3CDTF">2020-11-26T08:25:02Z</dcterms:created>
  <dcterms:modified xsi:type="dcterms:W3CDTF">2020-12-08T13:01:18Z</dcterms:modified>
</cp:coreProperties>
</file>