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57" r:id="rId3"/>
    <p:sldId id="453" r:id="rId4"/>
    <p:sldId id="454" r:id="rId5"/>
    <p:sldId id="455" r:id="rId6"/>
    <p:sldId id="458" r:id="rId7"/>
    <p:sldId id="459" r:id="rId8"/>
    <p:sldId id="460" r:id="rId9"/>
    <p:sldId id="461" r:id="rId10"/>
    <p:sldId id="462" r:id="rId11"/>
    <p:sldId id="463" r:id="rId12"/>
    <p:sldId id="475" r:id="rId13"/>
    <p:sldId id="496" r:id="rId14"/>
    <p:sldId id="495" r:id="rId15"/>
    <p:sldId id="479" r:id="rId16"/>
    <p:sldId id="480" r:id="rId17"/>
    <p:sldId id="498" r:id="rId18"/>
    <p:sldId id="500" r:id="rId19"/>
    <p:sldId id="499" r:id="rId20"/>
    <p:sldId id="501" r:id="rId21"/>
    <p:sldId id="503" r:id="rId22"/>
    <p:sldId id="502" r:id="rId23"/>
    <p:sldId id="494" r:id="rId24"/>
    <p:sldId id="481" r:id="rId25"/>
    <p:sldId id="504" r:id="rId26"/>
    <p:sldId id="483" r:id="rId27"/>
    <p:sldId id="489" r:id="rId28"/>
    <p:sldId id="490" r:id="rId29"/>
    <p:sldId id="491" r:id="rId30"/>
    <p:sldId id="492" r:id="rId31"/>
    <p:sldId id="493" r:id="rId32"/>
    <p:sldId id="467" r:id="rId33"/>
    <p:sldId id="468" r:id="rId34"/>
    <p:sldId id="470" r:id="rId35"/>
    <p:sldId id="472" r:id="rId36"/>
    <p:sldId id="469" r:id="rId37"/>
    <p:sldId id="471" r:id="rId38"/>
    <p:sldId id="38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810"/>
    <a:srgbClr val="0B8B29"/>
    <a:srgbClr val="230D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022" autoAdjust="0"/>
  </p:normalViewPr>
  <p:slideViewPr>
    <p:cSldViewPr snapToGrid="0">
      <p:cViewPr>
        <p:scale>
          <a:sx n="66" d="100"/>
          <a:sy n="66" d="100"/>
        </p:scale>
        <p:origin x="-734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EC2F-AB0A-4EA6-B756-E6491EB0ACD2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299B-44C4-48A3-9C85-45C8C0422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E%D0%B1%D1%80%D0%B0%D0%B7%D0%BE%D0%B2%D0%B0%D0%BD%D0%B8%D0%B5_%D0%B8_%D0%BD%D0%B0%D1%83%D0%BA%D0%B0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McCarthy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разрабатывает машины, которым присуще разумное поведение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способность цифровых компьютеров решать задачи, которые обычно ассоциируются с высоко интеллектуальными возможностями человека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Файгенбаум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разрабатывает интеллектуальные компьютерные системы обладающие возможностями, которые мы традиционно связываем с человеческим разумом: понимание языка, обучение, способность рассуждать, решать проблемы и т. 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бразование и наука"/>
              </a:rPr>
              <a:t>наука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 том, как научить компьютеры делать что-то, в чем на данный момент человек успешнее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299B-44C4-48A3-9C85-45C8C04224C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143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E52E-5893-4FB9-8B20-876E2AEC1E19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4889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5640390" y="-4649790"/>
            <a:ext cx="85724" cy="1136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0011-79FB-42C0-9C6B-4BBE59964940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9B9-D13E-4406-A394-CE126FA96591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8BE-AD05-4953-A5CD-1341BB6B0295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DAE-7BC0-47F6-948F-22D580E0D59A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175-C5A9-479C-B437-CF658A6F322B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9ECD-6559-4CCA-87DD-5936B1F00C09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28C-7427-4156-943E-CDA8FEFBBEAF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1A4-869F-4C80-8398-71D51508EDB9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9B2-8801-4F3F-B78B-E499232B261B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B1CF-9E62-41AB-888A-F59676091037}" type="datetime1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1658"/>
            <a:ext cx="10515600" cy="2852737"/>
          </a:xfrm>
        </p:spPr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120" y="5496560"/>
            <a:ext cx="4856480" cy="12395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Мартынюк Полина Антоновна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telegram: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PAMartynyuk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email: 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pa-martynyuk@yandex.ru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Герб МГТУ им. Н. Э. Ба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01600"/>
            <a:ext cx="1603374" cy="1891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4720" y="3738880"/>
            <a:ext cx="810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Лекция </a:t>
            </a:r>
            <a:r>
              <a:rPr lang="en-US" b="1" u="sng" dirty="0" smtClean="0"/>
              <a:t>3:</a:t>
            </a:r>
            <a:r>
              <a:rPr lang="en-US" dirty="0" smtClean="0"/>
              <a:t>     </a:t>
            </a:r>
            <a:r>
              <a:rPr lang="ru-RU" dirty="0" smtClean="0"/>
              <a:t>Линейная регрессия. Метрики модели. </a:t>
            </a:r>
            <a:endParaRPr lang="en-US" dirty="0" smtClean="0"/>
          </a:p>
          <a:p>
            <a:r>
              <a:rPr lang="en-US" dirty="0" smtClean="0"/>
              <a:t>	      </a:t>
            </a:r>
            <a:r>
              <a:rPr lang="ru-RU" dirty="0" smtClean="0"/>
              <a:t>Регуляризация.</a:t>
            </a:r>
            <a:r>
              <a:rPr lang="en-US" dirty="0" smtClean="0"/>
              <a:t> </a:t>
            </a:r>
            <a:r>
              <a:rPr lang="ru-RU" dirty="0" smtClean="0"/>
              <a:t>Подбор </a:t>
            </a:r>
            <a:r>
              <a:rPr lang="ru-RU" dirty="0" err="1" smtClean="0"/>
              <a:t>гиперпараметров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	      </a:t>
            </a:r>
            <a:r>
              <a:rPr lang="ru-RU" dirty="0" smtClean="0"/>
              <a:t>Разбиение данных.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Метрика R</a:t>
            </a:r>
            <a:r>
              <a:rPr lang="ru-RU" baseline="30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максимальна при MSE = 0. </a:t>
            </a:r>
            <a:endParaRPr lang="en-US" dirty="0" smtClean="0"/>
          </a:p>
          <a:p>
            <a:r>
              <a:rPr lang="ru-RU" dirty="0" smtClean="0"/>
              <a:t>Значение R</a:t>
            </a:r>
            <a:r>
              <a:rPr lang="ru-RU" baseline="30000" dirty="0" smtClean="0"/>
              <a:t>2</a:t>
            </a:r>
            <a:r>
              <a:rPr lang="ru-RU" dirty="0" smtClean="0"/>
              <a:t> меньше 0 означает, что рассматриваемая модель </a:t>
            </a:r>
            <a:r>
              <a:rPr lang="ru-RU" i="1" dirty="0" smtClean="0"/>
              <a:t>хуже</a:t>
            </a:r>
            <a:r>
              <a:rPr lang="ru-RU" dirty="0" smtClean="0"/>
              <a:t> константой.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473" y="2721929"/>
            <a:ext cx="5082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670" y="4345306"/>
            <a:ext cx="3580130" cy="9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2871" y="5518150"/>
            <a:ext cx="3173729" cy="7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6455" t="85569" r="46304" b="5258"/>
          <a:stretch>
            <a:fillRect/>
          </a:stretch>
        </p:blipFill>
        <p:spPr bwMode="auto">
          <a:xfrm>
            <a:off x="1686560" y="3637280"/>
            <a:ext cx="33528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1596" t="25587" r="12289" b="63122"/>
          <a:stretch>
            <a:fillRect/>
          </a:stretch>
        </p:blipFill>
        <p:spPr bwMode="auto">
          <a:xfrm>
            <a:off x="1127760" y="2854960"/>
            <a:ext cx="12090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подбор</a:t>
            </a:r>
            <a:r>
              <a:rPr lang="en-US" dirty="0" smtClean="0"/>
              <a:t> </a:t>
            </a:r>
            <a:r>
              <a:rPr lang="ru-RU" dirty="0" smtClean="0"/>
              <a:t>параметров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40360" y="1219200"/>
            <a:ext cx="10515600" cy="5059363"/>
          </a:xfrm>
        </p:spPr>
        <p:txBody>
          <a:bodyPr/>
          <a:lstStyle/>
          <a:p>
            <a:r>
              <a:rPr lang="ru-RU" b="1" dirty="0" smtClean="0"/>
              <a:t>Веса</a:t>
            </a:r>
            <a:r>
              <a:rPr lang="ru-RU" dirty="0" smtClean="0"/>
              <a:t> (</a:t>
            </a:r>
            <a:r>
              <a:rPr lang="en-US" dirty="0" smtClean="0"/>
              <a:t>W, b) </a:t>
            </a:r>
            <a:r>
              <a:rPr lang="ru-RU" b="1" dirty="0" smtClean="0"/>
              <a:t>модель подбирает сама </a:t>
            </a:r>
            <a:r>
              <a:rPr lang="ru-RU" dirty="0" smtClean="0"/>
              <a:t>в процессе обучения на данных</a:t>
            </a:r>
          </a:p>
          <a:p>
            <a:r>
              <a:rPr lang="ru-RU" b="1" dirty="0" err="1" smtClean="0"/>
              <a:t>Гиперпараметры</a:t>
            </a:r>
            <a:r>
              <a:rPr lang="ru-RU" b="1" dirty="0" smtClean="0"/>
              <a:t> подбирает разработчик</a:t>
            </a:r>
          </a:p>
          <a:p>
            <a:pPr lvl="1"/>
            <a:r>
              <a:rPr lang="ru-RU" dirty="0" smtClean="0"/>
              <a:t>Число эпох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Скорость обучения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015" y="2755584"/>
            <a:ext cx="4070985" cy="379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0962" name="Picture 2" descr="Введение в машинное обучение и искусственные нейронные с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978" y="3525521"/>
            <a:ext cx="9351424" cy="3055856"/>
          </a:xfrm>
          <a:prstGeom prst="rect">
            <a:avLst/>
          </a:prstGeom>
          <a:noFill/>
        </p:spPr>
      </p:pic>
      <p:sp>
        <p:nvSpPr>
          <p:cNvPr id="6" name="Содержимое 9"/>
          <p:cNvSpPr>
            <a:spLocks noGrp="1"/>
          </p:cNvSpPr>
          <p:nvPr>
            <p:ph idx="1"/>
          </p:nvPr>
        </p:nvSpPr>
        <p:spPr>
          <a:xfrm>
            <a:off x="340360" y="1219201"/>
            <a:ext cx="10515600" cy="220471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Главная цель модели - </a:t>
            </a:r>
            <a:r>
              <a:rPr lang="ru-RU" b="1" dirty="0" smtClean="0"/>
              <a:t>обобщиться</a:t>
            </a:r>
            <a:r>
              <a:rPr lang="ru-RU" dirty="0" smtClean="0"/>
              <a:t> под все экземпляры данных, которые могут встретиться.</a:t>
            </a:r>
          </a:p>
          <a:p>
            <a:pPr fontAlgn="base"/>
            <a:r>
              <a:rPr lang="ru-RU" dirty="0" smtClean="0"/>
              <a:t>Модель может </a:t>
            </a:r>
            <a:r>
              <a:rPr lang="ru-RU" b="1" dirty="0" smtClean="0"/>
              <a:t>переобучиться</a:t>
            </a:r>
            <a:r>
              <a:rPr lang="ru-RU" dirty="0" smtClean="0"/>
              <a:t>, если слишком хорошо выучит тренировочный </a:t>
            </a:r>
            <a:r>
              <a:rPr lang="ru-RU" dirty="0" err="1" smtClean="0"/>
              <a:t>датасет</a:t>
            </a:r>
            <a:r>
              <a:rPr lang="ru-RU" dirty="0" smtClean="0"/>
              <a:t>. Из-за этого результаты на настоящих данных будут хуже.</a:t>
            </a:r>
          </a:p>
          <a:p>
            <a:pPr fontAlgn="base"/>
            <a:r>
              <a:rPr lang="ru-RU" b="1" dirty="0" smtClean="0"/>
              <a:t>Регуляризация</a:t>
            </a:r>
            <a:r>
              <a:rPr lang="ru-RU" dirty="0" smtClean="0"/>
              <a:t> не позволяет модели быть слишком "сложной" или слишком "самоуверенной".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840" y="1134630"/>
            <a:ext cx="7752080" cy="519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26" name="Picture 2" descr="Overfitting dan Underfi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760" y="1109663"/>
            <a:ext cx="7274560" cy="5455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9761"/>
          <a:stretch>
            <a:fillRect/>
          </a:stretch>
        </p:blipFill>
        <p:spPr bwMode="auto">
          <a:xfrm>
            <a:off x="4872410" y="2316104"/>
            <a:ext cx="5866417" cy="37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92" y="2364357"/>
            <a:ext cx="3857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56665" y="5596470"/>
            <a:ext cx="301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1"/>
                </a:solidFill>
              </a:rPr>
              <a:t>Все Марии покупают Волгу?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325120" y="1219201"/>
            <a:ext cx="10530840" cy="772159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Из-за чего возникает переобучение?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321" y="3732381"/>
            <a:ext cx="6397236" cy="251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9"/>
          <p:cNvSpPr>
            <a:spLocks noGrp="1"/>
          </p:cNvSpPr>
          <p:nvPr>
            <p:ph idx="1"/>
          </p:nvPr>
        </p:nvSpPr>
        <p:spPr>
          <a:xfrm>
            <a:off x="325120" y="1219201"/>
            <a:ext cx="10530840" cy="2265679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Проблемы с весами</a:t>
            </a:r>
          </a:p>
          <a:p>
            <a:pPr marL="263525" indent="0" fontAlgn="base">
              <a:buNone/>
            </a:pPr>
            <a:r>
              <a:rPr lang="ru-RU" dirty="0" smtClean="0"/>
              <a:t>Переобучение происходит, если модель слишком сильно полагается только на один параметр, то есть вес одного признака </a:t>
            </a:r>
            <a:r>
              <a:rPr lang="en-US" dirty="0" smtClean="0"/>
              <a:t>“</a:t>
            </a:r>
            <a:r>
              <a:rPr lang="ru-RU" dirty="0" smtClean="0"/>
              <a:t>затмевает</a:t>
            </a:r>
            <a:r>
              <a:rPr lang="en-US" dirty="0" smtClean="0"/>
              <a:t>”</a:t>
            </a:r>
            <a:r>
              <a:rPr lang="ru-RU" dirty="0" smtClean="0"/>
              <a:t> остальные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340360" y="1219201"/>
            <a:ext cx="5572760" cy="5638799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000" b="1" dirty="0" smtClean="0"/>
              <a:t>Регуляризация</a:t>
            </a:r>
            <a:r>
              <a:rPr lang="ru-RU" sz="3000" dirty="0" smtClean="0"/>
              <a:t> — это способ </a:t>
            </a:r>
            <a:r>
              <a:rPr lang="ru-RU" sz="3000" b="1" dirty="0" smtClean="0"/>
              <a:t>научить модель обобщать</a:t>
            </a:r>
            <a:r>
              <a:rPr lang="ru-RU" sz="3000" dirty="0" smtClean="0"/>
              <a:t>, а не просто запоминать данные.</a:t>
            </a:r>
            <a:br>
              <a:rPr lang="ru-RU" sz="3000" dirty="0" smtClean="0"/>
            </a:br>
            <a:r>
              <a:rPr lang="ru-RU" sz="3000" dirty="0" smtClean="0"/>
              <a:t>Она помогает </a:t>
            </a:r>
            <a:r>
              <a:rPr lang="ru-RU" sz="3000" b="1" dirty="0" smtClean="0"/>
              <a:t>предотвратить переобучение</a:t>
            </a:r>
            <a:r>
              <a:rPr lang="ru-RU" sz="3000" dirty="0" smtClean="0"/>
              <a:t>, то есть ситуацию, когда модель слишком точно подгоняется под обучающую выборку и плохо работает на новых данных</a:t>
            </a:r>
            <a:r>
              <a:rPr lang="ru-RU" sz="3000" dirty="0" smtClean="0"/>
              <a:t>.</a:t>
            </a:r>
          </a:p>
          <a:p>
            <a:pPr fontAlgn="base"/>
            <a:endParaRPr lang="ru-RU" sz="3000" dirty="0" smtClean="0"/>
          </a:p>
          <a:p>
            <a:pPr fontAlgn="base"/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Научное объяснение</a:t>
            </a:r>
          </a:p>
          <a:p>
            <a:pPr marL="0" indent="0">
              <a:buNone/>
            </a:pPr>
            <a:r>
              <a:rPr lang="ru-RU" sz="3000" dirty="0" smtClean="0"/>
              <a:t>При обучении модель подбирает параметры (веса), </a:t>
            </a:r>
            <a:r>
              <a:rPr lang="ru-RU" sz="3000" dirty="0" err="1" smtClean="0"/>
              <a:t>минимизируя</a:t>
            </a:r>
            <a:r>
              <a:rPr lang="ru-RU" sz="3000" dirty="0" smtClean="0"/>
              <a:t> ошибку на тренировочных данных.</a:t>
            </a:r>
            <a:br>
              <a:rPr lang="ru-RU" sz="3000" dirty="0" smtClean="0"/>
            </a:br>
            <a:r>
              <a:rPr lang="ru-RU" sz="3000" dirty="0" smtClean="0"/>
              <a:t>Если разрешить весам принимать любые значения, модель может стать слишком сложной и подстроиться даже под случайные шумы.</a:t>
            </a:r>
            <a:br>
              <a:rPr lang="ru-RU" sz="3000" dirty="0" smtClean="0"/>
            </a:br>
            <a:r>
              <a:rPr lang="ru-RU" sz="3000" dirty="0" smtClean="0"/>
              <a:t>Регуляризация добавляет к функции ошибки </a:t>
            </a:r>
            <a:r>
              <a:rPr lang="ru-RU" sz="3000" b="1" dirty="0" smtClean="0"/>
              <a:t>штраф за большие веса</a:t>
            </a:r>
            <a:r>
              <a:rPr lang="ru-RU" sz="3000" dirty="0" smtClean="0"/>
              <a:t> — тем самым "заставляя" модель быть проще и устойчивее.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1986e9fa-c1ca-4f8e-b402-93d39cf7616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4934" y="2103120"/>
            <a:ext cx="5819752" cy="39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340360" y="1219201"/>
            <a:ext cx="9941560" cy="5638799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sz="3000" b="1" dirty="0" smtClean="0"/>
              <a:t>Как это происходит?</a:t>
            </a:r>
          </a:p>
          <a:p>
            <a:pPr marL="0" indent="0" fontAlgn="base">
              <a:buNone/>
            </a:pPr>
            <a:r>
              <a:rPr lang="ru-RU" sz="3000" dirty="0" smtClean="0"/>
              <a:t>При регуляризации мы ограничиваем сложность модели, устанавливая ограничения на величины параметров модели. В частности, мы </a:t>
            </a:r>
            <a:r>
              <a:rPr lang="ru-RU" sz="3000" u="sng" dirty="0" smtClean="0"/>
              <a:t>ограничиваем максимальную величину вектора параметров</a:t>
            </a:r>
            <a:r>
              <a:rPr lang="ru-RU" sz="3000" dirty="0" smtClean="0"/>
              <a:t>. </a:t>
            </a:r>
            <a:endParaRPr lang="ru-RU" sz="3000" dirty="0" smtClean="0"/>
          </a:p>
          <a:p>
            <a:pPr marL="0" indent="0">
              <a:buNone/>
            </a:pPr>
            <a:r>
              <a:rPr lang="ru-RU" sz="3200" dirty="0" smtClean="0"/>
              <a:t>Конкретно, мы ограничиваем </a:t>
            </a:r>
            <a:r>
              <a:rPr lang="ru-RU" sz="3200" b="1" dirty="0" smtClean="0"/>
              <a:t>суммарную величину вектора параметров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Что представляют собой эти ограничения?</a:t>
            </a:r>
            <a:br>
              <a:rPr lang="ru-RU" sz="3200" dirty="0" smtClean="0"/>
            </a:br>
            <a:r>
              <a:rPr lang="ru-RU" sz="3200" dirty="0" smtClean="0"/>
              <a:t>Предположим, что мы задаём условие, что </a:t>
            </a:r>
            <a:r>
              <a:rPr lang="ru-RU" sz="3200" b="1" dirty="0" smtClean="0"/>
              <a:t>сумма абсолютных значений всех параметров </a:t>
            </a:r>
            <a:r>
              <a:rPr lang="ru-RU" sz="3200" b="1" dirty="0" smtClean="0"/>
              <a:t>не </a:t>
            </a:r>
            <a:r>
              <a:rPr lang="ru-RU" sz="3200" b="1" dirty="0" smtClean="0"/>
              <a:t>может превышать некоторое число </a:t>
            </a:r>
            <a:r>
              <a:rPr lang="ru-RU" sz="3200" b="1" dirty="0" smtClean="0"/>
              <a:t>Q</a:t>
            </a:r>
            <a:r>
              <a:rPr lang="ru-RU" sz="3200" dirty="0" smtClean="0"/>
              <a:t>. Иными словами</a:t>
            </a:r>
            <a:r>
              <a:rPr lang="ru-RU" sz="3200" dirty="0" smtClean="0"/>
              <a:t>: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Это ограничение заставляет модель не раздувать параметры слишком сильно, что помогает предотвращать переобучение</a:t>
            </a:r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783" y="4417060"/>
            <a:ext cx="2453713" cy="13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709" y="1221928"/>
            <a:ext cx="5739154" cy="54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3705" y="3058775"/>
            <a:ext cx="744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предыдущих сериях…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340360" y="1219201"/>
            <a:ext cx="4902972" cy="356114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Применение этого ограничения ограничивает допустимые комбинации параметров модели. Теперь мы можем рассматривать </a:t>
            </a:r>
            <a:r>
              <a:rPr lang="ru-RU" b="1" dirty="0" smtClean="0"/>
              <a:t>только те комбинации параметров, абсолютная сумма которых меньше или равна нашему числу</a:t>
            </a:r>
            <a:r>
              <a:rPr lang="ru-RU" dirty="0" smtClean="0"/>
              <a:t> . </a:t>
            </a:r>
            <a:endParaRPr lang="en-US" dirty="0" smtClean="0"/>
          </a:p>
          <a:p>
            <a:pPr fontAlgn="base"/>
            <a:r>
              <a:rPr lang="ru-RU" dirty="0" smtClean="0"/>
              <a:t>Это </a:t>
            </a:r>
            <a:r>
              <a:rPr lang="ru-RU" dirty="0" smtClean="0"/>
              <a:t>означает, что мы можем назначить наш </a:t>
            </a:r>
            <a:r>
              <a:rPr lang="ru-RU" dirty="0" err="1" smtClean="0"/>
              <a:t>регуляризованный</a:t>
            </a:r>
            <a:r>
              <a:rPr lang="ru-RU" dirty="0" smtClean="0"/>
              <a:t> вектор параметров </a:t>
            </a:r>
            <a:r>
              <a:rPr lang="ru-RU" b="1" dirty="0" smtClean="0"/>
              <a:t>только позициям в зелёном </a:t>
            </a:r>
            <a:r>
              <a:rPr lang="ru-RU" b="1" dirty="0" smtClean="0"/>
              <a:t>ромбе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652" y="4856898"/>
            <a:ext cx="2453713" cy="13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278" y="1169043"/>
            <a:ext cx="5756436" cy="55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340359" y="1145895"/>
            <a:ext cx="10852359" cy="135423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При </a:t>
            </a:r>
            <a:r>
              <a:rPr lang="ru-RU" b="1" dirty="0" smtClean="0"/>
              <a:t>малом Q</a:t>
            </a:r>
            <a:r>
              <a:rPr lang="ru-RU" dirty="0" smtClean="0"/>
              <a:t> мы существенно ограничиваем размер параметров. Допустимая область параметров модели сужается, и модель становится значительно </a:t>
            </a:r>
            <a:r>
              <a:rPr lang="ru-RU" b="1" dirty="0" smtClean="0"/>
              <a:t>проще</a:t>
            </a:r>
            <a:r>
              <a:rPr lang="ru-RU" dirty="0" smtClean="0"/>
              <a:t>. </a:t>
            </a:r>
            <a:endParaRPr lang="en-US" dirty="0" smtClean="0"/>
          </a:p>
          <a:p>
            <a:pPr fontAlgn="base"/>
            <a:r>
              <a:rPr lang="ru-RU" dirty="0" smtClean="0"/>
              <a:t>При </a:t>
            </a:r>
            <a:r>
              <a:rPr lang="ru-RU" b="1" dirty="0" smtClean="0"/>
              <a:t>большом Q</a:t>
            </a:r>
            <a:r>
              <a:rPr lang="ru-RU" dirty="0" smtClean="0"/>
              <a:t> мы не сильно ограничиваем размер параметров. Допустимая область параметров модели расширяется, и модель становится </a:t>
            </a:r>
            <a:r>
              <a:rPr lang="ru-RU" b="1" dirty="0" smtClean="0"/>
              <a:t>сложнее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6941" y="2095017"/>
            <a:ext cx="9208699" cy="46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453" y="3451650"/>
            <a:ext cx="4246482" cy="12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068" y="1562583"/>
            <a:ext cx="1988797" cy="113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9154" name="AutoShape 2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What is Overfitting? - AIM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593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 как же формулы?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На </a:t>
            </a:r>
            <a:r>
              <a:rPr lang="ru-RU" dirty="0" smtClean="0"/>
              <a:t>практике удобнее </a:t>
            </a:r>
            <a:r>
              <a:rPr lang="ru-RU" b="1" dirty="0" smtClean="0"/>
              <a:t>не использовать жёсткое ограничение</a:t>
            </a:r>
            <a:r>
              <a:rPr lang="ru-RU" dirty="0" smtClean="0"/>
              <a:t>, а добавлять штраф к функции потерь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Здесь </a:t>
            </a:r>
            <a:r>
              <a:rPr lang="ru-RU" dirty="0" err="1" smtClean="0"/>
              <a:t>λ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smtClean="0"/>
              <a:t>0 </a:t>
            </a:r>
            <a:r>
              <a:rPr lang="ru-RU" dirty="0" smtClean="0"/>
              <a:t>— коэффициент регуляризации, который </a:t>
            </a:r>
            <a:r>
              <a:rPr lang="ru-RU" b="1" dirty="0" smtClean="0"/>
              <a:t>контролирует степень ограничения параметров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Большая </a:t>
            </a:r>
            <a:r>
              <a:rPr lang="ru-RU" dirty="0" err="1" smtClean="0"/>
              <a:t>λ </a:t>
            </a:r>
            <a:r>
              <a:rPr lang="ru-RU" dirty="0" smtClean="0"/>
              <a:t>→ сильнее ограничивает параметры, модель проще, меньше переобучение.</a:t>
            </a:r>
          </a:p>
          <a:p>
            <a:pPr lvl="1"/>
            <a:r>
              <a:rPr lang="ru-RU" dirty="0" smtClean="0"/>
              <a:t>Малая </a:t>
            </a:r>
            <a:r>
              <a:rPr lang="ru-RU" dirty="0" err="1" smtClean="0"/>
              <a:t>λ </a:t>
            </a:r>
            <a:r>
              <a:rPr lang="ru-RU" dirty="0" smtClean="0"/>
              <a:t>→ слабое ограничение, модель может подстраиваться под шум.</a:t>
            </a:r>
          </a:p>
          <a:p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0506" y="1145894"/>
            <a:ext cx="7581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Q — это </a:t>
            </a:r>
            <a:r>
              <a:rPr lang="ru-RU" b="1" dirty="0" smtClean="0"/>
              <a:t>жёсткая граница</a:t>
            </a:r>
            <a:r>
              <a:rPr lang="ru-RU" dirty="0" smtClean="0"/>
              <a:t> на сумму параметров.</a:t>
            </a:r>
          </a:p>
          <a:p>
            <a:r>
              <a:rPr lang="ru-RU" dirty="0" err="1" smtClean="0"/>
              <a:t>λ </a:t>
            </a:r>
            <a:r>
              <a:rPr lang="ru-RU" dirty="0" smtClean="0"/>
              <a:t>— это </a:t>
            </a:r>
            <a:r>
              <a:rPr lang="ru-RU" b="1" dirty="0" smtClean="0"/>
              <a:t>мягкий штраф</a:t>
            </a:r>
            <a:r>
              <a:rPr lang="ru-RU" dirty="0" smtClean="0"/>
              <a:t>, который добавляется к </a:t>
            </a:r>
            <a:r>
              <a:rPr lang="ru-RU" dirty="0" err="1" smtClean="0"/>
              <a:t>Loss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Теоретически можно показать, что для каждого Q существует </a:t>
            </a:r>
            <a:r>
              <a:rPr lang="ru-RU" dirty="0" err="1" smtClean="0"/>
              <a:t>λ</a:t>
            </a:r>
            <a:r>
              <a:rPr lang="ru-RU" dirty="0" smtClean="0"/>
              <a:t>, при котором минимизация </a:t>
            </a:r>
            <a:r>
              <a:rPr lang="ru-RU" dirty="0" err="1" smtClean="0"/>
              <a:t>Loss</a:t>
            </a:r>
            <a:r>
              <a:rPr lang="ru-RU" dirty="0" smtClean="0"/>
              <a:t> с </a:t>
            </a:r>
            <a:r>
              <a:rPr lang="ru-RU" dirty="0" err="1" smtClean="0"/>
              <a:t>λ </a:t>
            </a:r>
            <a:r>
              <a:rPr lang="ru-RU" dirty="0" smtClean="0"/>
              <a:t>эквивалентна решению с ограничением Q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81" y="1238153"/>
            <a:ext cx="4165600" cy="38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325120" y="1219201"/>
            <a:ext cx="4124960" cy="430192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 smtClean="0"/>
              <a:t>L1 </a:t>
            </a:r>
            <a:r>
              <a:rPr lang="en-US" b="1" dirty="0" err="1" smtClean="0"/>
              <a:t>регуляризация</a:t>
            </a:r>
            <a:endParaRPr lang="en-US" b="1" dirty="0" smtClean="0"/>
          </a:p>
          <a:p>
            <a:pPr fontAlgn="base"/>
            <a:r>
              <a:rPr lang="en-US" b="1" dirty="0" smtClean="0"/>
              <a:t>Lasso (Least Absolute Shrinkage and</a:t>
            </a:r>
            <a:r>
              <a:rPr lang="ru-RU" b="1" dirty="0" smtClean="0"/>
              <a:t> </a:t>
            </a:r>
            <a:r>
              <a:rPr lang="en-US" b="1" dirty="0" smtClean="0"/>
              <a:t>Selection Operator)</a:t>
            </a:r>
          </a:p>
          <a:p>
            <a:pPr fontAlgn="base"/>
            <a:endParaRPr lang="en-US" b="1" dirty="0" smtClean="0"/>
          </a:p>
          <a:p>
            <a:pPr fontAlgn="base"/>
            <a:endParaRPr lang="en-US" b="1" dirty="0" smtClean="0"/>
          </a:p>
          <a:p>
            <a:pPr fontAlgn="base"/>
            <a:endParaRPr lang="en-US" b="1" dirty="0" smtClean="0"/>
          </a:p>
          <a:p>
            <a:pPr fontAlgn="base"/>
            <a:r>
              <a:rPr lang="ru-RU" dirty="0" smtClean="0"/>
              <a:t>Свободный член (смещение 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ru-RU" b="1" dirty="0" smtClean="0"/>
              <a:t>не входит </a:t>
            </a:r>
            <a:r>
              <a:rPr lang="ru-RU" dirty="0" smtClean="0"/>
              <a:t>в компонент регуляризации!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360" y="1229360"/>
            <a:ext cx="4901140" cy="382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8061673" y="3513441"/>
            <a:ext cx="1681767" cy="1009291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1227" y="5537200"/>
            <a:ext cx="7266702" cy="7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424954" y="5470489"/>
            <a:ext cx="2546326" cy="869352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Функция знака sign(x) : Помогите решить / разобраться (М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8934" y="1513840"/>
            <a:ext cx="3248975" cy="1082993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935" y="2774167"/>
            <a:ext cx="1965667" cy="11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81" y="1238153"/>
            <a:ext cx="4165600" cy="38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343" y="5491163"/>
            <a:ext cx="795964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1354" y="5409528"/>
            <a:ext cx="2536166" cy="1009291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1193" y="3513441"/>
            <a:ext cx="839637" cy="1009291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325120" y="1219201"/>
            <a:ext cx="4124960" cy="4278774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/>
              <a:t>L2 </a:t>
            </a:r>
            <a:r>
              <a:rPr lang="ru-RU" b="1" dirty="0" smtClean="0"/>
              <a:t>регуляризация</a:t>
            </a:r>
          </a:p>
          <a:p>
            <a:pPr fontAlgn="base"/>
            <a:r>
              <a:rPr lang="en-US" b="1" dirty="0" smtClean="0"/>
              <a:t>Ridge</a:t>
            </a:r>
          </a:p>
          <a:p>
            <a:pPr fontAlgn="base"/>
            <a:endParaRPr lang="en-US" b="1" dirty="0" smtClean="0"/>
          </a:p>
          <a:p>
            <a:pPr fontAlgn="base"/>
            <a:endParaRPr lang="en-US" b="1" dirty="0" smtClean="0"/>
          </a:p>
          <a:p>
            <a:pPr fontAlgn="base"/>
            <a:endParaRPr lang="en-US" b="1" dirty="0" smtClean="0"/>
          </a:p>
          <a:p>
            <a:pPr fontAlgn="base"/>
            <a:r>
              <a:rPr lang="ru-RU" dirty="0" smtClean="0"/>
              <a:t>Свободный член (смещение 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ru-RU" b="1" dirty="0" smtClean="0"/>
              <a:t>не входит </a:t>
            </a:r>
            <a:r>
              <a:rPr lang="ru-RU" dirty="0" smtClean="0"/>
              <a:t>в компонент регуляризации!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51" y="2241790"/>
            <a:ext cx="2316524" cy="14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5649475" y="1080304"/>
            <a:ext cx="5149706" cy="59802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b="1" dirty="0" smtClean="0"/>
              <a:t>L2 </a:t>
            </a:r>
            <a:r>
              <a:rPr lang="ru-RU" b="1" dirty="0" smtClean="0"/>
              <a:t>регуляризация</a:t>
            </a:r>
            <a:r>
              <a:rPr lang="en-US" b="1" dirty="0" smtClean="0"/>
              <a:t> (Ridge)</a:t>
            </a:r>
            <a:endParaRPr lang="en-US" b="1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9560" y="1632032"/>
            <a:ext cx="5045801" cy="522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50"/>
          <a:stretch>
            <a:fillRect/>
          </a:stretch>
        </p:blipFill>
        <p:spPr bwMode="auto">
          <a:xfrm>
            <a:off x="613458" y="1495245"/>
            <a:ext cx="5058137" cy="54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9"/>
          <p:cNvSpPr txBox="1">
            <a:spLocks/>
          </p:cNvSpPr>
          <p:nvPr/>
        </p:nvSpPr>
        <p:spPr>
          <a:xfrm>
            <a:off x="627991" y="1070657"/>
            <a:ext cx="5149706" cy="59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L1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регуляризация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(Lasso)</a:t>
            </a: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dirty="0" smtClean="0"/>
              <a:t>Регуляризация </a:t>
            </a:r>
            <a:r>
              <a:rPr lang="en-US" sz="3600" dirty="0" smtClean="0"/>
              <a:t>/ Regularization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27" y="3467771"/>
            <a:ext cx="69643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80797"/>
          <a:stretch>
            <a:fillRect/>
          </a:stretch>
        </p:blipFill>
        <p:spPr bwMode="auto">
          <a:xfrm>
            <a:off x="7477760" y="2032001"/>
            <a:ext cx="1420553" cy="8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82794" t="27836"/>
          <a:stretch>
            <a:fillRect/>
          </a:stretch>
        </p:blipFill>
        <p:spPr bwMode="auto">
          <a:xfrm>
            <a:off x="4643120" y="1105026"/>
            <a:ext cx="1016000" cy="11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25120" y="1219201"/>
            <a:ext cx="9906000" cy="3749039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Параметр регуляризации</a:t>
            </a:r>
          </a:p>
          <a:p>
            <a:pPr fontAlgn="base"/>
            <a:endParaRPr lang="ru-RU" b="1" dirty="0" smtClean="0"/>
          </a:p>
          <a:p>
            <a:pPr fontAlgn="base"/>
            <a:r>
              <a:rPr lang="ru-RU" b="1" dirty="0" smtClean="0"/>
              <a:t>В </a:t>
            </a:r>
            <a:r>
              <a:rPr lang="en-US" b="1" dirty="0" err="1" smtClean="0"/>
              <a:t>sklearn</a:t>
            </a:r>
            <a:r>
              <a:rPr lang="en-US" b="1" dirty="0" smtClean="0"/>
              <a:t> </a:t>
            </a:r>
            <a:r>
              <a:rPr lang="ru-RU" b="1" dirty="0" smtClean="0"/>
              <a:t>используется обратный параметр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Разбиение данных</a:t>
            </a:r>
            <a:r>
              <a:rPr lang="en-US" dirty="0" smtClean="0"/>
              <a:t>: Hold-out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одержимое 9"/>
          <p:cNvSpPr>
            <a:spLocks noGrp="1"/>
          </p:cNvSpPr>
          <p:nvPr>
            <p:ph idx="1"/>
          </p:nvPr>
        </p:nvSpPr>
        <p:spPr>
          <a:xfrm>
            <a:off x="838200" y="1574800"/>
            <a:ext cx="4211320" cy="4734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Метод </a:t>
            </a:r>
            <a:r>
              <a:rPr lang="ru-RU" sz="2400" b="1" dirty="0" err="1" smtClean="0"/>
              <a:t>hold-out</a:t>
            </a:r>
            <a:r>
              <a:rPr lang="ru-RU" sz="2400" dirty="0" smtClean="0"/>
              <a:t> представляет из себя простое разделение на </a:t>
            </a:r>
            <a:r>
              <a:rPr lang="ru-RU" sz="2400" dirty="0" err="1" smtClean="0"/>
              <a:t>train</a:t>
            </a:r>
            <a:r>
              <a:rPr lang="ru-RU" sz="2400" dirty="0" smtClean="0"/>
              <a:t> и </a:t>
            </a:r>
            <a:r>
              <a:rPr lang="ru-RU" sz="2400" dirty="0" err="1" smtClean="0"/>
              <a:t>test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64160" y="2875280"/>
            <a:ext cx="9753600" cy="3190240"/>
          </a:xfrm>
          <a:prstGeom prst="roundRect">
            <a:avLst>
              <a:gd name="adj" fmla="val 25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sklearn.model_selection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train_test_split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X, y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np.arange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).reshape((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500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)),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np.arange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500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train_test_split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X,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y,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test_size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0.2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random_state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42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55920" y="1956415"/>
            <a:ext cx="3484880" cy="36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33840" y="1956415"/>
            <a:ext cx="1574800" cy="360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45760" y="1346815"/>
            <a:ext cx="52832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8393" y="2393295"/>
            <a:ext cx="25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B8B29"/>
                </a:solidFill>
              </a:rPr>
              <a:t>Обучение модели</a:t>
            </a:r>
            <a:endParaRPr lang="ru-RU" sz="2400" dirty="0">
              <a:solidFill>
                <a:srgbClr val="0B8B2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3513" y="2393295"/>
            <a:ext cx="222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Оценка модели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200" y="6188055"/>
            <a:ext cx="12212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https://scikit-learn.org/stable/modules/generated/sklearn.model_selection.train_test_split.html</a:t>
            </a:r>
            <a:endParaRPr lang="ru-RU" sz="15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Разбиение данных</a:t>
            </a:r>
            <a:r>
              <a:rPr lang="en-US" dirty="0" smtClean="0"/>
              <a:t>: Hold-out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160" y="1239520"/>
            <a:ext cx="10556240" cy="1981200"/>
          </a:xfrm>
          <a:prstGeom prst="roundRect">
            <a:avLst>
              <a:gd name="adj" fmla="val 25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8000"/>
                </a:solidFill>
                <a:latin typeface="Courier New"/>
              </a:rPr>
              <a:t># </a:t>
            </a:r>
            <a:r>
              <a:rPr lang="ru-RU" dirty="0" err="1" smtClean="0">
                <a:solidFill>
                  <a:srgbClr val="008000"/>
                </a:solidFill>
                <a:latin typeface="Courier New"/>
              </a:rPr>
              <a:t>np.arange</a:t>
            </a:r>
            <a:r>
              <a:rPr lang="ru-RU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ru-RU" dirty="0" err="1" smtClean="0">
                <a:solidFill>
                  <a:srgbClr val="008000"/>
                </a:solidFill>
                <a:latin typeface="Courier New"/>
              </a:rPr>
              <a:t>n</a:t>
            </a:r>
            <a:r>
              <a:rPr lang="ru-RU" dirty="0" smtClean="0">
                <a:solidFill>
                  <a:srgbClr val="008000"/>
                </a:solidFill>
                <a:latin typeface="Courier New"/>
              </a:rPr>
              <a:t>) возвращает равномерно распределенные значения в пределах заданного интервала.</a:t>
            </a:r>
            <a:endParaRPr lang="ru-RU" dirty="0" smtClean="0">
              <a:solidFill>
                <a:srgbClr val="000000"/>
              </a:solidFill>
              <a:latin typeface="Courier New"/>
            </a:endParaRPr>
          </a:p>
          <a:p>
            <a:r>
              <a:rPr lang="ru-RU" dirty="0" err="1" smtClean="0">
                <a:solidFill>
                  <a:srgbClr val="795E26"/>
                </a:solidFill>
                <a:latin typeface="Courier New"/>
              </a:rPr>
              <a:t>print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ru-RU" dirty="0" err="1" smtClean="0">
                <a:solidFill>
                  <a:srgbClr val="000000"/>
                </a:solidFill>
                <a:latin typeface="Courier New"/>
              </a:rPr>
              <a:t>np.arange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ru-RU" dirty="0" smtClean="0">
                <a:solidFill>
                  <a:srgbClr val="116644"/>
                </a:solidFill>
                <a:latin typeface="Courier New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))</a:t>
            </a:r>
          </a:p>
          <a:p>
            <a:r>
              <a:rPr lang="ru-RU" dirty="0" smtClean="0">
                <a:solidFill>
                  <a:srgbClr val="A31515"/>
                </a:solidFill>
                <a:latin typeface="Courier New"/>
              </a:rPr>
              <a:t>'''</a:t>
            </a:r>
            <a:endParaRPr lang="ru-RU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Output: </a:t>
            </a:r>
            <a:r>
              <a:rPr lang="ru-RU" dirty="0" smtClean="0">
                <a:solidFill>
                  <a:srgbClr val="A31515"/>
                </a:solidFill>
                <a:latin typeface="Courier New"/>
              </a:rPr>
              <a:t>[1 2 3]</a:t>
            </a:r>
            <a:endParaRPr lang="ru-RU" dirty="0" smtClean="0">
              <a:solidFill>
                <a:srgbClr val="000000"/>
              </a:solidFill>
              <a:latin typeface="Courier New"/>
            </a:endParaRPr>
          </a:p>
          <a:p>
            <a:r>
              <a:rPr lang="ru-RU" dirty="0" smtClean="0">
                <a:solidFill>
                  <a:srgbClr val="A31515"/>
                </a:solidFill>
                <a:latin typeface="Courier New"/>
              </a:rPr>
              <a:t>'''</a:t>
            </a:r>
            <a:endParaRPr lang="ru-RU" b="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160" y="3738880"/>
            <a:ext cx="10556240" cy="2560320"/>
          </a:xfrm>
          <a:prstGeom prst="roundRect">
            <a:avLst>
              <a:gd name="adj" fmla="val 25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8000"/>
                </a:solidFill>
                <a:latin typeface="Courier New"/>
              </a:rPr>
              <a:t># </a:t>
            </a:r>
            <a:r>
              <a:rPr lang="en-US" dirty="0" err="1" smtClean="0">
                <a:solidFill>
                  <a:srgbClr val="008000"/>
                </a:solidFill>
                <a:latin typeface="Courier New"/>
              </a:rPr>
              <a:t>array.reshape</a:t>
            </a:r>
            <a:r>
              <a:rPr lang="en-US" dirty="0" smtClean="0">
                <a:solidFill>
                  <a:srgbClr val="008000"/>
                </a:solidFill>
                <a:latin typeface="Courier New"/>
              </a:rPr>
              <a:t>((n, m)) </a:t>
            </a:r>
            <a:r>
              <a:rPr lang="ru-RU" dirty="0" smtClean="0">
                <a:solidFill>
                  <a:srgbClr val="008000"/>
                </a:solidFill>
                <a:latin typeface="Courier New"/>
              </a:rPr>
              <a:t>придает массиву новую форму, не изменяя его данные.</a:t>
            </a:r>
            <a:endParaRPr lang="ru-RU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a =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np.arange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116644"/>
                </a:solidFill>
                <a:latin typeface="Courier New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).reshape((</a:t>
            </a:r>
            <a:r>
              <a:rPr lang="en-US" dirty="0" smtClean="0">
                <a:solidFill>
                  <a:srgbClr val="116644"/>
                </a:solidFill>
                <a:latin typeface="Courier New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116644"/>
                </a:solidFill>
                <a:latin typeface="Courier New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))</a:t>
            </a:r>
          </a:p>
          <a:p>
            <a:r>
              <a:rPr lang="en-US" dirty="0" smtClean="0">
                <a:solidFill>
                  <a:srgbClr val="795E26"/>
                </a:solidFill>
                <a:latin typeface="Courier New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(a)</a:t>
            </a: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'''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Output: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[[0 1]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 [2 3]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 [4 5]]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A31515"/>
                </a:solidFill>
                <a:latin typeface="Courier New"/>
              </a:rPr>
              <a:t>'''</a:t>
            </a:r>
            <a:endParaRPr lang="en-US" b="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60" y="6326108"/>
            <a:ext cx="113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https://numpy.org/doc/stable/reference/generated/numpy.reshape.html#numpy-reshape</a:t>
            </a:r>
            <a:endParaRPr lang="ru-RU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160" y="3257788"/>
            <a:ext cx="928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https://numpy.org/doc/stable/reference/generated/numpy.arange.html</a:t>
            </a:r>
            <a:endParaRPr lang="ru-RU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подбор </a:t>
            </a:r>
            <a:r>
              <a:rPr lang="ru-RU" dirty="0" err="1" smtClean="0"/>
              <a:t>гиперпараметров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1640821" y="2305490"/>
            <a:ext cx="1254779" cy="1331789"/>
            <a:chOff x="980422" y="984690"/>
            <a:chExt cx="1864504" cy="199472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1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1778000" y="1554480"/>
            <a:ext cx="3484880" cy="36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812800" y="277368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0.5 </a:t>
            </a:r>
            <a:endParaRPr lang="ru-RU" dirty="0"/>
          </a:p>
        </p:txBody>
      </p:sp>
      <p:grpSp>
        <p:nvGrpSpPr>
          <p:cNvPr id="4" name="Группа 18"/>
          <p:cNvGrpSpPr/>
          <p:nvPr/>
        </p:nvGrpSpPr>
        <p:grpSpPr>
          <a:xfrm>
            <a:off x="4333221" y="2315650"/>
            <a:ext cx="1254779" cy="1331789"/>
            <a:chOff x="980422" y="984690"/>
            <a:chExt cx="1864504" cy="199472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21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2" name="Пятиугольник 21"/>
          <p:cNvSpPr/>
          <p:nvPr/>
        </p:nvSpPr>
        <p:spPr>
          <a:xfrm>
            <a:off x="3505200" y="278384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2021840" y="1828800"/>
            <a:ext cx="4267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744720" y="1838960"/>
            <a:ext cx="4267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24"/>
          <p:cNvGrpSpPr/>
          <p:nvPr/>
        </p:nvGrpSpPr>
        <p:grpSpPr>
          <a:xfrm>
            <a:off x="11983701" y="-1565470"/>
            <a:ext cx="1254779" cy="1331789"/>
            <a:chOff x="980422" y="984690"/>
            <a:chExt cx="1864504" cy="199472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27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8" name="Стрелка вниз 27"/>
          <p:cNvSpPr/>
          <p:nvPr/>
        </p:nvSpPr>
        <p:spPr>
          <a:xfrm>
            <a:off x="2042160" y="3688080"/>
            <a:ext cx="426720" cy="3657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765040" y="3698240"/>
            <a:ext cx="426720" cy="3657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1640821" y="4174930"/>
            <a:ext cx="1254779" cy="1331789"/>
            <a:chOff x="980422" y="984690"/>
            <a:chExt cx="1864504" cy="199472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3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3" name="Пятиугольник 32"/>
          <p:cNvSpPr/>
          <p:nvPr/>
        </p:nvSpPr>
        <p:spPr>
          <a:xfrm>
            <a:off x="812800" y="464312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0.5 </a:t>
            </a:r>
            <a:endParaRPr lang="ru-RU" dirty="0"/>
          </a:p>
        </p:txBody>
      </p:sp>
      <p:grpSp>
        <p:nvGrpSpPr>
          <p:cNvPr id="8" name="Группа 33"/>
          <p:cNvGrpSpPr/>
          <p:nvPr/>
        </p:nvGrpSpPr>
        <p:grpSpPr>
          <a:xfrm>
            <a:off x="4333221" y="4185090"/>
            <a:ext cx="1254779" cy="1331789"/>
            <a:chOff x="980422" y="984690"/>
            <a:chExt cx="1864504" cy="199472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3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7" name="Пятиугольник 36"/>
          <p:cNvSpPr/>
          <p:nvPr/>
        </p:nvSpPr>
        <p:spPr>
          <a:xfrm>
            <a:off x="3505200" y="465328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9433" y="3677920"/>
            <a:ext cx="150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Обучение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73680" y="5720080"/>
            <a:ext cx="1574800" cy="360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2905760" y="5364480"/>
            <a:ext cx="335280" cy="3657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942080" y="5334000"/>
            <a:ext cx="416560" cy="4165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 вниз 46"/>
          <p:cNvSpPr/>
          <p:nvPr/>
        </p:nvSpPr>
        <p:spPr>
          <a:xfrm>
            <a:off x="2001520" y="5659120"/>
            <a:ext cx="426720" cy="3657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4724400" y="5669280"/>
            <a:ext cx="426720" cy="3657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153" y="5557520"/>
            <a:ext cx="118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Оценка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65156" y="6145014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R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0.3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388036" y="6145014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R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0.9</a:t>
            </a:r>
            <a:endParaRPr lang="ru-RU" sz="2400" dirty="0"/>
          </a:p>
        </p:txBody>
      </p:sp>
      <p:pic>
        <p:nvPicPr>
          <p:cNvPr id="4098" name="Picture 2" descr="Золотой кубок – Бесплатные иконки: спорт и соревн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056" y="5677853"/>
            <a:ext cx="850264" cy="850264"/>
          </a:xfrm>
          <a:prstGeom prst="rect">
            <a:avLst/>
          </a:prstGeom>
          <a:noFill/>
        </p:spPr>
      </p:pic>
      <p:sp>
        <p:nvSpPr>
          <p:cNvPr id="53" name="Скругленный прямоугольник 52"/>
          <p:cNvSpPr/>
          <p:nvPr/>
        </p:nvSpPr>
        <p:spPr>
          <a:xfrm>
            <a:off x="6929120" y="1574801"/>
            <a:ext cx="3484880" cy="36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grpSp>
        <p:nvGrpSpPr>
          <p:cNvPr id="9" name="Группа 53"/>
          <p:cNvGrpSpPr/>
          <p:nvPr/>
        </p:nvGrpSpPr>
        <p:grpSpPr>
          <a:xfrm>
            <a:off x="8072101" y="2488371"/>
            <a:ext cx="1254779" cy="1331789"/>
            <a:chOff x="980422" y="984690"/>
            <a:chExt cx="1864504" cy="1994729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5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7" name="Пятиугольник 56"/>
          <p:cNvSpPr/>
          <p:nvPr/>
        </p:nvSpPr>
        <p:spPr>
          <a:xfrm>
            <a:off x="7244080" y="2956561"/>
            <a:ext cx="975360" cy="58928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8483600" y="2011681"/>
            <a:ext cx="4267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503920" y="3870961"/>
            <a:ext cx="426720" cy="3657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Группа 59"/>
          <p:cNvGrpSpPr/>
          <p:nvPr/>
        </p:nvGrpSpPr>
        <p:grpSpPr>
          <a:xfrm>
            <a:off x="8072101" y="4357811"/>
            <a:ext cx="1254779" cy="1331789"/>
            <a:chOff x="980422" y="984690"/>
            <a:chExt cx="1864504" cy="1994729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6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3" name="Пятиугольник 62"/>
          <p:cNvSpPr/>
          <p:nvPr/>
        </p:nvSpPr>
        <p:spPr>
          <a:xfrm>
            <a:off x="7244080" y="4826001"/>
            <a:ext cx="975360" cy="58928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65" name="Стрелка вниз 64"/>
          <p:cNvSpPr/>
          <p:nvPr/>
        </p:nvSpPr>
        <p:spPr>
          <a:xfrm>
            <a:off x="8503920" y="5821680"/>
            <a:ext cx="426720" cy="3657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67556" y="6297414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R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0.9</a:t>
            </a:r>
            <a:endParaRPr lang="ru-RU" sz="24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753600" y="4866640"/>
            <a:ext cx="1574800" cy="360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cxnSp>
        <p:nvCxnSpPr>
          <p:cNvPr id="68" name="Прямая со стрелкой 67"/>
          <p:cNvCxnSpPr>
            <a:stCxn id="67" idx="1"/>
            <a:endCxn id="61" idx="3"/>
          </p:cNvCxnSpPr>
          <p:nvPr/>
        </p:nvCxnSpPr>
        <p:spPr>
          <a:xfrm flipH="1" flipV="1">
            <a:off x="9326880" y="5044441"/>
            <a:ext cx="426720" cy="21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ятиугольник 72"/>
          <p:cNvSpPr/>
          <p:nvPr/>
        </p:nvSpPr>
        <p:spPr>
          <a:xfrm>
            <a:off x="3505200" y="4653280"/>
            <a:ext cx="975360" cy="58928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151811" y="1005840"/>
            <a:ext cx="464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1. Подбор </a:t>
            </a:r>
            <a:r>
              <a:rPr lang="ru-RU" sz="2800" dirty="0" err="1" smtClean="0">
                <a:solidFill>
                  <a:schemeClr val="accent1"/>
                </a:solidFill>
              </a:rPr>
              <a:t>гиперпараметров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21021" y="1016000"/>
            <a:ext cx="438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2. Оценка итоговой модели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41741" y="3434080"/>
            <a:ext cx="2081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здесь нехорошо?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3" grpId="0" animBg="1"/>
      <p:bldP spid="37" grpId="0" animBg="1"/>
      <p:bldP spid="38" grpId="0"/>
      <p:bldP spid="39" grpId="0" animBg="1"/>
      <p:bldP spid="47" grpId="0" animBg="1"/>
      <p:bldP spid="48" grpId="0" animBg="1"/>
      <p:bldP spid="49" grpId="0"/>
      <p:bldP spid="50" grpId="0"/>
      <p:bldP spid="51" grpId="0"/>
      <p:bldP spid="53" grpId="0" animBg="1"/>
      <p:bldP spid="57" grpId="0" animBg="1"/>
      <p:bldP spid="58" grpId="0" animBg="1"/>
      <p:bldP spid="59" grpId="0" animBg="1"/>
      <p:bldP spid="63" grpId="0" animBg="1"/>
      <p:bldP spid="65" grpId="0" animBg="1"/>
      <p:bldP spid="66" grpId="0"/>
      <p:bldP spid="67" grpId="0" animBg="1"/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u="sng" dirty="0" smtClean="0"/>
              <a:t>Регрессия</a:t>
            </a:r>
            <a:r>
              <a:rPr lang="ru-RU" dirty="0" smtClean="0"/>
              <a:t> – </a:t>
            </a:r>
            <a:r>
              <a:rPr lang="ru-RU" b="1" dirty="0" smtClean="0"/>
              <a:t>предсказание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	числового значения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dirty="0" smtClean="0"/>
              <a:t>по входным данным.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Функция модели в общем виде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1) Смещение – </a:t>
            </a:r>
            <a:r>
              <a:rPr lang="en-US" i="1" dirty="0" smtClean="0"/>
              <a:t>b					</a:t>
            </a:r>
            <a:r>
              <a:rPr lang="en-US" dirty="0" smtClean="0"/>
              <a:t>2) </a:t>
            </a:r>
            <a:r>
              <a:rPr lang="ru-RU" dirty="0" smtClean="0"/>
              <a:t>Смещение </a:t>
            </a:r>
            <a:r>
              <a:rPr lang="ru-RU" i="1" dirty="0" smtClean="0"/>
              <a:t>– </a:t>
            </a:r>
            <a:r>
              <a:rPr lang="en-US" i="1" dirty="0" smtClean="0"/>
              <a:t>w</a:t>
            </a:r>
            <a:r>
              <a:rPr lang="en-US" sz="1400" i="1" dirty="0" smtClean="0"/>
              <a:t>0</a:t>
            </a:r>
            <a:endParaRPr lang="ru-RU" i="1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68680" y="4729322"/>
            <a:ext cx="3810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255193" y="4772184"/>
            <a:ext cx="2924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22185" y="6162675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r="3806"/>
          <a:stretch>
            <a:fillRect/>
          </a:stretch>
        </p:blipFill>
        <p:spPr bwMode="auto">
          <a:xfrm>
            <a:off x="6573520" y="368507"/>
            <a:ext cx="4592320" cy="375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подбор </a:t>
            </a:r>
            <a:r>
              <a:rPr lang="ru-RU" dirty="0" err="1" smtClean="0"/>
              <a:t>гиперпараметров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368280" cy="264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Тестовое множество не должно использоваться в процессе обучения</a:t>
            </a:r>
            <a:r>
              <a:rPr lang="ru-RU" dirty="0" smtClean="0"/>
              <a:t>, поскольку это нарушает чистоту обучения(в модель через подобранные </a:t>
            </a:r>
            <a:r>
              <a:rPr lang="ru-RU" dirty="0" err="1" smtClean="0"/>
              <a:t>гиперпараметры</a:t>
            </a:r>
            <a:r>
              <a:rPr lang="ru-RU" dirty="0" smtClean="0"/>
              <a:t> просачивается информация о тестовой выборке)</a:t>
            </a:r>
          </a:p>
          <a:p>
            <a:pPr marL="0" indent="0">
              <a:buNone/>
            </a:pPr>
            <a:r>
              <a:rPr lang="ru-RU" dirty="0" smtClean="0"/>
              <a:t>Как решить проблему?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Выделить свой </a:t>
            </a:r>
            <a:r>
              <a:rPr lang="en-US" dirty="0" smtClean="0"/>
              <a:t>test</a:t>
            </a:r>
            <a:r>
              <a:rPr lang="ru-RU" dirty="0" smtClean="0"/>
              <a:t> в рамках </a:t>
            </a:r>
            <a:r>
              <a:rPr lang="en-US" dirty="0" smtClean="0"/>
              <a:t>train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760" y="4618335"/>
            <a:ext cx="3616960" cy="36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2640" y="4618335"/>
            <a:ext cx="1513840" cy="360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3600" y="3724255"/>
            <a:ext cx="52832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9513" y="5969615"/>
            <a:ext cx="2080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Обучение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варианта модели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1913" y="5106015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Итоговая оценка модели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18560" y="4196080"/>
            <a:ext cx="477520" cy="345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400800" y="4196080"/>
            <a:ext cx="477520" cy="345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08400" y="5100320"/>
            <a:ext cx="477520" cy="345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3920" y="5553055"/>
            <a:ext cx="226568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1200" y="5553055"/>
            <a:ext cx="1097280" cy="360000"/>
          </a:xfrm>
          <a:prstGeom prst="roundRect">
            <a:avLst/>
          </a:prstGeom>
          <a:solidFill>
            <a:srgbClr val="FFC000"/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4876" y="5969615"/>
            <a:ext cx="2547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A8810"/>
                </a:solidFill>
              </a:rPr>
              <a:t>Оценка для подбора </a:t>
            </a:r>
          </a:p>
          <a:p>
            <a:pPr algn="ctr"/>
            <a:r>
              <a:rPr lang="ru-RU" sz="2000" dirty="0" smtClean="0">
                <a:solidFill>
                  <a:srgbClr val="CA8810"/>
                </a:solidFill>
              </a:rPr>
              <a:t>наилучшего варианта</a:t>
            </a:r>
            <a:endParaRPr lang="ru-RU" sz="2000" dirty="0">
              <a:solidFill>
                <a:srgbClr val="CA88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подбор </a:t>
            </a:r>
            <a:r>
              <a:rPr lang="ru-RU" dirty="0" err="1" smtClean="0"/>
              <a:t>гиперпараметров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1640821" y="2305490"/>
            <a:ext cx="1254779" cy="1331789"/>
            <a:chOff x="980422" y="984690"/>
            <a:chExt cx="1864504" cy="199472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1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2316480" y="1493520"/>
            <a:ext cx="252984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812800" y="277368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0.5 </a:t>
            </a:r>
            <a:endParaRPr lang="ru-RU" dirty="0"/>
          </a:p>
        </p:txBody>
      </p:sp>
      <p:grpSp>
        <p:nvGrpSpPr>
          <p:cNvPr id="4" name="Группа 18"/>
          <p:cNvGrpSpPr/>
          <p:nvPr/>
        </p:nvGrpSpPr>
        <p:grpSpPr>
          <a:xfrm>
            <a:off x="4333221" y="2315650"/>
            <a:ext cx="1254779" cy="1331789"/>
            <a:chOff x="980422" y="984690"/>
            <a:chExt cx="1864504" cy="199472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21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2" name="Пятиугольник 21"/>
          <p:cNvSpPr/>
          <p:nvPr/>
        </p:nvSpPr>
        <p:spPr>
          <a:xfrm>
            <a:off x="3505200" y="278384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2021840" y="1828800"/>
            <a:ext cx="4267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744720" y="1838960"/>
            <a:ext cx="4267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24"/>
          <p:cNvGrpSpPr/>
          <p:nvPr/>
        </p:nvGrpSpPr>
        <p:grpSpPr>
          <a:xfrm>
            <a:off x="11983701" y="-1565470"/>
            <a:ext cx="1254779" cy="1331789"/>
            <a:chOff x="980422" y="984690"/>
            <a:chExt cx="1864504" cy="199472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27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8" name="Стрелка вниз 27"/>
          <p:cNvSpPr/>
          <p:nvPr/>
        </p:nvSpPr>
        <p:spPr>
          <a:xfrm>
            <a:off x="2042160" y="3688080"/>
            <a:ext cx="426720" cy="3657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765040" y="3698240"/>
            <a:ext cx="426720" cy="3657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1640821" y="4174930"/>
            <a:ext cx="1254779" cy="1331789"/>
            <a:chOff x="980422" y="984690"/>
            <a:chExt cx="1864504" cy="199472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3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3" name="Пятиугольник 32"/>
          <p:cNvSpPr/>
          <p:nvPr/>
        </p:nvSpPr>
        <p:spPr>
          <a:xfrm>
            <a:off x="812800" y="464312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0.5 </a:t>
            </a:r>
            <a:endParaRPr lang="ru-RU" dirty="0"/>
          </a:p>
        </p:txBody>
      </p:sp>
      <p:grpSp>
        <p:nvGrpSpPr>
          <p:cNvPr id="8" name="Группа 33"/>
          <p:cNvGrpSpPr/>
          <p:nvPr/>
        </p:nvGrpSpPr>
        <p:grpSpPr>
          <a:xfrm>
            <a:off x="4333221" y="4185090"/>
            <a:ext cx="1254779" cy="1331789"/>
            <a:chOff x="980422" y="984690"/>
            <a:chExt cx="1864504" cy="199472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3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7" name="Пятиугольник 36"/>
          <p:cNvSpPr/>
          <p:nvPr/>
        </p:nvSpPr>
        <p:spPr>
          <a:xfrm>
            <a:off x="3505200" y="4653280"/>
            <a:ext cx="975360" cy="589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9433" y="3677920"/>
            <a:ext cx="150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Обучение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2905760" y="5364480"/>
            <a:ext cx="335280" cy="365760"/>
          </a:xfrm>
          <a:prstGeom prst="straightConnector1">
            <a:avLst/>
          </a:prstGeom>
          <a:ln w="28575">
            <a:solidFill>
              <a:srgbClr val="CA88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942080" y="5334000"/>
            <a:ext cx="416560" cy="416560"/>
          </a:xfrm>
          <a:prstGeom prst="straightConnector1">
            <a:avLst/>
          </a:prstGeom>
          <a:ln w="28575">
            <a:solidFill>
              <a:srgbClr val="CA88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 вниз 46"/>
          <p:cNvSpPr/>
          <p:nvPr/>
        </p:nvSpPr>
        <p:spPr>
          <a:xfrm>
            <a:off x="2001520" y="5659120"/>
            <a:ext cx="426720" cy="365760"/>
          </a:xfrm>
          <a:prstGeom prst="downArrow">
            <a:avLst/>
          </a:prstGeom>
          <a:solidFill>
            <a:srgbClr val="FFC000"/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4724400" y="5669280"/>
            <a:ext cx="426720" cy="365760"/>
          </a:xfrm>
          <a:prstGeom prst="downArrow">
            <a:avLst/>
          </a:prstGeom>
          <a:solidFill>
            <a:srgbClr val="FFC000"/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8633" y="5557520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A8810"/>
                </a:solidFill>
              </a:rPr>
              <a:t>Валидация</a:t>
            </a:r>
            <a:endParaRPr lang="ru-RU" sz="2400" b="1" dirty="0">
              <a:solidFill>
                <a:srgbClr val="CA881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65156" y="6145014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R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0.</a:t>
            </a:r>
            <a:r>
              <a:rPr lang="en-US" sz="2400" dirty="0" smtClean="0"/>
              <a:t>27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276276" y="6145014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R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0.</a:t>
            </a:r>
            <a:r>
              <a:rPr lang="en-US" sz="2400" dirty="0" smtClean="0"/>
              <a:t>82</a:t>
            </a:r>
            <a:endParaRPr lang="ru-RU" sz="2400" dirty="0"/>
          </a:p>
        </p:txBody>
      </p:sp>
      <p:pic>
        <p:nvPicPr>
          <p:cNvPr id="4098" name="Picture 2" descr="Золотой кубок – Бесплатные иконки: спорт и соревн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056" y="5677853"/>
            <a:ext cx="850264" cy="850264"/>
          </a:xfrm>
          <a:prstGeom prst="rect">
            <a:avLst/>
          </a:prstGeom>
          <a:noFill/>
        </p:spPr>
      </p:pic>
      <p:sp>
        <p:nvSpPr>
          <p:cNvPr id="53" name="Скругленный прямоугольник 52"/>
          <p:cNvSpPr/>
          <p:nvPr/>
        </p:nvSpPr>
        <p:spPr>
          <a:xfrm>
            <a:off x="6929120" y="1574801"/>
            <a:ext cx="3484880" cy="36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grpSp>
        <p:nvGrpSpPr>
          <p:cNvPr id="9" name="Группа 53"/>
          <p:cNvGrpSpPr/>
          <p:nvPr/>
        </p:nvGrpSpPr>
        <p:grpSpPr>
          <a:xfrm>
            <a:off x="8072101" y="2488371"/>
            <a:ext cx="1254779" cy="1331789"/>
            <a:chOff x="980422" y="984690"/>
            <a:chExt cx="1864504" cy="1994729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5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7" name="Пятиугольник 56"/>
          <p:cNvSpPr/>
          <p:nvPr/>
        </p:nvSpPr>
        <p:spPr>
          <a:xfrm>
            <a:off x="7244080" y="2956561"/>
            <a:ext cx="975360" cy="58928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8483600" y="2011681"/>
            <a:ext cx="4267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503920" y="3870961"/>
            <a:ext cx="426720" cy="3657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Группа 59"/>
          <p:cNvGrpSpPr/>
          <p:nvPr/>
        </p:nvGrpSpPr>
        <p:grpSpPr>
          <a:xfrm>
            <a:off x="8072101" y="4357811"/>
            <a:ext cx="1254779" cy="1331789"/>
            <a:chOff x="980422" y="984690"/>
            <a:chExt cx="1864504" cy="1994729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980422" y="1046803"/>
              <a:ext cx="1864504" cy="1932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</a:t>
              </a:r>
              <a:endParaRPr lang="ru-RU" b="1" dirty="0"/>
            </a:p>
          </p:txBody>
        </p:sp>
        <p:pic>
          <p:nvPicPr>
            <p:cNvPr id="6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3" name="Пятиугольник 62"/>
          <p:cNvSpPr/>
          <p:nvPr/>
        </p:nvSpPr>
        <p:spPr>
          <a:xfrm>
            <a:off x="7244080" y="4826001"/>
            <a:ext cx="975360" cy="58928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65" name="Стрелка вниз 64"/>
          <p:cNvSpPr/>
          <p:nvPr/>
        </p:nvSpPr>
        <p:spPr>
          <a:xfrm>
            <a:off x="8503920" y="5821680"/>
            <a:ext cx="426720" cy="3657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67556" y="6297414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R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0.</a:t>
            </a:r>
            <a:r>
              <a:rPr lang="en-US" sz="2400" dirty="0" smtClean="0"/>
              <a:t>89</a:t>
            </a:r>
            <a:endParaRPr lang="ru-RU" sz="24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753600" y="4866640"/>
            <a:ext cx="1574800" cy="360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cxnSp>
        <p:nvCxnSpPr>
          <p:cNvPr id="68" name="Прямая со стрелкой 67"/>
          <p:cNvCxnSpPr>
            <a:stCxn id="67" idx="1"/>
            <a:endCxn id="61" idx="3"/>
          </p:cNvCxnSpPr>
          <p:nvPr/>
        </p:nvCxnSpPr>
        <p:spPr>
          <a:xfrm flipH="1" flipV="1">
            <a:off x="9326880" y="5044441"/>
            <a:ext cx="426720" cy="21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ятиугольник 72"/>
          <p:cNvSpPr/>
          <p:nvPr/>
        </p:nvSpPr>
        <p:spPr>
          <a:xfrm>
            <a:off x="3515360" y="4663440"/>
            <a:ext cx="975360" cy="58928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= 0.1 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151811" y="1005840"/>
            <a:ext cx="464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1. Подбор </a:t>
            </a:r>
            <a:r>
              <a:rPr lang="ru-RU" sz="2800" dirty="0" err="1" smtClean="0">
                <a:solidFill>
                  <a:schemeClr val="accent1"/>
                </a:solidFill>
              </a:rPr>
              <a:t>гиперпараметров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21021" y="1016000"/>
            <a:ext cx="438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2. Оценка итоговой модели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07360" y="5720080"/>
            <a:ext cx="1168400" cy="36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072640"/>
            <a:ext cx="5155478" cy="39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Разбиение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3505200"/>
            <a:ext cx="10515600" cy="2773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может пойти не так?</a:t>
            </a:r>
          </a:p>
          <a:p>
            <a:pPr lvl="1">
              <a:buNone/>
            </a:pPr>
            <a:r>
              <a:rPr lang="ru-RU" dirty="0" smtClean="0"/>
              <a:t>Неравномерное </a:t>
            </a:r>
          </a:p>
          <a:p>
            <a:pPr lvl="1">
              <a:buNone/>
            </a:pPr>
            <a:r>
              <a:rPr lang="ru-RU" dirty="0" smtClean="0"/>
              <a:t>распределение примеров </a:t>
            </a:r>
          </a:p>
          <a:p>
            <a:pPr lvl="1">
              <a:buNone/>
            </a:pPr>
            <a:r>
              <a:rPr lang="ru-RU" dirty="0" smtClean="0"/>
              <a:t>данных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Решение – перекрёстная </a:t>
            </a:r>
            <a:r>
              <a:rPr lang="ru-RU" dirty="0" err="1" smtClean="0"/>
              <a:t>валидация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9360" y="1306175"/>
            <a:ext cx="3616960" cy="36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55113" y="2657455"/>
            <a:ext cx="2080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Обучение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варианта модели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794000" y="1788160"/>
            <a:ext cx="477520" cy="345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9520" y="2240895"/>
            <a:ext cx="226568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6800" y="2240895"/>
            <a:ext cx="1097280" cy="360000"/>
          </a:xfrm>
          <a:prstGeom prst="roundRect">
            <a:avLst/>
          </a:prstGeom>
          <a:solidFill>
            <a:srgbClr val="FFC000"/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10476" y="2657455"/>
            <a:ext cx="2547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A8810"/>
                </a:solidFill>
              </a:rPr>
              <a:t>Оценка для подбора </a:t>
            </a:r>
          </a:p>
          <a:p>
            <a:pPr algn="ctr"/>
            <a:r>
              <a:rPr lang="ru-RU" sz="2000" dirty="0" smtClean="0">
                <a:solidFill>
                  <a:srgbClr val="CA8810"/>
                </a:solidFill>
              </a:rPr>
              <a:t>наилучшего варианта</a:t>
            </a:r>
            <a:endParaRPr lang="ru-RU" sz="2000" dirty="0">
              <a:solidFill>
                <a:srgbClr val="CA881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81900" y="361950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63180" y="344932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71460" y="337566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39380" y="368554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255000" y="327406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68640" y="321056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503920" y="311658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844280" y="292100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923020" y="2943860"/>
            <a:ext cx="71120" cy="736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911340" y="2438400"/>
            <a:ext cx="3776980" cy="273558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819900" y="2377440"/>
            <a:ext cx="3675380" cy="2362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680" y="2313623"/>
            <a:ext cx="3489378" cy="112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Разбиение данных</a:t>
            </a:r>
            <a:r>
              <a:rPr lang="en-US" sz="32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скользящий контроль или перекрёстная </a:t>
            </a:r>
            <a:r>
              <a:rPr lang="ru-RU" sz="3200" dirty="0" err="1" smtClean="0"/>
              <a:t>валидация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840" y="2759054"/>
            <a:ext cx="7200000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45433" y="6386175"/>
            <a:ext cx="512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Обучение модели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7924800" y="3505200"/>
            <a:ext cx="604520" cy="66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160" y="355153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3600" y="3551535"/>
            <a:ext cx="1728000" cy="540000"/>
          </a:xfrm>
          <a:prstGeom prst="roundRect">
            <a:avLst/>
          </a:prstGeom>
          <a:solidFill>
            <a:srgbClr val="FFC000"/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575" y="6386175"/>
            <a:ext cx="1888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A8810"/>
                </a:solidFill>
              </a:rPr>
              <a:t>Оценка модели</a:t>
            </a:r>
            <a:endParaRPr lang="ru-RU" sz="2000" dirty="0">
              <a:solidFill>
                <a:srgbClr val="CA881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26640" y="355153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35120" y="355153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8160" y="429321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43600" y="429321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26640" y="429321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35120" y="4293215"/>
            <a:ext cx="1728000" cy="54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8480" y="501457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963920" y="501457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46960" y="5014575"/>
            <a:ext cx="1728000" cy="54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55440" y="501457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8480" y="5756255"/>
            <a:ext cx="1728000" cy="540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val</a:t>
            </a:r>
            <a:endParaRPr lang="ru-RU" b="1" i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63920" y="575625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A881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46960" y="575625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55440" y="5756255"/>
            <a:ext cx="1728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train</a:t>
            </a:r>
            <a:endParaRPr lang="ru-RU" b="1" i="1" dirty="0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7934960" y="4216400"/>
            <a:ext cx="604520" cy="66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7945120" y="4958080"/>
            <a:ext cx="604520" cy="66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7955280" y="5669280"/>
            <a:ext cx="604520" cy="66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одержимое 9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191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Cross validation (k-Fold) </a:t>
            </a:r>
            <a:r>
              <a:rPr lang="en-US" sz="2400" dirty="0" smtClean="0"/>
              <a:t>– </a:t>
            </a:r>
            <a:r>
              <a:rPr lang="ru-RU" sz="2400" dirty="0" smtClean="0"/>
              <a:t>перекрёстная </a:t>
            </a:r>
            <a:r>
              <a:rPr lang="ru-RU" sz="2400" dirty="0" err="1" smtClean="0"/>
              <a:t>валидация</a:t>
            </a:r>
            <a:endParaRPr lang="ru-RU" sz="2400" dirty="0" smtClean="0"/>
          </a:p>
          <a:p>
            <a:r>
              <a:rPr lang="ru-RU" sz="2400" dirty="0" smtClean="0"/>
              <a:t>Разбиваем данные на </a:t>
            </a:r>
            <a:r>
              <a:rPr lang="en-US" sz="2400" dirty="0" smtClean="0"/>
              <a:t>k </a:t>
            </a:r>
            <a:r>
              <a:rPr lang="ru-RU" sz="2400" dirty="0" err="1" smtClean="0"/>
              <a:t>фолдов</a:t>
            </a:r>
            <a:r>
              <a:rPr lang="ru-RU" sz="2400" dirty="0" smtClean="0"/>
              <a:t> (</a:t>
            </a:r>
            <a:r>
              <a:rPr lang="en-US" sz="2400" dirty="0" smtClean="0"/>
              <a:t>k folds) </a:t>
            </a:r>
            <a:r>
              <a:rPr lang="ru-RU" sz="2400" dirty="0" smtClean="0"/>
              <a:t>и производим </a:t>
            </a:r>
            <a:r>
              <a:rPr lang="en-US" sz="2400" dirty="0" smtClean="0"/>
              <a:t>k </a:t>
            </a:r>
            <a:r>
              <a:rPr lang="ru-RU" sz="2400" dirty="0" smtClean="0"/>
              <a:t>итераций обучения и оценки модели. На каждом этапе получаем свою оценку модели. Итоговая оценка вычисляется как среднее оценок.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37775" y="3622655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1)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615" y="4394815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2)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935" y="5095855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3)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095" y="5817215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4)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b="75231"/>
          <a:stretch>
            <a:fillRect/>
          </a:stretch>
        </p:blipFill>
        <p:spPr bwMode="auto">
          <a:xfrm>
            <a:off x="8621395" y="3542030"/>
            <a:ext cx="1695450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 t="27231" b="51025"/>
          <a:stretch>
            <a:fillRect/>
          </a:stretch>
        </p:blipFill>
        <p:spPr bwMode="auto">
          <a:xfrm>
            <a:off x="8621395" y="4318000"/>
            <a:ext cx="169545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 t="51846" b="25590"/>
          <a:stretch>
            <a:fillRect/>
          </a:stretch>
        </p:blipFill>
        <p:spPr bwMode="auto">
          <a:xfrm>
            <a:off x="8621395" y="5039360"/>
            <a:ext cx="16954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t="76872"/>
          <a:stretch>
            <a:fillRect/>
          </a:stretch>
        </p:blipFill>
        <p:spPr bwMode="auto">
          <a:xfrm>
            <a:off x="8621395" y="5791200"/>
            <a:ext cx="1695450" cy="5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Разбиение данных</a:t>
            </a:r>
            <a:r>
              <a:rPr lang="en-US" sz="32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скользящий контроль или перекрёстная </a:t>
            </a:r>
            <a:r>
              <a:rPr lang="ru-RU" sz="3200" dirty="0" err="1" smtClean="0"/>
              <a:t>валидация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одержимое 9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191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Cross validation </a:t>
            </a:r>
            <a:r>
              <a:rPr lang="en-US" sz="2400" dirty="0" smtClean="0"/>
              <a:t>– </a:t>
            </a:r>
            <a:r>
              <a:rPr lang="ru-RU" sz="2400" dirty="0" smtClean="0"/>
              <a:t>перекрёстная </a:t>
            </a:r>
            <a:r>
              <a:rPr lang="ru-RU" sz="2400" dirty="0" err="1" smtClean="0"/>
              <a:t>валидация</a:t>
            </a:r>
            <a:endParaRPr lang="ru-RU" sz="2400" dirty="0" smtClean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83920" y="1534160"/>
            <a:ext cx="10109200" cy="4724400"/>
          </a:xfrm>
          <a:prstGeom prst="roundRect">
            <a:avLst>
              <a:gd name="adj" fmla="val 25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sklearn.model_selection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KFold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([[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]])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])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kf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KFold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n_splits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kf.split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(X):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159393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"TRAIN:"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"TEST:"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X[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X[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y[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y[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 </a:t>
            </a:r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‘ ‘ ‘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result: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[2 3] TEST: [0 1]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[0 1] TEST: [2 3]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‘ ‘ ‘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240" y="6396335"/>
            <a:ext cx="1143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https://scikit-learn.org/stable/modules/generated/sklearn.model_selection.KFold.html</a:t>
            </a:r>
            <a:endParaRPr lang="ru-RU" sz="16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Разбиение данных</a:t>
            </a:r>
            <a:r>
              <a:rPr lang="en-US" sz="32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скользящий контроль или перекрёстная </a:t>
            </a:r>
            <a:r>
              <a:rPr lang="ru-RU" sz="3200" dirty="0" err="1" smtClean="0"/>
              <a:t>валидация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одержимое 9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1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</a:t>
            </a:r>
            <a:r>
              <a:rPr lang="ru-RU" sz="2400" b="1" dirty="0" err="1" smtClean="0"/>
              <a:t>eave-one-out</a:t>
            </a:r>
            <a:r>
              <a:rPr lang="ru-RU" sz="2400" b="1" dirty="0" smtClean="0"/>
              <a:t> (LOO) </a:t>
            </a:r>
            <a:r>
              <a:rPr lang="ru-RU" sz="2400" dirty="0" smtClean="0"/>
              <a:t>— частный случай метода </a:t>
            </a:r>
            <a:r>
              <a:rPr lang="ru-RU" sz="2400" dirty="0" err="1" smtClean="0"/>
              <a:t>k-Fold</a:t>
            </a:r>
            <a:r>
              <a:rPr lang="ru-RU" sz="2400" dirty="0" smtClean="0"/>
              <a:t>: в нём каждый </a:t>
            </a:r>
            <a:r>
              <a:rPr lang="ru-RU" sz="2400" dirty="0" err="1" smtClean="0"/>
              <a:t>фолд</a:t>
            </a:r>
            <a:r>
              <a:rPr lang="ru-RU" sz="2400" dirty="0" smtClean="0"/>
              <a:t> состоит ровно из одного экземпляра данных. </a:t>
            </a:r>
            <a:endParaRPr lang="ru-RU" sz="2400" dirty="0"/>
          </a:p>
        </p:txBody>
      </p:sp>
      <p:sp>
        <p:nvSpPr>
          <p:cNvPr id="30722" name="AutoShape 2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chematic diagram of Stratified K-fold cross validati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www.researchgate.net/publication/367073570/figure/fig3/AS:11431281241062706@1714916312942/Schematic-diagram-of-Stratified-K-fold-cross-validation.t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s://www.researchgate.net/publication/367073570/figure/fig3/AS:11431281241062706@1714916312942/Schematic-diagram-of-Stratified-K-fold-cross-validation.t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920" y="1849120"/>
            <a:ext cx="10109200" cy="4612640"/>
          </a:xfrm>
          <a:prstGeom prst="roundRect">
            <a:avLst>
              <a:gd name="adj" fmla="val 25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sklearn.model_selection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LeaveOneOut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([[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]])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]) </a:t>
            </a:r>
          </a:p>
          <a:p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loo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LeaveOneOut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()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loo.split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(X):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159393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"TRAIN:"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"TEST:"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X[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X[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y[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y[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‘ ‘ ‘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result: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[1 2] TEST: [0]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[0 2] TEST: [1]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[0 1] TEST: [2]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‘ ‘ ‘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720" y="6467455"/>
            <a:ext cx="1121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https://scikit-learn.org/stable/modules/generated/sklearn.model_selection.LeaveOneOut.html</a:t>
            </a:r>
            <a:endParaRPr lang="ru-RU" sz="16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Разбиение данных</a:t>
            </a:r>
            <a:r>
              <a:rPr lang="en-US" sz="32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скользящий контроль или перекрёстная </a:t>
            </a:r>
            <a:r>
              <a:rPr lang="ru-RU" sz="3200" dirty="0" err="1" smtClean="0"/>
              <a:t>валидация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одержимое 9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1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Стратифицированные </a:t>
            </a:r>
            <a:r>
              <a:rPr lang="ru-RU" sz="2400" b="1" dirty="0" err="1" smtClean="0"/>
              <a:t>фолды</a:t>
            </a:r>
            <a:r>
              <a:rPr lang="en-US" sz="2400" b="1" dirty="0" smtClean="0"/>
              <a:t> (Stratified k-Fold)</a:t>
            </a:r>
            <a:r>
              <a:rPr lang="ru-RU" sz="2400" b="1" dirty="0" smtClean="0"/>
              <a:t> -</a:t>
            </a:r>
            <a:r>
              <a:rPr lang="en-US" sz="2400" b="1" dirty="0" smtClean="0"/>
              <a:t> </a:t>
            </a:r>
            <a:r>
              <a:rPr lang="ru-RU" sz="2400" dirty="0" smtClean="0"/>
              <a:t>каждый </a:t>
            </a:r>
            <a:r>
              <a:rPr lang="ru-RU" sz="2400" dirty="0" err="1" smtClean="0"/>
              <a:t>фолд</a:t>
            </a:r>
            <a:r>
              <a:rPr lang="ru-RU" sz="2400" dirty="0" smtClean="0"/>
              <a:t> содержит примерно такое же соотношение классов, как и всё исходное множество. Такой подход может потребоваться в случае, например, очень несбалансированного соотношения классов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30722" name="AutoShape 2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chematic diagram of Stratified K-fold cross validation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chematic diagram of Stratified K-fold cross validati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www.researchgate.net/publication/367073570/figure/fig3/AS:11431281241062706@1714916312942/Schematic-diagram-of-Stratified-K-fold-cross-validation.t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s://www.researchgate.net/publication/367073570/figure/fig3/AS:11431281241062706@1714916312942/Schematic-diagram-of-Stratified-K-fold-cross-validation.t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Рисунок 48" descr="Schematic-diagram-of-Stratified-K-fold-cross-valid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6276" y="2700526"/>
            <a:ext cx="7929884" cy="371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Разбиение данных</a:t>
            </a:r>
            <a:r>
              <a:rPr lang="en-US" sz="32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скользящий контроль или перекрёстная </a:t>
            </a:r>
            <a:r>
              <a:rPr lang="ru-RU" sz="3200" dirty="0" err="1" smtClean="0"/>
              <a:t>валидация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Содержимое 9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191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Стратифицированные </a:t>
            </a:r>
            <a:r>
              <a:rPr lang="ru-RU" sz="2400" b="1" dirty="0" err="1" smtClean="0"/>
              <a:t>фолды</a:t>
            </a:r>
            <a:r>
              <a:rPr lang="en-US" sz="2400" b="1" dirty="0" smtClean="0"/>
              <a:t> (Stratified k-Fold)</a:t>
            </a:r>
            <a:endParaRPr lang="ru-RU" sz="2400" dirty="0" smtClean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83920" y="1625600"/>
            <a:ext cx="10109200" cy="4693920"/>
          </a:xfrm>
          <a:prstGeom prst="roundRect">
            <a:avLst>
              <a:gd name="adj" fmla="val 25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sklearn.model_selection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StratifiedKFold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([[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]])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([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]) </a:t>
            </a:r>
          </a:p>
          <a:p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skf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StratifiedKFold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n_splits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rgbClr val="A65926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B59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skf.split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(X, y):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159393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"TRAIN:"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"TEST:"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X_test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X[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X[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  <a:p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y_train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 = y[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train_index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], y[</a:t>
            </a:r>
            <a:r>
              <a:rPr lang="en-US" b="1" dirty="0" err="1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test_index</a:t>
            </a:r>
            <a:r>
              <a:rPr lang="en-US" b="1" dirty="0" smtClean="0">
                <a:solidFill>
                  <a:srgbClr val="695D69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  <a:p>
            <a:endParaRPr lang="en-US" b="1" dirty="0" smtClean="0">
              <a:solidFill>
                <a:srgbClr val="695D6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‘ ‘ ‘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result: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[1 3] TEST: [0 2]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TRAIN: [0 2] TEST: [1 3] </a:t>
            </a:r>
          </a:p>
          <a:p>
            <a:r>
              <a:rPr lang="en-US" b="1" dirty="0" smtClean="0">
                <a:solidFill>
                  <a:srgbClr val="918B3B"/>
                </a:solidFill>
                <a:latin typeface="Courier New" pitchFamily="49" charset="0"/>
                <a:cs typeface="Courier New" pitchFamily="49" charset="0"/>
              </a:rPr>
              <a:t>‘ ‘ ‘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560" y="6396335"/>
            <a:ext cx="111861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https://scikit-learn.org/stable/modules/generated/sklearn.model_selection.StratifiedKFold.html</a:t>
            </a:r>
            <a:endParaRPr lang="ru-RU" sz="15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375920" y="1927224"/>
            <a:ext cx="10251440" cy="45040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5570" y="3434694"/>
            <a:ext cx="696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4673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Функция </a:t>
            </a:r>
            <a:r>
              <a:rPr lang="en-US" dirty="0" smtClean="0"/>
              <a:t>L (Loss) – </a:t>
            </a:r>
            <a:r>
              <a:rPr lang="ru-RU" b="1" dirty="0" smtClean="0"/>
              <a:t>Функция потерь</a:t>
            </a:r>
          </a:p>
          <a:p>
            <a:endParaRPr lang="ru-RU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r>
              <a:rPr lang="ru-RU" b="1" dirty="0" smtClean="0"/>
              <a:t>Задача обучения – найти такие параметры модели</a:t>
            </a:r>
            <a:r>
              <a:rPr lang="en-US" b="1" dirty="0" smtClean="0"/>
              <a:t> (W, b)</a:t>
            </a:r>
            <a:r>
              <a:rPr lang="ru-RU" b="1" dirty="0" smtClean="0"/>
              <a:t>, при которых значение функции потерь будет минимальным</a:t>
            </a:r>
            <a:endParaRPr lang="ru-RU" b="1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1" y="2781936"/>
            <a:ext cx="3056890" cy="10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080" y="1717675"/>
            <a:ext cx="4114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425" y="3905568"/>
            <a:ext cx="87931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320" y="5834063"/>
            <a:ext cx="533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535" y="2054543"/>
            <a:ext cx="4629785" cy="43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/>
          <a:p>
            <a:r>
              <a:rPr lang="ru-RU" dirty="0" smtClean="0"/>
              <a:t>Алгоритм градиентного спуска</a:t>
            </a:r>
            <a:endParaRPr lang="ru-RU" dirty="0"/>
          </a:p>
        </p:txBody>
      </p:sp>
      <p:grpSp>
        <p:nvGrpSpPr>
          <p:cNvPr id="2" name="Группа 15"/>
          <p:cNvGrpSpPr/>
          <p:nvPr/>
        </p:nvGrpSpPr>
        <p:grpSpPr>
          <a:xfrm>
            <a:off x="5161280" y="3759200"/>
            <a:ext cx="4500880" cy="2560320"/>
            <a:chOff x="5161280" y="3759200"/>
            <a:chExt cx="4500880" cy="2560320"/>
          </a:xfrm>
        </p:grpSpPr>
        <p:sp>
          <p:nvSpPr>
            <p:cNvPr id="8" name="Правая фигурная скобка 7"/>
            <p:cNvSpPr/>
            <p:nvPr/>
          </p:nvSpPr>
          <p:spPr>
            <a:xfrm>
              <a:off x="5161280" y="3759200"/>
              <a:ext cx="467360" cy="256032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0" y="4541520"/>
              <a:ext cx="382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</a:rPr>
                <a:t>Проход по всем экземплярам данных в обучающей выборке - </a:t>
              </a:r>
              <a:r>
                <a:rPr lang="ru-RU" b="1" i="1" dirty="0" smtClean="0">
                  <a:solidFill>
                    <a:schemeClr val="accent1"/>
                  </a:solidFill>
                </a:rPr>
                <a:t>эпоха</a:t>
              </a:r>
              <a:endParaRPr lang="ru-RU" b="1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7091680" y="1676400"/>
            <a:ext cx="3657600" cy="1371600"/>
            <a:chOff x="7091680" y="1676400"/>
            <a:chExt cx="3657600" cy="137160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7091680" y="2113280"/>
              <a:ext cx="3657600" cy="934720"/>
              <a:chOff x="7112000" y="1574800"/>
              <a:chExt cx="3657600" cy="93472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1596" t="25587" r="12289" b="63122"/>
              <a:stretch>
                <a:fillRect/>
              </a:stretch>
            </p:blipFill>
            <p:spPr bwMode="auto">
              <a:xfrm>
                <a:off x="7112000" y="1574800"/>
                <a:ext cx="1209040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371840" y="1676400"/>
                <a:ext cx="1534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1"/>
                    </a:solidFill>
                  </a:rPr>
                  <a:t>- число эпох</a:t>
                </a:r>
                <a:endParaRPr lang="ru-RU" b="1" i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455" t="85569" r="46304" b="5258"/>
              <a:stretch>
                <a:fillRect/>
              </a:stretch>
            </p:blipFill>
            <p:spPr bwMode="auto">
              <a:xfrm>
                <a:off x="7863840" y="2113280"/>
                <a:ext cx="335280" cy="39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382000" y="2123440"/>
                <a:ext cx="238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1"/>
                    </a:solidFill>
                  </a:rPr>
                  <a:t>- скорость обучения</a:t>
                </a:r>
                <a:endParaRPr lang="ru-RU" b="1" i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498080" y="1676400"/>
              <a:ext cx="2418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err="1" smtClean="0">
                  <a:solidFill>
                    <a:schemeClr val="accent1"/>
                  </a:solidFill>
                </a:rPr>
                <a:t>Гиперпараметры</a:t>
              </a:r>
              <a:endParaRPr lang="ru-RU" b="1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 общем случае метрика качества не совпадает с функцией потерь</a:t>
            </a:r>
            <a:r>
              <a:rPr lang="ru-RU" dirty="0" smtClean="0"/>
              <a:t>, и нужно уметь различать эти понятия:</a:t>
            </a:r>
          </a:p>
          <a:p>
            <a:r>
              <a:rPr lang="ru-RU" b="1" dirty="0" smtClean="0"/>
              <a:t>Метрика</a:t>
            </a:r>
            <a:r>
              <a:rPr lang="ru-RU" dirty="0" smtClean="0"/>
              <a:t> — внешний критерий качества, зависящий от предсказанных значений, но не от параметров модели. </a:t>
            </a:r>
          </a:p>
          <a:p>
            <a:r>
              <a:rPr lang="ru-RU" b="1" dirty="0" smtClean="0"/>
              <a:t>Функция потерь</a:t>
            </a:r>
            <a:r>
              <a:rPr lang="ru-RU" dirty="0" smtClean="0"/>
              <a:t> — критерий «</a:t>
            </a:r>
            <a:r>
              <a:rPr lang="ru-RU" dirty="0" err="1" smtClean="0"/>
              <a:t>обучаемости</a:t>
            </a:r>
            <a:r>
              <a:rPr lang="ru-RU" dirty="0" smtClean="0"/>
              <a:t>» нашей модели. Возникает, когда мы переходим от построения модели к задаче оптимизации, то есть поиску оптимальных параметров модели. </a:t>
            </a:r>
          </a:p>
          <a:p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036320" y="4549598"/>
            <a:ext cx="4287520" cy="1048561"/>
            <a:chOff x="518160" y="4773118"/>
            <a:chExt cx="4287520" cy="104856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590" y="4874719"/>
              <a:ext cx="4085227" cy="904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518160" y="4773118"/>
              <a:ext cx="4287520" cy="10485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030" y="5111750"/>
              <a:ext cx="1257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Группа 24"/>
          <p:cNvGrpSpPr/>
          <p:nvPr/>
        </p:nvGrpSpPr>
        <p:grpSpPr>
          <a:xfrm>
            <a:off x="6441440" y="5240478"/>
            <a:ext cx="4287520" cy="1088567"/>
            <a:chOff x="6278880" y="4742638"/>
            <a:chExt cx="4287520" cy="1088567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95720" y="4745355"/>
              <a:ext cx="411480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6278880" y="4742638"/>
              <a:ext cx="4287520" cy="1048561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Выгнутая влево стрелка 23"/>
          <p:cNvSpPr/>
          <p:nvPr/>
        </p:nvSpPr>
        <p:spPr>
          <a:xfrm>
            <a:off x="203200" y="2621280"/>
            <a:ext cx="690880" cy="24282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10962640" y="3759200"/>
            <a:ext cx="741680" cy="21437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838200" y="1219200"/>
            <a:ext cx="10276840" cy="50593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чем проблема </a:t>
            </a:r>
            <a:r>
              <a:rPr lang="en-US" b="1" dirty="0" smtClean="0"/>
              <a:t>MSE</a:t>
            </a:r>
            <a:r>
              <a:rPr lang="ru-RU" b="1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Пусть </a:t>
            </a:r>
            <a:r>
              <a:rPr lang="en-US" dirty="0" smtClean="0"/>
              <a:t>MSE = 100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Какая модель при таком значении работает лучше?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Если целевое значение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ru-RU" dirty="0" smtClean="0"/>
              <a:t>лежит в диапазоне [0; 20 000]</a:t>
            </a:r>
          </a:p>
          <a:p>
            <a:r>
              <a:rPr lang="ru-RU" dirty="0" smtClean="0"/>
              <a:t>Если целевое значение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ru-RU" dirty="0" smtClean="0"/>
              <a:t>лежит в диапазоне [0; 200]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Получаемое значение </a:t>
            </a:r>
            <a:r>
              <a:rPr lang="ru-RU" b="1" dirty="0" smtClean="0"/>
              <a:t>нельзя рассматривать в отрыве от исходных данных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866640" y="1328878"/>
            <a:ext cx="4287520" cy="1048561"/>
            <a:chOff x="518160" y="4773118"/>
            <a:chExt cx="4287520" cy="104856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590" y="4874719"/>
              <a:ext cx="4085227" cy="904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518160" y="4773118"/>
              <a:ext cx="4287520" cy="10485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030" y="5111750"/>
              <a:ext cx="1257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3560" y="1219200"/>
          <a:ext cx="10515600" cy="5506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61560"/>
                <a:gridCol w="2827020"/>
                <a:gridCol w="2827020"/>
              </a:tblGrid>
              <a:tr h="33528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Среднеквадратичная ошибка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Позволяет накладывать большие штрафы на сильные отклонения, практически обнуляя соответствующие веса признаков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Нестабильна при сильных отклонениях в выборке </a:t>
                      </a:r>
                      <a:endParaRPr lang="ru-RU" sz="1600" dirty="0"/>
                    </a:p>
                  </a:txBody>
                  <a:tcPr/>
                </a:tc>
              </a:tr>
              <a:tr h="139192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абсолютная ошибка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 интерпретировать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 отличие от MSE, не штрафует за сильные отклонения</a:t>
                      </a:r>
                      <a:endParaRPr lang="ru-RU" sz="1600" dirty="0"/>
                    </a:p>
                  </a:txBody>
                  <a:tcPr/>
                </a:tc>
              </a:tr>
              <a:tr h="122699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абсолютная ошибка в процентах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 интерпретировать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Нельзя использовать, если есть нулевые или близкие к нулю значения, также нет верхнего предела процентной ошибки для слишком больших предсказаний — из-за отклонений в выборке можно получить ошибку в сотни процентов 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894524"/>
            <a:ext cx="3931285" cy="109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" y="3382963"/>
            <a:ext cx="3765550" cy="101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83" y="4921568"/>
            <a:ext cx="4112577" cy="10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R</a:t>
            </a:r>
            <a:r>
              <a:rPr lang="ru-RU" b="1" baseline="30000" dirty="0" smtClean="0"/>
              <a:t>2</a:t>
            </a:r>
            <a:r>
              <a:rPr lang="ru-RU" baseline="30000" dirty="0" smtClean="0"/>
              <a:t> </a:t>
            </a:r>
            <a:r>
              <a:rPr lang="en-US" dirty="0" smtClean="0"/>
              <a:t> (</a:t>
            </a:r>
            <a:r>
              <a:rPr lang="ru-RU" dirty="0" smtClean="0"/>
              <a:t>коэффициент детерминации)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" y="2467929"/>
            <a:ext cx="5082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305" y="1732279"/>
            <a:ext cx="5621583" cy="42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204720" y="2438400"/>
            <a:ext cx="3068320" cy="721359"/>
          </a:xfrm>
          <a:prstGeom prst="roundRect">
            <a:avLst/>
          </a:prstGeom>
          <a:noFill/>
          <a:ln w="38100">
            <a:solidFill>
              <a:srgbClr val="230D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4720" y="3271520"/>
            <a:ext cx="3068320" cy="721359"/>
          </a:xfrm>
          <a:prstGeom prst="roundRect">
            <a:avLst/>
          </a:prstGeom>
          <a:noFill/>
          <a:ln w="38100">
            <a:solidFill>
              <a:srgbClr val="0B8B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67913" y="1838960"/>
            <a:ext cx="350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Оцениваемая модель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074160"/>
            <a:ext cx="48948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Константная модель, 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которая всегда предсказывает 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среднее значение </a:t>
            </a:r>
            <a:r>
              <a:rPr lang="en-US" sz="2800" i="1" dirty="0" smtClean="0">
                <a:solidFill>
                  <a:schemeClr val="accent1"/>
                </a:solidFill>
              </a:rPr>
              <a:t>y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" y="5594985"/>
            <a:ext cx="3925570" cy="9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19531</TotalTime>
  <Words>1322</Words>
  <Application>Microsoft Office PowerPoint</Application>
  <PresentationFormat>Произвольный</PresentationFormat>
  <Paragraphs>448</Paragraphs>
  <Slides>38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Искусственный Интеллект</vt:lpstr>
      <vt:lpstr>Слайд 2</vt:lpstr>
      <vt:lpstr>Регрессия</vt:lpstr>
      <vt:lpstr>Регрессия: обучение модели</vt:lpstr>
      <vt:lpstr>Слайд 5</vt:lpstr>
      <vt:lpstr>Регрессия: метрики качества</vt:lpstr>
      <vt:lpstr>Регрессия: метрики качества</vt:lpstr>
      <vt:lpstr>Регрессия: метрики качества</vt:lpstr>
      <vt:lpstr>Регрессия: метрики качества</vt:lpstr>
      <vt:lpstr>Регрессия: метрики качества</vt:lpstr>
      <vt:lpstr>Регрессия: подбор параметров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Регуляризация / Regularization</vt:lpstr>
      <vt:lpstr>Разбиение данных: Hold-out</vt:lpstr>
      <vt:lpstr>Разбиение данных: Hold-out</vt:lpstr>
      <vt:lpstr>Регрессия: подбор гиперпараметров</vt:lpstr>
      <vt:lpstr>Регрессия: подбор гиперпараметров</vt:lpstr>
      <vt:lpstr>Регрессия: подбор гиперпараметров</vt:lpstr>
      <vt:lpstr>Разбиение данных</vt:lpstr>
      <vt:lpstr>Разбиение данных:  скользящий контроль или перекрёстная валидация</vt:lpstr>
      <vt:lpstr>Разбиение данных:  скользящий контроль или перекрёстная валидация</vt:lpstr>
      <vt:lpstr>Разбиение данных:  скользящий контроль или перекрёстная валидация</vt:lpstr>
      <vt:lpstr>Разбиение данных:  скользящий контроль или перекрёстная валидация</vt:lpstr>
      <vt:lpstr>Разбиение данных:  скользящий контроль или перекрёстная валидация</vt:lpstr>
      <vt:lpstr>Искусственный Интеллект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Мартынюк</cp:lastModifiedBy>
  <cp:revision>343</cp:revision>
  <dcterms:created xsi:type="dcterms:W3CDTF">2021-05-04T06:37:33Z</dcterms:created>
  <dcterms:modified xsi:type="dcterms:W3CDTF">2025-10-12T10:09:41Z</dcterms:modified>
</cp:coreProperties>
</file>