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4">
  <p:sldMasterIdLst>
    <p:sldMasterId id="2147483744" r:id="rId2"/>
    <p:sldMasterId id="2147483757" r:id="rId3"/>
  </p:sldMasterIdLst>
  <p:notesMasterIdLst>
    <p:notesMasterId r:id="rId36"/>
  </p:notesMasterIdLst>
  <p:handoutMasterIdLst>
    <p:handoutMasterId r:id="rId37"/>
  </p:handoutMasterIdLst>
  <p:sldIdLst>
    <p:sldId id="349" r:id="rId4"/>
    <p:sldId id="639" r:id="rId5"/>
    <p:sldId id="640" r:id="rId6"/>
    <p:sldId id="654" r:id="rId7"/>
    <p:sldId id="641" r:id="rId8"/>
    <p:sldId id="642" r:id="rId9"/>
    <p:sldId id="652" r:id="rId10"/>
    <p:sldId id="653" r:id="rId11"/>
    <p:sldId id="289" r:id="rId12"/>
    <p:sldId id="283" r:id="rId13"/>
    <p:sldId id="305" r:id="rId14"/>
    <p:sldId id="586" r:id="rId15"/>
    <p:sldId id="361" r:id="rId16"/>
    <p:sldId id="277" r:id="rId17"/>
    <p:sldId id="278" r:id="rId18"/>
    <p:sldId id="587" r:id="rId19"/>
    <p:sldId id="588" r:id="rId20"/>
    <p:sldId id="649" r:id="rId21"/>
    <p:sldId id="589" r:id="rId22"/>
    <p:sldId id="590" r:id="rId23"/>
    <p:sldId id="591" r:id="rId24"/>
    <p:sldId id="592" r:id="rId25"/>
    <p:sldId id="593" r:id="rId26"/>
    <p:sldId id="594" r:id="rId27"/>
    <p:sldId id="651" r:id="rId28"/>
    <p:sldId id="596" r:id="rId29"/>
    <p:sldId id="597" r:id="rId30"/>
    <p:sldId id="655" r:id="rId31"/>
    <p:sldId id="656" r:id="rId32"/>
    <p:sldId id="598" r:id="rId33"/>
    <p:sldId id="599" r:id="rId34"/>
    <p:sldId id="657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511FB"/>
    <a:srgbClr val="FFFFCC"/>
    <a:srgbClr val="D9E8ED"/>
    <a:srgbClr val="EEC9CB"/>
    <a:srgbClr val="EEF2CB"/>
    <a:srgbClr val="FFFF00"/>
    <a:srgbClr val="92BFC0"/>
    <a:srgbClr val="57231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3" autoAdjust="0"/>
    <p:restoredTop sz="93796" autoAdjust="0"/>
  </p:normalViewPr>
  <p:slideViewPr>
    <p:cSldViewPr>
      <p:cViewPr varScale="1">
        <p:scale>
          <a:sx n="72" d="100"/>
          <a:sy n="72" d="100"/>
        </p:scale>
        <p:origin x="158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431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5523"/>
    </p:cViewPr>
  </p:sorterViewPr>
  <p:notesViewPr>
    <p:cSldViewPr>
      <p:cViewPr varScale="1">
        <p:scale>
          <a:sx n="61" d="100"/>
          <a:sy n="61" d="100"/>
        </p:scale>
        <p:origin x="2318" y="3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viewProps" Target="viewProps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2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31F408-8FBD-4BF2-A90D-401FDC91D289}" type="doc">
      <dgm:prSet loTypeId="urn:microsoft.com/office/officeart/2005/8/layout/cycle1" loCatId="cycle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B419173F-FD73-42E4-89BD-F92726260F34}">
      <dgm:prSet phldrT="[Текст]"/>
      <dgm:spPr/>
      <dgm:t>
        <a:bodyPr/>
        <a:lstStyle/>
        <a:p>
          <a:r>
            <a:rPr lang="ru-RU" dirty="0" smtClean="0"/>
            <a:t>Транзакция 2</a:t>
          </a:r>
          <a:endParaRPr lang="ru-RU" dirty="0"/>
        </a:p>
      </dgm:t>
    </dgm:pt>
    <dgm:pt modelId="{95AD0679-C3A5-446A-97E7-6D57CC94E7F5}" type="parTrans" cxnId="{30A2D033-448C-44CE-80AA-84AF8EE8C13B}">
      <dgm:prSet/>
      <dgm:spPr/>
      <dgm:t>
        <a:bodyPr/>
        <a:lstStyle/>
        <a:p>
          <a:endParaRPr lang="ru-RU"/>
        </a:p>
      </dgm:t>
    </dgm:pt>
    <dgm:pt modelId="{F335FEF1-75AE-49D6-9191-BE8930F5AAB8}" type="sibTrans" cxnId="{30A2D033-448C-44CE-80AA-84AF8EE8C13B}">
      <dgm:prSet/>
      <dgm:spPr/>
      <dgm:t>
        <a:bodyPr/>
        <a:lstStyle/>
        <a:p>
          <a:endParaRPr lang="ru-RU"/>
        </a:p>
      </dgm:t>
    </dgm:pt>
    <dgm:pt modelId="{DF90E40E-6400-43C1-940C-BD54708980CD}">
      <dgm:prSet phldrT="[Текст]"/>
      <dgm:spPr/>
      <dgm:t>
        <a:bodyPr/>
        <a:lstStyle/>
        <a:p>
          <a:r>
            <a:rPr lang="ru-RU" dirty="0" smtClean="0"/>
            <a:t>Транзакция 3</a:t>
          </a:r>
          <a:endParaRPr lang="ru-RU" dirty="0"/>
        </a:p>
      </dgm:t>
    </dgm:pt>
    <dgm:pt modelId="{D40B04A1-8AAE-42CB-BB8D-52C8FC7243F3}" type="parTrans" cxnId="{1F412E13-818B-4CBB-8D94-FE8BAE5B1FAA}">
      <dgm:prSet/>
      <dgm:spPr/>
      <dgm:t>
        <a:bodyPr/>
        <a:lstStyle/>
        <a:p>
          <a:endParaRPr lang="ru-RU"/>
        </a:p>
      </dgm:t>
    </dgm:pt>
    <dgm:pt modelId="{6902D37E-005F-4510-BE1E-3207D4410D90}" type="sibTrans" cxnId="{1F412E13-818B-4CBB-8D94-FE8BAE5B1FAA}">
      <dgm:prSet/>
      <dgm:spPr/>
      <dgm:t>
        <a:bodyPr/>
        <a:lstStyle/>
        <a:p>
          <a:endParaRPr lang="ru-RU"/>
        </a:p>
      </dgm:t>
    </dgm:pt>
    <dgm:pt modelId="{756B2B09-01DC-4F90-8181-2940DB7C95C3}">
      <dgm:prSet phldrT="[Текст]"/>
      <dgm:spPr/>
      <dgm:t>
        <a:bodyPr/>
        <a:lstStyle/>
        <a:p>
          <a:r>
            <a:rPr lang="ru-RU" dirty="0" smtClean="0"/>
            <a:t>Транзакция 4</a:t>
          </a:r>
          <a:endParaRPr lang="ru-RU" dirty="0"/>
        </a:p>
      </dgm:t>
    </dgm:pt>
    <dgm:pt modelId="{9F1D3BDA-B2DF-4A80-B96C-C5F57C3005FD}" type="parTrans" cxnId="{C74747D9-7AB7-4106-B4BD-4548E1F340FF}">
      <dgm:prSet/>
      <dgm:spPr/>
      <dgm:t>
        <a:bodyPr/>
        <a:lstStyle/>
        <a:p>
          <a:endParaRPr lang="ru-RU"/>
        </a:p>
      </dgm:t>
    </dgm:pt>
    <dgm:pt modelId="{19C4C968-8EA2-43E2-B7ED-17A2514055F9}" type="sibTrans" cxnId="{C74747D9-7AB7-4106-B4BD-4548E1F340FF}">
      <dgm:prSet/>
      <dgm:spPr/>
      <dgm:t>
        <a:bodyPr/>
        <a:lstStyle/>
        <a:p>
          <a:endParaRPr lang="ru-RU"/>
        </a:p>
      </dgm:t>
    </dgm:pt>
    <dgm:pt modelId="{B939EB25-3208-4DDF-A55A-B4A9666D07E6}">
      <dgm:prSet phldrT="[Текст]"/>
      <dgm:spPr/>
      <dgm:t>
        <a:bodyPr/>
        <a:lstStyle/>
        <a:p>
          <a:r>
            <a:rPr lang="ru-RU" dirty="0" smtClean="0"/>
            <a:t>Транзакция 5</a:t>
          </a:r>
          <a:endParaRPr lang="ru-RU" dirty="0"/>
        </a:p>
      </dgm:t>
    </dgm:pt>
    <dgm:pt modelId="{AA0D37BE-6288-485A-8310-C9CAAD832F8C}" type="parTrans" cxnId="{5F15B8ED-BDC6-4C71-9AFB-74717C720C04}">
      <dgm:prSet/>
      <dgm:spPr/>
      <dgm:t>
        <a:bodyPr/>
        <a:lstStyle/>
        <a:p>
          <a:endParaRPr lang="ru-RU"/>
        </a:p>
      </dgm:t>
    </dgm:pt>
    <dgm:pt modelId="{4B3D890D-A785-4E54-A052-3EF1A865408C}" type="sibTrans" cxnId="{5F15B8ED-BDC6-4C71-9AFB-74717C720C04}">
      <dgm:prSet/>
      <dgm:spPr/>
      <dgm:t>
        <a:bodyPr/>
        <a:lstStyle/>
        <a:p>
          <a:endParaRPr lang="ru-RU"/>
        </a:p>
      </dgm:t>
    </dgm:pt>
    <dgm:pt modelId="{2E528185-9623-4D9C-A14C-335E113EF90F}">
      <dgm:prSet phldrT="[Текст]"/>
      <dgm:spPr/>
      <dgm:t>
        <a:bodyPr/>
        <a:lstStyle/>
        <a:p>
          <a:r>
            <a:rPr lang="ru-RU" dirty="0" smtClean="0"/>
            <a:t>Транзакция 1</a:t>
          </a:r>
          <a:endParaRPr lang="ru-RU" dirty="0"/>
        </a:p>
      </dgm:t>
    </dgm:pt>
    <dgm:pt modelId="{E11FC39A-9559-4891-87BD-9F76CB8A1276}" type="parTrans" cxnId="{607F48DD-8EBE-422B-84E4-82A5E64F9FE8}">
      <dgm:prSet/>
      <dgm:spPr/>
      <dgm:t>
        <a:bodyPr/>
        <a:lstStyle/>
        <a:p>
          <a:endParaRPr lang="ru-RU"/>
        </a:p>
      </dgm:t>
    </dgm:pt>
    <dgm:pt modelId="{9452690E-2A7C-4DC5-9465-E66AE157DBED}" type="sibTrans" cxnId="{607F48DD-8EBE-422B-84E4-82A5E64F9FE8}">
      <dgm:prSet/>
      <dgm:spPr/>
      <dgm:t>
        <a:bodyPr/>
        <a:lstStyle/>
        <a:p>
          <a:endParaRPr lang="ru-RU"/>
        </a:p>
      </dgm:t>
    </dgm:pt>
    <dgm:pt modelId="{CF865A5F-A517-4EE1-A4F1-907621CB2284}" type="pres">
      <dgm:prSet presAssocID="{7B31F408-8FBD-4BF2-A90D-401FDC91D28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961EDC6-E6BE-4EB6-81E3-98D1DBDEABE5}" type="pres">
      <dgm:prSet presAssocID="{B419173F-FD73-42E4-89BD-F92726260F34}" presName="dummy" presStyleCnt="0"/>
      <dgm:spPr/>
    </dgm:pt>
    <dgm:pt modelId="{181B6AC1-5692-4A1F-9C6C-5C9626351C74}" type="pres">
      <dgm:prSet presAssocID="{B419173F-FD73-42E4-89BD-F92726260F34}" presName="node" presStyleLbl="revTx" presStyleIdx="0" presStyleCnt="5" custScaleX="153275" custScaleY="51113" custRadScaleRad="103014" custRadScaleInc="169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9165C2-A4D2-4159-9C8C-C0BDD25857D6}" type="pres">
      <dgm:prSet presAssocID="{F335FEF1-75AE-49D6-9191-BE8930F5AAB8}" presName="sibTrans" presStyleLbl="node1" presStyleIdx="0" presStyleCnt="5"/>
      <dgm:spPr/>
      <dgm:t>
        <a:bodyPr/>
        <a:lstStyle/>
        <a:p>
          <a:endParaRPr lang="ru-RU"/>
        </a:p>
      </dgm:t>
    </dgm:pt>
    <dgm:pt modelId="{A6A12B54-635D-4FD4-89F8-1899A42AD4DF}" type="pres">
      <dgm:prSet presAssocID="{DF90E40E-6400-43C1-940C-BD54708980CD}" presName="dummy" presStyleCnt="0"/>
      <dgm:spPr/>
    </dgm:pt>
    <dgm:pt modelId="{E534DCD3-0888-4DD2-8108-B4090ED63469}" type="pres">
      <dgm:prSet presAssocID="{DF90E40E-6400-43C1-940C-BD54708980CD}" presName="node" presStyleLbl="revTx" presStyleIdx="1" presStyleCnt="5" custScaleX="198534" custScaleY="495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AAA98B-B28C-4A9F-ACD3-BBFCBC15AAC0}" type="pres">
      <dgm:prSet presAssocID="{6902D37E-005F-4510-BE1E-3207D4410D90}" presName="sibTrans" presStyleLbl="node1" presStyleIdx="1" presStyleCnt="5" custScaleX="106171" custScaleY="102047"/>
      <dgm:spPr/>
      <dgm:t>
        <a:bodyPr/>
        <a:lstStyle/>
        <a:p>
          <a:endParaRPr lang="ru-RU"/>
        </a:p>
      </dgm:t>
    </dgm:pt>
    <dgm:pt modelId="{FA5033E3-9109-4701-9176-594254B36BB3}" type="pres">
      <dgm:prSet presAssocID="{756B2B09-01DC-4F90-8181-2940DB7C95C3}" presName="dummy" presStyleCnt="0"/>
      <dgm:spPr/>
    </dgm:pt>
    <dgm:pt modelId="{6D162849-0CD9-4CF0-9E98-269039BA1E8C}" type="pres">
      <dgm:prSet presAssocID="{756B2B09-01DC-4F90-8181-2940DB7C95C3}" presName="node" presStyleLbl="revTx" presStyleIdx="2" presStyleCnt="5" custScaleX="1279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1684E4-CF7D-46AF-AD89-4BEDC046C4B0}" type="pres">
      <dgm:prSet presAssocID="{19C4C968-8EA2-43E2-B7ED-17A2514055F9}" presName="sibTrans" presStyleLbl="node1" presStyleIdx="2" presStyleCnt="5" custLinFactNeighborX="-1960" custLinFactNeighborY="2443"/>
      <dgm:spPr/>
      <dgm:t>
        <a:bodyPr/>
        <a:lstStyle/>
        <a:p>
          <a:endParaRPr lang="ru-RU"/>
        </a:p>
      </dgm:t>
    </dgm:pt>
    <dgm:pt modelId="{B2522CD3-0432-483E-87FA-36B2A9BC03FC}" type="pres">
      <dgm:prSet presAssocID="{B939EB25-3208-4DDF-A55A-B4A9666D07E6}" presName="dummy" presStyleCnt="0"/>
      <dgm:spPr/>
    </dgm:pt>
    <dgm:pt modelId="{A923B3BB-73D3-4FB6-B3FC-3A45F413C889}" type="pres">
      <dgm:prSet presAssocID="{B939EB25-3208-4DDF-A55A-B4A9666D07E6}" presName="node" presStyleLbl="revTx" presStyleIdx="3" presStyleCnt="5" custScaleX="165615" custScaleY="474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6696FE-BF37-4895-9B6B-D28933D49A58}" type="pres">
      <dgm:prSet presAssocID="{4B3D890D-A785-4E54-A052-3EF1A865408C}" presName="sibTrans" presStyleLbl="node1" presStyleIdx="3" presStyleCnt="5" custLinFactNeighborX="-1960" custLinFactNeighborY="2443"/>
      <dgm:spPr/>
      <dgm:t>
        <a:bodyPr/>
        <a:lstStyle/>
        <a:p>
          <a:endParaRPr lang="ru-RU"/>
        </a:p>
      </dgm:t>
    </dgm:pt>
    <dgm:pt modelId="{19DCEAFB-6EA6-4D69-9D75-838E333FBB1D}" type="pres">
      <dgm:prSet presAssocID="{2E528185-9623-4D9C-A14C-335E113EF90F}" presName="dummy" presStyleCnt="0"/>
      <dgm:spPr/>
    </dgm:pt>
    <dgm:pt modelId="{85B39955-013D-4AF5-A906-E85317AFAC7F}" type="pres">
      <dgm:prSet presAssocID="{2E528185-9623-4D9C-A14C-335E113EF90F}" presName="node" presStyleLbl="revTx" presStyleIdx="4" presStyleCnt="5" custScaleX="162084" custScaleY="458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389504B-4296-44A6-AAB6-BDFA3636DF7B}" type="pres">
      <dgm:prSet presAssocID="{9452690E-2A7C-4DC5-9465-E66AE157DBED}" presName="sibTrans" presStyleLbl="node1" presStyleIdx="4" presStyleCnt="5"/>
      <dgm:spPr/>
      <dgm:t>
        <a:bodyPr/>
        <a:lstStyle/>
        <a:p>
          <a:endParaRPr lang="ru-RU"/>
        </a:p>
      </dgm:t>
    </dgm:pt>
  </dgm:ptLst>
  <dgm:cxnLst>
    <dgm:cxn modelId="{E23C9BCC-92B9-4B5F-AFCC-50C17D533616}" type="presOf" srcId="{7B31F408-8FBD-4BF2-A90D-401FDC91D289}" destId="{CF865A5F-A517-4EE1-A4F1-907621CB2284}" srcOrd="0" destOrd="0" presId="urn:microsoft.com/office/officeart/2005/8/layout/cycle1"/>
    <dgm:cxn modelId="{48BE01A9-E0BC-4441-8387-EE2F1FC0B813}" type="presOf" srcId="{B419173F-FD73-42E4-89BD-F92726260F34}" destId="{181B6AC1-5692-4A1F-9C6C-5C9626351C74}" srcOrd="0" destOrd="0" presId="urn:microsoft.com/office/officeart/2005/8/layout/cycle1"/>
    <dgm:cxn modelId="{5F15B8ED-BDC6-4C71-9AFB-74717C720C04}" srcId="{7B31F408-8FBD-4BF2-A90D-401FDC91D289}" destId="{B939EB25-3208-4DDF-A55A-B4A9666D07E6}" srcOrd="3" destOrd="0" parTransId="{AA0D37BE-6288-485A-8310-C9CAAD832F8C}" sibTransId="{4B3D890D-A785-4E54-A052-3EF1A865408C}"/>
    <dgm:cxn modelId="{6D47A0BE-87B7-4131-A424-A6789F5D410C}" type="presOf" srcId="{19C4C968-8EA2-43E2-B7ED-17A2514055F9}" destId="{F31684E4-CF7D-46AF-AD89-4BEDC046C4B0}" srcOrd="0" destOrd="0" presId="urn:microsoft.com/office/officeart/2005/8/layout/cycle1"/>
    <dgm:cxn modelId="{C74747D9-7AB7-4106-B4BD-4548E1F340FF}" srcId="{7B31F408-8FBD-4BF2-A90D-401FDC91D289}" destId="{756B2B09-01DC-4F90-8181-2940DB7C95C3}" srcOrd="2" destOrd="0" parTransId="{9F1D3BDA-B2DF-4A80-B96C-C5F57C3005FD}" sibTransId="{19C4C968-8EA2-43E2-B7ED-17A2514055F9}"/>
    <dgm:cxn modelId="{27D33B21-BCD2-416B-BBB2-74C0F02F2085}" type="presOf" srcId="{F335FEF1-75AE-49D6-9191-BE8930F5AAB8}" destId="{289165C2-A4D2-4159-9C8C-C0BDD25857D6}" srcOrd="0" destOrd="0" presId="urn:microsoft.com/office/officeart/2005/8/layout/cycle1"/>
    <dgm:cxn modelId="{4ABDFB38-9434-41A4-AFDA-CD096C02B3C4}" type="presOf" srcId="{9452690E-2A7C-4DC5-9465-E66AE157DBED}" destId="{7389504B-4296-44A6-AAB6-BDFA3636DF7B}" srcOrd="0" destOrd="0" presId="urn:microsoft.com/office/officeart/2005/8/layout/cycle1"/>
    <dgm:cxn modelId="{7426EE19-341B-470E-92DE-51BA3F72E47D}" type="presOf" srcId="{4B3D890D-A785-4E54-A052-3EF1A865408C}" destId="{836696FE-BF37-4895-9B6B-D28933D49A58}" srcOrd="0" destOrd="0" presId="urn:microsoft.com/office/officeart/2005/8/layout/cycle1"/>
    <dgm:cxn modelId="{7200C67C-6802-4B68-8796-DDEA7902444F}" type="presOf" srcId="{2E528185-9623-4D9C-A14C-335E113EF90F}" destId="{85B39955-013D-4AF5-A906-E85317AFAC7F}" srcOrd="0" destOrd="0" presId="urn:microsoft.com/office/officeart/2005/8/layout/cycle1"/>
    <dgm:cxn modelId="{68F9B78B-F45D-4616-9DF9-EEE2F77ACF98}" type="presOf" srcId="{B939EB25-3208-4DDF-A55A-B4A9666D07E6}" destId="{A923B3BB-73D3-4FB6-B3FC-3A45F413C889}" srcOrd="0" destOrd="0" presId="urn:microsoft.com/office/officeart/2005/8/layout/cycle1"/>
    <dgm:cxn modelId="{B1D9AC8E-A5F3-48D0-B0FC-4635C8221F14}" type="presOf" srcId="{6902D37E-005F-4510-BE1E-3207D4410D90}" destId="{35AAA98B-B28C-4A9F-ACD3-BBFCBC15AAC0}" srcOrd="0" destOrd="0" presId="urn:microsoft.com/office/officeart/2005/8/layout/cycle1"/>
    <dgm:cxn modelId="{1F412E13-818B-4CBB-8D94-FE8BAE5B1FAA}" srcId="{7B31F408-8FBD-4BF2-A90D-401FDC91D289}" destId="{DF90E40E-6400-43C1-940C-BD54708980CD}" srcOrd="1" destOrd="0" parTransId="{D40B04A1-8AAE-42CB-BB8D-52C8FC7243F3}" sibTransId="{6902D37E-005F-4510-BE1E-3207D4410D90}"/>
    <dgm:cxn modelId="{D301FA11-EE13-476C-A8CA-4049E691F739}" type="presOf" srcId="{DF90E40E-6400-43C1-940C-BD54708980CD}" destId="{E534DCD3-0888-4DD2-8108-B4090ED63469}" srcOrd="0" destOrd="0" presId="urn:microsoft.com/office/officeart/2005/8/layout/cycle1"/>
    <dgm:cxn modelId="{30A2D033-448C-44CE-80AA-84AF8EE8C13B}" srcId="{7B31F408-8FBD-4BF2-A90D-401FDC91D289}" destId="{B419173F-FD73-42E4-89BD-F92726260F34}" srcOrd="0" destOrd="0" parTransId="{95AD0679-C3A5-446A-97E7-6D57CC94E7F5}" sibTransId="{F335FEF1-75AE-49D6-9191-BE8930F5AAB8}"/>
    <dgm:cxn modelId="{607F48DD-8EBE-422B-84E4-82A5E64F9FE8}" srcId="{7B31F408-8FBD-4BF2-A90D-401FDC91D289}" destId="{2E528185-9623-4D9C-A14C-335E113EF90F}" srcOrd="4" destOrd="0" parTransId="{E11FC39A-9559-4891-87BD-9F76CB8A1276}" sibTransId="{9452690E-2A7C-4DC5-9465-E66AE157DBED}"/>
    <dgm:cxn modelId="{F9E46623-85E9-4918-9D64-2AD8C5963A1E}" type="presOf" srcId="{756B2B09-01DC-4F90-8181-2940DB7C95C3}" destId="{6D162849-0CD9-4CF0-9E98-269039BA1E8C}" srcOrd="0" destOrd="0" presId="urn:microsoft.com/office/officeart/2005/8/layout/cycle1"/>
    <dgm:cxn modelId="{907795BE-C354-408B-8720-5AB538ABA29C}" type="presParOf" srcId="{CF865A5F-A517-4EE1-A4F1-907621CB2284}" destId="{D961EDC6-E6BE-4EB6-81E3-98D1DBDEABE5}" srcOrd="0" destOrd="0" presId="urn:microsoft.com/office/officeart/2005/8/layout/cycle1"/>
    <dgm:cxn modelId="{E6D208A6-7837-4340-8C70-39E64161145A}" type="presParOf" srcId="{CF865A5F-A517-4EE1-A4F1-907621CB2284}" destId="{181B6AC1-5692-4A1F-9C6C-5C9626351C74}" srcOrd="1" destOrd="0" presId="urn:microsoft.com/office/officeart/2005/8/layout/cycle1"/>
    <dgm:cxn modelId="{87BF83EC-0B94-41B3-82BE-51FC49F301AD}" type="presParOf" srcId="{CF865A5F-A517-4EE1-A4F1-907621CB2284}" destId="{289165C2-A4D2-4159-9C8C-C0BDD25857D6}" srcOrd="2" destOrd="0" presId="urn:microsoft.com/office/officeart/2005/8/layout/cycle1"/>
    <dgm:cxn modelId="{EE6D66B5-73C7-40F7-B3C0-C1E3842E9674}" type="presParOf" srcId="{CF865A5F-A517-4EE1-A4F1-907621CB2284}" destId="{A6A12B54-635D-4FD4-89F8-1899A42AD4DF}" srcOrd="3" destOrd="0" presId="urn:microsoft.com/office/officeart/2005/8/layout/cycle1"/>
    <dgm:cxn modelId="{93F306D0-97AE-4361-AA94-581A289BD694}" type="presParOf" srcId="{CF865A5F-A517-4EE1-A4F1-907621CB2284}" destId="{E534DCD3-0888-4DD2-8108-B4090ED63469}" srcOrd="4" destOrd="0" presId="urn:microsoft.com/office/officeart/2005/8/layout/cycle1"/>
    <dgm:cxn modelId="{DEE8DED7-C71A-48C4-8664-27AA4B39CA87}" type="presParOf" srcId="{CF865A5F-A517-4EE1-A4F1-907621CB2284}" destId="{35AAA98B-B28C-4A9F-ACD3-BBFCBC15AAC0}" srcOrd="5" destOrd="0" presId="urn:microsoft.com/office/officeart/2005/8/layout/cycle1"/>
    <dgm:cxn modelId="{77C7B2C9-0A57-4727-8393-0183C819ADC1}" type="presParOf" srcId="{CF865A5F-A517-4EE1-A4F1-907621CB2284}" destId="{FA5033E3-9109-4701-9176-594254B36BB3}" srcOrd="6" destOrd="0" presId="urn:microsoft.com/office/officeart/2005/8/layout/cycle1"/>
    <dgm:cxn modelId="{98783B1F-0BA2-41AA-BE7A-1313804DAB08}" type="presParOf" srcId="{CF865A5F-A517-4EE1-A4F1-907621CB2284}" destId="{6D162849-0CD9-4CF0-9E98-269039BA1E8C}" srcOrd="7" destOrd="0" presId="urn:microsoft.com/office/officeart/2005/8/layout/cycle1"/>
    <dgm:cxn modelId="{D9759F1C-5232-4194-8A04-D7607AF5237B}" type="presParOf" srcId="{CF865A5F-A517-4EE1-A4F1-907621CB2284}" destId="{F31684E4-CF7D-46AF-AD89-4BEDC046C4B0}" srcOrd="8" destOrd="0" presId="urn:microsoft.com/office/officeart/2005/8/layout/cycle1"/>
    <dgm:cxn modelId="{A1000B0F-373C-4B39-B98A-AC3113EC6379}" type="presParOf" srcId="{CF865A5F-A517-4EE1-A4F1-907621CB2284}" destId="{B2522CD3-0432-483E-87FA-36B2A9BC03FC}" srcOrd="9" destOrd="0" presId="urn:microsoft.com/office/officeart/2005/8/layout/cycle1"/>
    <dgm:cxn modelId="{ABE69960-23D1-4F29-846B-5FB548DD6ECB}" type="presParOf" srcId="{CF865A5F-A517-4EE1-A4F1-907621CB2284}" destId="{A923B3BB-73D3-4FB6-B3FC-3A45F413C889}" srcOrd="10" destOrd="0" presId="urn:microsoft.com/office/officeart/2005/8/layout/cycle1"/>
    <dgm:cxn modelId="{3BD5F91E-AEEF-4F88-9DAA-3E007BB9CD16}" type="presParOf" srcId="{CF865A5F-A517-4EE1-A4F1-907621CB2284}" destId="{836696FE-BF37-4895-9B6B-D28933D49A58}" srcOrd="11" destOrd="0" presId="urn:microsoft.com/office/officeart/2005/8/layout/cycle1"/>
    <dgm:cxn modelId="{E431F6CD-789C-4983-B40A-AD9AEBBA9F6D}" type="presParOf" srcId="{CF865A5F-A517-4EE1-A4F1-907621CB2284}" destId="{19DCEAFB-6EA6-4D69-9D75-838E333FBB1D}" srcOrd="12" destOrd="0" presId="urn:microsoft.com/office/officeart/2005/8/layout/cycle1"/>
    <dgm:cxn modelId="{FFD050AB-24B1-474B-BEF8-1AC0159F0D51}" type="presParOf" srcId="{CF865A5F-A517-4EE1-A4F1-907621CB2284}" destId="{85B39955-013D-4AF5-A906-E85317AFAC7F}" srcOrd="13" destOrd="0" presId="urn:microsoft.com/office/officeart/2005/8/layout/cycle1"/>
    <dgm:cxn modelId="{7B0DE71F-FEEF-4E3C-9B59-F11C04F19697}" type="presParOf" srcId="{CF865A5F-A517-4EE1-A4F1-907621CB2284}" destId="{7389504B-4296-44A6-AAB6-BDFA3636DF7B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1B6AC1-5692-4A1F-9C6C-5C9626351C74}">
      <dsp:nvSpPr>
        <dsp:cNvPr id="0" name=""/>
        <dsp:cNvSpPr/>
      </dsp:nvSpPr>
      <dsp:spPr>
        <a:xfrm>
          <a:off x="4063252" y="379803"/>
          <a:ext cx="1888643" cy="6298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Транзакция 2</a:t>
          </a:r>
          <a:endParaRPr lang="ru-RU" sz="2300" kern="1200" dirty="0"/>
        </a:p>
      </dsp:txBody>
      <dsp:txXfrm>
        <a:off x="4063252" y="379803"/>
        <a:ext cx="1888643" cy="629810"/>
      </dsp:txXfrm>
    </dsp:sp>
    <dsp:sp modelId="{289165C2-A4D2-4159-9C8C-C0BDD25857D6}">
      <dsp:nvSpPr>
        <dsp:cNvPr id="0" name=""/>
        <dsp:cNvSpPr/>
      </dsp:nvSpPr>
      <dsp:spPr>
        <a:xfrm>
          <a:off x="1352812" y="-81608"/>
          <a:ext cx="4621041" cy="4621041"/>
        </a:xfrm>
        <a:prstGeom prst="circularArrow">
          <a:avLst>
            <a:gd name="adj1" fmla="val 5200"/>
            <a:gd name="adj2" fmla="val 335875"/>
            <a:gd name="adj3" fmla="val 357045"/>
            <a:gd name="adj4" fmla="val 19410457"/>
            <a:gd name="adj5" fmla="val 6066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34DCD3-0888-4DD2-8108-B4090ED63469}">
      <dsp:nvSpPr>
        <dsp:cNvPr id="0" name=""/>
        <dsp:cNvSpPr/>
      </dsp:nvSpPr>
      <dsp:spPr>
        <a:xfrm>
          <a:off x="4374982" y="2639367"/>
          <a:ext cx="2446322" cy="6106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Транзакция 3</a:t>
          </a:r>
          <a:endParaRPr lang="ru-RU" sz="2300" kern="1200" dirty="0"/>
        </a:p>
      </dsp:txBody>
      <dsp:txXfrm>
        <a:off x="4374982" y="2639367"/>
        <a:ext cx="2446322" cy="610674"/>
      </dsp:txXfrm>
    </dsp:sp>
    <dsp:sp modelId="{35AAA98B-B28C-4A9F-ACD3-BBFCBC15AAC0}">
      <dsp:nvSpPr>
        <dsp:cNvPr id="0" name=""/>
        <dsp:cNvSpPr/>
      </dsp:nvSpPr>
      <dsp:spPr>
        <a:xfrm>
          <a:off x="1195165" y="-46664"/>
          <a:ext cx="4906205" cy="4715633"/>
        </a:xfrm>
        <a:prstGeom prst="circularArrow">
          <a:avLst>
            <a:gd name="adj1" fmla="val 5200"/>
            <a:gd name="adj2" fmla="val 335875"/>
            <a:gd name="adj3" fmla="val 3707634"/>
            <a:gd name="adj4" fmla="val 1635279"/>
            <a:gd name="adj5" fmla="val 6066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162849-0CD9-4CF0-9E98-269039BA1E8C}">
      <dsp:nvSpPr>
        <dsp:cNvPr id="0" name=""/>
        <dsp:cNvSpPr/>
      </dsp:nvSpPr>
      <dsp:spPr>
        <a:xfrm>
          <a:off x="2860108" y="3745275"/>
          <a:ext cx="1576319" cy="12321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Транзакция 4</a:t>
          </a:r>
          <a:endParaRPr lang="ru-RU" sz="2300" kern="1200" dirty="0"/>
        </a:p>
      </dsp:txBody>
      <dsp:txXfrm>
        <a:off x="2860108" y="3745275"/>
        <a:ext cx="1576319" cy="1232193"/>
      </dsp:txXfrm>
    </dsp:sp>
    <dsp:sp modelId="{F31684E4-CF7D-46AF-AD89-4BEDC046C4B0}">
      <dsp:nvSpPr>
        <dsp:cNvPr id="0" name=""/>
        <dsp:cNvSpPr/>
      </dsp:nvSpPr>
      <dsp:spPr>
        <a:xfrm>
          <a:off x="1247175" y="113523"/>
          <a:ext cx="4621041" cy="4621041"/>
        </a:xfrm>
        <a:prstGeom prst="circularArrow">
          <a:avLst>
            <a:gd name="adj1" fmla="val 5200"/>
            <a:gd name="adj2" fmla="val 335875"/>
            <a:gd name="adj3" fmla="val 8853899"/>
            <a:gd name="adj4" fmla="val 6756490"/>
            <a:gd name="adj5" fmla="val 6066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23B3BB-73D3-4FB6-B3FC-3A45F413C889}">
      <dsp:nvSpPr>
        <dsp:cNvPr id="0" name=""/>
        <dsp:cNvSpPr/>
      </dsp:nvSpPr>
      <dsp:spPr>
        <a:xfrm>
          <a:off x="678045" y="2652675"/>
          <a:ext cx="2040696" cy="5840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Транзакция 5</a:t>
          </a:r>
          <a:endParaRPr lang="ru-RU" sz="2300" kern="1200" dirty="0"/>
        </a:p>
      </dsp:txBody>
      <dsp:txXfrm>
        <a:off x="678045" y="2652675"/>
        <a:ext cx="2040696" cy="584059"/>
      </dsp:txXfrm>
    </dsp:sp>
    <dsp:sp modelId="{836696FE-BF37-4895-9B6B-D28933D49A58}">
      <dsp:nvSpPr>
        <dsp:cNvPr id="0" name=""/>
        <dsp:cNvSpPr/>
      </dsp:nvSpPr>
      <dsp:spPr>
        <a:xfrm>
          <a:off x="1247175" y="113523"/>
          <a:ext cx="4621041" cy="4621041"/>
        </a:xfrm>
        <a:prstGeom prst="circularArrow">
          <a:avLst>
            <a:gd name="adj1" fmla="val 5200"/>
            <a:gd name="adj2" fmla="val 335875"/>
            <a:gd name="adj3" fmla="val 12993949"/>
            <a:gd name="adj4" fmla="val 10224662"/>
            <a:gd name="adj5" fmla="val 6066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B39955-013D-4AF5-A906-E85317AFAC7F}">
      <dsp:nvSpPr>
        <dsp:cNvPr id="0" name=""/>
        <dsp:cNvSpPr/>
      </dsp:nvSpPr>
      <dsp:spPr>
        <a:xfrm>
          <a:off x="1444585" y="370039"/>
          <a:ext cx="1997187" cy="564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Транзакция 1</a:t>
          </a:r>
          <a:endParaRPr lang="ru-RU" sz="2300" kern="1200" dirty="0"/>
        </a:p>
      </dsp:txBody>
      <dsp:txXfrm>
        <a:off x="1444585" y="370039"/>
        <a:ext cx="1997187" cy="564898"/>
      </dsp:txXfrm>
    </dsp:sp>
    <dsp:sp modelId="{7389504B-4296-44A6-AAB6-BDFA3636DF7B}">
      <dsp:nvSpPr>
        <dsp:cNvPr id="0" name=""/>
        <dsp:cNvSpPr/>
      </dsp:nvSpPr>
      <dsp:spPr>
        <a:xfrm>
          <a:off x="1422854" y="-30416"/>
          <a:ext cx="4621041" cy="4621041"/>
        </a:xfrm>
        <a:prstGeom prst="circularArrow">
          <a:avLst>
            <a:gd name="adj1" fmla="val 5200"/>
            <a:gd name="adj2" fmla="val 335875"/>
            <a:gd name="adj3" fmla="val 17186939"/>
            <a:gd name="adj4" fmla="val 14921505"/>
            <a:gd name="adj5" fmla="val 6066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1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ADD320-6E15-464D-B634-59560058EB80}" type="datetimeFigureOut">
              <a:rPr lang="ru-RU" smtClean="0"/>
              <a:t>22.09.2017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CAEA9-F83B-459D-B2CC-D0CC72475E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7445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A7A704-9F1C-4FD3-85D1-57AF2D7FD0E8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BFB8C-BBFF-4397-A51C-1E92596422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Разговор о ключах… от ключей в квартиру до удостоверения личности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133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История с ИНН и паспортами</a:t>
            </a:r>
            <a:endParaRPr lang="ru-RU" dirty="0" smtClean="0"/>
          </a:p>
          <a:p>
            <a:r>
              <a:rPr lang="ru-RU" dirty="0" smtClean="0"/>
              <a:t>Откуда</a:t>
            </a:r>
            <a:r>
              <a:rPr lang="ru-RU" baseline="0" dirty="0" smtClean="0"/>
              <a:t> берутся значения первичных ключей</a:t>
            </a:r>
          </a:p>
          <a:p>
            <a:r>
              <a:rPr lang="ru-RU" baseline="0" dirty="0" smtClean="0"/>
              <a:t>Как заполняются поля внешних ключей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4753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0.  В реляционной базе данных бывают только связи 1:М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Связь 1:1 просто частный случай связи 1:М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Связь М:М в реляционной базе данных напрямую нереализуема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247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ru-RU" dirty="0" smtClean="0"/>
              <a:t>Теоретически было доказано, что</a:t>
            </a:r>
            <a:r>
              <a:rPr lang="ru-RU" baseline="0" dirty="0" smtClean="0"/>
              <a:t> для представления структуры данных любой сложности достаточно реляционной (табличной) модели.</a:t>
            </a:r>
          </a:p>
          <a:p>
            <a:pPr marL="228600" indent="-228600">
              <a:buAutoNum type="arabicPeriod"/>
            </a:pPr>
            <a:r>
              <a:rPr lang="ru-RU" baseline="0" dirty="0" smtClean="0"/>
              <a:t>Была обоснована и разработана схема языка манипулирования данными в реляционной модели.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7014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effectLst/>
              </a:rPr>
              <a:t>Во-первых, используя язык SQL, можно не нарушать предписаний реляционной модели, и тогда к «правильно построенной» SQL-ориентированной базе данных применимы все фундаментальные результаты теории реляционных баз данных, включая принципы проектирования на основе нормализации.</a:t>
            </a:r>
          </a:p>
          <a:p>
            <a:r>
              <a:rPr lang="ru-RU" dirty="0" smtClean="0">
                <a:effectLst/>
              </a:rPr>
              <a:t>Во-вторых, полностью отвергая родство языка SQL с реляционной моделью данных, мы выступали бы против установившихся исторических традиций. Этот язык возник около 30 лет тому назад во время реализации в компании IBM проекта по созданию экспериментальной СУБД </a:t>
            </a:r>
            <a:r>
              <a:rPr lang="ru-RU" dirty="0" err="1" smtClean="0">
                <a:effectLst/>
              </a:rPr>
              <a:t>System</a:t>
            </a:r>
            <a:r>
              <a:rPr lang="ru-RU" dirty="0" smtClean="0">
                <a:effectLst/>
              </a:rPr>
              <a:t> R, основной целью которого являлось обоснование практической реализации реляционного подхода к организации баз данных. Так что исторически SQL базировался на реляционной модели данных (возможно, не совсем верно понятой и/или воплощенной).</a:t>
            </a:r>
          </a:p>
          <a:p>
            <a:r>
              <a:rPr lang="ru-RU" dirty="0" smtClean="0">
                <a:effectLst/>
              </a:rPr>
              <a:t>Наконец, по нашему мнению, в области информационной технологии любой практически используемый инструмент не может быть полностью свободен от компромиссов. Идеологически чистые решения возможны только в научно-экспериментальной работе. «Великий и ужасный» язык SQL – это порождение ряда компромиссов между теорией, практикой и маркетинговой деятельностью. Этот язык является настолько реляционным, насколько это понадобилось потребителям коммерческих СУБД, прямо или косвенно финансировавшим разработку языка.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1696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err="1" smtClean="0"/>
              <a:t>Adaptive</a:t>
            </a:r>
            <a:r>
              <a:rPr lang="ru-RU" b="1" dirty="0" smtClean="0"/>
              <a:t> </a:t>
            </a:r>
            <a:r>
              <a:rPr lang="ru-RU" b="1" dirty="0" err="1" smtClean="0"/>
              <a:t>Server</a:t>
            </a:r>
            <a:r>
              <a:rPr lang="ru-RU" b="1" dirty="0" smtClean="0"/>
              <a:t> </a:t>
            </a:r>
            <a:r>
              <a:rPr lang="ru-RU" b="1" dirty="0" err="1" smtClean="0"/>
              <a:t>Enterprise</a:t>
            </a:r>
            <a:r>
              <a:rPr lang="en-US" b="1" dirty="0" smtClean="0"/>
              <a:t> v.16      Oracle 12    MS  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SQL </a:t>
            </a:r>
            <a:r>
              <a:rPr lang="ru-RU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Server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2016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    IBM  DB2   v. 10.5   My SQL v. 5.6   PostgreSQL v,</a:t>
            </a:r>
            <a:r>
              <a:rPr lang="en-US" sz="1200" b="1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u-RU" b="1" dirty="0" smtClean="0">
                <a:effectLst/>
              </a:rPr>
              <a:t>9.4</a:t>
            </a:r>
            <a:endParaRPr lang="ru-RU" sz="1200" b="1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30940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b="1" u="sng" smtClean="0">
                <a:effectLst/>
              </a:rPr>
              <a:t>Транзакция</a:t>
            </a:r>
            <a:r>
              <a:rPr lang="ru-RU" smtClean="0">
                <a:effectLst/>
              </a:rPr>
              <a:t> — логическая единица работы, состоящая из одного или нескольких операторов манипулирования данными (чтения, удаления, вставки, обновления), которую СУБД рассматривает и обрабатывает как неделимое действие, переводящее БД из одного целостного состояния в другое целостное состояние.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94516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Разрешение клинчей.</a:t>
            </a:r>
            <a:r>
              <a:rPr lang="ru-RU" baseline="0" dirty="0" smtClean="0"/>
              <a:t> А собственно какую завершать? Идеология тайм-аутов. Алгоритм  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"ожидание-отмена", требует, чтобы только более старые транзакции ожидали завершения более новых. </a:t>
            </a:r>
            <a:endParaRPr lang="ru-RU" sz="1200" b="0" i="0" u="none" strike="noStrike" kern="120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43325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BFB8C-BBFF-4397-A51C-1E92596422A9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141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5608" y="435936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noProof="1" smtClean="0"/>
              <a:t>Образец заголовка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/>
          <a:lstStyle>
            <a:lvl1pPr marL="7315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noProof="1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22.09.2017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294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22.09.2017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4913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22.09.2017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8326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22.09.2017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871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22.09.2017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96244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22.09.2017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1130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22.09.2017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1437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22.09.2017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64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40080" indent="-237744">
              <a:buClr>
                <a:schemeClr val="accent5"/>
              </a:buClr>
              <a:buFont typeface="Wingdings" panose="05000000000000000000" pitchFamily="2" charset="2"/>
              <a:buChar char="Ø"/>
              <a:defRPr sz="2800"/>
            </a:lvl2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22.09.2017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1183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22.09.2017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2297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22.09.2017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713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100138"/>
            <a:ext cx="6400800" cy="1509712"/>
          </a:xfrm>
        </p:spPr>
        <p:txBody>
          <a:bodyPr anchor="b"/>
          <a:lstStyle>
            <a:lvl1pPr marL="27432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33974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>
            <a:normAutofit/>
          </a:bodyPr>
          <a:lstStyle>
            <a:lvl1pPr algn="ctr">
              <a:defRPr sz="4000" b="0" i="0" cap="none" baseline="0"/>
            </a:lvl1pPr>
            <a:extLst/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6347048" cy="851694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4000" b="1" cap="all" baseline="0"/>
            </a:lvl1pPr>
            <a:extLst/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810000" cy="698500"/>
          </a:xfr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A4771-C6EF-4B99-81F4-D30BE4E017A0}" type="datetimeFigureOut">
              <a:rPr lang="en-US" smtClean="0"/>
              <a:pPr/>
              <a:t>9/22/2017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B41CA-569D-40E7-8E58-026C0338B2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0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latinLnBrk="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/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88136" y="0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 noProof="1" smtClean="0"/>
              <a:t>Образец заголовка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ru-RU" noProof="1" smtClean="0"/>
              <a:t>Образец текста</a:t>
            </a:r>
          </a:p>
          <a:p>
            <a:pPr lvl="1"/>
            <a:r>
              <a:rPr lang="ru-RU" noProof="1" smtClean="0"/>
              <a:t>Второй уровень</a:t>
            </a:r>
          </a:p>
          <a:p>
            <a:pPr lvl="2"/>
            <a:r>
              <a:rPr lang="ru-RU" noProof="1" smtClean="0"/>
              <a:t>Третий уровень</a:t>
            </a:r>
          </a:p>
          <a:p>
            <a:pPr lvl="3"/>
            <a:r>
              <a:rPr lang="ru-RU" noProof="1" smtClean="0"/>
              <a:t>Четвертый уровень</a:t>
            </a:r>
          </a:p>
          <a:p>
            <a:pPr lvl="4"/>
            <a:r>
              <a:rPr lang="ru-RU" noProof="1" smtClean="0"/>
              <a:t>Пятый уровень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/>
            <a:fld id="{D80A4771-C6EF-4B99-81F4-D30BE4E017A0}" type="datetimeFigureOut">
              <a:rPr lang="en-US" smtClean="0"/>
              <a:pPr algn="r"/>
              <a:t>9/22/2017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/>
            <a:fld id="{990B41CA-569D-40E7-8E58-026C0338B2C8}" type="slidenum">
              <a:rPr lang="en-US" smtClean="0"/>
              <a:pPr algn="ctr"/>
              <a:t>‹#›</a:t>
            </a:fld>
            <a:endParaRPr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ts val="3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ts val="3000"/>
        </a:lnSpc>
        <a:spcBef>
          <a:spcPts val="550"/>
        </a:spcBef>
        <a:buClr>
          <a:schemeClr val="accent1"/>
        </a:buClr>
        <a:buFont typeface="Verdana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ts val="2800"/>
        </a:lnSpc>
        <a:spcBef>
          <a:spcPct val="20000"/>
        </a:spcBef>
        <a:buClr>
          <a:schemeClr val="accent2"/>
        </a:buClr>
        <a:buFont typeface="Wingdings 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4E2A9-63CE-4681-A18C-55458555571A}" type="datetimeFigureOut">
              <a:rPr lang="ru-RU" smtClean="0"/>
              <a:t>22.09.2017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283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ru-RU" dirty="0" smtClean="0"/>
              <a:t>Связи между таблицами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Связи между таблицами устанавливаются при помощи специальных полей – ключей.</a:t>
            </a:r>
          </a:p>
          <a:p>
            <a:endParaRPr lang="ru-RU" dirty="0" smtClean="0"/>
          </a:p>
          <a:p>
            <a:r>
              <a:rPr lang="ru-RU" b="1" dirty="0" smtClean="0"/>
              <a:t>Первичный ключ </a:t>
            </a:r>
            <a:r>
              <a:rPr lang="ru-RU" dirty="0" smtClean="0"/>
              <a:t>– поле однозначно идентифицирующее запись в таблице (значение этого поля уникально в столбце)</a:t>
            </a:r>
          </a:p>
          <a:p>
            <a:endParaRPr lang="ru-RU" dirty="0" smtClean="0"/>
          </a:p>
          <a:p>
            <a:r>
              <a:rPr lang="ru-RU" b="1" dirty="0" smtClean="0"/>
              <a:t>Внешний ключ </a:t>
            </a:r>
            <a:r>
              <a:rPr lang="ru-RU" dirty="0" smtClean="0"/>
              <a:t>– поле, в котором содержится значение первичного ключа другой таблицы, это поле необходимо для создания связи между записями таблиц.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645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/>
          <a:lstStyle/>
          <a:p>
            <a:r>
              <a:rPr lang="ru-RU" dirty="0" smtClean="0"/>
              <a:t>Нормализация базы данных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268760"/>
            <a:ext cx="7818072" cy="5589240"/>
          </a:xfrm>
        </p:spPr>
        <p:txBody>
          <a:bodyPr>
            <a:normAutofit fontScale="85000" lnSpcReduction="10000"/>
          </a:bodyPr>
          <a:lstStyle/>
          <a:p>
            <a:pPr marL="324000" indent="-252000" algn="just"/>
            <a:r>
              <a:rPr lang="ru-RU" dirty="0" smtClean="0"/>
              <a:t>    Нормализация </a:t>
            </a:r>
            <a:r>
              <a:rPr lang="ru-RU" dirty="0"/>
              <a:t>– это разбиение таблицы на несколько, обладающих лучшими свойствами при обновлении, </a:t>
            </a:r>
            <a:r>
              <a:rPr lang="ru-RU" dirty="0" smtClean="0"/>
              <a:t>включении </a:t>
            </a:r>
            <a:r>
              <a:rPr lang="ru-RU" dirty="0"/>
              <a:t>и удалении данных</a:t>
            </a:r>
            <a:r>
              <a:rPr lang="ru-RU" dirty="0" smtClean="0"/>
              <a:t>.</a:t>
            </a:r>
          </a:p>
          <a:p>
            <a:pPr marL="324000" indent="-252000" algn="just">
              <a:spcBef>
                <a:spcPts val="1200"/>
              </a:spcBef>
            </a:pPr>
            <a:r>
              <a:rPr lang="ru-RU" dirty="0" smtClean="0"/>
              <a:t>    Нормальные </a:t>
            </a:r>
            <a:r>
              <a:rPr lang="ru-RU" dirty="0"/>
              <a:t>формы – это </a:t>
            </a:r>
            <a:r>
              <a:rPr lang="ru-RU" i="1" dirty="0"/>
              <a:t>рекомендации </a:t>
            </a:r>
            <a:r>
              <a:rPr lang="ru-RU" dirty="0"/>
              <a:t>по проектированию баз данных. </a:t>
            </a:r>
            <a:endParaRPr lang="ru-RU" dirty="0" smtClean="0"/>
          </a:p>
          <a:p>
            <a:pPr marL="324000" indent="-252000" algn="just">
              <a:spcBef>
                <a:spcPts val="1200"/>
              </a:spcBef>
            </a:pPr>
            <a:r>
              <a:rPr lang="ru-RU" dirty="0" smtClean="0"/>
              <a:t>    Цель </a:t>
            </a:r>
            <a:r>
              <a:rPr lang="ru-RU" dirty="0"/>
              <a:t>нормализации сводится к получению такого проекта базы данных, в котором </a:t>
            </a:r>
            <a:r>
              <a:rPr lang="ru-RU" dirty="0" smtClean="0"/>
              <a:t>исключена </a:t>
            </a:r>
            <a:r>
              <a:rPr lang="ru-RU" dirty="0"/>
              <a:t>избыточность информации. Это делается не столько с целью экономии памяти, сколько для исключения возможной противоречивости хранимых данных и предсказуемости поведения системы во время эксплуатации. </a:t>
            </a:r>
          </a:p>
        </p:txBody>
      </p:sp>
    </p:spTree>
    <p:extLst>
      <p:ext uri="{BB962C8B-B14F-4D97-AF65-F5344CB8AC3E}">
        <p14:creationId xmlns:p14="http://schemas.microsoft.com/office/powerpoint/2010/main" val="4085739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Правило нормализации Фомина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700808"/>
            <a:ext cx="7498080" cy="454759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3600" b="1" dirty="0" smtClean="0"/>
              <a:t>Если база данных нуждается в нормализации – значит она неправильно спроектирована.</a:t>
            </a:r>
          </a:p>
          <a:p>
            <a:pPr marL="82296" indent="0">
              <a:lnSpc>
                <a:spcPct val="100000"/>
              </a:lnSpc>
              <a:buNone/>
            </a:pPr>
            <a:endParaRPr lang="ru-RU" sz="3600" b="1" dirty="0" smtClean="0"/>
          </a:p>
          <a:p>
            <a:pPr>
              <a:lnSpc>
                <a:spcPct val="100000"/>
              </a:lnSpc>
            </a:pPr>
            <a:r>
              <a:rPr lang="ru-RU" sz="3600" dirty="0" smtClean="0"/>
              <a:t>Если вы научитесь правильно проектировать базы данных, то </a:t>
            </a:r>
            <a:r>
              <a:rPr lang="ru-RU" sz="3600" dirty="0" err="1" smtClean="0"/>
              <a:t>нормализовывать</a:t>
            </a:r>
            <a:r>
              <a:rPr lang="ru-RU" sz="3600" dirty="0" smtClean="0"/>
              <a:t> их не надо.</a:t>
            </a:r>
          </a:p>
        </p:txBody>
      </p:sp>
    </p:spTree>
    <p:extLst>
      <p:ext uri="{BB962C8B-B14F-4D97-AF65-F5344CB8AC3E}">
        <p14:creationId xmlns:p14="http://schemas.microsoft.com/office/powerpoint/2010/main" val="172166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35608" y="1628800"/>
            <a:ext cx="7498080" cy="46196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dirty="0" smtClean="0"/>
              <a:t>Нужна ли нормализация?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dirty="0" smtClean="0"/>
              <a:t>Должны ли первичные ключи быть  осмысленными атрибутами?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dirty="0" smtClean="0"/>
              <a:t>Так ли уж необходимо значение </a:t>
            </a:r>
            <a:r>
              <a:rPr lang="en-US" dirty="0" smtClean="0"/>
              <a:t>NULL</a:t>
            </a:r>
            <a:r>
              <a:rPr lang="ru-RU" dirty="0" smtClean="0"/>
              <a:t>?</a:t>
            </a:r>
            <a:endParaRPr lang="en-US" dirty="0" smtClean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ru-RU" dirty="0"/>
              <a:t>Должна ли реляционная СУБД (язык </a:t>
            </a:r>
            <a:r>
              <a:rPr lang="en-US" dirty="0"/>
              <a:t>SQL</a:t>
            </a:r>
            <a:r>
              <a:rPr lang="ru-RU" dirty="0"/>
              <a:t>) полностью удовлетворять  требованиям реляционной теории?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Холивары</a:t>
            </a:r>
            <a:r>
              <a:rPr lang="ru-RU" dirty="0" smtClean="0"/>
              <a:t> связанные с БД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956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602048" cy="1143000"/>
          </a:xfrm>
        </p:spPr>
        <p:txBody>
          <a:bodyPr>
            <a:normAutofit/>
          </a:bodyPr>
          <a:lstStyle/>
          <a:p>
            <a:r>
              <a:rPr lang="en-US" smtClean="0"/>
              <a:t>SQL </a:t>
            </a:r>
            <a:r>
              <a:rPr lang="ru-RU" smtClean="0"/>
              <a:t>и реляционная модель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149552"/>
          </a:xfrm>
        </p:spPr>
        <p:txBody>
          <a:bodyPr>
            <a:normAutofit fontScale="85000" lnSpcReduction="10000"/>
          </a:bodyPr>
          <a:lstStyle/>
          <a:p>
            <a:pPr marL="82296" indent="0" algn="just">
              <a:lnSpc>
                <a:spcPts val="3200"/>
              </a:lnSpc>
              <a:buNone/>
            </a:pPr>
            <a:r>
              <a:rPr lang="ru-RU" sz="3300" smtClean="0"/>
              <a:t>	В области информационной технологии любой практически используемый инструмент не может быть полностью свободен от компромиссов. Идеологически чистые решения возможны только в научно-экспериментальной работе. «Великий и ужасный» язык SQL – это порождение ряда компромиссов между теорией, практикой и маркетинговой деятельностью. Этот язык является настолько реляционным, насколько это понадобилось потребителям коммерческих СУБД, прямо или косвенно финансировавшим разработку языка.</a:t>
            </a:r>
            <a:endParaRPr lang="ru-RU" sz="3300" dirty="0"/>
          </a:p>
        </p:txBody>
      </p:sp>
    </p:spTree>
    <p:extLst>
      <p:ext uri="{BB962C8B-B14F-4D97-AF65-F5344CB8AC3E}">
        <p14:creationId xmlns:p14="http://schemas.microsoft.com/office/powerpoint/2010/main" val="546887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ru-RU" dirty="0" smtClean="0"/>
              <a:t> правил Кодда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31640" y="1052736"/>
            <a:ext cx="7602048" cy="5616624"/>
          </a:xfrm>
        </p:spPr>
        <p:txBody>
          <a:bodyPr>
            <a:noAutofit/>
          </a:bodyPr>
          <a:lstStyle/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 smtClean="0"/>
              <a:t>0 </a:t>
            </a:r>
            <a:r>
              <a:rPr lang="ru-RU" sz="1300" dirty="0"/>
              <a:t>Реляционная СУБД должна быть способна полностью управлять базой данных, используя связи между данными.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 smtClean="0"/>
              <a:t>1 </a:t>
            </a:r>
            <a:r>
              <a:rPr lang="ru-RU" sz="1300" dirty="0"/>
              <a:t>Информационное правило – вся информация в реляционной БД (включая имена таблиц и столбцов) должна определяться строго как значения </a:t>
            </a:r>
            <a:r>
              <a:rPr lang="ru-RU" sz="1300" dirty="0" smtClean="0"/>
              <a:t>таблиц</a:t>
            </a:r>
            <a:r>
              <a:rPr lang="ru-RU" sz="1300" dirty="0"/>
              <a:t>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2</a:t>
            </a:r>
            <a:r>
              <a:rPr lang="ru-RU" sz="1300" dirty="0"/>
              <a:t> Гарантированный доступ – любое значение БД должно быть </a:t>
            </a:r>
            <a:r>
              <a:rPr lang="ru-RU" sz="1300" dirty="0" smtClean="0"/>
              <a:t>гарантированно </a:t>
            </a:r>
            <a:r>
              <a:rPr lang="ru-RU" sz="1300" dirty="0"/>
              <a:t>доступным через комбинацию имени таблицы, первичного ключа и имени столбца.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3</a:t>
            </a:r>
            <a:r>
              <a:rPr lang="ru-RU" sz="1300" dirty="0"/>
              <a:t> Поддержка пустых значений – СУБД должна уметь работать с пустыми значениями. Пустое значение – это неизвестное, независимое, </a:t>
            </a:r>
            <a:r>
              <a:rPr lang="ru-RU" sz="1300" dirty="0" smtClean="0"/>
              <a:t>неприменимое </a:t>
            </a:r>
            <a:r>
              <a:rPr lang="ru-RU" sz="1300" dirty="0"/>
              <a:t>значение, в отличие от значений по умолчанию и обычных значений.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4</a:t>
            </a:r>
            <a:r>
              <a:rPr lang="ru-RU" sz="1300" dirty="0"/>
              <a:t> Активный, оперативный реляционный каталог – описание БД и его </a:t>
            </a:r>
            <a:r>
              <a:rPr lang="ru-RU" sz="1300" dirty="0" smtClean="0"/>
              <a:t>содержимое </a:t>
            </a:r>
            <a:r>
              <a:rPr lang="ru-RU" sz="1300" dirty="0"/>
              <a:t>должны быть определены на логическом уровне через таблицы, к которым можно применять запросы, используя DML (язык </a:t>
            </a:r>
            <a:r>
              <a:rPr lang="ru-RU" sz="1300" dirty="0" smtClean="0"/>
              <a:t>манипулирования </a:t>
            </a:r>
            <a:r>
              <a:rPr lang="ru-RU" sz="1300" dirty="0"/>
              <a:t>данными).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5</a:t>
            </a:r>
            <a:r>
              <a:rPr lang="ru-RU" sz="1300" dirty="0"/>
              <a:t> Исчерпывающее подмножество языка данных – по крайней мере, один из поддерживаемых языков должен иметь четко определенный синтаксис и быть самодостаточным. Он должен поддерживать определение данных и манипулирование ими, правила целостности, авторизацию и транзакции.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6 </a:t>
            </a:r>
            <a:r>
              <a:rPr lang="ru-RU" sz="1300" dirty="0"/>
              <a:t>Правило обновления представлений – все представления, теоретически обновляемые, могут быть обновлены через систему.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7 </a:t>
            </a:r>
            <a:r>
              <a:rPr lang="ru-RU" sz="1300" dirty="0"/>
              <a:t>Вставка, обновление и удаление – СУБД поддерживает не только запрос на отбор данных, но и вставку, обновление и удаление.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8</a:t>
            </a:r>
            <a:r>
              <a:rPr lang="ru-RU" sz="1300" dirty="0"/>
              <a:t> Физическая независимость данных – логика программ-приложений </a:t>
            </a:r>
            <a:r>
              <a:rPr lang="ru-RU" sz="1300" dirty="0" smtClean="0"/>
              <a:t>остается </a:t>
            </a:r>
            <a:r>
              <a:rPr lang="ru-RU" sz="1300" dirty="0"/>
              <a:t>прежней при изменении физических методов доступа к данным и структур хранения.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9 </a:t>
            </a:r>
            <a:r>
              <a:rPr lang="ru-RU" sz="1300" dirty="0"/>
              <a:t>Логическая независимость данных – логика программ-приложений </a:t>
            </a:r>
            <a:r>
              <a:rPr lang="ru-RU" sz="1300" dirty="0" smtClean="0"/>
              <a:t>остается </a:t>
            </a:r>
            <a:r>
              <a:rPr lang="ru-RU" sz="1300" dirty="0"/>
              <a:t>прежней, в пределах разумного, при изменении структур таблиц.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10</a:t>
            </a:r>
            <a:r>
              <a:rPr lang="ru-RU" sz="1300" dirty="0"/>
              <a:t> Независимость целостности – язык БД должен быть способен определять ограничения целостности. Они должны быть доступны из оперативного каталога, и не должно быть способа их обойти.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11 </a:t>
            </a:r>
            <a:r>
              <a:rPr lang="ru-RU" sz="1300" dirty="0"/>
              <a:t>Независимость распределения – запросы программ-приложений </a:t>
            </a:r>
            <a:r>
              <a:rPr lang="ru-RU" sz="1300" dirty="0" smtClean="0"/>
              <a:t>логически </a:t>
            </a:r>
            <a:r>
              <a:rPr lang="ru-RU" sz="1300" dirty="0"/>
              <a:t>не затрагиваются при первом и последующих распределениях </a:t>
            </a:r>
            <a:r>
              <a:rPr lang="ru-RU" sz="1300" dirty="0" smtClean="0"/>
              <a:t>данных</a:t>
            </a:r>
            <a:r>
              <a:rPr lang="ru-RU" sz="1300" dirty="0"/>
              <a:t>. </a:t>
            </a:r>
          </a:p>
          <a:p>
            <a:pPr marL="0" indent="0" algn="just">
              <a:lnSpc>
                <a:spcPts val="1300"/>
              </a:lnSpc>
              <a:spcBef>
                <a:spcPts val="0"/>
              </a:spcBef>
              <a:spcAft>
                <a:spcPts val="300"/>
              </a:spcAft>
              <a:buNone/>
            </a:pPr>
            <a:r>
              <a:rPr lang="ru-RU" sz="1300" b="1" dirty="0"/>
              <a:t>12</a:t>
            </a:r>
            <a:r>
              <a:rPr lang="ru-RU" sz="1300" dirty="0"/>
              <a:t> </a:t>
            </a:r>
            <a:r>
              <a:rPr lang="ru-RU" sz="1300" dirty="0" err="1"/>
              <a:t>Несмешиваемость</a:t>
            </a:r>
            <a:r>
              <a:rPr lang="ru-RU" sz="1300" dirty="0"/>
              <a:t> </a:t>
            </a:r>
            <a:r>
              <a:rPr lang="ru-RU" sz="1300" dirty="0" smtClean="0"/>
              <a:t> (</a:t>
            </a:r>
            <a:r>
              <a:rPr lang="ru-RU" sz="1300" dirty="0" err="1"/>
              <a:t>Nonsubversion</a:t>
            </a:r>
            <a:r>
              <a:rPr lang="ru-RU" sz="1300" dirty="0"/>
              <a:t>) – невозможность обойти ограничения целостности, используя языки низкого уровня. </a:t>
            </a:r>
          </a:p>
        </p:txBody>
      </p:sp>
    </p:spTree>
    <p:extLst>
      <p:ext uri="{BB962C8B-B14F-4D97-AF65-F5344CB8AC3E}">
        <p14:creationId xmlns:p14="http://schemas.microsoft.com/office/powerpoint/2010/main" val="290896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/>
          <a:lstStyle/>
          <a:p>
            <a:r>
              <a:rPr lang="ru-RU" dirty="0" smtClean="0"/>
              <a:t>Одно правило Фомина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17638"/>
            <a:ext cx="7312856" cy="4800600"/>
          </a:xfrm>
        </p:spPr>
        <p:txBody>
          <a:bodyPr/>
          <a:lstStyle/>
          <a:p>
            <a:pPr marL="596646" indent="-514350" algn="just">
              <a:buFont typeface="+mj-lt"/>
              <a:buAutoNum type="arabicPeriod"/>
            </a:pPr>
            <a:endParaRPr lang="ru-RU" dirty="0" smtClean="0"/>
          </a:p>
          <a:p>
            <a:pPr marL="82296" indent="0" algn="just">
              <a:buNone/>
            </a:pPr>
            <a:endParaRPr lang="ru-RU" dirty="0" smtClean="0"/>
          </a:p>
          <a:p>
            <a:pPr marL="82296" indent="0" algn="just">
              <a:buNone/>
            </a:pPr>
            <a:endParaRPr lang="ru-RU" dirty="0"/>
          </a:p>
          <a:p>
            <a:pPr marL="596646" indent="-514350" algn="just">
              <a:buFont typeface="+mj-lt"/>
              <a:buAutoNum type="arabicPeriod"/>
            </a:pPr>
            <a:endParaRPr lang="ru-RU" dirty="0" smtClean="0"/>
          </a:p>
          <a:p>
            <a:pPr marL="82296" indent="0" algn="ctr">
              <a:lnSpc>
                <a:spcPct val="100000"/>
              </a:lnSpc>
              <a:buNone/>
            </a:pPr>
            <a:r>
              <a:rPr lang="ru-RU" sz="4000" dirty="0" smtClean="0"/>
              <a:t>СУБД является реляционной если  в ней реализована полная поддержка языка  </a:t>
            </a:r>
            <a:r>
              <a:rPr lang="en-US" sz="4000" dirty="0" smtClean="0"/>
              <a:t>SQL</a:t>
            </a:r>
            <a:endParaRPr lang="ru-RU" sz="4000" dirty="0"/>
          </a:p>
        </p:txBody>
      </p:sp>
      <p:sp>
        <p:nvSpPr>
          <p:cNvPr id="4" name="12-конечная звезда 3"/>
          <p:cNvSpPr/>
          <p:nvPr/>
        </p:nvSpPr>
        <p:spPr>
          <a:xfrm>
            <a:off x="4458860" y="1988840"/>
            <a:ext cx="914400" cy="914400"/>
          </a:xfrm>
          <a:prstGeom prst="star12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285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63421" y="1844824"/>
            <a:ext cx="1872208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ru-RU" dirty="0" smtClean="0"/>
              <a:t>Дерево реляционных СУБД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095469" y="205620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INGRES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67944" y="1844824"/>
            <a:ext cx="187220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588224" y="3499017"/>
            <a:ext cx="1872208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663421" y="5153210"/>
            <a:ext cx="1872208" cy="79208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>
            <a:stCxn id="5" idx="2"/>
            <a:endCxn id="9" idx="0"/>
          </p:cNvCxnSpPr>
          <p:nvPr/>
        </p:nvCxnSpPr>
        <p:spPr>
          <a:xfrm>
            <a:off x="2599525" y="2636912"/>
            <a:ext cx="0" cy="8621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2599525" y="4291105"/>
            <a:ext cx="0" cy="8621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6" idx="2"/>
            <a:endCxn id="8" idx="0"/>
          </p:cNvCxnSpPr>
          <p:nvPr/>
        </p:nvCxnSpPr>
        <p:spPr>
          <a:xfrm>
            <a:off x="5004048" y="2636912"/>
            <a:ext cx="0" cy="8621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6" idx="2"/>
            <a:endCxn id="7" idx="0"/>
          </p:cNvCxnSpPr>
          <p:nvPr/>
        </p:nvCxnSpPr>
        <p:spPr>
          <a:xfrm>
            <a:off x="5004048" y="2636912"/>
            <a:ext cx="2520280" cy="862105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463988" y="2056202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System R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6984268" y="3710395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ORACLE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2095469" y="536458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MS SQL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1547664" y="1554469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1974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3931673" y="1554469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1977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1541280" y="316889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1987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7884368" y="316889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1979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3959932" y="3168892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1982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1547664" y="4820813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1988</a:t>
            </a: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6588224" y="5147453"/>
            <a:ext cx="1872208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Прямоугольник 38"/>
          <p:cNvSpPr/>
          <p:nvPr/>
        </p:nvSpPr>
        <p:spPr>
          <a:xfrm>
            <a:off x="4067944" y="5147453"/>
            <a:ext cx="1872208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0" name="Прямая со стрелкой 39"/>
          <p:cNvCxnSpPr>
            <a:stCxn id="7" idx="2"/>
            <a:endCxn id="38" idx="0"/>
          </p:cNvCxnSpPr>
          <p:nvPr/>
        </p:nvCxnSpPr>
        <p:spPr>
          <a:xfrm>
            <a:off x="7524328" y="4291105"/>
            <a:ext cx="0" cy="856348"/>
          </a:xfrm>
          <a:prstGeom prst="straightConnector1">
            <a:avLst/>
          </a:prstGeom>
          <a:ln w="19050"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056276" y="536458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My SQL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4333894" y="5358831"/>
            <a:ext cx="14796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PostgreSQL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959932" y="482451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1995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7880362" y="481598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1999</a:t>
            </a:r>
            <a:endParaRPr lang="ru-RU" dirty="0"/>
          </a:p>
        </p:txBody>
      </p:sp>
      <p:cxnSp>
        <p:nvCxnSpPr>
          <p:cNvPr id="47" name="Прямая со стрелкой 46"/>
          <p:cNvCxnSpPr>
            <a:stCxn id="5" idx="2"/>
            <a:endCxn id="39" idx="0"/>
          </p:cNvCxnSpPr>
          <p:nvPr/>
        </p:nvCxnSpPr>
        <p:spPr>
          <a:xfrm>
            <a:off x="2599525" y="2636912"/>
            <a:ext cx="2404523" cy="2510541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4067944" y="3499017"/>
            <a:ext cx="1872208" cy="7920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663421" y="3499017"/>
            <a:ext cx="1872208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7"/>
          <p:cNvSpPr txBox="1"/>
          <p:nvPr/>
        </p:nvSpPr>
        <p:spPr>
          <a:xfrm>
            <a:off x="4463988" y="3710395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IBM  DB2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2109308" y="3710395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SYBASE</a:t>
            </a:r>
            <a:endParaRPr lang="ru-RU" dirty="0"/>
          </a:p>
        </p:txBody>
      </p:sp>
      <p:cxnSp>
        <p:nvCxnSpPr>
          <p:cNvPr id="51" name="Прямая со стрелкой 50"/>
          <p:cNvCxnSpPr>
            <a:stCxn id="7" idx="2"/>
            <a:endCxn id="39" idx="0"/>
          </p:cNvCxnSpPr>
          <p:nvPr/>
        </p:nvCxnSpPr>
        <p:spPr>
          <a:xfrm flipH="1">
            <a:off x="5004048" y="4291105"/>
            <a:ext cx="2520280" cy="856348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5544108" y="5634469"/>
            <a:ext cx="594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9.4</a:t>
            </a:r>
            <a:endParaRPr lang="ru-RU" dirty="0"/>
          </a:p>
        </p:txBody>
      </p:sp>
      <p:sp>
        <p:nvSpPr>
          <p:cNvPr id="57" name="TextBox 56"/>
          <p:cNvSpPr txBox="1"/>
          <p:nvPr/>
        </p:nvSpPr>
        <p:spPr>
          <a:xfrm>
            <a:off x="8054749" y="5652065"/>
            <a:ext cx="594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5.6</a:t>
            </a:r>
            <a:endParaRPr lang="ru-RU" dirty="0"/>
          </a:p>
        </p:txBody>
      </p:sp>
      <p:sp>
        <p:nvSpPr>
          <p:cNvPr id="58" name="TextBox 57"/>
          <p:cNvSpPr txBox="1"/>
          <p:nvPr/>
        </p:nvSpPr>
        <p:spPr>
          <a:xfrm>
            <a:off x="8112287" y="3999544"/>
            <a:ext cx="594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</a:t>
            </a:r>
            <a:endParaRPr lang="ru-RU" dirty="0"/>
          </a:p>
        </p:txBody>
      </p:sp>
      <p:sp>
        <p:nvSpPr>
          <p:cNvPr id="59" name="TextBox 58"/>
          <p:cNvSpPr txBox="1"/>
          <p:nvPr/>
        </p:nvSpPr>
        <p:spPr>
          <a:xfrm>
            <a:off x="3179899" y="3997694"/>
            <a:ext cx="594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16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2946992" y="5634469"/>
            <a:ext cx="7092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2016</a:t>
            </a:r>
            <a:endParaRPr lang="ru-RU" dirty="0"/>
          </a:p>
        </p:txBody>
      </p:sp>
      <p:sp>
        <p:nvSpPr>
          <p:cNvPr id="61" name="TextBox 60"/>
          <p:cNvSpPr txBox="1"/>
          <p:nvPr/>
        </p:nvSpPr>
        <p:spPr>
          <a:xfrm>
            <a:off x="5445678" y="3999544"/>
            <a:ext cx="594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10.5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618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71600" y="1124744"/>
            <a:ext cx="8172400" cy="5616624"/>
          </a:xfrm>
        </p:spPr>
        <p:txBody>
          <a:bodyPr>
            <a:normAutofit/>
          </a:bodyPr>
          <a:lstStyle/>
          <a:p>
            <a:pPr>
              <a:lnSpc>
                <a:spcPts val="3300"/>
              </a:lnSpc>
              <a:spcBef>
                <a:spcPts val="1200"/>
              </a:spcBef>
            </a:pPr>
            <a:r>
              <a:rPr lang="ru-RU" dirty="0" smtClean="0"/>
              <a:t>Аналитические системы (</a:t>
            </a:r>
            <a:r>
              <a:rPr lang="en-US" dirty="0" smtClean="0"/>
              <a:t>OLAP</a:t>
            </a:r>
            <a:r>
              <a:rPr lang="ru-RU" dirty="0" smtClean="0"/>
              <a:t>)</a:t>
            </a:r>
            <a:r>
              <a:rPr lang="en-US" dirty="0" smtClean="0"/>
              <a:t> </a:t>
            </a:r>
            <a:r>
              <a:rPr lang="en-US" dirty="0"/>
              <a:t>–</a:t>
            </a:r>
            <a:r>
              <a:rPr lang="ru-RU" dirty="0"/>
              <a:t> способ организации БД</a:t>
            </a:r>
            <a:r>
              <a:rPr lang="ru-RU" dirty="0" smtClean="0"/>
              <a:t>,</a:t>
            </a:r>
            <a:r>
              <a:rPr lang="en-US" dirty="0" smtClean="0"/>
              <a:t> </a:t>
            </a:r>
            <a:r>
              <a:rPr lang="ru-RU" dirty="0" smtClean="0"/>
              <a:t>созданных </a:t>
            </a:r>
            <a:r>
              <a:rPr lang="ru-RU" dirty="0"/>
              <a:t>для хранения агрегированной информации на основе больших массивов данных, структурированных по многомерному принципу </a:t>
            </a:r>
            <a:r>
              <a:rPr lang="ru-RU" dirty="0" smtClean="0"/>
              <a:t>(</a:t>
            </a:r>
            <a:r>
              <a:rPr lang="ru-RU" dirty="0" err="1" smtClean="0"/>
              <a:t>суперкубы</a:t>
            </a:r>
            <a:r>
              <a:rPr lang="ru-RU" dirty="0"/>
              <a:t>).</a:t>
            </a:r>
          </a:p>
          <a:p>
            <a:pPr>
              <a:lnSpc>
                <a:spcPts val="3300"/>
              </a:lnSpc>
              <a:spcBef>
                <a:spcPts val="1800"/>
              </a:spcBef>
            </a:pPr>
            <a:r>
              <a:rPr lang="ru-RU" dirty="0" smtClean="0"/>
              <a:t>Транзакционные системы (</a:t>
            </a:r>
            <a:r>
              <a:rPr lang="en-US" dirty="0" smtClean="0"/>
              <a:t>OLTP</a:t>
            </a:r>
            <a:r>
              <a:rPr lang="ru-RU" dirty="0" smtClean="0"/>
              <a:t>)</a:t>
            </a:r>
            <a:r>
              <a:rPr lang="en-US" dirty="0" smtClean="0"/>
              <a:t> </a:t>
            </a:r>
            <a:r>
              <a:rPr lang="ru-RU" dirty="0" smtClean="0"/>
              <a:t>- способ </a:t>
            </a:r>
            <a:r>
              <a:rPr lang="ru-RU" dirty="0"/>
              <a:t>организации БД, при котором система работает с небольшими по размерам транзакциями, но идущими большим потоком, и при этом клиенту требуется от системы минимальное время отклика.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720080"/>
          </a:xfrm>
        </p:spPr>
        <p:txBody>
          <a:bodyPr>
            <a:normAutofit/>
          </a:bodyPr>
          <a:lstStyle/>
          <a:p>
            <a:r>
              <a:rPr lang="ru-RU" smtClean="0"/>
              <a:t>Классификация </a:t>
            </a:r>
            <a:r>
              <a:rPr lang="ru-RU" smtClean="0"/>
              <a:t>БД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154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052736"/>
            <a:ext cx="6192688" cy="571632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35608" y="116632"/>
            <a:ext cx="7498080" cy="936104"/>
          </a:xfrm>
        </p:spPr>
        <p:txBody>
          <a:bodyPr/>
          <a:lstStyle/>
          <a:p>
            <a:r>
              <a:rPr lang="ru-RU" dirty="0" smtClean="0"/>
              <a:t>Кубы в </a:t>
            </a:r>
            <a:r>
              <a:rPr lang="en-US" dirty="0" smtClean="0"/>
              <a:t>OLAP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9298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06090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Основные функции СУБД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196752"/>
            <a:ext cx="7498080" cy="547260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</a:pPr>
            <a:r>
              <a:rPr lang="ru-RU" dirty="0" smtClean="0"/>
              <a:t>Управление </a:t>
            </a:r>
            <a:r>
              <a:rPr lang="ru-RU" dirty="0"/>
              <a:t>транзакциями. </a:t>
            </a:r>
            <a:endParaRPr lang="ru-RU" dirty="0" smtClean="0"/>
          </a:p>
          <a:p>
            <a:pPr>
              <a:spcBef>
                <a:spcPts val="1200"/>
              </a:spcBef>
            </a:pPr>
            <a:r>
              <a:rPr lang="ru-RU" dirty="0" smtClean="0"/>
              <a:t>Управление блокировками и клинчами</a:t>
            </a:r>
            <a:endParaRPr lang="ru-RU" dirty="0"/>
          </a:p>
          <a:p>
            <a:pPr>
              <a:spcBef>
                <a:spcPts val="1200"/>
              </a:spcBef>
            </a:pPr>
            <a:r>
              <a:rPr lang="ru-RU" dirty="0" smtClean="0"/>
              <a:t>Управление </a:t>
            </a:r>
            <a:r>
              <a:rPr lang="ru-RU" dirty="0"/>
              <a:t>буферами оперативной </a:t>
            </a:r>
            <a:r>
              <a:rPr lang="ru-RU" dirty="0" smtClean="0"/>
              <a:t>памяти.</a:t>
            </a:r>
          </a:p>
          <a:p>
            <a:pPr>
              <a:spcBef>
                <a:spcPts val="1200"/>
              </a:spcBef>
            </a:pPr>
            <a:r>
              <a:rPr lang="ru-RU" dirty="0" smtClean="0"/>
              <a:t>Ведение </a:t>
            </a:r>
            <a:r>
              <a:rPr lang="ru-RU" dirty="0"/>
              <a:t>журнала изменений в </a:t>
            </a:r>
            <a:r>
              <a:rPr lang="ru-RU" dirty="0" smtClean="0"/>
              <a:t>БД. </a:t>
            </a:r>
          </a:p>
          <a:p>
            <a:pPr>
              <a:spcBef>
                <a:spcPts val="1200"/>
              </a:spcBef>
            </a:pPr>
            <a:r>
              <a:rPr lang="ru-RU" dirty="0" smtClean="0"/>
              <a:t>Ведение словаря БД.</a:t>
            </a:r>
          </a:p>
          <a:p>
            <a:pPr>
              <a:spcBef>
                <a:spcPts val="1200"/>
              </a:spcBef>
            </a:pPr>
            <a:r>
              <a:rPr lang="ru-RU" dirty="0" smtClean="0"/>
              <a:t>Обеспечение </a:t>
            </a:r>
            <a:r>
              <a:rPr lang="ru-RU" dirty="0"/>
              <a:t>целостности и безопасности БД</a:t>
            </a:r>
            <a:r>
              <a:rPr lang="ru-RU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ru-RU" dirty="0"/>
              <a:t>Поддержка языков </a:t>
            </a:r>
            <a:r>
              <a:rPr lang="ru-RU" dirty="0" smtClean="0"/>
              <a:t>БД.</a:t>
            </a:r>
          </a:p>
          <a:p>
            <a:pPr>
              <a:spcBef>
                <a:spcPts val="1200"/>
              </a:spcBef>
            </a:pPr>
            <a:r>
              <a:rPr lang="ru-RU" dirty="0"/>
              <a:t>Управление данными во внешней памяти.</a:t>
            </a:r>
          </a:p>
          <a:p>
            <a:pPr>
              <a:spcBef>
                <a:spcPts val="1200"/>
              </a:spcBef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9451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ru-RU" dirty="0" smtClean="0"/>
              <a:t>Еще о ключах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2123728" y="1397000"/>
          <a:ext cx="247193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1936">
                  <a:extLst>
                    <a:ext uri="{9D8B030D-6E8A-4147-A177-3AD203B41FA5}">
                      <a16:colId xmlns:a16="http://schemas.microsoft.com/office/drawing/2014/main" val="23212022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Родительская таблица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208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Первичный ключ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780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922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300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80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815437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/>
          </p:nvPr>
        </p:nvGraphicFramePr>
        <p:xfrm>
          <a:off x="6210640" y="1115252"/>
          <a:ext cx="2273456" cy="283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6134">
                  <a:extLst>
                    <a:ext uri="{9D8B030D-6E8A-4147-A177-3AD203B41FA5}">
                      <a16:colId xmlns:a16="http://schemas.microsoft.com/office/drawing/2014/main" val="3640124240"/>
                    </a:ext>
                  </a:extLst>
                </a:gridCol>
                <a:gridCol w="837322">
                  <a:extLst>
                    <a:ext uri="{9D8B030D-6E8A-4147-A177-3AD203B41FA5}">
                      <a16:colId xmlns:a16="http://schemas.microsoft.com/office/drawing/2014/main" val="2321202237"/>
                    </a:ext>
                  </a:extLst>
                </a:gridCol>
              </a:tblGrid>
              <a:tr h="439232">
                <a:tc>
                  <a:txBody>
                    <a:bodyPr/>
                    <a:lstStyle/>
                    <a:p>
                      <a:r>
                        <a:rPr lang="ru-RU" dirty="0" smtClean="0"/>
                        <a:t>Внешний  ключ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208409"/>
                  </a:ext>
                </a:extLst>
              </a:tr>
              <a:tr h="4392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780990"/>
                  </a:ext>
                </a:extLst>
              </a:tr>
              <a:tr h="43923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922801"/>
                  </a:ext>
                </a:extLst>
              </a:tr>
              <a:tr h="4392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300601"/>
                  </a:ext>
                </a:extLst>
              </a:tr>
              <a:tr h="439232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800142"/>
                  </a:ext>
                </a:extLst>
              </a:tr>
              <a:tr h="439232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815437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/>
          </p:nvPr>
        </p:nvGraphicFramePr>
        <p:xfrm>
          <a:off x="6210640" y="4149080"/>
          <a:ext cx="2273456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7704">
                  <a:extLst>
                    <a:ext uri="{9D8B030D-6E8A-4147-A177-3AD203B41FA5}">
                      <a16:colId xmlns:a16="http://schemas.microsoft.com/office/drawing/2014/main" val="2321202237"/>
                    </a:ext>
                  </a:extLst>
                </a:gridCol>
                <a:gridCol w="815752">
                  <a:extLst>
                    <a:ext uri="{9D8B030D-6E8A-4147-A177-3AD203B41FA5}">
                      <a16:colId xmlns:a16="http://schemas.microsoft.com/office/drawing/2014/main" val="14420750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Внешний  ключ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42084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780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49228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1300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5800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815437"/>
                  </a:ext>
                </a:extLst>
              </a:tr>
            </a:tbl>
          </a:graphicData>
        </a:graphic>
      </p:graphicFrame>
      <p:cxnSp>
        <p:nvCxnSpPr>
          <p:cNvPr id="10" name="Прямая со стрелкой 9"/>
          <p:cNvCxnSpPr/>
          <p:nvPr/>
        </p:nvCxnSpPr>
        <p:spPr>
          <a:xfrm>
            <a:off x="4595664" y="1916832"/>
            <a:ext cx="1614976" cy="78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595664" y="1916832"/>
            <a:ext cx="1614976" cy="470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595664" y="1924652"/>
            <a:ext cx="1614976" cy="30885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595664" y="1924652"/>
            <a:ext cx="1614976" cy="9461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endCxn id="8" idx="1"/>
          </p:cNvCxnSpPr>
          <p:nvPr/>
        </p:nvCxnSpPr>
        <p:spPr>
          <a:xfrm>
            <a:off x="4595664" y="1924652"/>
            <a:ext cx="1614976" cy="34715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4595664" y="1924652"/>
            <a:ext cx="1614976" cy="41686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298330" y="616058"/>
            <a:ext cx="2098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Дочерние таблицы</a:t>
            </a:r>
            <a:endParaRPr lang="ru-RU" dirty="0"/>
          </a:p>
        </p:txBody>
      </p:sp>
      <p:cxnSp>
        <p:nvCxnSpPr>
          <p:cNvPr id="40" name="Соединительная линия уступом 39"/>
          <p:cNvCxnSpPr/>
          <p:nvPr/>
        </p:nvCxnSpPr>
        <p:spPr>
          <a:xfrm rot="5400000">
            <a:off x="842986" y="2341298"/>
            <a:ext cx="1697388" cy="864096"/>
          </a:xfrm>
          <a:prstGeom prst="bentConnector3">
            <a:avLst>
              <a:gd name="adj1" fmla="val 41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Соединительная линия уступом 49"/>
          <p:cNvCxnSpPr/>
          <p:nvPr/>
        </p:nvCxnSpPr>
        <p:spPr>
          <a:xfrm rot="16200000" flipH="1">
            <a:off x="1242021" y="3639649"/>
            <a:ext cx="959088" cy="923869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1163152" y="4648231"/>
            <a:ext cx="20406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Заполняется СУБД при добавлении записи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3735054" y="5161036"/>
            <a:ext cx="24368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Заполняется приложением путем копирования значения поля первичного ключа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338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/>
              <a:t>Транзакция (</a:t>
            </a:r>
            <a:r>
              <a:rPr lang="ru-RU" dirty="0" smtClean="0"/>
              <a:t>простое </a:t>
            </a:r>
            <a:r>
              <a:rPr lang="ru-RU" dirty="0"/>
              <a:t>определение)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47800"/>
            <a:ext cx="7704856" cy="4800600"/>
          </a:xfrm>
        </p:spPr>
        <p:txBody>
          <a:bodyPr>
            <a:normAutofit/>
          </a:bodyPr>
          <a:lstStyle/>
          <a:p>
            <a:pPr algn="just"/>
            <a:r>
              <a:rPr lang="ru-RU" sz="2800" b="1" dirty="0" err="1"/>
              <a:t>Транза́кция</a:t>
            </a:r>
            <a:r>
              <a:rPr lang="ru-RU" sz="2800" dirty="0"/>
              <a:t> (англ. </a:t>
            </a:r>
            <a:r>
              <a:rPr lang="ru-RU" sz="2800" i="1" dirty="0" err="1"/>
              <a:t>transaction</a:t>
            </a:r>
            <a:r>
              <a:rPr lang="ru-RU" sz="2800" dirty="0"/>
              <a:t>) — группа последовательных операций с базой данных, которая представляет собой логическую единицу работы с данными</a:t>
            </a:r>
            <a:r>
              <a:rPr lang="ru-RU" sz="2800" dirty="0" smtClean="0"/>
              <a:t>. </a:t>
            </a:r>
            <a:r>
              <a:rPr lang="ru-RU" sz="2800" dirty="0"/>
              <a:t>Транзакция может быть выполнена либо целиком и успешно, </a:t>
            </a:r>
            <a:r>
              <a:rPr lang="ru-RU" sz="2800" dirty="0" smtClean="0"/>
              <a:t>либо </a:t>
            </a:r>
            <a:r>
              <a:rPr lang="ru-RU" sz="2800" dirty="0"/>
              <a:t>не выполнена вообще</a:t>
            </a:r>
          </a:p>
        </p:txBody>
      </p:sp>
      <p:pic>
        <p:nvPicPr>
          <p:cNvPr id="4" name="Рисунок 3" descr="блокировка транзакций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2375" y="3879701"/>
            <a:ext cx="5164546" cy="29782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186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76263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Простой пример транзакции (перевод денег между счетами)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1772816"/>
            <a:ext cx="1656184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Платежное поручение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76256" y="1772816"/>
            <a:ext cx="1656184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tx1"/>
                </a:solidFill>
              </a:rPr>
              <a:t>Платежное поручение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7" name="Прямая со стрелкой 6"/>
          <p:cNvCxnSpPr>
            <a:stCxn id="4" idx="3"/>
            <a:endCxn id="5" idx="1"/>
          </p:cNvCxnSpPr>
          <p:nvPr/>
        </p:nvCxnSpPr>
        <p:spPr>
          <a:xfrm>
            <a:off x="3131840" y="2204864"/>
            <a:ext cx="3744416" cy="0"/>
          </a:xfrm>
          <a:prstGeom prst="straightConnector1">
            <a:avLst/>
          </a:prstGeom>
          <a:ln w="15875"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6891083" y="2872994"/>
            <a:ext cx="1656184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tx1"/>
                </a:solidFill>
              </a:rPr>
              <a:t>Счёт дебета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0" name="Прямая со стрелкой 9"/>
          <p:cNvCxnSpPr>
            <a:stCxn id="8" idx="3"/>
            <a:endCxn id="9" idx="1"/>
          </p:cNvCxnSpPr>
          <p:nvPr/>
        </p:nvCxnSpPr>
        <p:spPr>
          <a:xfrm>
            <a:off x="3146667" y="3305042"/>
            <a:ext cx="3744416" cy="0"/>
          </a:xfrm>
          <a:prstGeom prst="straightConnector1">
            <a:avLst/>
          </a:prstGeom>
          <a:ln w="15875"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475656" y="3970780"/>
            <a:ext cx="1656184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Счёт </a:t>
            </a:r>
            <a:r>
              <a:rPr lang="ru-RU" dirty="0" smtClean="0">
                <a:solidFill>
                  <a:schemeClr val="tx1"/>
                </a:solidFill>
              </a:rPr>
              <a:t>кредита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876256" y="3970780"/>
            <a:ext cx="1656184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>
                <a:solidFill>
                  <a:schemeClr val="tx1"/>
                </a:solidFill>
              </a:rPr>
              <a:t>Счёт кредита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>
            <a:stCxn id="11" idx="3"/>
            <a:endCxn id="12" idx="1"/>
          </p:cNvCxnSpPr>
          <p:nvPr/>
        </p:nvCxnSpPr>
        <p:spPr>
          <a:xfrm>
            <a:off x="3131840" y="4402828"/>
            <a:ext cx="3744416" cy="0"/>
          </a:xfrm>
          <a:prstGeom prst="straightConnector1">
            <a:avLst/>
          </a:prstGeom>
          <a:ln w="15875"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6880101" y="5068565"/>
            <a:ext cx="1656184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Проводка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6" name="Прямая со стрелкой 15"/>
          <p:cNvCxnSpPr>
            <a:endCxn id="15" idx="1"/>
          </p:cNvCxnSpPr>
          <p:nvPr/>
        </p:nvCxnSpPr>
        <p:spPr>
          <a:xfrm>
            <a:off x="3135685" y="5500613"/>
            <a:ext cx="3744416" cy="0"/>
          </a:xfrm>
          <a:prstGeom prst="straightConnector1">
            <a:avLst/>
          </a:prstGeom>
          <a:ln w="15875">
            <a:headEnd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Прямоугольник 7"/>
          <p:cNvSpPr/>
          <p:nvPr/>
        </p:nvSpPr>
        <p:spPr>
          <a:xfrm>
            <a:off x="1490483" y="2872994"/>
            <a:ext cx="1656184" cy="8640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Счёт дебета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17876" y="1769790"/>
            <a:ext cx="2383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Изменение состояния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3196579" y="2270607"/>
            <a:ext cx="104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</a:t>
            </a:r>
            <a:r>
              <a:rPr lang="ru-RU" dirty="0" smtClean="0"/>
              <a:t>ведено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5518075" y="2270607"/>
            <a:ext cx="1296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Исполнено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3679992" y="2866100"/>
            <a:ext cx="26548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Изменение суммы (+100)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3711698" y="3970780"/>
            <a:ext cx="26132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Изменение суммы (-100)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624146" y="3363765"/>
            <a:ext cx="2580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Наращивание оборотов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3604686" y="4461550"/>
            <a:ext cx="2580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Наращивание оборотов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3561655" y="5068565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Формирование проводки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331640" y="621720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Согласованное состояние  1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652120" y="6217208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Согласованное состояние  2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87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94122"/>
          </a:xfrm>
        </p:spPr>
        <p:txBody>
          <a:bodyPr>
            <a:normAutofit/>
          </a:bodyPr>
          <a:lstStyle/>
          <a:p>
            <a:r>
              <a:rPr lang="ru-RU" dirty="0"/>
              <a:t>ACID, или свойства транзакции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412776"/>
            <a:ext cx="7920880" cy="5293568"/>
          </a:xfrm>
        </p:spPr>
        <p:txBody>
          <a:bodyPr>
            <a:normAutofit fontScale="40000" lnSpcReduction="20000"/>
          </a:bodyPr>
          <a:lstStyle/>
          <a:p>
            <a:pPr lvl="0"/>
            <a:r>
              <a:rPr lang="ru-RU" sz="5500" b="1" dirty="0" err="1" smtClean="0"/>
              <a:t>Atomic</a:t>
            </a:r>
            <a:r>
              <a:rPr lang="ru-RU" sz="5500" dirty="0"/>
              <a:t> </a:t>
            </a:r>
            <a:r>
              <a:rPr lang="ru-RU" sz="5500" dirty="0" smtClean="0"/>
              <a:t>- </a:t>
            </a:r>
            <a:r>
              <a:rPr lang="ru-RU" sz="5500" dirty="0"/>
              <a:t>атомарность. </a:t>
            </a:r>
            <a:r>
              <a:rPr lang="ru-RU" sz="5500" dirty="0" smtClean="0"/>
              <a:t>Транзакция </a:t>
            </a:r>
            <a:r>
              <a:rPr lang="ru-RU" sz="5500" dirty="0"/>
              <a:t>это неделимая единица, которая должна быть либо выполнена, либо отменена.</a:t>
            </a:r>
          </a:p>
          <a:p>
            <a:pPr lvl="0"/>
            <a:r>
              <a:rPr lang="ru-RU" sz="5500" b="1" dirty="0" err="1" smtClean="0"/>
              <a:t>Coordination</a:t>
            </a:r>
            <a:r>
              <a:rPr lang="ru-RU" sz="5500" dirty="0" smtClean="0"/>
              <a:t> - согласованность</a:t>
            </a:r>
            <a:r>
              <a:rPr lang="ru-RU" sz="5500" dirty="0"/>
              <a:t>. Смысл транзакции состоит в том, чтобы база данных переходила из одного согласованного состояния в другое.</a:t>
            </a:r>
          </a:p>
          <a:p>
            <a:pPr lvl="0"/>
            <a:r>
              <a:rPr lang="ru-RU" sz="5500" b="1" dirty="0" err="1" smtClean="0"/>
              <a:t>Insulativity</a:t>
            </a:r>
            <a:r>
              <a:rPr lang="ru-RU" sz="5500" b="1" dirty="0" smtClean="0"/>
              <a:t> </a:t>
            </a:r>
            <a:r>
              <a:rPr lang="ru-RU" sz="5500" dirty="0" smtClean="0"/>
              <a:t>- изолированность</a:t>
            </a:r>
            <a:r>
              <a:rPr lang="ru-RU" sz="5500" dirty="0"/>
              <a:t>. Каждая транзакция, которая выполняется, не зависит от остальных. Все результаты одного процесса, доступные в промежутках, не должны быть видны другим транзакциям.</a:t>
            </a:r>
          </a:p>
          <a:p>
            <a:pPr lvl="0"/>
            <a:r>
              <a:rPr lang="ru-RU" sz="5500" b="1" dirty="0" err="1" smtClean="0"/>
              <a:t>Duration</a:t>
            </a:r>
            <a:r>
              <a:rPr lang="ru-RU" sz="5500" b="1" dirty="0" smtClean="0"/>
              <a:t> </a:t>
            </a:r>
            <a:r>
              <a:rPr lang="ru-RU" sz="5500" dirty="0" smtClean="0"/>
              <a:t>- надежность</a:t>
            </a:r>
            <a:r>
              <a:rPr lang="ru-RU" sz="5500" dirty="0"/>
              <a:t>. Все результаты, которые были достигнуты в ходе успешной транзакции</a:t>
            </a:r>
            <a:r>
              <a:rPr lang="ru-RU" sz="5500" dirty="0" smtClean="0"/>
              <a:t>, наверняка </a:t>
            </a:r>
            <a:r>
              <a:rPr lang="ru-RU" sz="5500" dirty="0"/>
              <a:t>сохраняются в базе </a:t>
            </a:r>
            <a:r>
              <a:rPr lang="ru-RU" sz="5500" dirty="0" smtClean="0"/>
              <a:t>данных.</a:t>
            </a:r>
            <a:endParaRPr lang="ru-RU" sz="55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68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60648"/>
            <a:ext cx="7956376" cy="998587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Транзакция (правильное определение)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1447800"/>
            <a:ext cx="7488832" cy="5293568"/>
          </a:xfrm>
        </p:spPr>
        <p:txBody>
          <a:bodyPr/>
          <a:lstStyle/>
          <a:p>
            <a:pPr algn="just"/>
            <a:r>
              <a:rPr lang="ru-RU" sz="2600" b="1" dirty="0" smtClean="0"/>
              <a:t>Транзакция это процесс, который </a:t>
            </a:r>
            <a:r>
              <a:rPr lang="ru-RU" sz="2600" b="1" dirty="0"/>
              <a:t>переводит базу данных из одного согласованного состояния, в другое согласованное состояние. Допускается, что в процессе транзакции согласованность может </a:t>
            </a:r>
            <a:r>
              <a:rPr lang="ru-RU" sz="2600" b="1" dirty="0" smtClean="0"/>
              <a:t>нарушаться, но извне транзакции этого не видно </a:t>
            </a:r>
            <a:endParaRPr lang="ru-RU" sz="2600" b="1" dirty="0"/>
          </a:p>
          <a:p>
            <a:endParaRPr lang="ru-RU" dirty="0"/>
          </a:p>
        </p:txBody>
      </p:sp>
      <p:pic>
        <p:nvPicPr>
          <p:cNvPr id="4" name="Рисунок 3" descr="блокировка транзакций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3539" y="3951635"/>
            <a:ext cx="5164546" cy="29063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934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7664" y="295995"/>
            <a:ext cx="6984776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Сложный </a:t>
            </a:r>
            <a:r>
              <a:rPr lang="ru-RU" dirty="0"/>
              <a:t>пример транзакции </a:t>
            </a:r>
            <a:r>
              <a:rPr lang="ru-RU" dirty="0" smtClean="0"/>
              <a:t>(выдача денег через кассу)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987824" y="2492896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Перевод денег со счета клиента на счет кассы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131840" y="4203911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Расход кассы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187624" y="2631395"/>
            <a:ext cx="1654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/>
              <a:t>О</a:t>
            </a:r>
            <a:r>
              <a:rPr lang="ru-RU" dirty="0" err="1" smtClean="0"/>
              <a:t>перационист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763688" y="4203910"/>
            <a:ext cx="884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Кассир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012160" y="2492895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Расходный ордер передан в кассу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5043192" y="4065410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Расходный ордер подписан деньги выданы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endCxn id="25" idx="6"/>
          </p:cNvCxnSpPr>
          <p:nvPr/>
        </p:nvCxnSpPr>
        <p:spPr>
          <a:xfrm>
            <a:off x="2929695" y="2169729"/>
            <a:ext cx="8069" cy="3468120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7-конечная звезда 11"/>
          <p:cNvSpPr/>
          <p:nvPr/>
        </p:nvSpPr>
        <p:spPr>
          <a:xfrm>
            <a:off x="8262663" y="2454278"/>
            <a:ext cx="683568" cy="68494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1</a:t>
            </a:r>
            <a:endParaRPr lang="ru-RU" sz="3600" dirty="0"/>
          </a:p>
        </p:txBody>
      </p:sp>
      <p:sp>
        <p:nvSpPr>
          <p:cNvPr id="13" name="7-конечная звезда 12"/>
          <p:cNvSpPr/>
          <p:nvPr/>
        </p:nvSpPr>
        <p:spPr>
          <a:xfrm>
            <a:off x="8262663" y="4026793"/>
            <a:ext cx="683568" cy="68494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2</a:t>
            </a:r>
            <a:endParaRPr lang="ru-RU" sz="3600" dirty="0"/>
          </a:p>
        </p:txBody>
      </p:sp>
      <p:cxnSp>
        <p:nvCxnSpPr>
          <p:cNvPr id="14" name="Прямая со стрелкой 13"/>
          <p:cNvCxnSpPr>
            <a:stCxn id="27" idx="6"/>
          </p:cNvCxnSpPr>
          <p:nvPr/>
        </p:nvCxnSpPr>
        <p:spPr>
          <a:xfrm flipV="1">
            <a:off x="8109519" y="2169730"/>
            <a:ext cx="0" cy="3429578"/>
          </a:xfrm>
          <a:prstGeom prst="straightConnector1">
            <a:avLst/>
          </a:prstGeom>
          <a:ln w="15875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7-конечная звезда 24"/>
          <p:cNvSpPr/>
          <p:nvPr/>
        </p:nvSpPr>
        <p:spPr>
          <a:xfrm>
            <a:off x="2595980" y="5637849"/>
            <a:ext cx="683568" cy="68494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3</a:t>
            </a:r>
            <a:endParaRPr lang="ru-RU" sz="3200" dirty="0"/>
          </a:p>
        </p:txBody>
      </p:sp>
      <p:sp>
        <p:nvSpPr>
          <p:cNvPr id="26" name="TextBox 25"/>
          <p:cNvSpPr txBox="1"/>
          <p:nvPr/>
        </p:nvSpPr>
        <p:spPr>
          <a:xfrm>
            <a:off x="3885642" y="5671387"/>
            <a:ext cx="35329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Транзакция  Банковской Системы</a:t>
            </a:r>
          </a:p>
          <a:p>
            <a:pPr algn="ctr"/>
            <a:r>
              <a:rPr lang="ru-RU" dirty="0" smtClean="0"/>
              <a:t>(Банковская транзакция)</a:t>
            </a:r>
            <a:endParaRPr lang="ru-RU" dirty="0"/>
          </a:p>
        </p:txBody>
      </p:sp>
      <p:sp>
        <p:nvSpPr>
          <p:cNvPr id="27" name="7-конечная звезда 26"/>
          <p:cNvSpPr/>
          <p:nvPr/>
        </p:nvSpPr>
        <p:spPr>
          <a:xfrm>
            <a:off x="7767735" y="5599308"/>
            <a:ext cx="683568" cy="684948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3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237600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25" grpId="0" animBg="1"/>
      <p:bldP spid="26" grpId="0"/>
      <p:bldP spid="2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/>
          <a:lstStyle/>
          <a:p>
            <a:r>
              <a:rPr lang="ru-RU" dirty="0" smtClean="0"/>
              <a:t>Поддержка транзакци</a:t>
            </a:r>
            <a:r>
              <a:rPr lang="ru-RU" dirty="0"/>
              <a:t>й</a:t>
            </a:r>
            <a:r>
              <a:rPr lang="ru-RU" dirty="0" smtClean="0"/>
              <a:t> в </a:t>
            </a:r>
            <a:r>
              <a:rPr lang="en-US" dirty="0" smtClean="0"/>
              <a:t>SQL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340768"/>
            <a:ext cx="7498080" cy="5328592"/>
          </a:xfrm>
        </p:spPr>
        <p:txBody>
          <a:bodyPr>
            <a:noAutofit/>
          </a:bodyPr>
          <a:lstStyle/>
          <a:p>
            <a:pPr marL="402336" lvl="1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US" sz="1800" b="1" dirty="0">
                <a:latin typeface="Corbel" panose="020B0503020204020204" pitchFamily="34" charset="0"/>
              </a:rPr>
              <a:t>START </a:t>
            </a:r>
            <a:r>
              <a:rPr lang="en-US" sz="1800" b="1" dirty="0" smtClean="0">
                <a:latin typeface="Corbel" panose="020B0503020204020204" pitchFamily="34" charset="0"/>
              </a:rPr>
              <a:t>TRANSACTION</a:t>
            </a:r>
            <a:r>
              <a:rPr lang="ru-RU" sz="1800" b="1" dirty="0" smtClean="0">
                <a:latin typeface="Corbel" panose="020B0503020204020204" pitchFamily="34" charset="0"/>
              </a:rPr>
              <a:t>  </a:t>
            </a:r>
            <a:r>
              <a:rPr lang="en-US" sz="1800" b="1" dirty="0" smtClean="0">
                <a:latin typeface="Corbel" panose="020B0503020204020204" pitchFamily="34" charset="0"/>
              </a:rPr>
              <a:t>/*</a:t>
            </a:r>
            <a:r>
              <a:rPr lang="ru-RU" sz="1800" b="1" dirty="0" smtClean="0"/>
              <a:t> </a:t>
            </a:r>
            <a:r>
              <a:rPr lang="ru-RU" sz="1800" b="1" dirty="0"/>
              <a:t>отмечает начало </a:t>
            </a:r>
            <a:r>
              <a:rPr lang="ru-RU" sz="1800" b="1" dirty="0" smtClean="0"/>
              <a:t>транзакции</a:t>
            </a:r>
            <a:r>
              <a:rPr lang="en-US" sz="1800" b="1" dirty="0" smtClean="0"/>
              <a:t> */</a:t>
            </a:r>
            <a:endParaRPr lang="ru-RU" sz="1800" b="1" dirty="0" smtClean="0"/>
          </a:p>
          <a:p>
            <a:pPr marL="402336" lvl="1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ru-RU" sz="1800" b="1" dirty="0" smtClean="0"/>
              <a:t>......</a:t>
            </a:r>
            <a:endParaRPr lang="en-US" sz="1800" b="1" dirty="0" smtClean="0"/>
          </a:p>
          <a:p>
            <a:pPr marL="402336" lvl="1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ru-RU" sz="1800" b="1" dirty="0" smtClean="0"/>
              <a:t>Тело транзакции</a:t>
            </a:r>
          </a:p>
          <a:p>
            <a:pPr marL="402336" lvl="1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ru-RU" sz="1800" b="1" dirty="0" smtClean="0"/>
              <a:t>…….</a:t>
            </a:r>
          </a:p>
          <a:p>
            <a:pPr marL="402336" lvl="1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ru-RU" sz="1800" b="1" dirty="0" smtClean="0"/>
              <a:t>SAVEPOINT </a:t>
            </a:r>
            <a:r>
              <a:rPr lang="en-US" sz="1800" b="1" dirty="0" smtClean="0"/>
              <a:t> </a:t>
            </a:r>
            <a:r>
              <a:rPr lang="ru-RU" sz="1800" dirty="0" err="1" smtClean="0"/>
              <a:t>точка_сохранения</a:t>
            </a:r>
            <a:r>
              <a:rPr lang="ru-RU" sz="1800" dirty="0" smtClean="0"/>
              <a:t> </a:t>
            </a:r>
            <a:r>
              <a:rPr lang="en-US" sz="1800" dirty="0" smtClean="0"/>
              <a:t> </a:t>
            </a:r>
            <a:r>
              <a:rPr lang="en-US" sz="1800" b="1" dirty="0" smtClean="0">
                <a:latin typeface="Corbel" panose="020B0503020204020204" pitchFamily="34" charset="0"/>
              </a:rPr>
              <a:t>/*</a:t>
            </a:r>
            <a:r>
              <a:rPr lang="ru-RU" sz="1800" b="1" dirty="0" smtClean="0"/>
              <a:t> отмечает промежуточную точку сохранения</a:t>
            </a:r>
            <a:r>
              <a:rPr lang="en-US" sz="1800" b="1" dirty="0" smtClean="0"/>
              <a:t>*/</a:t>
            </a:r>
            <a:endParaRPr lang="ru-RU" sz="1800" b="1" dirty="0" smtClean="0"/>
          </a:p>
          <a:p>
            <a:pPr marL="402336" lvl="1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ru-RU" sz="1800" b="1" dirty="0"/>
              <a:t>......</a:t>
            </a:r>
            <a:endParaRPr lang="en-US" sz="1800" b="1" dirty="0"/>
          </a:p>
          <a:p>
            <a:pPr marL="402336" lvl="1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ru-RU" sz="1800" b="1" dirty="0" smtClean="0"/>
              <a:t>Тело транзакции</a:t>
            </a:r>
          </a:p>
          <a:p>
            <a:pPr marL="402336" lvl="1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ru-RU" sz="1800" b="1" dirty="0" smtClean="0"/>
              <a:t>…….</a:t>
            </a:r>
          </a:p>
          <a:p>
            <a:pPr marL="402336" lvl="1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ru-RU" sz="1800" b="1" dirty="0" smtClean="0"/>
              <a:t>Обработка ошибки</a:t>
            </a:r>
            <a:endParaRPr lang="ru-RU" sz="1800" b="1" dirty="0"/>
          </a:p>
          <a:p>
            <a:pPr marL="402336" lvl="1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ru-RU" sz="1800" b="1" dirty="0" smtClean="0"/>
              <a:t>ROLLBACK</a:t>
            </a:r>
            <a:r>
              <a:rPr lang="en-US" sz="1800" b="1" dirty="0" smtClean="0"/>
              <a:t> </a:t>
            </a:r>
            <a:r>
              <a:rPr lang="ru-RU" sz="1800" b="1" dirty="0" smtClean="0"/>
              <a:t> </a:t>
            </a:r>
            <a:r>
              <a:rPr lang="en-US" sz="1800" dirty="0" smtClean="0"/>
              <a:t>[TO SAVEPOINT </a:t>
            </a:r>
            <a:r>
              <a:rPr lang="ru-RU" sz="2000" dirty="0" err="1"/>
              <a:t>точка_сохранения</a:t>
            </a:r>
            <a:r>
              <a:rPr lang="en-US" sz="1800" dirty="0" smtClean="0"/>
              <a:t>]</a:t>
            </a:r>
            <a:r>
              <a:rPr lang="ru-RU" sz="1800" dirty="0" smtClean="0"/>
              <a:t>    </a:t>
            </a:r>
            <a:r>
              <a:rPr lang="en-US" sz="1800" b="1" dirty="0" smtClean="0">
                <a:latin typeface="Corbel" panose="020B0503020204020204" pitchFamily="34" charset="0"/>
              </a:rPr>
              <a:t>/* </a:t>
            </a:r>
            <a:r>
              <a:rPr lang="ru-RU" sz="1800" b="1" dirty="0" smtClean="0">
                <a:latin typeface="Corbel" panose="020B0503020204020204" pitchFamily="34" charset="0"/>
              </a:rPr>
              <a:t> </a:t>
            </a:r>
            <a:r>
              <a:rPr lang="ru-RU" sz="1800" b="1" dirty="0" smtClean="0"/>
              <a:t>откатывает </a:t>
            </a:r>
            <a:r>
              <a:rPr lang="ru-RU" sz="1800" b="1" dirty="0"/>
              <a:t>изменения текущей </a:t>
            </a:r>
            <a:r>
              <a:rPr lang="ru-RU" sz="1800" b="1" dirty="0" smtClean="0"/>
              <a:t>транзакции *</a:t>
            </a:r>
            <a:r>
              <a:rPr lang="en-US" sz="1800" b="1" dirty="0" smtClean="0"/>
              <a:t>/</a:t>
            </a:r>
          </a:p>
          <a:p>
            <a:pPr marL="402336" lvl="1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ru-RU" sz="1800" b="1" dirty="0" smtClean="0"/>
              <a:t>......</a:t>
            </a:r>
            <a:endParaRPr lang="en-US" sz="1800" b="1" dirty="0" smtClean="0"/>
          </a:p>
          <a:p>
            <a:pPr marL="402336" lvl="1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ru-RU" sz="1800" b="1" dirty="0" smtClean="0"/>
              <a:t>Тело транзакции</a:t>
            </a:r>
          </a:p>
          <a:p>
            <a:pPr marL="402336" lvl="1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ru-RU" sz="1800" b="1" dirty="0" smtClean="0"/>
              <a:t>…….</a:t>
            </a:r>
          </a:p>
          <a:p>
            <a:pPr marL="402336" lvl="1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ru-RU" sz="1800" b="1" dirty="0" smtClean="0"/>
              <a:t>COMMIT         </a:t>
            </a:r>
            <a:r>
              <a:rPr lang="en-US" sz="1800" b="1" dirty="0" smtClean="0">
                <a:latin typeface="Corbel" panose="020B0503020204020204" pitchFamily="34" charset="0"/>
              </a:rPr>
              <a:t>/* </a:t>
            </a:r>
            <a:r>
              <a:rPr lang="ru-RU" sz="1800" b="1" dirty="0" smtClean="0"/>
              <a:t>сохраняет все изменения текущей транзакции *</a:t>
            </a:r>
            <a:r>
              <a:rPr lang="en-US" sz="1800" b="1" dirty="0" smtClean="0">
                <a:latin typeface="Corbel" panose="020B0503020204020204" pitchFamily="34" charset="0"/>
              </a:rPr>
              <a:t>/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67338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3885"/>
            <a:ext cx="7787881" cy="754620"/>
          </a:xfrm>
        </p:spPr>
        <p:txBody>
          <a:bodyPr>
            <a:normAutofit/>
          </a:bodyPr>
          <a:lstStyle/>
          <a:p>
            <a:r>
              <a:rPr lang="ru-RU" dirty="0" smtClean="0"/>
              <a:t>Механизмы транзакций (</a:t>
            </a:r>
            <a:r>
              <a:rPr lang="en-US" smtClean="0"/>
              <a:t>snap</a:t>
            </a:r>
            <a:r>
              <a:rPr lang="en-US"/>
              <a:t>s</a:t>
            </a:r>
            <a:r>
              <a:rPr lang="en-US" smtClean="0"/>
              <a:t>hot</a:t>
            </a:r>
            <a:r>
              <a:rPr lang="ru-RU" dirty="0" smtClean="0"/>
              <a:t>)</a:t>
            </a:r>
            <a:endParaRPr lang="ru-RU" dirty="0"/>
          </a:p>
        </p:txBody>
      </p:sp>
      <p:grpSp>
        <p:nvGrpSpPr>
          <p:cNvPr id="4" name="组合 104"/>
          <p:cNvGrpSpPr/>
          <p:nvPr/>
        </p:nvGrpSpPr>
        <p:grpSpPr>
          <a:xfrm>
            <a:off x="1477425" y="1670473"/>
            <a:ext cx="6463090" cy="4552144"/>
            <a:chOff x="-16939" y="1358744"/>
            <a:chExt cx="4389598" cy="3164516"/>
          </a:xfrm>
          <a:effectLst>
            <a:outerShdw blurRad="50800" dir="2700000" algn="l" rotWithShape="0">
              <a:prstClr val="black">
                <a:alpha val="40000"/>
              </a:prstClr>
            </a:outerShdw>
          </a:effectLst>
        </p:grpSpPr>
        <p:sp>
          <p:nvSpPr>
            <p:cNvPr id="5" name="TextBox 4"/>
            <p:cNvSpPr txBox="1"/>
            <p:nvPr/>
          </p:nvSpPr>
          <p:spPr>
            <a:xfrm>
              <a:off x="1566656" y="4291652"/>
              <a:ext cx="241200" cy="215076"/>
            </a:xfrm>
            <a:prstGeom prst="rect">
              <a:avLst/>
            </a:prstGeom>
            <a:solidFill>
              <a:srgbClr val="6511FB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lIns="0" tIns="0" rIns="0" bIns="0" rtlCol="0" anchor="ctr" anchorCtr="1">
              <a:no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altLang="zh-CN" sz="1000" b="1" dirty="0" smtClean="0">
                  <a:latin typeface="Arial" pitchFamily="34" charset="0"/>
                  <a:ea typeface="微软雅黑" pitchFamily="34" charset="-122"/>
                  <a:cs typeface="Arial" pitchFamily="34" charset="0"/>
                </a:rPr>
                <a:t>R</a:t>
              </a:r>
              <a:endParaRPr lang="en-US" altLang="zh-CN" sz="1050" b="1" dirty="0" smtClean="0">
                <a:latin typeface="Arial" pitchFamily="34" charset="0"/>
                <a:ea typeface="微软雅黑" pitchFamily="34" charset="-122"/>
                <a:cs typeface="Arial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866726" y="4308000"/>
              <a:ext cx="241200" cy="21526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lIns="0" tIns="0" rIns="0" bIns="0" rtlCol="0" anchor="ctr" anchorCtr="1">
              <a:no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altLang="zh-CN" sz="1050" b="1" dirty="0">
                  <a:latin typeface="Arial" pitchFamily="34" charset="0"/>
                  <a:ea typeface="微软雅黑" pitchFamily="34" charset="-122"/>
                  <a:cs typeface="Arial" pitchFamily="34" charset="0"/>
                </a:rPr>
                <a:t>P</a:t>
              </a:r>
              <a:endParaRPr lang="en-US" altLang="zh-CN" sz="1050" b="1" dirty="0" smtClean="0">
                <a:latin typeface="Arial" pitchFamily="34" charset="0"/>
                <a:ea typeface="微软雅黑" pitchFamily="34" charset="-122"/>
                <a:cs typeface="Arial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03870" y="4307816"/>
              <a:ext cx="241200" cy="21526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lIns="0" tIns="0" rIns="0" bIns="0" rtlCol="0" anchor="ctr" anchorCtr="1">
              <a:no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altLang="zh-CN" sz="1050" b="1" dirty="0">
                  <a:latin typeface="Arial" pitchFamily="34" charset="0"/>
                  <a:ea typeface="微软雅黑" pitchFamily="34" charset="-122"/>
                  <a:cs typeface="Arial" pitchFamily="34" charset="0"/>
                </a:rPr>
                <a:t>O</a:t>
              </a:r>
              <a:endParaRPr lang="en-US" altLang="zh-CN" sz="1050" b="1" dirty="0" smtClean="0">
                <a:latin typeface="Arial" pitchFamily="34" charset="0"/>
                <a:ea typeface="微软雅黑" pitchFamily="34" charset="-122"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02864" y="4291468"/>
              <a:ext cx="241200" cy="2152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lIns="0" tIns="0" rIns="0" bIns="0" rtlCol="0" anchor="ctr" anchorCtr="1">
              <a:no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altLang="zh-CN" sz="1050" b="1" dirty="0" smtClean="0">
                  <a:latin typeface="Arial" pitchFamily="34" charset="0"/>
                  <a:ea typeface="微软雅黑" pitchFamily="34" charset="-122"/>
                  <a:cs typeface="Arial" pitchFamily="34" charset="0"/>
                </a:rPr>
                <a:t>A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133728" y="4307816"/>
              <a:ext cx="241200" cy="215076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228600" dist="203200" dir="2700000" algn="l" rotWithShape="0">
                <a:prstClr val="black">
                  <a:alpha val="40000"/>
                </a:prst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0" tIns="0" rIns="0" bIns="0" rtlCol="0" anchor="ctr" anchorCtr="1">
              <a:no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altLang="zh-CN" sz="1000" b="1" dirty="0">
                  <a:latin typeface="Arial" pitchFamily="34" charset="0"/>
                  <a:ea typeface="微软雅黑" pitchFamily="34" charset="-122"/>
                  <a:cs typeface="Arial" pitchFamily="34" charset="0"/>
                </a:rPr>
                <a:t>Q</a:t>
              </a:r>
              <a:endParaRPr lang="en-US" altLang="zh-CN" sz="1050" b="1" dirty="0" smtClean="0">
                <a:latin typeface="Arial" pitchFamily="34" charset="0"/>
                <a:ea typeface="微软雅黑" pitchFamily="34" charset="-122"/>
                <a:cs typeface="Arial" pitchFamily="34" charset="0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 flipH="1">
              <a:off x="3863323" y="2149011"/>
              <a:ext cx="241200" cy="21373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lIns="0" tIns="0" rIns="0" bIns="0" rtlCol="0" anchor="ctr" anchorCtr="1">
              <a:no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altLang="zh-CN" sz="1050" b="1" dirty="0">
                  <a:latin typeface="Arial" pitchFamily="34" charset="0"/>
                  <a:ea typeface="微软雅黑" pitchFamily="34" charset="-122"/>
                  <a:cs typeface="Arial" pitchFamily="34" charset="0"/>
                </a:rPr>
                <a:t>P</a:t>
              </a:r>
              <a:endParaRPr lang="en-US" altLang="zh-CN" sz="1050" b="1" dirty="0" smtClean="0">
                <a:latin typeface="Arial" pitchFamily="34" charset="0"/>
                <a:ea typeface="微软雅黑" pitchFamily="34" charset="-122"/>
                <a:cs typeface="Arial" pitchFamily="34" charset="0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 flipH="1">
              <a:off x="3600466" y="2148828"/>
              <a:ext cx="241200" cy="21373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lIns="0" tIns="0" rIns="0" bIns="0" rtlCol="0" anchor="ctr" anchorCtr="1">
              <a:no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altLang="zh-CN" sz="1050" b="1" dirty="0" smtClean="0">
                  <a:latin typeface="Arial" pitchFamily="34" charset="0"/>
                  <a:ea typeface="微软雅黑" pitchFamily="34" charset="-122"/>
                  <a:cs typeface="Arial" pitchFamily="34" charset="0"/>
                </a:rPr>
                <a:t>O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 flipH="1">
              <a:off x="3051622" y="2155354"/>
              <a:ext cx="241200" cy="2137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lIns="0" tIns="0" rIns="0" bIns="0" rtlCol="0" anchor="ctr" anchorCtr="1">
              <a:no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altLang="zh-CN" sz="1050" b="1" dirty="0" smtClean="0">
                  <a:latin typeface="Arial" pitchFamily="34" charset="0"/>
                  <a:ea typeface="微软雅黑" pitchFamily="34" charset="-122"/>
                  <a:cs typeface="Arial" pitchFamily="34" charset="0"/>
                </a:rPr>
                <a:t>A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 flipH="1">
              <a:off x="4131459" y="2149775"/>
              <a:ext cx="241200" cy="21355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77800" dist="1905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0" tIns="0" rIns="0" bIns="0" rtlCol="0" anchor="ctr" anchorCtr="1">
              <a:no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altLang="zh-CN" sz="1000" b="1" dirty="0">
                  <a:latin typeface="Arial" pitchFamily="34" charset="0"/>
                  <a:ea typeface="微软雅黑" pitchFamily="34" charset="-122"/>
                  <a:cs typeface="Arial" pitchFamily="34" charset="0"/>
                </a:rPr>
                <a:t>Q</a:t>
              </a:r>
              <a:endParaRPr lang="en-US" altLang="zh-CN" sz="1050" b="1" dirty="0" smtClean="0">
                <a:latin typeface="Arial" pitchFamily="34" charset="0"/>
                <a:ea typeface="微软雅黑" pitchFamily="34" charset="-122"/>
                <a:cs typeface="Arial" pitchFamily="34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 flipH="1">
              <a:off x="808689" y="2035921"/>
              <a:ext cx="241200" cy="21373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lIns="0" tIns="0" rIns="0" bIns="0" rtlCol="0" anchor="ctr" anchorCtr="1">
              <a:no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altLang="zh-CN" sz="1050" b="1" dirty="0">
                  <a:latin typeface="Arial" pitchFamily="34" charset="0"/>
                  <a:ea typeface="微软雅黑" pitchFamily="34" charset="-122"/>
                  <a:cs typeface="Arial" pitchFamily="34" charset="0"/>
                </a:rPr>
                <a:t>P</a:t>
              </a:r>
              <a:endParaRPr lang="en-US" altLang="zh-CN" sz="1050" b="1" dirty="0" smtClean="0">
                <a:latin typeface="Arial" pitchFamily="34" charset="0"/>
                <a:ea typeface="微软雅黑" pitchFamily="34" charset="-122"/>
                <a:cs typeface="Arial" pitchFamily="34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 flipH="1">
              <a:off x="545832" y="2035738"/>
              <a:ext cx="241200" cy="213732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lIns="0" tIns="0" rIns="0" bIns="0" rtlCol="0" anchor="ctr" anchorCtr="1">
              <a:no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altLang="zh-CN" sz="1050" b="1" dirty="0">
                  <a:latin typeface="Arial" pitchFamily="34" charset="0"/>
                  <a:ea typeface="微软雅黑" pitchFamily="34" charset="-122"/>
                  <a:cs typeface="Arial" pitchFamily="34" charset="0"/>
                </a:rPr>
                <a:t>O</a:t>
              </a:r>
              <a:endParaRPr lang="en-US" altLang="zh-CN" sz="1050" b="1" dirty="0" smtClean="0">
                <a:latin typeface="Arial" pitchFamily="34" charset="0"/>
                <a:ea typeface="微软雅黑" pitchFamily="34" charset="-122"/>
                <a:cs typeface="Arial" pitchFamily="34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 flipH="1">
              <a:off x="-16939" y="2042145"/>
              <a:ext cx="241200" cy="21373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 lIns="0" tIns="0" rIns="0" bIns="0" rtlCol="0" anchor="ctr" anchorCtr="1">
              <a:no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altLang="zh-CN" sz="1050" b="1" dirty="0" smtClean="0">
                  <a:latin typeface="Arial" pitchFamily="34" charset="0"/>
                  <a:ea typeface="微软雅黑" pitchFamily="34" charset="-122"/>
                  <a:cs typeface="Arial" pitchFamily="34" charset="0"/>
                </a:rPr>
                <a:t>A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 flipH="1">
              <a:off x="1076827" y="2036685"/>
              <a:ext cx="241200" cy="21355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lIns="0" tIns="0" rIns="0" bIns="0" rtlCol="0" anchor="ctr" anchorCtr="1">
              <a:noAutofit/>
            </a:bodyPr>
            <a:lstStyle/>
            <a:p>
              <a:pPr>
                <a:spcBef>
                  <a:spcPts val="600"/>
                </a:spcBef>
                <a:spcAft>
                  <a:spcPts val="600"/>
                </a:spcAft>
              </a:pPr>
              <a:r>
                <a:rPr lang="en-US" altLang="zh-CN" sz="1050" b="1" dirty="0" smtClean="0">
                  <a:latin typeface="Arial" pitchFamily="34" charset="0"/>
                  <a:ea typeface="微软雅黑" pitchFamily="34" charset="-122"/>
                  <a:cs typeface="Arial" pitchFamily="34" charset="0"/>
                </a:rPr>
                <a:t>Q</a:t>
              </a:r>
            </a:p>
          </p:txBody>
        </p:sp>
        <p:sp>
          <p:nvSpPr>
            <p:cNvPr id="18" name="圆角矩形 118"/>
            <p:cNvSpPr/>
            <p:nvPr/>
          </p:nvSpPr>
          <p:spPr bwMode="auto">
            <a:xfrm>
              <a:off x="141422" y="1358744"/>
              <a:ext cx="1060226" cy="282056"/>
            </a:xfrm>
            <a:prstGeom prst="roundRect">
              <a:avLst/>
            </a:prstGeom>
            <a:ln>
              <a:solidFill>
                <a:schemeClr val="tx2">
                  <a:lumMod val="40000"/>
                  <a:lumOff val="60000"/>
                </a:schemeClr>
              </a:solidFill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>
                <a:buClr>
                  <a:srgbClr val="CC9900"/>
                </a:buClr>
              </a:pPr>
              <a:r>
                <a:rPr lang="ru-RU" altLang="zh-CN" sz="1000" b="1" dirty="0" smtClean="0">
                  <a:latin typeface="Arial" charset="0"/>
                  <a:ea typeface="宋体" charset="-122"/>
                </a:rPr>
                <a:t>Таблица блоков памяти (основная)</a:t>
              </a:r>
              <a:endParaRPr lang="zh-CN" altLang="en-US" sz="1000" b="1" dirty="0">
                <a:solidFill>
                  <a:schemeClr val="tx1"/>
                </a:solidFill>
                <a:latin typeface="Arial" charset="0"/>
                <a:ea typeface="宋体" charset="-122"/>
              </a:endParaRPr>
            </a:p>
          </p:txBody>
        </p:sp>
        <p:sp>
          <p:nvSpPr>
            <p:cNvPr id="21" name="圆角矩形 121"/>
            <p:cNvSpPr/>
            <p:nvPr/>
          </p:nvSpPr>
          <p:spPr bwMode="auto">
            <a:xfrm>
              <a:off x="2709843" y="1358744"/>
              <a:ext cx="947931" cy="282056"/>
            </a:xfrm>
            <a:prstGeom prst="roundRect">
              <a:avLst/>
            </a:prstGeom>
            <a:ln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buClr>
                  <a:srgbClr val="CC9900"/>
                </a:buClr>
              </a:pPr>
              <a:r>
                <a:rPr lang="ru-RU" altLang="zh-CN" sz="1000" b="1" dirty="0">
                  <a:latin typeface="Arial" charset="0"/>
                  <a:ea typeface="宋体" charset="-122"/>
                </a:rPr>
                <a:t>Таблица блоков памяти </a:t>
              </a:r>
              <a:r>
                <a:rPr lang="ru-RU" altLang="zh-CN" sz="1000" b="1" dirty="0" err="1" smtClean="0">
                  <a:latin typeface="Arial" charset="0"/>
                  <a:ea typeface="宋体" charset="-122"/>
                </a:rPr>
                <a:t>снапшота</a:t>
              </a:r>
              <a:endParaRPr kumimoji="0" lang="zh-CN" altLang="en-US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宋体" charset="-122"/>
                <a:cs typeface="Arial" pitchFamily="34" charset="0"/>
              </a:endParaRPr>
            </a:p>
          </p:txBody>
        </p:sp>
        <p:cxnSp>
          <p:nvCxnSpPr>
            <p:cNvPr id="22" name="直接箭头连接符 122"/>
            <p:cNvCxnSpPr>
              <a:stCxn id="18" idx="2"/>
              <a:endCxn id="16" idx="0"/>
            </p:cNvCxnSpPr>
            <p:nvPr/>
          </p:nvCxnSpPr>
          <p:spPr bwMode="auto">
            <a:xfrm flipH="1">
              <a:off x="103661" y="1640800"/>
              <a:ext cx="567874" cy="401346"/>
            </a:xfrm>
            <a:prstGeom prst="straightConnector1">
              <a:avLst/>
            </a:prstGeom>
            <a:ln w="12700">
              <a:solidFill>
                <a:schemeClr val="accent1">
                  <a:lumMod val="75000"/>
                </a:schemeClr>
              </a:solidFill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直接箭头连接符 126"/>
            <p:cNvCxnSpPr>
              <a:stCxn id="18" idx="2"/>
              <a:endCxn id="15" idx="0"/>
            </p:cNvCxnSpPr>
            <p:nvPr/>
          </p:nvCxnSpPr>
          <p:spPr bwMode="auto">
            <a:xfrm flipH="1">
              <a:off x="666432" y="1640800"/>
              <a:ext cx="5103" cy="394938"/>
            </a:xfrm>
            <a:prstGeom prst="straightConnector1">
              <a:avLst/>
            </a:prstGeom>
            <a:ln w="12700">
              <a:solidFill>
                <a:schemeClr val="accent1">
                  <a:lumMod val="75000"/>
                </a:schemeClr>
              </a:solidFill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直接箭头连接符 127"/>
            <p:cNvCxnSpPr>
              <a:stCxn id="18" idx="2"/>
              <a:endCxn id="14" idx="0"/>
            </p:cNvCxnSpPr>
            <p:nvPr/>
          </p:nvCxnSpPr>
          <p:spPr bwMode="auto">
            <a:xfrm>
              <a:off x="671535" y="1640800"/>
              <a:ext cx="257754" cy="395121"/>
            </a:xfrm>
            <a:prstGeom prst="straightConnector1">
              <a:avLst/>
            </a:prstGeom>
            <a:ln w="12700">
              <a:solidFill>
                <a:schemeClr val="accent1">
                  <a:lumMod val="75000"/>
                </a:schemeClr>
              </a:solidFill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直接箭头连接符 129"/>
            <p:cNvCxnSpPr>
              <a:stCxn id="18" idx="2"/>
              <a:endCxn id="17" idx="0"/>
            </p:cNvCxnSpPr>
            <p:nvPr/>
          </p:nvCxnSpPr>
          <p:spPr bwMode="auto">
            <a:xfrm>
              <a:off x="671535" y="1640800"/>
              <a:ext cx="525892" cy="395886"/>
            </a:xfrm>
            <a:prstGeom prst="straightConnector1">
              <a:avLst/>
            </a:prstGeom>
            <a:ln w="12700">
              <a:solidFill>
                <a:schemeClr val="accent1">
                  <a:lumMod val="75000"/>
                </a:schemeClr>
              </a:solidFill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直接箭头连接符 130"/>
            <p:cNvCxnSpPr>
              <a:stCxn id="179" idx="2"/>
              <a:endCxn id="12" idx="0"/>
            </p:cNvCxnSpPr>
            <p:nvPr/>
          </p:nvCxnSpPr>
          <p:spPr bwMode="auto">
            <a:xfrm flipH="1">
              <a:off x="3172222" y="1644170"/>
              <a:ext cx="1134432" cy="511184"/>
            </a:xfrm>
            <a:prstGeom prst="straightConnector1">
              <a:avLst/>
            </a:prstGeom>
            <a:ln w="12700">
              <a:solidFill>
                <a:schemeClr val="accent1">
                  <a:lumMod val="75000"/>
                </a:schemeClr>
              </a:solidFill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直接箭头连接符 132"/>
            <p:cNvCxnSpPr>
              <a:stCxn id="179" idx="2"/>
              <a:endCxn id="11" idx="0"/>
            </p:cNvCxnSpPr>
            <p:nvPr/>
          </p:nvCxnSpPr>
          <p:spPr bwMode="auto">
            <a:xfrm flipH="1">
              <a:off x="3721066" y="1643986"/>
              <a:ext cx="574815" cy="504843"/>
            </a:xfrm>
            <a:prstGeom prst="straightConnector1">
              <a:avLst/>
            </a:prstGeom>
            <a:ln w="12700">
              <a:solidFill>
                <a:schemeClr val="accent1">
                  <a:lumMod val="75000"/>
                </a:schemeClr>
              </a:solidFill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直接箭头连接符 133"/>
            <p:cNvCxnSpPr>
              <a:stCxn id="179" idx="2"/>
              <a:endCxn id="10" idx="0"/>
            </p:cNvCxnSpPr>
            <p:nvPr/>
          </p:nvCxnSpPr>
          <p:spPr bwMode="auto">
            <a:xfrm flipH="1">
              <a:off x="3983923" y="1643986"/>
              <a:ext cx="311958" cy="505025"/>
            </a:xfrm>
            <a:prstGeom prst="straightConnector1">
              <a:avLst/>
            </a:prstGeom>
            <a:ln w="12700">
              <a:solidFill>
                <a:schemeClr val="accent1">
                  <a:lumMod val="75000"/>
                </a:schemeClr>
              </a:solidFill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直接箭头连接符 135"/>
            <p:cNvCxnSpPr>
              <a:stCxn id="179" idx="2"/>
              <a:endCxn id="13" idx="0"/>
            </p:cNvCxnSpPr>
            <p:nvPr/>
          </p:nvCxnSpPr>
          <p:spPr bwMode="auto">
            <a:xfrm flipH="1">
              <a:off x="4252059" y="1643986"/>
              <a:ext cx="43822" cy="505789"/>
            </a:xfrm>
            <a:prstGeom prst="straightConnector1">
              <a:avLst/>
            </a:prstGeom>
            <a:ln w="12700">
              <a:solidFill>
                <a:schemeClr val="accent1">
                  <a:lumMod val="75000"/>
                </a:schemeClr>
              </a:solidFill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直接箭头连接符 136"/>
            <p:cNvCxnSpPr>
              <a:stCxn id="221" idx="2"/>
              <a:endCxn id="7" idx="0"/>
            </p:cNvCxnSpPr>
            <p:nvPr/>
          </p:nvCxnSpPr>
          <p:spPr bwMode="auto">
            <a:xfrm flipH="1">
              <a:off x="724470" y="3671179"/>
              <a:ext cx="991312" cy="636637"/>
            </a:xfrm>
            <a:prstGeom prst="straightConnector1">
              <a:avLst/>
            </a:prstGeom>
            <a:ln w="12700">
              <a:solidFill>
                <a:schemeClr val="accent1">
                  <a:lumMod val="75000"/>
                </a:schemeClr>
              </a:solidFill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直接箭头连接符 137"/>
            <p:cNvCxnSpPr>
              <a:stCxn id="221" idx="2"/>
              <a:endCxn id="6" idx="0"/>
            </p:cNvCxnSpPr>
            <p:nvPr/>
          </p:nvCxnSpPr>
          <p:spPr bwMode="auto">
            <a:xfrm flipH="1">
              <a:off x="987326" y="3671179"/>
              <a:ext cx="728456" cy="636821"/>
            </a:xfrm>
            <a:prstGeom prst="straightConnector1">
              <a:avLst/>
            </a:prstGeom>
            <a:ln w="12700">
              <a:solidFill>
                <a:schemeClr val="accent1">
                  <a:lumMod val="75000"/>
                </a:schemeClr>
              </a:solidFill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直接箭头连接符 138"/>
            <p:cNvCxnSpPr>
              <a:stCxn id="221" idx="2"/>
              <a:endCxn id="9" idx="0"/>
            </p:cNvCxnSpPr>
            <p:nvPr/>
          </p:nvCxnSpPr>
          <p:spPr bwMode="auto">
            <a:xfrm flipH="1">
              <a:off x="1254328" y="3671179"/>
              <a:ext cx="461454" cy="636637"/>
            </a:xfrm>
            <a:prstGeom prst="straightConnector1">
              <a:avLst/>
            </a:prstGeom>
            <a:ln w="12700">
              <a:solidFill>
                <a:schemeClr val="accent1">
                  <a:lumMod val="75000"/>
                </a:schemeClr>
              </a:solidFill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直接箭头连接符 141"/>
            <p:cNvCxnSpPr>
              <a:stCxn id="21" idx="2"/>
              <a:endCxn id="11" idx="0"/>
            </p:cNvCxnSpPr>
            <p:nvPr/>
          </p:nvCxnSpPr>
          <p:spPr bwMode="auto">
            <a:xfrm>
              <a:off x="3183808" y="1640800"/>
              <a:ext cx="537257" cy="508028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prstDash val="dash"/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直接箭头连接符 142"/>
            <p:cNvCxnSpPr>
              <a:stCxn id="21" idx="2"/>
              <a:endCxn id="10" idx="0"/>
            </p:cNvCxnSpPr>
            <p:nvPr/>
          </p:nvCxnSpPr>
          <p:spPr bwMode="auto">
            <a:xfrm>
              <a:off x="3183808" y="1640800"/>
              <a:ext cx="800114" cy="508211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prstDash val="dash"/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直接箭头连接符 143"/>
            <p:cNvCxnSpPr>
              <a:stCxn id="21" idx="2"/>
              <a:endCxn id="13" idx="0"/>
            </p:cNvCxnSpPr>
            <p:nvPr/>
          </p:nvCxnSpPr>
          <p:spPr bwMode="auto">
            <a:xfrm>
              <a:off x="3183808" y="1640800"/>
              <a:ext cx="1068251" cy="508975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prstDash val="dash"/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直接箭头连接符 146"/>
            <p:cNvCxnSpPr>
              <a:stCxn id="220" idx="2"/>
              <a:endCxn id="7" idx="0"/>
            </p:cNvCxnSpPr>
            <p:nvPr/>
          </p:nvCxnSpPr>
          <p:spPr bwMode="auto">
            <a:xfrm>
              <a:off x="629233" y="3671179"/>
              <a:ext cx="95237" cy="636637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prstDash val="dash"/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直接箭头连接符 148"/>
            <p:cNvCxnSpPr>
              <a:stCxn id="220" idx="2"/>
              <a:endCxn id="5" idx="0"/>
            </p:cNvCxnSpPr>
            <p:nvPr/>
          </p:nvCxnSpPr>
          <p:spPr bwMode="auto">
            <a:xfrm>
              <a:off x="629233" y="3671179"/>
              <a:ext cx="1058023" cy="620473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prstDash val="dash"/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直接箭头连接符 149"/>
            <p:cNvCxnSpPr>
              <a:stCxn id="220" idx="2"/>
              <a:endCxn id="6" idx="0"/>
            </p:cNvCxnSpPr>
            <p:nvPr/>
          </p:nvCxnSpPr>
          <p:spPr bwMode="auto">
            <a:xfrm>
              <a:off x="629233" y="3671179"/>
              <a:ext cx="358093" cy="636821"/>
            </a:xfrm>
            <a:prstGeom prst="straightConnector1">
              <a:avLst/>
            </a:prstGeom>
            <a:ln w="12700">
              <a:solidFill>
                <a:schemeClr val="accent6">
                  <a:lumMod val="75000"/>
                </a:schemeClr>
              </a:solidFill>
              <a:prstDash val="dash"/>
              <a:tailEnd type="arrow"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1" name="TextBox 130"/>
          <p:cNvSpPr txBox="1"/>
          <p:nvPr/>
        </p:nvSpPr>
        <p:spPr>
          <a:xfrm>
            <a:off x="8243097" y="5916430"/>
            <a:ext cx="334524" cy="309386"/>
          </a:xfrm>
          <a:prstGeom prst="rect">
            <a:avLst/>
          </a:prstGeom>
          <a:solidFill>
            <a:srgbClr val="D537AC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00" b="1" dirty="0">
                <a:latin typeface="Arial" pitchFamily="34" charset="0"/>
                <a:ea typeface="微软雅黑" pitchFamily="34" charset="-122"/>
                <a:cs typeface="Arial" pitchFamily="34" charset="0"/>
              </a:rPr>
              <a:t>Q</a:t>
            </a:r>
            <a:r>
              <a:rPr lang="en-US" altLang="zh-CN" sz="1000" b="1" dirty="0" smtClean="0">
                <a:latin typeface="Arial" pitchFamily="34" charset="0"/>
                <a:ea typeface="微软雅黑" pitchFamily="34" charset="-122"/>
                <a:cs typeface="Arial" pitchFamily="34" charset="0"/>
              </a:rPr>
              <a:t>1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6508897" y="5913230"/>
            <a:ext cx="334524" cy="30965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50" b="1" dirty="0">
                <a:latin typeface="Arial" pitchFamily="34" charset="0"/>
                <a:ea typeface="微软雅黑" pitchFamily="34" charset="-122"/>
                <a:cs typeface="Arial" pitchFamily="34" charset="0"/>
              </a:rPr>
              <a:t>P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133" name="TextBox 132"/>
          <p:cNvSpPr txBox="1"/>
          <p:nvPr/>
        </p:nvSpPr>
        <p:spPr>
          <a:xfrm>
            <a:off x="6144338" y="5912966"/>
            <a:ext cx="334524" cy="30965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50" b="1" dirty="0">
                <a:latin typeface="Arial" pitchFamily="34" charset="0"/>
                <a:ea typeface="微软雅黑" pitchFamily="34" charset="-122"/>
                <a:cs typeface="Arial" pitchFamily="34" charset="0"/>
              </a:rPr>
              <a:t>O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5514736" y="5912702"/>
            <a:ext cx="334524" cy="309651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50" b="1" dirty="0" smtClean="0">
                <a:latin typeface="Arial" pitchFamily="34" charset="0"/>
                <a:ea typeface="微软雅黑" pitchFamily="34" charset="-122"/>
                <a:cs typeface="Arial" pitchFamily="34" charset="0"/>
              </a:rPr>
              <a:t>A</a:t>
            </a:r>
          </a:p>
        </p:txBody>
      </p:sp>
      <p:cxnSp>
        <p:nvCxnSpPr>
          <p:cNvPr id="136" name="直接箭头连接符 136"/>
          <p:cNvCxnSpPr>
            <a:stCxn id="222" idx="2"/>
            <a:endCxn id="133" idx="0"/>
          </p:cNvCxnSpPr>
          <p:nvPr/>
        </p:nvCxnSpPr>
        <p:spPr bwMode="auto">
          <a:xfrm flipH="1">
            <a:off x="6311600" y="4997166"/>
            <a:ext cx="1534270" cy="915800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直接箭头连接符 137"/>
          <p:cNvCxnSpPr>
            <a:stCxn id="222" idx="2"/>
            <a:endCxn id="132" idx="0"/>
          </p:cNvCxnSpPr>
          <p:nvPr/>
        </p:nvCxnSpPr>
        <p:spPr bwMode="auto">
          <a:xfrm flipH="1">
            <a:off x="6676159" y="4997166"/>
            <a:ext cx="1169711" cy="916064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1" name="直接箭头连接符 149"/>
          <p:cNvCxnSpPr>
            <a:stCxn id="219" idx="2"/>
            <a:endCxn id="132" idx="0"/>
          </p:cNvCxnSpPr>
          <p:nvPr/>
        </p:nvCxnSpPr>
        <p:spPr bwMode="auto">
          <a:xfrm>
            <a:off x="6183860" y="4997166"/>
            <a:ext cx="492299" cy="916064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3" name="TextBox 142"/>
          <p:cNvSpPr txBox="1"/>
          <p:nvPr/>
        </p:nvSpPr>
        <p:spPr>
          <a:xfrm>
            <a:off x="6905623" y="5913231"/>
            <a:ext cx="334524" cy="309386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215900" dist="241300" dir="2880000" sx="75000" sy="75000" algn="l" rotWithShape="0">
              <a:prstClr val="black">
                <a:alpha val="35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50" b="1" dirty="0" smtClean="0">
                <a:latin typeface="Arial" pitchFamily="34" charset="0"/>
                <a:ea typeface="微软雅黑" pitchFamily="34" charset="-122"/>
                <a:cs typeface="Arial" pitchFamily="34" charset="0"/>
              </a:rPr>
              <a:t>Q</a:t>
            </a:r>
          </a:p>
        </p:txBody>
      </p:sp>
      <p:cxnSp>
        <p:nvCxnSpPr>
          <p:cNvPr id="145" name="直接箭头连接符 146"/>
          <p:cNvCxnSpPr>
            <a:stCxn id="219" idx="2"/>
            <a:endCxn id="133" idx="0"/>
          </p:cNvCxnSpPr>
          <p:nvPr/>
        </p:nvCxnSpPr>
        <p:spPr bwMode="auto">
          <a:xfrm>
            <a:off x="6183860" y="4997166"/>
            <a:ext cx="127740" cy="915800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2" name="TextBox 151"/>
          <p:cNvSpPr txBox="1"/>
          <p:nvPr/>
        </p:nvSpPr>
        <p:spPr>
          <a:xfrm>
            <a:off x="7303572" y="5913231"/>
            <a:ext cx="334524" cy="309386"/>
          </a:xfrm>
          <a:prstGeom prst="rect">
            <a:avLst/>
          </a:prstGeom>
          <a:solidFill>
            <a:srgbClr val="6511FB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00" b="1" dirty="0" smtClean="0">
                <a:latin typeface="Arial" pitchFamily="34" charset="0"/>
                <a:ea typeface="微软雅黑" pitchFamily="34" charset="-122"/>
                <a:cs typeface="Arial" pitchFamily="34" charset="0"/>
              </a:rPr>
              <a:t>R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cxnSp>
        <p:nvCxnSpPr>
          <p:cNvPr id="153" name="直接箭头连接符 139"/>
          <p:cNvCxnSpPr>
            <a:stCxn id="222" idx="2"/>
            <a:endCxn id="143" idx="0"/>
          </p:cNvCxnSpPr>
          <p:nvPr/>
        </p:nvCxnSpPr>
        <p:spPr bwMode="auto">
          <a:xfrm flipH="1">
            <a:off x="7072885" y="4997166"/>
            <a:ext cx="772985" cy="916065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直接箭头连接符 136"/>
          <p:cNvCxnSpPr>
            <a:stCxn id="222" idx="2"/>
            <a:endCxn id="134" idx="0"/>
          </p:cNvCxnSpPr>
          <p:nvPr/>
        </p:nvCxnSpPr>
        <p:spPr bwMode="auto">
          <a:xfrm flipH="1">
            <a:off x="5681998" y="4997166"/>
            <a:ext cx="2163872" cy="915536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直接箭头连接符 136"/>
          <p:cNvCxnSpPr>
            <a:stCxn id="221" idx="2"/>
            <a:endCxn id="8" idx="0"/>
          </p:cNvCxnSpPr>
          <p:nvPr/>
        </p:nvCxnSpPr>
        <p:spPr bwMode="auto">
          <a:xfrm flipH="1">
            <a:off x="1831386" y="4997166"/>
            <a:ext cx="2213097" cy="892019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9" name="圆角矩形 118"/>
          <p:cNvSpPr/>
          <p:nvPr/>
        </p:nvSpPr>
        <p:spPr bwMode="auto">
          <a:xfrm>
            <a:off x="7108109" y="1675321"/>
            <a:ext cx="1470443" cy="405736"/>
          </a:xfrm>
          <a:prstGeom prst="round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>
              <a:buClr>
                <a:srgbClr val="CC9900"/>
              </a:buClr>
            </a:pPr>
            <a:r>
              <a:rPr lang="ru-RU" altLang="zh-CN" sz="1000" b="1" dirty="0" smtClean="0">
                <a:latin typeface="Arial" charset="0"/>
                <a:ea typeface="宋体" charset="-122"/>
              </a:rPr>
              <a:t>Таблица блоков памяти (основная)</a:t>
            </a:r>
            <a:endParaRPr lang="zh-CN" altLang="en-US" sz="1000" b="1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  <p:sp>
        <p:nvSpPr>
          <p:cNvPr id="217" name="Выгнутая вниз стрелка 216"/>
          <p:cNvSpPr/>
          <p:nvPr/>
        </p:nvSpPr>
        <p:spPr>
          <a:xfrm>
            <a:off x="3191377" y="2139746"/>
            <a:ext cx="2553486" cy="432048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3824916" y="2721916"/>
            <a:ext cx="17175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Создание </a:t>
            </a:r>
            <a:r>
              <a:rPr lang="ru-RU" sz="1400" dirty="0" err="1" smtClean="0"/>
              <a:t>снапшота</a:t>
            </a:r>
            <a:endParaRPr lang="ru-RU" sz="1400" dirty="0"/>
          </a:p>
        </p:txBody>
      </p:sp>
      <p:sp>
        <p:nvSpPr>
          <p:cNvPr id="219" name="圆角矩形 121"/>
          <p:cNvSpPr/>
          <p:nvPr/>
        </p:nvSpPr>
        <p:spPr bwMode="auto">
          <a:xfrm>
            <a:off x="5486010" y="4591430"/>
            <a:ext cx="1395700" cy="405736"/>
          </a:xfrm>
          <a:prstGeom prst="round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</a:pPr>
            <a:r>
              <a:rPr lang="ru-RU" altLang="zh-CN" sz="1000" b="1" dirty="0">
                <a:latin typeface="Arial" charset="0"/>
                <a:ea typeface="宋体" charset="-122"/>
              </a:rPr>
              <a:t>Таблица блоков памяти </a:t>
            </a:r>
            <a:r>
              <a:rPr lang="ru-RU" altLang="zh-CN" sz="1000" b="1" dirty="0" err="1" smtClean="0">
                <a:latin typeface="Arial" charset="0"/>
                <a:ea typeface="宋体" charset="-122"/>
              </a:rPr>
              <a:t>снапшота</a:t>
            </a:r>
            <a:endParaRPr kumimoji="0" lang="zh-CN" alt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  <a:cs typeface="Arial" pitchFamily="34" charset="0"/>
            </a:endParaRPr>
          </a:p>
        </p:txBody>
      </p:sp>
      <p:sp>
        <p:nvSpPr>
          <p:cNvPr id="220" name="圆角矩形 121"/>
          <p:cNvSpPr/>
          <p:nvPr/>
        </p:nvSpPr>
        <p:spPr bwMode="auto">
          <a:xfrm>
            <a:off x="1746837" y="4591430"/>
            <a:ext cx="1395700" cy="405736"/>
          </a:xfrm>
          <a:prstGeom prst="round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</a:pPr>
            <a:r>
              <a:rPr lang="ru-RU" altLang="zh-CN" sz="1000" b="1" dirty="0">
                <a:latin typeface="Arial" charset="0"/>
                <a:ea typeface="宋体" charset="-122"/>
              </a:rPr>
              <a:t>Таблица блоков памяти </a:t>
            </a:r>
            <a:r>
              <a:rPr lang="ru-RU" altLang="zh-CN" sz="1000" b="1" dirty="0" err="1" smtClean="0">
                <a:latin typeface="Arial" charset="0"/>
                <a:ea typeface="宋体" charset="-122"/>
              </a:rPr>
              <a:t>снапшота</a:t>
            </a:r>
            <a:endParaRPr kumimoji="0" lang="zh-CN" alt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  <a:cs typeface="Arial" pitchFamily="34" charset="0"/>
            </a:endParaRPr>
          </a:p>
        </p:txBody>
      </p:sp>
      <p:sp>
        <p:nvSpPr>
          <p:cNvPr id="221" name="圆角矩形 118"/>
          <p:cNvSpPr/>
          <p:nvPr/>
        </p:nvSpPr>
        <p:spPr bwMode="auto">
          <a:xfrm>
            <a:off x="3309261" y="4591430"/>
            <a:ext cx="1470443" cy="405736"/>
          </a:xfrm>
          <a:prstGeom prst="round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>
              <a:buClr>
                <a:srgbClr val="CC9900"/>
              </a:buClr>
            </a:pPr>
            <a:r>
              <a:rPr lang="ru-RU" altLang="zh-CN" sz="1000" b="1" dirty="0" smtClean="0">
                <a:latin typeface="Arial" charset="0"/>
                <a:ea typeface="宋体" charset="-122"/>
              </a:rPr>
              <a:t>Таблица блоков памяти (основная)</a:t>
            </a:r>
            <a:endParaRPr lang="zh-CN" altLang="en-US" sz="1000" b="1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  <p:sp>
        <p:nvSpPr>
          <p:cNvPr id="222" name="圆角矩形 118"/>
          <p:cNvSpPr/>
          <p:nvPr/>
        </p:nvSpPr>
        <p:spPr bwMode="auto">
          <a:xfrm>
            <a:off x="7110648" y="4591430"/>
            <a:ext cx="1470443" cy="405736"/>
          </a:xfrm>
          <a:prstGeom prst="round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>
              <a:buClr>
                <a:srgbClr val="CC9900"/>
              </a:buClr>
            </a:pPr>
            <a:r>
              <a:rPr lang="ru-RU" altLang="zh-CN" sz="1000" b="1" dirty="0" smtClean="0">
                <a:latin typeface="Arial" charset="0"/>
                <a:ea typeface="宋体" charset="-122"/>
              </a:rPr>
              <a:t>Таблица блоков памяти (основная)</a:t>
            </a:r>
            <a:endParaRPr lang="zh-CN" altLang="en-US" sz="1000" b="1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2449084" y="3957389"/>
            <a:ext cx="17679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Добавление данных</a:t>
            </a:r>
            <a:endParaRPr lang="ru-RU" sz="1400" dirty="0"/>
          </a:p>
        </p:txBody>
      </p:sp>
      <p:sp>
        <p:nvSpPr>
          <p:cNvPr id="242" name="TextBox 241"/>
          <p:cNvSpPr txBox="1"/>
          <p:nvPr/>
        </p:nvSpPr>
        <p:spPr>
          <a:xfrm>
            <a:off x="6144338" y="3957421"/>
            <a:ext cx="16776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 smtClean="0"/>
              <a:t>Изменение данных</a:t>
            </a:r>
            <a:endParaRPr lang="ru-RU" sz="1400" dirty="0"/>
          </a:p>
        </p:txBody>
      </p:sp>
      <p:cxnSp>
        <p:nvCxnSpPr>
          <p:cNvPr id="253" name="直接箭头连接符 149"/>
          <p:cNvCxnSpPr>
            <a:stCxn id="220" idx="2"/>
            <a:endCxn id="9" idx="0"/>
          </p:cNvCxnSpPr>
          <p:nvPr/>
        </p:nvCxnSpPr>
        <p:spPr bwMode="auto">
          <a:xfrm>
            <a:off x="2444687" y="4997166"/>
            <a:ext cx="904507" cy="915536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6" name="直接箭头连接符 146"/>
          <p:cNvCxnSpPr>
            <a:stCxn id="219" idx="2"/>
            <a:endCxn id="152" idx="0"/>
          </p:cNvCxnSpPr>
          <p:nvPr/>
        </p:nvCxnSpPr>
        <p:spPr bwMode="auto">
          <a:xfrm>
            <a:off x="6183860" y="4997166"/>
            <a:ext cx="1286974" cy="916065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7" name="直接箭头连接符 146"/>
          <p:cNvCxnSpPr>
            <a:stCxn id="219" idx="2"/>
            <a:endCxn id="131" idx="0"/>
          </p:cNvCxnSpPr>
          <p:nvPr/>
        </p:nvCxnSpPr>
        <p:spPr bwMode="auto">
          <a:xfrm>
            <a:off x="6183860" y="4997166"/>
            <a:ext cx="2226499" cy="919264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7" name="TextBox 276"/>
          <p:cNvSpPr txBox="1"/>
          <p:nvPr/>
        </p:nvSpPr>
        <p:spPr>
          <a:xfrm>
            <a:off x="1843322" y="2687957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ru-RU" dirty="0"/>
          </a:p>
        </p:txBody>
      </p:sp>
      <p:sp>
        <p:nvSpPr>
          <p:cNvPr id="279" name="TextBox 278"/>
          <p:cNvSpPr txBox="1"/>
          <p:nvPr/>
        </p:nvSpPr>
        <p:spPr>
          <a:xfrm>
            <a:off x="5809701" y="5915502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ru-RU" dirty="0"/>
          </a:p>
        </p:txBody>
      </p:sp>
      <p:sp>
        <p:nvSpPr>
          <p:cNvPr id="280" name="TextBox 279"/>
          <p:cNvSpPr txBox="1"/>
          <p:nvPr/>
        </p:nvSpPr>
        <p:spPr>
          <a:xfrm>
            <a:off x="6355095" y="284790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ru-RU" dirty="0"/>
          </a:p>
        </p:txBody>
      </p:sp>
      <p:sp>
        <p:nvSpPr>
          <p:cNvPr id="281" name="TextBox 280"/>
          <p:cNvSpPr txBox="1"/>
          <p:nvPr/>
        </p:nvSpPr>
        <p:spPr>
          <a:xfrm>
            <a:off x="2007716" y="5923251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486010" y="1153341"/>
            <a:ext cx="13957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chemeClr val="dk1"/>
                </a:solidFill>
                <a:latin typeface="Arial" charset="0"/>
                <a:ea typeface="宋体" charset="-122"/>
              </a:rPr>
              <a:t>Новая транзакция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145479" y="1164728"/>
            <a:ext cx="167499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solidFill>
                  <a:schemeClr val="dk1"/>
                </a:solidFill>
                <a:latin typeface="Arial" charset="0"/>
                <a:ea typeface="宋体" charset="-122"/>
              </a:rPr>
              <a:t>Остальные транзакции</a:t>
            </a:r>
            <a:endParaRPr lang="ru-RU" sz="1000" b="1" dirty="0">
              <a:solidFill>
                <a:schemeClr val="dk1"/>
              </a:solidFill>
              <a:latin typeface="Arial" charset="0"/>
              <a:ea typeface="宋体" charset="-122"/>
            </a:endParaRPr>
          </a:p>
        </p:txBody>
      </p:sp>
      <p:cxnSp>
        <p:nvCxnSpPr>
          <p:cNvPr id="20" name="Прямая со стрелкой 19"/>
          <p:cNvCxnSpPr>
            <a:stCxn id="3" idx="2"/>
            <a:endCxn id="21" idx="0"/>
          </p:cNvCxnSpPr>
          <p:nvPr/>
        </p:nvCxnSpPr>
        <p:spPr>
          <a:xfrm>
            <a:off x="6183860" y="1399562"/>
            <a:ext cx="6233" cy="2709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 стрелкой 41"/>
          <p:cNvCxnSpPr>
            <a:stCxn id="66" idx="2"/>
            <a:endCxn id="179" idx="0"/>
          </p:cNvCxnSpPr>
          <p:nvPr/>
        </p:nvCxnSpPr>
        <p:spPr>
          <a:xfrm flipH="1">
            <a:off x="7843331" y="1410949"/>
            <a:ext cx="139645" cy="2643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2344106" y="6408196"/>
            <a:ext cx="20672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solidFill>
                  <a:schemeClr val="dk1"/>
                </a:solidFill>
                <a:latin typeface="Arial" charset="0"/>
                <a:ea typeface="宋体" charset="-122"/>
              </a:rPr>
              <a:t>Заблокированные данные</a:t>
            </a:r>
            <a:endParaRPr lang="ru-RU" sz="1000" b="1" dirty="0">
              <a:solidFill>
                <a:schemeClr val="dk1"/>
              </a:solidFill>
              <a:latin typeface="Arial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13032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4288" y="92708"/>
            <a:ext cx="7498080" cy="1143000"/>
          </a:xfrm>
        </p:spPr>
        <p:txBody>
          <a:bodyPr/>
          <a:lstStyle/>
          <a:p>
            <a:r>
              <a:rPr lang="ru-RU" dirty="0"/>
              <a:t>Блокировки и клинчи</a:t>
            </a:r>
          </a:p>
        </p:txBody>
      </p:sp>
      <p:sp>
        <p:nvSpPr>
          <p:cNvPr id="6" name="TextBox 5"/>
          <p:cNvSpPr txBox="1"/>
          <p:nvPr/>
        </p:nvSpPr>
        <p:spPr>
          <a:xfrm flipH="1">
            <a:off x="5296149" y="3604837"/>
            <a:ext cx="536145" cy="505568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50" b="1" dirty="0">
                <a:latin typeface="Arial" pitchFamily="34" charset="0"/>
                <a:ea typeface="微软雅黑" pitchFamily="34" charset="-122"/>
                <a:cs typeface="Arial" pitchFamily="34" charset="0"/>
              </a:rPr>
              <a:t>P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4711864" y="3604404"/>
            <a:ext cx="536145" cy="505568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50" b="1" dirty="0" smtClean="0">
                <a:latin typeface="Arial" pitchFamily="34" charset="0"/>
                <a:ea typeface="微软雅黑" pitchFamily="34" charset="-122"/>
                <a:cs typeface="Arial" pitchFamily="34" charset="0"/>
              </a:rPr>
              <a:t>O</a:t>
            </a:r>
          </a:p>
        </p:txBody>
      </p:sp>
      <p:sp>
        <p:nvSpPr>
          <p:cNvPr id="8" name="TextBox 7"/>
          <p:cNvSpPr txBox="1"/>
          <p:nvPr/>
        </p:nvSpPr>
        <p:spPr>
          <a:xfrm flipH="1">
            <a:off x="2120336" y="3626742"/>
            <a:ext cx="536145" cy="505568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50" b="1" dirty="0" smtClean="0">
                <a:latin typeface="Arial" pitchFamily="34" charset="0"/>
                <a:ea typeface="微软雅黑" pitchFamily="34" charset="-122"/>
                <a:cs typeface="Arial" pitchFamily="34" charset="0"/>
              </a:rPr>
              <a:t>A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5892168" y="3606644"/>
            <a:ext cx="536145" cy="505138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77800" dist="1905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00" b="1" dirty="0">
                <a:latin typeface="Arial" pitchFamily="34" charset="0"/>
                <a:ea typeface="微软雅黑" pitchFamily="34" charset="-122"/>
                <a:cs typeface="Arial" pitchFamily="34" charset="0"/>
              </a:rPr>
              <a:t>Q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10" name="圆角矩形 121"/>
          <p:cNvSpPr/>
          <p:nvPr/>
        </p:nvSpPr>
        <p:spPr bwMode="auto">
          <a:xfrm>
            <a:off x="6097442" y="1844824"/>
            <a:ext cx="2107083" cy="667182"/>
          </a:xfrm>
          <a:prstGeom prst="round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</a:pPr>
            <a:r>
              <a:rPr lang="ru-RU" altLang="zh-CN" sz="1000" b="1" dirty="0">
                <a:latin typeface="Arial" charset="0"/>
                <a:ea typeface="宋体" charset="-122"/>
              </a:rPr>
              <a:t>Таблица блоков памяти </a:t>
            </a:r>
            <a:r>
              <a:rPr lang="ru-RU" altLang="zh-CN" sz="1000" b="1" dirty="0" err="1" smtClean="0">
                <a:latin typeface="Arial" charset="0"/>
                <a:ea typeface="宋体" charset="-122"/>
              </a:rPr>
              <a:t>снапшота</a:t>
            </a:r>
            <a:r>
              <a:rPr lang="ru-RU" altLang="zh-CN" sz="1000" b="1" dirty="0" smtClean="0">
                <a:latin typeface="Arial" charset="0"/>
                <a:ea typeface="宋体" charset="-122"/>
              </a:rPr>
              <a:t> 1</a:t>
            </a:r>
            <a:endParaRPr kumimoji="0" lang="zh-CN" alt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  <a:cs typeface="Arial" pitchFamily="34" charset="0"/>
            </a:endParaRPr>
          </a:p>
        </p:txBody>
      </p:sp>
      <p:cxnSp>
        <p:nvCxnSpPr>
          <p:cNvPr id="11" name="直接箭头连接符 142"/>
          <p:cNvCxnSpPr>
            <a:stCxn id="10" idx="2"/>
            <a:endCxn id="6" idx="0"/>
          </p:cNvCxnSpPr>
          <p:nvPr/>
        </p:nvCxnSpPr>
        <p:spPr bwMode="auto">
          <a:xfrm flipH="1">
            <a:off x="5564222" y="2512006"/>
            <a:ext cx="1586762" cy="109283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接箭头连接符 130"/>
          <p:cNvCxnSpPr>
            <a:stCxn id="17" idx="2"/>
            <a:endCxn id="8" idx="0"/>
          </p:cNvCxnSpPr>
          <p:nvPr/>
        </p:nvCxnSpPr>
        <p:spPr bwMode="auto">
          <a:xfrm flipH="1">
            <a:off x="2388408" y="2512006"/>
            <a:ext cx="2213434" cy="1114735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直接箭头连接符 132"/>
          <p:cNvCxnSpPr>
            <a:stCxn id="17" idx="2"/>
            <a:endCxn id="7" idx="0"/>
          </p:cNvCxnSpPr>
          <p:nvPr/>
        </p:nvCxnSpPr>
        <p:spPr bwMode="auto">
          <a:xfrm>
            <a:off x="4601842" y="2512006"/>
            <a:ext cx="378095" cy="1092398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接箭头连接符 133"/>
          <p:cNvCxnSpPr>
            <a:stCxn id="17" idx="2"/>
            <a:endCxn id="6" idx="0"/>
          </p:cNvCxnSpPr>
          <p:nvPr/>
        </p:nvCxnSpPr>
        <p:spPr bwMode="auto">
          <a:xfrm>
            <a:off x="4601842" y="2512006"/>
            <a:ext cx="962381" cy="1092831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接箭头连接符 135"/>
          <p:cNvCxnSpPr>
            <a:stCxn id="17" idx="2"/>
            <a:endCxn id="9" idx="0"/>
          </p:cNvCxnSpPr>
          <p:nvPr/>
        </p:nvCxnSpPr>
        <p:spPr bwMode="auto">
          <a:xfrm>
            <a:off x="4601842" y="2512006"/>
            <a:ext cx="1558400" cy="1094638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直接箭头连接符 142"/>
          <p:cNvCxnSpPr>
            <a:stCxn id="10" idx="2"/>
            <a:endCxn id="7" idx="0"/>
          </p:cNvCxnSpPr>
          <p:nvPr/>
        </p:nvCxnSpPr>
        <p:spPr bwMode="auto">
          <a:xfrm flipH="1">
            <a:off x="4979936" y="2512006"/>
            <a:ext cx="2171048" cy="1092398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" name="圆角矩形 118"/>
          <p:cNvSpPr/>
          <p:nvPr/>
        </p:nvSpPr>
        <p:spPr bwMode="auto">
          <a:xfrm>
            <a:off x="3491880" y="1844824"/>
            <a:ext cx="2219922" cy="667182"/>
          </a:xfrm>
          <a:prstGeom prst="round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>
              <a:buClr>
                <a:srgbClr val="CC9900"/>
              </a:buClr>
            </a:pPr>
            <a:r>
              <a:rPr lang="ru-RU" altLang="zh-CN" sz="1000" b="1" dirty="0" smtClean="0">
                <a:latin typeface="Arial" charset="0"/>
                <a:ea typeface="宋体" charset="-122"/>
              </a:rPr>
              <a:t>Таблица блоков памяти (основная)</a:t>
            </a:r>
            <a:endParaRPr lang="zh-CN" altLang="en-US" sz="1000" b="1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952011" y="3628824"/>
            <a:ext cx="505029" cy="508747"/>
          </a:xfrm>
          <a:prstGeom prst="rect">
            <a:avLst/>
          </a:prstGeom>
          <a:solidFill>
            <a:srgbClr val="D537AC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00" b="1" dirty="0">
                <a:latin typeface="Arial" pitchFamily="34" charset="0"/>
                <a:ea typeface="微软雅黑" pitchFamily="34" charset="-122"/>
                <a:cs typeface="Arial" pitchFamily="34" charset="0"/>
              </a:rPr>
              <a:t>Q</a:t>
            </a:r>
            <a:r>
              <a:rPr lang="en-US" altLang="zh-CN" sz="1000" b="1" dirty="0" smtClean="0">
                <a:latin typeface="Arial" pitchFamily="34" charset="0"/>
                <a:ea typeface="微软雅黑" pitchFamily="34" charset="-122"/>
                <a:cs typeface="Arial" pitchFamily="34" charset="0"/>
              </a:rPr>
              <a:t>1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533613" y="3623563"/>
            <a:ext cx="505029" cy="508747"/>
          </a:xfrm>
          <a:prstGeom prst="rect">
            <a:avLst/>
          </a:prstGeom>
          <a:solidFill>
            <a:srgbClr val="6511FB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00" b="1" dirty="0" smtClean="0">
                <a:latin typeface="Arial" pitchFamily="34" charset="0"/>
                <a:ea typeface="微软雅黑" pitchFamily="34" charset="-122"/>
                <a:cs typeface="Arial" pitchFamily="34" charset="0"/>
              </a:rPr>
              <a:t>R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cxnSp>
        <p:nvCxnSpPr>
          <p:cNvPr id="20" name="直接箭头连接符 146"/>
          <p:cNvCxnSpPr>
            <a:stCxn id="10" idx="2"/>
            <a:endCxn id="19" idx="0"/>
          </p:cNvCxnSpPr>
          <p:nvPr/>
        </p:nvCxnSpPr>
        <p:spPr bwMode="auto">
          <a:xfrm flipH="1">
            <a:off x="6786127" y="2512006"/>
            <a:ext cx="364856" cy="1111557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直接箭头连接符 146"/>
          <p:cNvCxnSpPr>
            <a:stCxn id="10" idx="2"/>
            <a:endCxn id="18" idx="0"/>
          </p:cNvCxnSpPr>
          <p:nvPr/>
        </p:nvCxnSpPr>
        <p:spPr bwMode="auto">
          <a:xfrm>
            <a:off x="7150984" y="2512006"/>
            <a:ext cx="1053541" cy="1116818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54651" y="3631590"/>
            <a:ext cx="627275" cy="607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 flipH="1">
            <a:off x="2865316" y="3626742"/>
            <a:ext cx="536145" cy="50556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altLang="zh-CN" sz="1050" b="1" dirty="0">
                <a:latin typeface="Arial" pitchFamily="34" charset="0"/>
                <a:ea typeface="微软雅黑" pitchFamily="34" charset="-122"/>
                <a:cs typeface="Arial" pitchFamily="34" charset="0"/>
              </a:rPr>
              <a:t>В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 flipH="1">
            <a:off x="3546312" y="3632002"/>
            <a:ext cx="536145" cy="505568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altLang="zh-CN" sz="1050" b="1" dirty="0">
                <a:latin typeface="Arial" pitchFamily="34" charset="0"/>
                <a:ea typeface="微软雅黑" pitchFamily="34" charset="-122"/>
                <a:cs typeface="Arial" pitchFamily="34" charset="0"/>
              </a:rPr>
              <a:t>С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cxnSp>
        <p:nvCxnSpPr>
          <p:cNvPr id="25" name="直接箭头连接符 130"/>
          <p:cNvCxnSpPr>
            <a:stCxn id="17" idx="2"/>
            <a:endCxn id="23" idx="0"/>
          </p:cNvCxnSpPr>
          <p:nvPr/>
        </p:nvCxnSpPr>
        <p:spPr bwMode="auto">
          <a:xfrm flipH="1">
            <a:off x="3133389" y="2512006"/>
            <a:ext cx="1468453" cy="1114735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直接箭头连接符 130"/>
          <p:cNvCxnSpPr>
            <a:stCxn id="17" idx="2"/>
            <a:endCxn id="24" idx="0"/>
          </p:cNvCxnSpPr>
          <p:nvPr/>
        </p:nvCxnSpPr>
        <p:spPr bwMode="auto">
          <a:xfrm flipH="1">
            <a:off x="3814384" y="2512006"/>
            <a:ext cx="787458" cy="1119996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圆角矩形 121"/>
          <p:cNvSpPr/>
          <p:nvPr/>
        </p:nvSpPr>
        <p:spPr bwMode="auto">
          <a:xfrm>
            <a:off x="3491879" y="5354106"/>
            <a:ext cx="2340414" cy="667182"/>
          </a:xfrm>
          <a:prstGeom prst="roundRect">
            <a:avLst>
              <a:gd name="adj" fmla="val 19679"/>
            </a:avLst>
          </a:prstGeom>
          <a:solidFill>
            <a:schemeClr val="accent2">
              <a:lumMod val="20000"/>
              <a:lumOff val="80000"/>
            </a:schemeClr>
          </a:solidFill>
          <a:ln/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</a:pPr>
            <a:r>
              <a:rPr lang="ru-RU" altLang="zh-CN" sz="1000" b="1" dirty="0">
                <a:latin typeface="Arial" charset="0"/>
                <a:ea typeface="宋体" charset="-122"/>
              </a:rPr>
              <a:t>Таблица блоков памяти </a:t>
            </a:r>
            <a:r>
              <a:rPr lang="ru-RU" altLang="zh-CN" sz="1000" b="1" dirty="0" err="1" smtClean="0">
                <a:latin typeface="Arial" charset="0"/>
                <a:ea typeface="宋体" charset="-122"/>
              </a:rPr>
              <a:t>снапшота</a:t>
            </a:r>
            <a:r>
              <a:rPr lang="ru-RU" altLang="zh-CN" sz="1000" b="1" dirty="0" smtClean="0">
                <a:latin typeface="Arial" charset="0"/>
                <a:ea typeface="宋体" charset="-122"/>
              </a:rPr>
              <a:t> 2</a:t>
            </a:r>
            <a:endParaRPr kumimoji="0" lang="zh-CN" alt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  <a:cs typeface="Arial" pitchFamily="34" charset="0"/>
            </a:endParaRPr>
          </a:p>
        </p:txBody>
      </p:sp>
      <p:cxnSp>
        <p:nvCxnSpPr>
          <p:cNvPr id="28" name="直接箭头连接符 130"/>
          <p:cNvCxnSpPr>
            <a:stCxn id="27" idx="0"/>
            <a:endCxn id="24" idx="2"/>
          </p:cNvCxnSpPr>
          <p:nvPr/>
        </p:nvCxnSpPr>
        <p:spPr bwMode="auto">
          <a:xfrm flipH="1" flipV="1">
            <a:off x="3814384" y="4137570"/>
            <a:ext cx="847702" cy="1216536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接箭头连接符 130"/>
          <p:cNvCxnSpPr>
            <a:stCxn id="27" idx="0"/>
            <a:endCxn id="23" idx="2"/>
          </p:cNvCxnSpPr>
          <p:nvPr/>
        </p:nvCxnSpPr>
        <p:spPr bwMode="auto">
          <a:xfrm flipH="1" flipV="1">
            <a:off x="3133388" y="4132310"/>
            <a:ext cx="1528698" cy="1221796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直接箭头连接符 130"/>
          <p:cNvCxnSpPr>
            <a:stCxn id="27" idx="0"/>
            <a:endCxn id="8" idx="2"/>
          </p:cNvCxnSpPr>
          <p:nvPr/>
        </p:nvCxnSpPr>
        <p:spPr bwMode="auto">
          <a:xfrm flipH="1" flipV="1">
            <a:off x="2388408" y="4132310"/>
            <a:ext cx="2273678" cy="1221796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直接箭头连接符 130"/>
          <p:cNvCxnSpPr>
            <a:stCxn id="27" idx="0"/>
            <a:endCxn id="6" idx="2"/>
          </p:cNvCxnSpPr>
          <p:nvPr/>
        </p:nvCxnSpPr>
        <p:spPr bwMode="auto">
          <a:xfrm flipV="1">
            <a:off x="4662086" y="4110405"/>
            <a:ext cx="902135" cy="1243701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直接箭头连接符 142"/>
          <p:cNvCxnSpPr>
            <a:stCxn id="10" idx="2"/>
            <a:endCxn id="24" idx="0"/>
          </p:cNvCxnSpPr>
          <p:nvPr/>
        </p:nvCxnSpPr>
        <p:spPr bwMode="auto">
          <a:xfrm flipH="1">
            <a:off x="3814384" y="2512006"/>
            <a:ext cx="3336600" cy="1119996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6357603" y="1355448"/>
            <a:ext cx="150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Транзакция 1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6286287" y="5503031"/>
            <a:ext cx="1504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Транзакция 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020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7" presetClass="emph" presetSubtype="2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>
                                        <p:cTn id="29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9410F"/>
                                      </p:to>
                                    </p:animClr>
                                    <p:set>
                                      <p:cBhvr>
                                        <p:cTn id="30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9410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7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9410F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F9410F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Окончание транзакции (успех)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506565" y="4249999"/>
            <a:ext cx="503655" cy="646691"/>
          </a:xfrm>
          <a:prstGeom prst="rect">
            <a:avLst/>
          </a:prstGeom>
          <a:solidFill>
            <a:srgbClr val="D537AC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00" b="1" dirty="0">
                <a:latin typeface="Arial" pitchFamily="34" charset="0"/>
                <a:ea typeface="微软雅黑" pitchFamily="34" charset="-122"/>
                <a:cs typeface="Arial" pitchFamily="34" charset="0"/>
              </a:rPr>
              <a:t>Q</a:t>
            </a:r>
            <a:r>
              <a:rPr lang="en-US" altLang="zh-CN" sz="1000" b="1" dirty="0" smtClean="0">
                <a:latin typeface="Arial" pitchFamily="34" charset="0"/>
                <a:ea typeface="微软雅黑" pitchFamily="34" charset="-122"/>
                <a:cs typeface="Arial" pitchFamily="34" charset="0"/>
              </a:rPr>
              <a:t>1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53843" y="4248517"/>
            <a:ext cx="503655" cy="647245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50" b="1" dirty="0">
                <a:latin typeface="Arial" pitchFamily="34" charset="0"/>
                <a:ea typeface="微软雅黑" pitchFamily="34" charset="-122"/>
                <a:cs typeface="Arial" pitchFamily="34" charset="0"/>
              </a:rPr>
              <a:t>P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0457" y="4248517"/>
            <a:ext cx="503655" cy="647245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50" b="1" dirty="0">
                <a:latin typeface="Arial" pitchFamily="34" charset="0"/>
                <a:ea typeface="微软雅黑" pitchFamily="34" charset="-122"/>
                <a:cs typeface="Arial" pitchFamily="34" charset="0"/>
              </a:rPr>
              <a:t>O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75301" y="4248517"/>
            <a:ext cx="503655" cy="64724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50" b="1" dirty="0" smtClean="0">
                <a:latin typeface="Arial" pitchFamily="34" charset="0"/>
                <a:ea typeface="微软雅黑" pitchFamily="34" charset="-122"/>
                <a:cs typeface="Arial" pitchFamily="34" charset="0"/>
              </a:rPr>
              <a:t>A</a:t>
            </a:r>
          </a:p>
        </p:txBody>
      </p:sp>
      <p:cxnSp>
        <p:nvCxnSpPr>
          <p:cNvPr id="8" name="直接箭头连接符 136"/>
          <p:cNvCxnSpPr>
            <a:stCxn id="17" idx="2"/>
            <a:endCxn id="6" idx="0"/>
          </p:cNvCxnSpPr>
          <p:nvPr/>
        </p:nvCxnSpPr>
        <p:spPr bwMode="auto">
          <a:xfrm>
            <a:off x="3522284" y="3172786"/>
            <a:ext cx="1" cy="1075731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接箭头连接符 137"/>
          <p:cNvCxnSpPr>
            <a:stCxn id="17" idx="2"/>
            <a:endCxn id="5" idx="0"/>
          </p:cNvCxnSpPr>
          <p:nvPr/>
        </p:nvCxnSpPr>
        <p:spPr bwMode="auto">
          <a:xfrm>
            <a:off x="3522284" y="3172786"/>
            <a:ext cx="783387" cy="1075731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直接箭头连接符 149"/>
          <p:cNvCxnSpPr>
            <a:stCxn id="16" idx="2"/>
            <a:endCxn id="5" idx="0"/>
          </p:cNvCxnSpPr>
          <p:nvPr/>
        </p:nvCxnSpPr>
        <p:spPr bwMode="auto">
          <a:xfrm flipH="1">
            <a:off x="4305671" y="3172786"/>
            <a:ext cx="2653875" cy="107573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866437" y="4248517"/>
            <a:ext cx="503655" cy="646691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215900" dist="241300" dir="2880000" sx="75000" sy="75000" algn="l" rotWithShape="0">
              <a:prstClr val="black">
                <a:alpha val="35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50" b="1" dirty="0" smtClean="0">
                <a:latin typeface="Arial" pitchFamily="34" charset="0"/>
                <a:ea typeface="微软雅黑" pitchFamily="34" charset="-122"/>
                <a:cs typeface="Arial" pitchFamily="34" charset="0"/>
              </a:rPr>
              <a:t>Q</a:t>
            </a:r>
          </a:p>
        </p:txBody>
      </p:sp>
      <p:cxnSp>
        <p:nvCxnSpPr>
          <p:cNvPr id="12" name="直接箭头连接符 146"/>
          <p:cNvCxnSpPr>
            <a:stCxn id="16" idx="2"/>
            <a:endCxn id="6" idx="0"/>
          </p:cNvCxnSpPr>
          <p:nvPr/>
        </p:nvCxnSpPr>
        <p:spPr bwMode="auto">
          <a:xfrm flipH="1">
            <a:off x="3522285" y="3172786"/>
            <a:ext cx="3437261" cy="107573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01427" y="4245268"/>
            <a:ext cx="503655" cy="646691"/>
          </a:xfrm>
          <a:prstGeom prst="rect">
            <a:avLst/>
          </a:prstGeom>
          <a:solidFill>
            <a:srgbClr val="6511FB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00" b="1" dirty="0" smtClean="0">
                <a:latin typeface="Arial" pitchFamily="34" charset="0"/>
                <a:ea typeface="微软雅黑" pitchFamily="34" charset="-122"/>
                <a:cs typeface="Arial" pitchFamily="34" charset="0"/>
              </a:rPr>
              <a:t>R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cxnSp>
        <p:nvCxnSpPr>
          <p:cNvPr id="14" name="直接箭头连接符 139"/>
          <p:cNvCxnSpPr>
            <a:stCxn id="17" idx="2"/>
            <a:endCxn id="11" idx="0"/>
          </p:cNvCxnSpPr>
          <p:nvPr/>
        </p:nvCxnSpPr>
        <p:spPr bwMode="auto">
          <a:xfrm>
            <a:off x="3522284" y="3172786"/>
            <a:ext cx="1595981" cy="1075731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接箭头连接符 136"/>
          <p:cNvCxnSpPr>
            <a:stCxn id="17" idx="2"/>
            <a:endCxn id="7" idx="0"/>
          </p:cNvCxnSpPr>
          <p:nvPr/>
        </p:nvCxnSpPr>
        <p:spPr bwMode="auto">
          <a:xfrm flipH="1">
            <a:off x="2327129" y="3172786"/>
            <a:ext cx="1195155" cy="1075731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圆角矩形 121"/>
          <p:cNvSpPr/>
          <p:nvPr/>
        </p:nvSpPr>
        <p:spPr bwMode="auto">
          <a:xfrm>
            <a:off x="5908872" y="2324700"/>
            <a:ext cx="2101348" cy="848086"/>
          </a:xfrm>
          <a:prstGeom prst="round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</a:pPr>
            <a:r>
              <a:rPr lang="ru-RU" altLang="zh-CN" sz="1000" b="1" dirty="0">
                <a:latin typeface="Arial" charset="0"/>
                <a:ea typeface="宋体" charset="-122"/>
              </a:rPr>
              <a:t>Таблица блоков памяти </a:t>
            </a:r>
            <a:r>
              <a:rPr lang="ru-RU" altLang="zh-CN" sz="1000" b="1" dirty="0" err="1" smtClean="0">
                <a:latin typeface="Arial" charset="0"/>
                <a:ea typeface="宋体" charset="-122"/>
              </a:rPr>
              <a:t>снапшота</a:t>
            </a:r>
            <a:endParaRPr kumimoji="0" lang="zh-CN" alt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  <a:cs typeface="Arial" pitchFamily="34" charset="0"/>
            </a:endParaRPr>
          </a:p>
        </p:txBody>
      </p:sp>
      <p:sp>
        <p:nvSpPr>
          <p:cNvPr id="17" name="圆角矩形 118"/>
          <p:cNvSpPr/>
          <p:nvPr/>
        </p:nvSpPr>
        <p:spPr bwMode="auto">
          <a:xfrm>
            <a:off x="2415344" y="2324700"/>
            <a:ext cx="2213880" cy="848086"/>
          </a:xfrm>
          <a:prstGeom prst="round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>
              <a:buClr>
                <a:srgbClr val="CC9900"/>
              </a:buClr>
            </a:pPr>
            <a:r>
              <a:rPr lang="ru-RU" altLang="zh-CN" sz="1000" b="1" dirty="0" smtClean="0">
                <a:latin typeface="Arial" charset="0"/>
                <a:ea typeface="宋体" charset="-122"/>
              </a:rPr>
              <a:t>Таблица блоков памяти (основная)</a:t>
            </a:r>
            <a:endParaRPr lang="zh-CN" altLang="en-US" sz="1000" b="1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  <p:cxnSp>
        <p:nvCxnSpPr>
          <p:cNvPr id="18" name="直接箭头连接符 146"/>
          <p:cNvCxnSpPr>
            <a:stCxn id="16" idx="2"/>
          </p:cNvCxnSpPr>
          <p:nvPr/>
        </p:nvCxnSpPr>
        <p:spPr bwMode="auto">
          <a:xfrm flipH="1">
            <a:off x="5865420" y="3172786"/>
            <a:ext cx="1094126" cy="102412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接箭头连接符 146"/>
          <p:cNvCxnSpPr>
            <a:stCxn id="16" idx="2"/>
            <a:endCxn id="4" idx="0"/>
          </p:cNvCxnSpPr>
          <p:nvPr/>
        </p:nvCxnSpPr>
        <p:spPr bwMode="auto">
          <a:xfrm>
            <a:off x="6959546" y="3172786"/>
            <a:ext cx="798847" cy="1077213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723090" y="4389914"/>
            <a:ext cx="625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ru-RU" dirty="0"/>
          </a:p>
        </p:txBody>
      </p:sp>
      <p:cxnSp>
        <p:nvCxnSpPr>
          <p:cNvPr id="51" name="直接箭头连接符 139"/>
          <p:cNvCxnSpPr>
            <a:stCxn id="17" idx="2"/>
          </p:cNvCxnSpPr>
          <p:nvPr/>
        </p:nvCxnSpPr>
        <p:spPr bwMode="auto">
          <a:xfrm>
            <a:off x="3522284" y="3172786"/>
            <a:ext cx="4213527" cy="1048301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直接箭头连接符 139"/>
          <p:cNvCxnSpPr>
            <a:stCxn id="17" idx="2"/>
            <a:endCxn id="13" idx="0"/>
          </p:cNvCxnSpPr>
          <p:nvPr/>
        </p:nvCxnSpPr>
        <p:spPr bwMode="auto">
          <a:xfrm>
            <a:off x="3522284" y="3172786"/>
            <a:ext cx="2430971" cy="1072482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5492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44444E-6 L -0.37587 0.004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802" y="23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16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5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5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6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5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16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5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6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6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1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16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17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6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81236" y="205992"/>
            <a:ext cx="7674056" cy="1143000"/>
          </a:xfrm>
        </p:spPr>
        <p:txBody>
          <a:bodyPr>
            <a:normAutofit/>
          </a:bodyPr>
          <a:lstStyle/>
          <a:p>
            <a:r>
              <a:rPr lang="ru-RU" dirty="0" smtClean="0"/>
              <a:t>Окончание транзакции (неудача)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506565" y="4249999"/>
            <a:ext cx="503655" cy="646691"/>
          </a:xfrm>
          <a:prstGeom prst="rect">
            <a:avLst/>
          </a:prstGeom>
          <a:solidFill>
            <a:srgbClr val="D537AC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00" b="1" dirty="0">
                <a:latin typeface="Arial" pitchFamily="34" charset="0"/>
                <a:ea typeface="微软雅黑" pitchFamily="34" charset="-122"/>
                <a:cs typeface="Arial" pitchFamily="34" charset="0"/>
              </a:rPr>
              <a:t>Q</a:t>
            </a:r>
            <a:r>
              <a:rPr lang="en-US" altLang="zh-CN" sz="1000" b="1" dirty="0" smtClean="0">
                <a:latin typeface="Arial" pitchFamily="34" charset="0"/>
                <a:ea typeface="微软雅黑" pitchFamily="34" charset="-122"/>
                <a:cs typeface="Arial" pitchFamily="34" charset="0"/>
              </a:rPr>
              <a:t>1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53843" y="4248517"/>
            <a:ext cx="503655" cy="647245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50" b="1" dirty="0">
                <a:latin typeface="Arial" pitchFamily="34" charset="0"/>
                <a:ea typeface="微软雅黑" pitchFamily="34" charset="-122"/>
                <a:cs typeface="Arial" pitchFamily="34" charset="0"/>
              </a:rPr>
              <a:t>P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70457" y="4248517"/>
            <a:ext cx="503655" cy="647245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50" b="1" dirty="0">
                <a:latin typeface="Arial" pitchFamily="34" charset="0"/>
                <a:ea typeface="微软雅黑" pitchFamily="34" charset="-122"/>
                <a:cs typeface="Arial" pitchFamily="34" charset="0"/>
              </a:rPr>
              <a:t>O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75301" y="4248517"/>
            <a:ext cx="503655" cy="64724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50" b="1" dirty="0" smtClean="0">
                <a:latin typeface="Arial" pitchFamily="34" charset="0"/>
                <a:ea typeface="微软雅黑" pitchFamily="34" charset="-122"/>
                <a:cs typeface="Arial" pitchFamily="34" charset="0"/>
              </a:rPr>
              <a:t>A</a:t>
            </a:r>
          </a:p>
        </p:txBody>
      </p:sp>
      <p:cxnSp>
        <p:nvCxnSpPr>
          <p:cNvPr id="8" name="直接箭头连接符 136"/>
          <p:cNvCxnSpPr>
            <a:stCxn id="17" idx="2"/>
            <a:endCxn id="6" idx="0"/>
          </p:cNvCxnSpPr>
          <p:nvPr/>
        </p:nvCxnSpPr>
        <p:spPr bwMode="auto">
          <a:xfrm>
            <a:off x="3522284" y="3172786"/>
            <a:ext cx="1" cy="1075731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直接箭头连接符 137"/>
          <p:cNvCxnSpPr>
            <a:stCxn id="17" idx="2"/>
            <a:endCxn id="5" idx="0"/>
          </p:cNvCxnSpPr>
          <p:nvPr/>
        </p:nvCxnSpPr>
        <p:spPr bwMode="auto">
          <a:xfrm>
            <a:off x="3522284" y="3172786"/>
            <a:ext cx="783387" cy="1075731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直接箭头连接符 149"/>
          <p:cNvCxnSpPr>
            <a:stCxn id="16" idx="2"/>
            <a:endCxn id="5" idx="0"/>
          </p:cNvCxnSpPr>
          <p:nvPr/>
        </p:nvCxnSpPr>
        <p:spPr bwMode="auto">
          <a:xfrm flipH="1">
            <a:off x="4305671" y="3172786"/>
            <a:ext cx="2653875" cy="107573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866437" y="4248517"/>
            <a:ext cx="503655" cy="646691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215900" dist="241300" dir="2880000" sx="75000" sy="75000" algn="l" rotWithShape="0">
              <a:prstClr val="black">
                <a:alpha val="35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50" b="1" dirty="0" smtClean="0">
                <a:latin typeface="Arial" pitchFamily="34" charset="0"/>
                <a:ea typeface="微软雅黑" pitchFamily="34" charset="-122"/>
                <a:cs typeface="Arial" pitchFamily="34" charset="0"/>
              </a:rPr>
              <a:t>Q</a:t>
            </a:r>
          </a:p>
        </p:txBody>
      </p:sp>
      <p:cxnSp>
        <p:nvCxnSpPr>
          <p:cNvPr id="12" name="直接箭头连接符 146"/>
          <p:cNvCxnSpPr>
            <a:stCxn id="16" idx="2"/>
            <a:endCxn id="6" idx="0"/>
          </p:cNvCxnSpPr>
          <p:nvPr/>
        </p:nvCxnSpPr>
        <p:spPr bwMode="auto">
          <a:xfrm flipH="1">
            <a:off x="3522285" y="3172786"/>
            <a:ext cx="3437261" cy="107573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701427" y="4245268"/>
            <a:ext cx="503655" cy="646691"/>
          </a:xfrm>
          <a:prstGeom prst="rect">
            <a:avLst/>
          </a:prstGeom>
          <a:solidFill>
            <a:srgbClr val="6511FB"/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0" tIns="0" rIns="0" bIns="0" rtlCol="0" anchor="ctr" anchorCtr="1"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altLang="zh-CN" sz="1000" b="1" dirty="0" smtClean="0">
                <a:latin typeface="Arial" pitchFamily="34" charset="0"/>
                <a:ea typeface="微软雅黑" pitchFamily="34" charset="-122"/>
                <a:cs typeface="Arial" pitchFamily="34" charset="0"/>
              </a:rPr>
              <a:t>R</a:t>
            </a:r>
            <a:endParaRPr lang="en-US" altLang="zh-CN" sz="1050" b="1" dirty="0" smtClean="0">
              <a:latin typeface="Arial" pitchFamily="34" charset="0"/>
              <a:ea typeface="微软雅黑" pitchFamily="34" charset="-122"/>
              <a:cs typeface="Arial" pitchFamily="34" charset="0"/>
            </a:endParaRPr>
          </a:p>
        </p:txBody>
      </p:sp>
      <p:cxnSp>
        <p:nvCxnSpPr>
          <p:cNvPr id="14" name="直接箭头连接符 139"/>
          <p:cNvCxnSpPr>
            <a:stCxn id="17" idx="2"/>
            <a:endCxn id="11" idx="0"/>
          </p:cNvCxnSpPr>
          <p:nvPr/>
        </p:nvCxnSpPr>
        <p:spPr bwMode="auto">
          <a:xfrm>
            <a:off x="3522284" y="3172786"/>
            <a:ext cx="1595981" cy="1075731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直接箭头连接符 136"/>
          <p:cNvCxnSpPr>
            <a:stCxn id="17" idx="2"/>
            <a:endCxn id="7" idx="0"/>
          </p:cNvCxnSpPr>
          <p:nvPr/>
        </p:nvCxnSpPr>
        <p:spPr bwMode="auto">
          <a:xfrm flipH="1">
            <a:off x="2327129" y="3172786"/>
            <a:ext cx="1195155" cy="1075731"/>
          </a:xfrm>
          <a:prstGeom prst="straightConnector1">
            <a:avLst/>
          </a:prstGeom>
          <a:ln w="12700">
            <a:solidFill>
              <a:schemeClr val="accent1">
                <a:lumMod val="75000"/>
              </a:schemeClr>
            </a:solidFill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圆角矩形 121"/>
          <p:cNvSpPr/>
          <p:nvPr/>
        </p:nvSpPr>
        <p:spPr bwMode="auto">
          <a:xfrm>
            <a:off x="5908872" y="2324700"/>
            <a:ext cx="2101348" cy="848086"/>
          </a:xfrm>
          <a:prstGeom prst="roundRect">
            <a:avLst/>
          </a:prstGeom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Clr>
                <a:srgbClr val="CC9900"/>
              </a:buClr>
            </a:pPr>
            <a:r>
              <a:rPr lang="ru-RU" altLang="zh-CN" sz="1000" b="1" dirty="0">
                <a:latin typeface="Arial" charset="0"/>
                <a:ea typeface="宋体" charset="-122"/>
              </a:rPr>
              <a:t>Таблица блоков памяти </a:t>
            </a:r>
            <a:r>
              <a:rPr lang="ru-RU" altLang="zh-CN" sz="1000" b="1" dirty="0" err="1" smtClean="0">
                <a:latin typeface="Arial" charset="0"/>
                <a:ea typeface="宋体" charset="-122"/>
              </a:rPr>
              <a:t>снапшота</a:t>
            </a:r>
            <a:endParaRPr kumimoji="0" lang="zh-CN" altLang="en-US" sz="1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charset="-122"/>
              <a:cs typeface="Arial" pitchFamily="34" charset="0"/>
            </a:endParaRPr>
          </a:p>
        </p:txBody>
      </p:sp>
      <p:sp>
        <p:nvSpPr>
          <p:cNvPr id="17" name="圆角矩形 118"/>
          <p:cNvSpPr/>
          <p:nvPr/>
        </p:nvSpPr>
        <p:spPr bwMode="auto">
          <a:xfrm>
            <a:off x="2415344" y="2324700"/>
            <a:ext cx="2213880" cy="848086"/>
          </a:xfrm>
          <a:prstGeom prst="roundRect">
            <a:avLst/>
          </a:prstGeom>
          <a:ln>
            <a:solidFill>
              <a:schemeClr val="tx2">
                <a:lumMod val="40000"/>
                <a:lumOff val="6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>
              <a:buClr>
                <a:srgbClr val="CC9900"/>
              </a:buClr>
            </a:pPr>
            <a:r>
              <a:rPr lang="ru-RU" altLang="zh-CN" sz="1000" b="1" dirty="0" smtClean="0">
                <a:latin typeface="Arial" charset="0"/>
                <a:ea typeface="宋体" charset="-122"/>
              </a:rPr>
              <a:t>Таблица блоков памяти (основная)</a:t>
            </a:r>
            <a:endParaRPr lang="zh-CN" altLang="en-US" sz="1000" b="1" dirty="0">
              <a:solidFill>
                <a:schemeClr val="tx1"/>
              </a:solidFill>
              <a:latin typeface="Arial" charset="0"/>
              <a:ea typeface="宋体" charset="-122"/>
            </a:endParaRPr>
          </a:p>
        </p:txBody>
      </p:sp>
      <p:cxnSp>
        <p:nvCxnSpPr>
          <p:cNvPr id="18" name="直接箭头连接符 146"/>
          <p:cNvCxnSpPr>
            <a:stCxn id="16" idx="2"/>
          </p:cNvCxnSpPr>
          <p:nvPr/>
        </p:nvCxnSpPr>
        <p:spPr bwMode="auto">
          <a:xfrm flipH="1">
            <a:off x="5865420" y="3172786"/>
            <a:ext cx="1094126" cy="1024121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接箭头连接符 146"/>
          <p:cNvCxnSpPr>
            <a:stCxn id="16" idx="2"/>
            <a:endCxn id="4" idx="0"/>
          </p:cNvCxnSpPr>
          <p:nvPr/>
        </p:nvCxnSpPr>
        <p:spPr bwMode="auto">
          <a:xfrm>
            <a:off x="6959546" y="3172786"/>
            <a:ext cx="798847" cy="1077213"/>
          </a:xfrm>
          <a:prstGeom prst="straightConnector1">
            <a:avLst/>
          </a:prstGeom>
          <a:ln w="12700">
            <a:solidFill>
              <a:schemeClr val="accent6">
                <a:lumMod val="75000"/>
              </a:schemeClr>
            </a:solidFill>
            <a:prstDash val="dash"/>
            <a:tailEnd type="arrow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723090" y="4389914"/>
            <a:ext cx="625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3713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6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5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6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5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6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5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6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5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6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5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3" grpId="0" animBg="1"/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297859"/>
            <a:ext cx="7272808" cy="767281"/>
          </a:xfrm>
        </p:spPr>
        <p:txBody>
          <a:bodyPr>
            <a:normAutofit/>
          </a:bodyPr>
          <a:lstStyle/>
          <a:p>
            <a:r>
              <a:rPr lang="ru-RU" dirty="0" smtClean="0"/>
              <a:t>Типы связей между сущностями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195736" y="1844824"/>
            <a:ext cx="15121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Мужчины</a:t>
            </a:r>
            <a:endParaRPr lang="ru-RU" dirty="0"/>
          </a:p>
        </p:txBody>
      </p:sp>
      <p:sp>
        <p:nvSpPr>
          <p:cNvPr id="6" name="Выноска со стрелками влево/вправо 5"/>
          <p:cNvSpPr/>
          <p:nvPr/>
        </p:nvSpPr>
        <p:spPr>
          <a:xfrm>
            <a:off x="3707904" y="1813466"/>
            <a:ext cx="2448272" cy="432048"/>
          </a:xfrm>
          <a:prstGeom prst="leftRightArrowCallou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156176" y="1813466"/>
            <a:ext cx="15121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Женщины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499992" y="184482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Брак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707904" y="155679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5868144" y="155679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195736" y="2974886"/>
            <a:ext cx="15121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Мужчины</a:t>
            </a:r>
            <a:endParaRPr lang="ru-RU" dirty="0"/>
          </a:p>
        </p:txBody>
      </p:sp>
      <p:sp>
        <p:nvSpPr>
          <p:cNvPr id="13" name="Выноска со стрелками влево/вправо 12"/>
          <p:cNvSpPr/>
          <p:nvPr/>
        </p:nvSpPr>
        <p:spPr>
          <a:xfrm>
            <a:off x="3707904" y="2943528"/>
            <a:ext cx="2448272" cy="432048"/>
          </a:xfrm>
          <a:prstGeom prst="leftRightArrowCallou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6156176" y="2943528"/>
            <a:ext cx="15121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Женщины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4499992" y="297488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Брак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707904" y="268685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5832140" y="2686854"/>
            <a:ext cx="237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2195736" y="4136306"/>
            <a:ext cx="15121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Мужчины</a:t>
            </a:r>
            <a:endParaRPr lang="ru-RU" dirty="0"/>
          </a:p>
        </p:txBody>
      </p:sp>
      <p:sp>
        <p:nvSpPr>
          <p:cNvPr id="19" name="Выноска со стрелками влево/вправо 18"/>
          <p:cNvSpPr/>
          <p:nvPr/>
        </p:nvSpPr>
        <p:spPr>
          <a:xfrm>
            <a:off x="3707904" y="4104948"/>
            <a:ext cx="2448272" cy="432048"/>
          </a:xfrm>
          <a:prstGeom prst="leftRightArrowCallou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6156176" y="4104948"/>
            <a:ext cx="15121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Женщины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4499992" y="413630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Брак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707904" y="384827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5868144" y="384827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2195736" y="5235010"/>
            <a:ext cx="15121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Мужчины</a:t>
            </a:r>
            <a:endParaRPr lang="ru-RU" dirty="0"/>
          </a:p>
        </p:txBody>
      </p:sp>
      <p:sp>
        <p:nvSpPr>
          <p:cNvPr id="25" name="Выноска со стрелками влево/вправо 24"/>
          <p:cNvSpPr/>
          <p:nvPr/>
        </p:nvSpPr>
        <p:spPr>
          <a:xfrm>
            <a:off x="3707904" y="5203652"/>
            <a:ext cx="2448272" cy="432048"/>
          </a:xfrm>
          <a:prstGeom prst="leftRightArrowCallou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6156176" y="5203652"/>
            <a:ext cx="1512168" cy="369332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Женщины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4499992" y="5235010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Брак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3707904" y="494697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5832140" y="494697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М</a:t>
            </a:r>
          </a:p>
        </p:txBody>
      </p:sp>
    </p:spTree>
    <p:extLst>
      <p:ext uri="{BB962C8B-B14F-4D97-AF65-F5344CB8AC3E}">
        <p14:creationId xmlns:p14="http://schemas.microsoft.com/office/powerpoint/2010/main" val="2470881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ru-RU" dirty="0" smtClean="0"/>
              <a:t>Множественные клинчи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1434338" y="1628800"/>
          <a:ext cx="7499350" cy="4979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62498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ru-RU" dirty="0" smtClean="0"/>
              <a:t>Как выйти из клинча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1447800"/>
            <a:ext cx="8064896" cy="4800600"/>
          </a:xfrm>
        </p:spPr>
        <p:txBody>
          <a:bodyPr/>
          <a:lstStyle/>
          <a:p>
            <a:r>
              <a:rPr lang="ru-RU" dirty="0" smtClean="0"/>
              <a:t> Разорвать  порочный  круг!</a:t>
            </a:r>
          </a:p>
          <a:p>
            <a:r>
              <a:rPr lang="ru-RU" dirty="0" smtClean="0"/>
              <a:t>А какую транзакцию собственно удалять?</a:t>
            </a:r>
          </a:p>
          <a:p>
            <a:pPr lvl="1"/>
            <a:r>
              <a:rPr lang="ru-RU" dirty="0" smtClean="0"/>
              <a:t>Самую старую?</a:t>
            </a:r>
          </a:p>
          <a:p>
            <a:pPr lvl="1"/>
            <a:r>
              <a:rPr lang="ru-RU" dirty="0" smtClean="0"/>
              <a:t>Самую новую?</a:t>
            </a:r>
          </a:p>
          <a:p>
            <a:pPr lvl="1"/>
            <a:r>
              <a:rPr lang="ru-RU" dirty="0" smtClean="0"/>
              <a:t>А как узнать какая старая, какая новая?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55632" y="4437112"/>
            <a:ext cx="72408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Политику удаления транзакций определяет администратор СУБД в зависимости от местных особенностей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806771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>
            <a:off x="2228742" y="3977792"/>
            <a:ext cx="403448" cy="44385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6145774" y="3977793"/>
            <a:ext cx="403448" cy="44385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2660790" y="3977793"/>
            <a:ext cx="3456384" cy="443853"/>
          </a:xfrm>
          <a:prstGeom prst="rect">
            <a:avLst/>
          </a:prstGeom>
          <a:solidFill>
            <a:srgbClr val="A9D7E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899592" y="63733"/>
            <a:ext cx="8034096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Последовательное выполнение транзакций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1437148" y="2005598"/>
            <a:ext cx="698477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1433955" y="3068960"/>
            <a:ext cx="698477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1436654" y="4218967"/>
            <a:ext cx="698477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653172" y="1408437"/>
            <a:ext cx="1501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Транзакция 1</a:t>
            </a:r>
            <a:endParaRPr lang="ru-RU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085220" y="1791116"/>
            <a:ext cx="0" cy="44385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6117174" y="1777769"/>
            <a:ext cx="0" cy="44385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018131" y="2841918"/>
            <a:ext cx="0" cy="44385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170259" y="2847033"/>
            <a:ext cx="0" cy="44385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649979" y="5015387"/>
            <a:ext cx="0" cy="44385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050579" y="2852936"/>
            <a:ext cx="0" cy="44385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394395" y="2852936"/>
            <a:ext cx="0" cy="44385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7698651" y="5007198"/>
            <a:ext cx="0" cy="443853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1433955" y="5229125"/>
            <a:ext cx="6984776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656875" y="4644917"/>
            <a:ext cx="2091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Транзакция чтения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1653172" y="2378517"/>
            <a:ext cx="3507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Независимые от 1-ой транзакции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1652678" y="3534523"/>
            <a:ext cx="5066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Транзакция использующая те же блоки, что и 1-я</a:t>
            </a:r>
            <a:endParaRPr lang="ru-RU" dirty="0"/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1433955" y="6391691"/>
            <a:ext cx="6984776" cy="0"/>
          </a:xfrm>
          <a:prstGeom prst="straightConnector1">
            <a:avLst/>
          </a:prstGeom>
          <a:ln w="38100">
            <a:solidFill>
              <a:srgbClr val="6511F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3018131" y="6169768"/>
            <a:ext cx="0" cy="443853"/>
          </a:xfrm>
          <a:prstGeom prst="line">
            <a:avLst/>
          </a:prstGeom>
          <a:ln w="19050">
            <a:solidFill>
              <a:srgbClr val="6511F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4170259" y="6174883"/>
            <a:ext cx="0" cy="443853"/>
          </a:xfrm>
          <a:prstGeom prst="line">
            <a:avLst/>
          </a:prstGeom>
          <a:ln w="19050">
            <a:solidFill>
              <a:srgbClr val="6511F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7050579" y="6180786"/>
            <a:ext cx="0" cy="443853"/>
          </a:xfrm>
          <a:prstGeom prst="line">
            <a:avLst/>
          </a:prstGeom>
          <a:ln w="19050">
            <a:solidFill>
              <a:srgbClr val="6511F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5394395" y="6180786"/>
            <a:ext cx="0" cy="443853"/>
          </a:xfrm>
          <a:prstGeom prst="line">
            <a:avLst/>
          </a:prstGeom>
          <a:ln w="19050">
            <a:solidFill>
              <a:srgbClr val="6511F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7698651" y="6169767"/>
            <a:ext cx="0" cy="443853"/>
          </a:xfrm>
          <a:prstGeom prst="line">
            <a:avLst/>
          </a:prstGeom>
          <a:ln w="19050">
            <a:solidFill>
              <a:srgbClr val="6511F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6543039" y="6180786"/>
            <a:ext cx="0" cy="443853"/>
          </a:xfrm>
          <a:prstGeom prst="line">
            <a:avLst/>
          </a:prstGeom>
          <a:ln w="19050">
            <a:solidFill>
              <a:srgbClr val="6511F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6143075" y="6169765"/>
            <a:ext cx="0" cy="443853"/>
          </a:xfrm>
          <a:prstGeom prst="line">
            <a:avLst/>
          </a:prstGeom>
          <a:ln w="19050">
            <a:solidFill>
              <a:srgbClr val="6511F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660068" y="5664017"/>
            <a:ext cx="5476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Общая последовательность выполнения транзакций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5467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Связи «один к одному»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8427" y="2276872"/>
            <a:ext cx="8008515" cy="3384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864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642096" cy="79208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Реализация связей «много – много»</a:t>
            </a:r>
            <a:endParaRPr lang="ru-RU" sz="3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5964324" y="3933056"/>
          <a:ext cx="1463824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824">
                  <a:extLst>
                    <a:ext uri="{9D8B030D-6E8A-4147-A177-3AD203B41FA5}">
                      <a16:colId xmlns:a16="http://schemas.microsoft.com/office/drawing/2014/main" val="827729435"/>
                    </a:ext>
                  </a:extLst>
                </a:gridCol>
              </a:tblGrid>
              <a:tr h="321146">
                <a:tc>
                  <a:txBody>
                    <a:bodyPr/>
                    <a:lstStyle/>
                    <a:p>
                      <a:r>
                        <a:rPr lang="ru-RU" dirty="0" smtClean="0"/>
                        <a:t>Мужчины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212910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295928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204549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344482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97350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03166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64773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6012160" y="1124744"/>
          <a:ext cx="1368152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827729435"/>
                    </a:ext>
                  </a:extLst>
                </a:gridCol>
              </a:tblGrid>
              <a:tr h="321146">
                <a:tc>
                  <a:txBody>
                    <a:bodyPr/>
                    <a:lstStyle/>
                    <a:p>
                      <a:r>
                        <a:rPr lang="ru-RU" dirty="0" smtClean="0"/>
                        <a:t>Женщины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212910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295928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204549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344482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97350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03166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64773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1691680" y="2204864"/>
          <a:ext cx="2376264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4222842199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17794218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Семья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Член семьи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428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Семья1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041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Семья1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875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Семья1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5774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Семья1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475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Семья1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479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…..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688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Семья2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4101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…..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9513131"/>
                  </a:ext>
                </a:extLst>
              </a:tr>
            </a:tbl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 flipV="1">
            <a:off x="4067944" y="1628800"/>
            <a:ext cx="1944216" cy="1080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4067944" y="2708920"/>
            <a:ext cx="1944216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067944" y="3501008"/>
            <a:ext cx="194421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067944" y="3861048"/>
            <a:ext cx="1944216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4" idx="1"/>
          </p:cNvCxnSpPr>
          <p:nvPr/>
        </p:nvCxnSpPr>
        <p:spPr>
          <a:xfrm>
            <a:off x="4067944" y="4221088"/>
            <a:ext cx="1896380" cy="992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067944" y="4581128"/>
            <a:ext cx="1896380" cy="1368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907704" y="1484784"/>
            <a:ext cx="1550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Список семьи</a:t>
            </a:r>
            <a:endParaRPr lang="ru-RU" dirty="0"/>
          </a:p>
        </p:txBody>
      </p:sp>
      <p:cxnSp>
        <p:nvCxnSpPr>
          <p:cNvPr id="7" name="Прямая со стрелкой 6"/>
          <p:cNvCxnSpPr/>
          <p:nvPr/>
        </p:nvCxnSpPr>
        <p:spPr>
          <a:xfrm flipV="1">
            <a:off x="4067944" y="3140968"/>
            <a:ext cx="1944216" cy="18722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715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642096" cy="792088"/>
          </a:xfrm>
        </p:spPr>
        <p:txBody>
          <a:bodyPr>
            <a:normAutofit/>
          </a:bodyPr>
          <a:lstStyle/>
          <a:p>
            <a:r>
              <a:rPr lang="ru-RU" sz="3600" dirty="0" smtClean="0"/>
              <a:t>Реализация связей «много – много»</a:t>
            </a:r>
            <a:endParaRPr lang="ru-RU" sz="3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1716106" y="3608576"/>
          <a:ext cx="1463824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824">
                  <a:extLst>
                    <a:ext uri="{9D8B030D-6E8A-4147-A177-3AD203B41FA5}">
                      <a16:colId xmlns:a16="http://schemas.microsoft.com/office/drawing/2014/main" val="827729435"/>
                    </a:ext>
                  </a:extLst>
                </a:gridCol>
              </a:tblGrid>
              <a:tr h="321146">
                <a:tc>
                  <a:txBody>
                    <a:bodyPr/>
                    <a:lstStyle/>
                    <a:p>
                      <a:r>
                        <a:rPr lang="ru-RU" dirty="0" smtClean="0"/>
                        <a:t>Авторы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212910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295928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204549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344482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97350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03166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647731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/>
          </p:nvPr>
        </p:nvGraphicFramePr>
        <p:xfrm>
          <a:off x="7308304" y="3626800"/>
          <a:ext cx="1368152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52">
                  <a:extLst>
                    <a:ext uri="{9D8B030D-6E8A-4147-A177-3AD203B41FA5}">
                      <a16:colId xmlns:a16="http://schemas.microsoft.com/office/drawing/2014/main" val="827729435"/>
                    </a:ext>
                  </a:extLst>
                </a:gridCol>
              </a:tblGrid>
              <a:tr h="321146">
                <a:tc>
                  <a:txBody>
                    <a:bodyPr/>
                    <a:lstStyle/>
                    <a:p>
                      <a:r>
                        <a:rPr lang="ru-RU" dirty="0" smtClean="0"/>
                        <a:t>Книги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212910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295928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0204549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344482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097350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031665"/>
                  </a:ext>
                </a:extLst>
              </a:tr>
              <a:tr h="32114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5647731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/>
          </p:nvPr>
        </p:nvGraphicFramePr>
        <p:xfrm>
          <a:off x="4427984" y="3573016"/>
          <a:ext cx="2016223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3350">
                  <a:extLst>
                    <a:ext uri="{9D8B030D-6E8A-4147-A177-3AD203B41FA5}">
                      <a16:colId xmlns:a16="http://schemas.microsoft.com/office/drawing/2014/main" val="4222842199"/>
                    </a:ext>
                  </a:extLst>
                </a:gridCol>
                <a:gridCol w="1042873">
                  <a:extLst>
                    <a:ext uri="{9D8B030D-6E8A-4147-A177-3AD203B41FA5}">
                      <a16:colId xmlns:a16="http://schemas.microsoft.com/office/drawing/2014/main" val="17794218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Автор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Книга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0428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Автор1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Книга1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041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Автор1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Книга2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0875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Автор1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Книга3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57749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Автор2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Книга3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475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Автор2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Книга4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479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…..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6168880"/>
                  </a:ext>
                </a:extLst>
              </a:tr>
            </a:tbl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>
            <a:off x="6438891" y="4113076"/>
            <a:ext cx="869413" cy="37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6438891" y="4510018"/>
            <a:ext cx="869413" cy="8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5" idx="1"/>
          </p:cNvCxnSpPr>
          <p:nvPr/>
        </p:nvCxnSpPr>
        <p:spPr>
          <a:xfrm>
            <a:off x="6438891" y="4870956"/>
            <a:ext cx="869413" cy="360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5" idx="1"/>
          </p:cNvCxnSpPr>
          <p:nvPr/>
        </p:nvCxnSpPr>
        <p:spPr>
          <a:xfrm flipV="1">
            <a:off x="6438891" y="4906960"/>
            <a:ext cx="869413" cy="323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V="1">
            <a:off x="6438891" y="5303004"/>
            <a:ext cx="869413" cy="3600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3179930" y="4150876"/>
            <a:ext cx="12480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572000" y="2924944"/>
            <a:ext cx="16656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Библиография</a:t>
            </a:r>
            <a:endParaRPr lang="ru-RU" dirty="0"/>
          </a:p>
        </p:txBody>
      </p:sp>
      <p:cxnSp>
        <p:nvCxnSpPr>
          <p:cNvPr id="24" name="Прямая со стрелкой 23"/>
          <p:cNvCxnSpPr/>
          <p:nvPr/>
        </p:nvCxnSpPr>
        <p:spPr>
          <a:xfrm flipH="1" flipV="1">
            <a:off x="3179930" y="4150876"/>
            <a:ext cx="1248054" cy="3591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 flipV="1">
            <a:off x="3179930" y="4150876"/>
            <a:ext cx="1248054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4" idx="3"/>
          </p:cNvCxnSpPr>
          <p:nvPr/>
        </p:nvCxnSpPr>
        <p:spPr>
          <a:xfrm flipH="1" flipV="1">
            <a:off x="3179930" y="4888736"/>
            <a:ext cx="1248054" cy="4142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>
            <a:endCxn id="4" idx="3"/>
          </p:cNvCxnSpPr>
          <p:nvPr/>
        </p:nvCxnSpPr>
        <p:spPr>
          <a:xfrm flipH="1" flipV="1">
            <a:off x="3179930" y="4888736"/>
            <a:ext cx="1248054" cy="7743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2195736" y="1186306"/>
            <a:ext cx="642089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Классический пример: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ru-RU" sz="2800" dirty="0" smtClean="0"/>
              <a:t> У каждой книги много авторов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ru-RU" sz="2800" dirty="0" smtClean="0"/>
              <a:t> У каждого автора много книг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84382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2674" y="1124744"/>
            <a:ext cx="7159039" cy="554461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02243" y="116632"/>
            <a:ext cx="7498080" cy="868958"/>
          </a:xfrm>
        </p:spPr>
        <p:txBody>
          <a:bodyPr/>
          <a:lstStyle/>
          <a:p>
            <a:r>
              <a:rPr lang="ru-RU" dirty="0" smtClean="0"/>
              <a:t>Связи «много во много»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194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417638"/>
            <a:ext cx="7128792" cy="5323730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35608" y="188640"/>
            <a:ext cx="7498080" cy="792088"/>
          </a:xfrm>
        </p:spPr>
        <p:txBody>
          <a:bodyPr/>
          <a:lstStyle/>
          <a:p>
            <a:r>
              <a:rPr lang="ru-RU" dirty="0" smtClean="0"/>
              <a:t>Экзотические связи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6008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3618210"/>
            <a:ext cx="5493212" cy="4588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Соответствие терминов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9090" y="1166294"/>
            <a:ext cx="7674056" cy="1902666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1200"/>
              </a:spcBef>
            </a:pPr>
            <a:r>
              <a:rPr lang="ru-RU" sz="9600" dirty="0" smtClean="0"/>
              <a:t>Доказательство возможности представления любой структуры данных при помощи реляционной модели</a:t>
            </a:r>
          </a:p>
          <a:p>
            <a:pPr>
              <a:spcBef>
                <a:spcPts val="1200"/>
              </a:spcBef>
            </a:pPr>
            <a:r>
              <a:rPr lang="ru-RU" sz="9600" dirty="0" smtClean="0"/>
              <a:t>Принципы создания реляционных СУБД</a:t>
            </a:r>
          </a:p>
          <a:p>
            <a:pPr>
              <a:spcBef>
                <a:spcPts val="1200"/>
              </a:spcBef>
            </a:pPr>
            <a:r>
              <a:rPr lang="ru-RU" sz="9600" dirty="0" smtClean="0"/>
              <a:t>Разработка языка </a:t>
            </a:r>
            <a:r>
              <a:rPr lang="en-US" sz="9600" dirty="0" smtClean="0"/>
              <a:t>SQL</a:t>
            </a:r>
          </a:p>
          <a:p>
            <a:endParaRPr lang="en-US" dirty="0" smtClean="0"/>
          </a:p>
        </p:txBody>
      </p:sp>
      <p:graphicFrame>
        <p:nvGraphicFramePr>
          <p:cNvPr id="4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7139634"/>
              </p:ext>
            </p:extLst>
          </p:nvPr>
        </p:nvGraphicFramePr>
        <p:xfrm>
          <a:off x="2268107" y="4437112"/>
          <a:ext cx="5596021" cy="1767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8052">
                  <a:extLst>
                    <a:ext uri="{9D8B030D-6E8A-4147-A177-3AD203B41FA5}">
                      <a16:colId xmlns:a16="http://schemas.microsoft.com/office/drawing/2014/main" val="3453918330"/>
                    </a:ext>
                  </a:extLst>
                </a:gridCol>
                <a:gridCol w="1938052">
                  <a:extLst>
                    <a:ext uri="{9D8B030D-6E8A-4147-A177-3AD203B41FA5}">
                      <a16:colId xmlns:a16="http://schemas.microsoft.com/office/drawing/2014/main" val="2026366253"/>
                    </a:ext>
                  </a:extLst>
                </a:gridCol>
                <a:gridCol w="1719917">
                  <a:extLst>
                    <a:ext uri="{9D8B030D-6E8A-4147-A177-3AD203B41FA5}">
                      <a16:colId xmlns:a16="http://schemas.microsoft.com/office/drawing/2014/main" val="4112002750"/>
                    </a:ext>
                  </a:extLst>
                </a:gridCol>
              </a:tblGrid>
              <a:tr h="7066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Реляционная алгебра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BF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База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данных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ru-RU" sz="18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(СУБД)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92BF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EXCEL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92BF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433069"/>
                  </a:ext>
                </a:extLst>
              </a:tr>
              <a:tr h="3534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Отношение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Таблица</a:t>
                      </a: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Таблица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215171999"/>
                  </a:ext>
                </a:extLst>
              </a:tr>
              <a:tr h="3534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Кортеж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Запись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Строка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2388329"/>
                  </a:ext>
                </a:extLst>
              </a:tr>
              <a:tr h="35349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Атрибут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Поле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Столбец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14527084"/>
                  </a:ext>
                </a:extLst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1229090" y="183817"/>
            <a:ext cx="8100392" cy="922114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ru-RU" dirty="0" smtClean="0"/>
              <a:t>Достижения реляционной алгебры</a:t>
            </a: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345543" y="3284984"/>
            <a:ext cx="745803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511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Д -Солнцестояние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51000" t="-20000" r="2000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6E2BC06-38B5-430F-AB2C-EFE20583E5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 учебного курса общие сведения</Template>
  <TotalTime>0</TotalTime>
  <Words>1716</Words>
  <Application>Microsoft Office PowerPoint</Application>
  <PresentationFormat>Экран (4:3)</PresentationFormat>
  <Paragraphs>331</Paragraphs>
  <Slides>32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32</vt:i4>
      </vt:variant>
    </vt:vector>
  </HeadingPairs>
  <TitlesOfParts>
    <vt:vector size="45" baseType="lpstr">
      <vt:lpstr>微软雅黑</vt:lpstr>
      <vt:lpstr>宋体</vt:lpstr>
      <vt:lpstr>Arial</vt:lpstr>
      <vt:lpstr>Calibri</vt:lpstr>
      <vt:lpstr>Calibri Light</vt:lpstr>
      <vt:lpstr>Corbel</vt:lpstr>
      <vt:lpstr>Gill Sans MT</vt:lpstr>
      <vt:lpstr>Times New Roman</vt:lpstr>
      <vt:lpstr>Verdana</vt:lpstr>
      <vt:lpstr>Wingdings</vt:lpstr>
      <vt:lpstr>Wingdings 2</vt:lpstr>
      <vt:lpstr>БД -Солнцестояние</vt:lpstr>
      <vt:lpstr>Специальное оформление</vt:lpstr>
      <vt:lpstr>Связи между таблицами</vt:lpstr>
      <vt:lpstr>Еще о ключах</vt:lpstr>
      <vt:lpstr>Типы связей между сущностями</vt:lpstr>
      <vt:lpstr>Связи «один к одному»</vt:lpstr>
      <vt:lpstr>Реализация связей «много – много»</vt:lpstr>
      <vt:lpstr>Реализация связей «много – много»</vt:lpstr>
      <vt:lpstr>Связи «много во много»</vt:lpstr>
      <vt:lpstr>Экзотические связи</vt:lpstr>
      <vt:lpstr>Соответствие терминов</vt:lpstr>
      <vt:lpstr>Нормализация базы данных</vt:lpstr>
      <vt:lpstr>Правило нормализации Фомина</vt:lpstr>
      <vt:lpstr>Холивары связанные с БД</vt:lpstr>
      <vt:lpstr>SQL и реляционная модель</vt:lpstr>
      <vt:lpstr>12 правил Кодда</vt:lpstr>
      <vt:lpstr>Одно правило Фомина</vt:lpstr>
      <vt:lpstr>Дерево реляционных СУБД</vt:lpstr>
      <vt:lpstr>Классификация БД</vt:lpstr>
      <vt:lpstr>Кубы в OLAP</vt:lpstr>
      <vt:lpstr>Основные функции СУБД</vt:lpstr>
      <vt:lpstr>Транзакция (простое определение)</vt:lpstr>
      <vt:lpstr>Простой пример транзакции (перевод денег между счетами)</vt:lpstr>
      <vt:lpstr>ACID, или свойства транзакции</vt:lpstr>
      <vt:lpstr>Транзакция (правильное определение)</vt:lpstr>
      <vt:lpstr>Сложный пример транзакции (выдача денег через кассу)</vt:lpstr>
      <vt:lpstr>Поддержка транзакций в SQL</vt:lpstr>
      <vt:lpstr>Механизмы транзакций (snapshot)</vt:lpstr>
      <vt:lpstr>Блокировки и клинчи</vt:lpstr>
      <vt:lpstr>Окончание транзакции (успех)</vt:lpstr>
      <vt:lpstr>Окончание транзакции (неудача)</vt:lpstr>
      <vt:lpstr>Множественные клинчи</vt:lpstr>
      <vt:lpstr>Как выйти из клинча</vt:lpstr>
      <vt:lpstr>Последовательное выполнение транзакций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2015-11-06T18:29:11Z</dcterms:created>
  <dcterms:modified xsi:type="dcterms:W3CDTF">2017-09-22T10:36:04Z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TC100822959990</vt:lpwstr>
  </property>
</Properties>
</file>