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31"/>
  </p:notesMasterIdLst>
  <p:sldIdLst>
    <p:sldId id="256" r:id="rId3"/>
    <p:sldId id="2147472006" r:id="rId4"/>
    <p:sldId id="258" r:id="rId5"/>
    <p:sldId id="259" r:id="rId6"/>
    <p:sldId id="2147472024" r:id="rId7"/>
    <p:sldId id="2147471984" r:id="rId8"/>
    <p:sldId id="1180" r:id="rId9"/>
    <p:sldId id="2147472060" r:id="rId10"/>
    <p:sldId id="2147472061" r:id="rId11"/>
    <p:sldId id="2147472062" r:id="rId12"/>
    <p:sldId id="2147472058" r:id="rId13"/>
    <p:sldId id="2147472063" r:id="rId14"/>
    <p:sldId id="2147472065" r:id="rId15"/>
    <p:sldId id="2147472068" r:id="rId16"/>
    <p:sldId id="2147472066" r:id="rId17"/>
    <p:sldId id="2147472076" r:id="rId18"/>
    <p:sldId id="2147472059" r:id="rId19"/>
    <p:sldId id="2147472067" r:id="rId20"/>
    <p:sldId id="2147472064" r:id="rId21"/>
    <p:sldId id="2147472077" r:id="rId22"/>
    <p:sldId id="2147472069" r:id="rId23"/>
    <p:sldId id="2147472071" r:id="rId24"/>
    <p:sldId id="2147472070" r:id="rId25"/>
    <p:sldId id="2147472072" r:id="rId26"/>
    <p:sldId id="2147472073" r:id="rId27"/>
    <p:sldId id="262" r:id="rId28"/>
    <p:sldId id="263" r:id="rId29"/>
    <p:sldId id="265" r:id="rId3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оробьева Алина Алексеевна" initials="ВАА" lastIdx="5" clrIdx="0">
    <p:extLst>
      <p:ext uri="{19B8F6BF-5375-455C-9EA6-DF929625EA0E}">
        <p15:presenceInfo xmlns:p15="http://schemas.microsoft.com/office/powerpoint/2012/main" userId="S-1-5-21-4282006300-870218872-2599774980-96377" providerId="AD"/>
      </p:ext>
    </p:extLst>
  </p:cmAuthor>
  <p:cmAuthor id="2" name="Microsoft Office User" initials="MOU" lastIdx="4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noFill/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noFill/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No Style, Table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solidFill>
                <a:schemeClr val="l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3"/>
    <p:restoredTop sz="90413" autoAdjust="0"/>
  </p:normalViewPr>
  <p:slideViewPr>
    <p:cSldViewPr snapToGrid="0" showGuides="1">
      <p:cViewPr varScale="1">
        <p:scale>
          <a:sx n="109" d="100"/>
          <a:sy n="109" d="100"/>
        </p:scale>
        <p:origin x="208" y="28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16001" cy="216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6T09:38:10.321" idx="1">
    <p:pos x="10" y="10"/>
    <p:text>А где вопрос?</p:text>
    <p:extLst>
      <p:ext uri="{C676402C-5697-4E1C-873F-D02D1690AC5C}">
        <p15:threadingInfo xmlns:p15="http://schemas.microsoft.com/office/powerpoint/2012/main" timeZoneBias="-180"/>
      </p:ext>
    </p:extLst>
  </p:cm>
  <p:cm authorId="2" dt="2025-08-06T12:51:37.560" idx="3">
    <p:pos x="10" y="146"/>
    <p:text>Эксперт добавит позже</p:text>
    <p:extLst>
      <p:ext uri="{C676402C-5697-4E1C-873F-D02D1690AC5C}">
        <p15:threadingInfo xmlns:p15="http://schemas.microsoft.com/office/powerpoint/2012/main" timeZoneBias="-18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6T09:41:38.172" idx="2">
    <p:pos x="5078" y="3644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6T09:53:25.094" idx="3">
    <p:pos x="6591" y="856"/>
    <p:text>В таблице прошу перенести "их" и "с" на след. строку + заменить во второй строке снизу "дя" на "для"</p:text>
    <p:extLst>
      <p:ext uri="{C676402C-5697-4E1C-873F-D02D1690AC5C}">
        <p15:threadingInfo xmlns:p15="http://schemas.microsoft.com/office/powerpoint/2012/main" timeZoneBias="-180"/>
      </p:ext>
    </p:extLst>
  </p:cm>
  <p:cm authorId="2" dt="2025-08-06T12:53:07.174" idx="4">
    <p:pos x="6591" y="992"/>
    <p:text>+</p:text>
    <p:extLst>
      <p:ext uri="{C676402C-5697-4E1C-873F-D02D1690AC5C}">
        <p15:threadingInfo xmlns:p15="http://schemas.microsoft.com/office/powerpoint/2012/main" timeZoneBias="-180">
          <p15:parentCm authorId="1" idx="3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6T10:09:44.592" idx="5">
    <p:pos x="10" y="10"/>
    <p:text>Методисту: в подстрочнике техники генерации идей, а не фасилитации - это ок?</p:text>
    <p:extLst>
      <p:ext uri="{C676402C-5697-4E1C-873F-D02D1690AC5C}">
        <p15:threadingInfo xmlns:p15="http://schemas.microsoft.com/office/powerpoint/2012/main" timeZoneBias="-180"/>
      </p:ext>
    </p:extLst>
  </p:cm>
  <p:cm authorId="2" dt="2025-08-06T12:51:18.822" idx="1">
    <p:pos x="10" y="146"/>
    <p:text>Да, это один из вариантов фасилитации, про другие виды в подстрочнике тоже есть</p:text>
    <p:extLst>
      <p:ext uri="{C676402C-5697-4E1C-873F-D02D1690AC5C}">
        <p15:threadingInfo xmlns:p15="http://schemas.microsoft.com/office/powerpoint/2012/main" timeZoneBias="-180">
          <p15:parentCm authorId="1" idx="5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6T09:58:44.862" idx="4">
    <p:pos x="6130" y="2101"/>
    <p:text>Методисту. Расшифровку 4L лучше перевести на русский язык в скобках</p:text>
    <p:extLst>
      <p:ext uri="{C676402C-5697-4E1C-873F-D02D1690AC5C}">
        <p15:threadingInfo xmlns:p15="http://schemas.microsoft.com/office/powerpoint/2012/main" timeZoneBias="-180"/>
      </p:ext>
    </p:extLst>
  </p:cm>
  <p:cm authorId="2" dt="2025-08-06T12:51:31.205" idx="2">
    <p:pos x="6130" y="2237"/>
    <p:text>+</p:text>
    <p:extLst>
      <p:ext uri="{C676402C-5697-4E1C-873F-D02D1690AC5C}">
        <p15:threadingInfo xmlns:p15="http://schemas.microsoft.com/office/powerpoint/2012/main" timeZoneBias="-180">
          <p15:parentCm authorId="1" idx="4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876593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8672319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узнаем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занятии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12994973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2804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1. Техники генерации идей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Классический мозговой штурм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свободное выдвижение идей без критики.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Метод 6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3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5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6 участников, 3 идеи за 5 минут, 6 раундов.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Обратный мозговой штурм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ищут способы «сломать» систему, затем исправляют.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Анонимный </a:t>
            </a:r>
            <a:r>
              <a:rPr lang="ru-RU" b="1" i="0" dirty="0" err="1">
                <a:solidFill>
                  <a:srgbClr val="404040"/>
                </a:solidFill>
                <a:effectLst/>
                <a:latin typeface="quote-cjk-patch"/>
              </a:rPr>
              <a:t>брейнрайтинг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идеи пишутся без подписи (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Google Docs, Miro).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SCAMPER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модификация идей через вопросы («Заменить?», «Комбинировать?», «Адаптировать?»).</a:t>
            </a:r>
          </a:p>
          <a:p>
            <a:pPr algn="l">
              <a:buFont typeface="+mj-lt"/>
              <a:buAutoNum type="arabicPeriod"/>
            </a:pP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2. Техники структурирования информации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>
              <a:buFont typeface="+mj-lt"/>
              <a:buAutoNum type="arabicPeriod" startAt="6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Дот-</a:t>
            </a:r>
            <a:r>
              <a:rPr lang="ru-RU" b="1" i="0" dirty="0" err="1">
                <a:solidFill>
                  <a:srgbClr val="404040"/>
                </a:solidFill>
                <a:effectLst/>
                <a:latin typeface="quote-cjk-patch"/>
              </a:rPr>
              <a:t>мокеринг</a:t>
            </a: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(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Dot Voting)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голосование стикерами/точками.</a:t>
            </a:r>
          </a:p>
          <a:p>
            <a:pPr algn="l">
              <a:buFont typeface="+mj-lt"/>
              <a:buAutoNum type="arabicPeriod" startAt="6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Матрица решений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сравнение вариантов по критериям (стоимость, время, риск).</a:t>
            </a:r>
          </a:p>
          <a:p>
            <a:pPr algn="l">
              <a:buFont typeface="+mj-lt"/>
              <a:buAutoNum type="arabicPeriod" startAt="6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How-Now-Wow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сортировка идей на: «Как сделать?», «Быстрые победы», «Инновации».</a:t>
            </a:r>
          </a:p>
          <a:p>
            <a:pPr algn="l">
              <a:buFont typeface="+mj-lt"/>
              <a:buAutoNum type="arabicPeriod" startAt="6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US" b="1" i="0" dirty="0" err="1">
                <a:solidFill>
                  <a:srgbClr val="404040"/>
                </a:solidFill>
                <a:effectLst/>
                <a:latin typeface="quote-cjk-patch"/>
              </a:rPr>
              <a:t>Aff</a:t>
            </a:r>
            <a:r>
              <a:rPr lang="en-GB" b="1" i="0" dirty="0" err="1">
                <a:solidFill>
                  <a:srgbClr val="404040"/>
                </a:solidFill>
                <a:effectLst/>
                <a:latin typeface="quote-cjk-patch"/>
              </a:rPr>
              <a:t>inity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 Mapping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группировка идей по темам.</a:t>
            </a:r>
          </a:p>
          <a:p>
            <a:pPr algn="l">
              <a:buFont typeface="+mj-lt"/>
              <a:buAutoNum type="arabicPeriod" startAt="6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Mind Mapping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визуализация связей между концепциями.</a:t>
            </a:r>
          </a:p>
          <a:p>
            <a:pPr algn="l">
              <a:buFont typeface="+mj-lt"/>
              <a:buNone/>
            </a:pP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3. Техники анализа и принятия решений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>
              <a:buFont typeface="+mj-lt"/>
              <a:buAutoNum type="arabicPeriod" startAt="11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Шесть шляп мышления (де </a:t>
            </a:r>
            <a:r>
              <a:rPr lang="ru-RU" b="1" i="0" dirty="0" err="1">
                <a:solidFill>
                  <a:srgbClr val="404040"/>
                </a:solidFill>
                <a:effectLst/>
                <a:latin typeface="quote-cjk-patch"/>
              </a:rPr>
              <a:t>Боно</a:t>
            </a: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)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анализ с разных ракурсов (факты, эмоции, риски).</a:t>
            </a:r>
          </a:p>
          <a:p>
            <a:pPr algn="l">
              <a:buFont typeface="+mj-lt"/>
              <a:buAutoNum type="arabicPeriod" startAt="11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Пять «почему»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поиск корневой проблемы через цепочку вопросов.</a:t>
            </a:r>
          </a:p>
          <a:p>
            <a:pPr algn="l">
              <a:buFont typeface="+mj-lt"/>
              <a:buAutoNum type="arabicPeriod" startAt="11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SWOT-</a:t>
            </a: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анализ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оценка сильных/слабых сторон, возможностей/угроз.</a:t>
            </a:r>
          </a:p>
          <a:p>
            <a:pPr algn="l">
              <a:buFont typeface="+mj-lt"/>
              <a:buAutoNum type="arabicPeriod" startAt="11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Fist to Five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голосование пальцами (5 = поддержка, кулак =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veto).</a:t>
            </a:r>
          </a:p>
          <a:p>
            <a:pPr algn="l">
              <a:buFont typeface="+mj-lt"/>
              <a:buAutoNum type="arabicPeriod" startAt="11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ru-RU" b="1" i="0" dirty="0" err="1">
                <a:solidFill>
                  <a:srgbClr val="404040"/>
                </a:solidFill>
                <a:effectLst/>
                <a:latin typeface="quote-cjk-patch"/>
              </a:rPr>
              <a:t>Децизионный</a:t>
            </a: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билет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аргументы «за» и «против» на стикерах.</a:t>
            </a:r>
          </a:p>
          <a:p>
            <a:pPr algn="l">
              <a:buFont typeface="+mj-lt"/>
              <a:buAutoNum type="arabicPeriod" startAt="11"/>
            </a:pP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4. Техники управления групповой динамикой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>
              <a:buFont typeface="+mj-lt"/>
              <a:buAutoNum type="arabicPeriod" startAt="16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Ролевая игра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обсуждение от лица клиента, разработчика, тестировщика.</a:t>
            </a:r>
          </a:p>
          <a:p>
            <a:pPr algn="l">
              <a:buFont typeface="+mj-lt"/>
              <a:buAutoNum type="arabicPeriod" startAt="16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Правило «Плюс-один»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каждый должен поддержать или развить идею предыдущего.</a:t>
            </a:r>
          </a:p>
          <a:p>
            <a:pPr algn="l">
              <a:buFont typeface="+mj-lt"/>
              <a:buAutoNum type="arabicPeriod" startAt="16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Т</a:t>
            </a:r>
            <a:r>
              <a:rPr lang="en-GB" b="1" i="0" dirty="0" err="1">
                <a:solidFill>
                  <a:srgbClr val="404040"/>
                </a:solidFill>
                <a:effectLst/>
                <a:latin typeface="quote-cjk-patch"/>
              </a:rPr>
              <a:t>alking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 Stick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право говорить только у держащего предмет (для хаотичных дискуссий).</a:t>
            </a:r>
          </a:p>
          <a:p>
            <a:pPr algn="l">
              <a:buFont typeface="+mj-lt"/>
              <a:buAutoNum type="arabicPeriod" startAt="16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Закон двух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feet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участник может молча уйти, если не вовлечён.</a:t>
            </a:r>
          </a:p>
          <a:p>
            <a:pPr algn="l">
              <a:buFont typeface="+mj-lt"/>
              <a:buAutoNum type="arabicPeriod" startAt="16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Fishbowl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малая группа обсуждает, остальные наблюдают и сменяют их.</a:t>
            </a:r>
          </a:p>
          <a:p>
            <a:pPr algn="l">
              <a:buFont typeface="+mj-lt"/>
              <a:buAutoNum type="arabicPeriod" startAt="16"/>
            </a:pP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5. Техники для цифровых встреч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>
              <a:buFont typeface="+mj-lt"/>
              <a:buAutoNum type="arabicPeriod" startAt="21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Асинхронные обсуждения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Slack-</a:t>
            </a:r>
            <a:r>
              <a:rPr lang="ru-RU" b="0" i="0" dirty="0" err="1">
                <a:solidFill>
                  <a:srgbClr val="404040"/>
                </a:solidFill>
                <a:effectLst/>
                <a:latin typeface="quote-cjk-patch"/>
              </a:rPr>
              <a:t>треды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, комментарии в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Notion.</a:t>
            </a:r>
          </a:p>
          <a:p>
            <a:pPr algn="l">
              <a:buFont typeface="+mj-lt"/>
              <a:buAutoNum type="arabicPeriod" startAt="21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Онлайн-голосования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quote-cjk-patch"/>
              </a:rPr>
              <a:t>Mentimeter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, Polly.</a:t>
            </a:r>
          </a:p>
          <a:p>
            <a:pPr algn="l">
              <a:buFont typeface="+mj-lt"/>
              <a:buAutoNum type="arabicPeriod" startAt="21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Виртуальные доски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Miro, Mural (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шаблоны для ретро, планирования).</a:t>
            </a:r>
          </a:p>
          <a:p>
            <a:pPr algn="l">
              <a:buFont typeface="+mj-lt"/>
              <a:buAutoNum type="arabicPeriod" startAt="21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Таймеры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Zoom-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таймеры,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Focus To-Do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для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timeboxing.</a:t>
            </a:r>
          </a:p>
          <a:p>
            <a:pPr algn="l">
              <a:buFont typeface="+mj-lt"/>
              <a:buAutoNum type="arabicPeriod" startAt="21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Breakout Rooms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разделение на подгруппы в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Zoom/MS Teams.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>
              <a:buFont typeface="+mj-lt"/>
              <a:buAutoNum type="arabicPeriod" startAt="21"/>
            </a:pPr>
            <a:endParaRPr lang="en-GB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/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6. </a:t>
            </a: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Техники завершения и фиксации результатов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>
              <a:buFont typeface="+mj-lt"/>
              <a:buAutoNum type="arabicPeriod" startAt="26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Action Items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кто, что, к когда (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SMART-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формат).</a:t>
            </a:r>
          </a:p>
          <a:p>
            <a:pPr algn="l">
              <a:buFont typeface="+mj-lt"/>
              <a:buAutoNum type="arabicPeriod" startAt="26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Ретроспективные техники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«Старт/Стоп/Продолжить»,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Mad/Sad/Glad.</a:t>
            </a:r>
          </a:p>
          <a:p>
            <a:pPr algn="l">
              <a:buFont typeface="+mj-lt"/>
              <a:buAutoNum type="arabicPeriod" startAt="26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One Word Retro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каждый описывает итог одним словом.</a:t>
            </a:r>
          </a:p>
          <a:p>
            <a:pPr algn="l">
              <a:buFont typeface="+mj-lt"/>
              <a:buAutoNum type="arabicPeriod" startAt="26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Протокол 15-15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15 минут на обсуждение, 15 минут на документирование.</a:t>
            </a:r>
          </a:p>
          <a:p>
            <a:pPr algn="l">
              <a:buFont typeface="+mj-lt"/>
              <a:buAutoNum type="arabicPeriod" startAt="26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Чек-лист «3 ключевых вывода»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что запомнили, что сделаем дальше.</a:t>
            </a:r>
          </a:p>
          <a:p>
            <a:pPr algn="l">
              <a:buFont typeface="+mj-lt"/>
              <a:buAutoNum type="arabicPeriod" startAt="26"/>
            </a:pP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Когда какую технику использовать?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Для креатива: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SCAMPER,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мозговой штурм.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Для приоритезации: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Dot Voting,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матрица решений.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Для конфликтов: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Шесть шляп,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Fist to Five.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Для удалённых команд: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Miro-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голосования, асинхронные чаты.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Пример: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Планирование спринта: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Dot Voting + Action Items.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Разбор инцидента: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Пять «почему» +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SWOT.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Ретроспектива: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Mad/Sad/Glad + One Word.</a:t>
            </a:r>
          </a:p>
          <a:p>
            <a:br>
              <a:rPr lang="en-GB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08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endParaRPr lang="ru-RU" sz="180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98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571228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6875750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узна</a:t>
            </a:r>
            <a:r>
              <a:rPr lang="ru-RU" dirty="0"/>
              <a:t>ли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занятии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202655560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75440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0353998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Вопрос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-</a:t>
            </a: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интерактив</a:t>
            </a:r>
            <a:r>
              <a:rPr lang="en-US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,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вовлечение слушателей, подводка к теме.</a:t>
            </a:r>
            <a:endParaRPr dirty="0"/>
          </a:p>
        </p:txBody>
      </p:sp>
      <p:sp>
        <p:nvSpPr>
          <p:cNvPr id="29698216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876593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8672319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узнаем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занятии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12994973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Вопрос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-</a:t>
            </a: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интерактив</a:t>
            </a:r>
            <a:r>
              <a:rPr lang="en-US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,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вовлечение слушателей, подводка к теме.</a:t>
            </a:r>
            <a:endParaRPr dirty="0"/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09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Критерии выбора модели</a:t>
            </a:r>
          </a:p>
          <a:p>
            <a:pPr algn="l"/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Срочность: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Авторитарное → для срочных решений.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Консенсус → для долгосрочных стратегий.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Важность: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Критичные решения → авторитарное/консенсус.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Второстепенные → голосование/делегирование.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Размер команды: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Маленькие → консенсус.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Большие → голосование/делегирование.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Корпоративная культура: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Agile-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команды → консенсус.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Жёсткие иерархии → авторитарное.</a:t>
            </a:r>
          </a:p>
          <a:p>
            <a:pPr algn="l"/>
            <a:endParaRPr lang="ru-RU" b="1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Пример из ИТ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:</a:t>
            </a:r>
            <a:endParaRPr lang="en-GB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авторитарное: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экстренный </a:t>
            </a:r>
            <a:r>
              <a:rPr lang="ru-RU" b="0" i="0" dirty="0" err="1">
                <a:solidFill>
                  <a:srgbClr val="404040"/>
                </a:solidFill>
                <a:effectLst/>
                <a:latin typeface="quote-cjk-patch"/>
              </a:rPr>
              <a:t>патч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безопасности;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консенсус: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выбор между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React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и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Angular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для нового проекта;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голосование: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выбор цвета интерфейса;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делегированное: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DBA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выбирает тип индексации в БД.</a:t>
            </a:r>
          </a:p>
          <a:p>
            <a:endParaRPr lang="ru-RU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авторитарное: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критические баги в </a:t>
            </a: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P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quote-cjk-patch"/>
              </a:rPr>
              <a:t>roduction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;</a:t>
            </a:r>
            <a:endParaRPr lang="en-GB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ru-RU" b="1" i="0" dirty="0" err="1">
                <a:solidFill>
                  <a:srgbClr val="404040"/>
                </a:solidFill>
                <a:effectLst/>
                <a:latin typeface="quote-cjk-patch"/>
              </a:rPr>
              <a:t>консенсусное</a:t>
            </a: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: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выбор архитектуры нового модуля;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голосование: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выбор названия для продукта;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делегированное: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решение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DevOps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по настройке сервера.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79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407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Регулярные собрания и обратная связь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Ежедневные 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стендапы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crum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короткие встречи для обсуждения текущих задач и проблем;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пример: утром команда делится прогрессом, обсуждает препятствия.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Индивидуальные встречи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регулярные беседы руководителя с каждым участником;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пример: обсуждение личных ожиданий и предложений.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Формирование культуры обратной связи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поддерживайте атмосферу, где участники могут высказываться свободно;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пример: опросы удовлетворённости командной работой.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66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717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1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Титульный слайд 1">
    <p:bg>
      <p:bgPr>
        <a:solidFill>
          <a:srgbClr val="F1F8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0525143" y="482012"/>
            <a:ext cx="1282403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None/>
              <a:defRPr lang="ru-RU" sz="2000">
                <a:solidFill>
                  <a:schemeClr val="tx1"/>
                </a:solidFill>
                <a:latin typeface="Arial"/>
              </a:defRPr>
            </a:lvl1pPr>
          </a:lstStyle>
          <a:p>
            <a:pPr marL="228600" lvl="0" indent="-228600">
              <a:lnSpc>
                <a:spcPct val="100000"/>
              </a:lnSpc>
              <a:defRPr/>
            </a:pPr>
            <a:r>
              <a:rPr lang="en-US"/>
              <a:t>00.00.202</a:t>
            </a:r>
            <a:r>
              <a:rPr lang="ru-RU"/>
              <a:t>5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392407" y="2279703"/>
            <a:ext cx="8482112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2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>
              <a:lnSpc>
                <a:spcPct val="10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Подзаголовок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92407" y="394505"/>
            <a:ext cx="8469310" cy="1523357"/>
          </a:xfrm>
          <a:prstGeom prst="rect">
            <a:avLst/>
          </a:prstGeom>
        </p:spPr>
        <p:txBody>
          <a:bodyPr wrap="square" lIns="0" tIns="72000" rIns="0" bIns="0" anchor="t" anchorCtr="0">
            <a:spAutoFit/>
          </a:bodyPr>
          <a:lstStyle>
            <a:lvl1pPr algn="l" defTabSz="914400">
              <a:lnSpc>
                <a:spcPct val="70000"/>
              </a:lnSpc>
              <a:spcBef>
                <a:spcPts val="0"/>
              </a:spcBef>
              <a:buNone/>
              <a:defRPr lang="en-US" sz="6600" b="1" spc="-7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Длинный заголовок </a:t>
            </a:r>
            <a:br>
              <a:rPr lang="ru-RU"/>
            </a:br>
            <a:r>
              <a:rPr lang="ru-RU"/>
              <a:t>в две строки</a:t>
            </a:r>
            <a:endParaRPr lang="en-US"/>
          </a:p>
        </p:txBody>
      </p:sp>
      <p:pic>
        <p:nvPicPr>
          <p:cNvPr id="7" name="Т1"/>
          <p:cNvPicPr>
            <a:picLocks noChangeAspect="1"/>
          </p:cNvPicPr>
          <p:nvPr userDrawn="1"/>
        </p:nvPicPr>
        <p:blipFill>
          <a:blip r:embed="rId2"/>
          <a:srcRect t="2251" b="2251"/>
          <a:stretch/>
        </p:blipFill>
        <p:spPr bwMode="auto">
          <a:xfrm>
            <a:off x="384366" y="5938771"/>
            <a:ext cx="1446895" cy="5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rcRect t="-2336"/>
          <a:stretch/>
        </p:blipFill>
        <p:spPr bwMode="auto">
          <a:xfrm>
            <a:off x="3078480" y="1183376"/>
            <a:ext cx="9113520" cy="56746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 колон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7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31799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2741862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9"/>
          </p:nvPr>
        </p:nvSpPr>
        <p:spPr bwMode="auto">
          <a:xfrm>
            <a:off x="5051925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0"/>
          </p:nvPr>
        </p:nvSpPr>
        <p:spPr bwMode="auto">
          <a:xfrm>
            <a:off x="7352363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1"/>
          </p:nvPr>
        </p:nvSpPr>
        <p:spPr bwMode="auto">
          <a:xfrm>
            <a:off x="9652801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+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 bwMode="auto">
          <a:xfrm>
            <a:off x="7343774" y="0"/>
            <a:ext cx="4848225" cy="6858000"/>
          </a:xfrm>
          <a:prstGeom prst="rect">
            <a:avLst/>
          </a:prstGeom>
          <a:solidFill>
            <a:srgbClr val="151515"/>
          </a:solidFill>
        </p:spPr>
        <p:txBody>
          <a:bodyPr/>
          <a:lstStyle>
            <a:lvl1pPr>
              <a:defRPr lang="ru-RU">
                <a:solidFill>
                  <a:srgbClr val="151515"/>
                </a:solidFill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10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6266564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4"/>
          </p:nvPr>
        </p:nvSpPr>
        <p:spPr bwMode="auto">
          <a:xfrm>
            <a:off x="431799" y="1022549"/>
            <a:ext cx="6266565" cy="443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8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Фото на весь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</p:spPr>
        <p:txBody>
          <a:bodyPr wrap="square" lIns="360000">
            <a:noAutofit/>
          </a:bodyPr>
          <a:lstStyle>
            <a:lvl1pPr marL="0" indent="0" algn="l">
              <a:buNone/>
              <a:defRPr lang="ru-RU" sz="1400">
                <a:solidFill>
                  <a:schemeClr val="accent4"/>
                </a:solidFill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3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Контент + голубой фо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6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Контент + темный фон"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6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Маленький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432619" y="466293"/>
            <a:ext cx="9519903" cy="22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8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Контен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Arial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Arial"/>
              <a:ea typeface="Verdana"/>
              <a:cs typeface="Verdan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1140375" y="197305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2831062" y="1986667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4563705" y="1987573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6292492" y="1985941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8052349" y="197305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9781136" y="1971427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42913" y="3728044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0" hasCustomPrompt="1"/>
          </p:nvPr>
        </p:nvSpPr>
        <p:spPr bwMode="auto">
          <a:xfrm>
            <a:off x="2096887" y="3716713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3786581" y="371761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5522869" y="3724300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3" hasCustomPrompt="1"/>
          </p:nvPr>
        </p:nvSpPr>
        <p:spPr bwMode="auto">
          <a:xfrm>
            <a:off x="7249938" y="3728044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4" hasCustomPrompt="1"/>
          </p:nvPr>
        </p:nvSpPr>
        <p:spPr bwMode="auto">
          <a:xfrm>
            <a:off x="8973129" y="3726412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5" hasCustomPrompt="1"/>
          </p:nvPr>
        </p:nvSpPr>
        <p:spPr bwMode="auto">
          <a:xfrm>
            <a:off x="10606088" y="3718718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Спасибо за внимание">
    <p:bg>
      <p:bgPr>
        <a:solidFill>
          <a:srgbClr val="F1F9F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auto">
          <a:xfrm>
            <a:off x="387546" y="414000"/>
            <a:ext cx="6133450" cy="1523357"/>
          </a:xfrm>
          <a:prstGeom prst="rect">
            <a:avLst/>
          </a:prstGeom>
        </p:spPr>
        <p:txBody>
          <a:bodyPr wrap="square" lIns="0" tIns="72000" rIns="0" bIns="0" anchor="t" anchorCtr="0">
            <a:spAutoFit/>
          </a:bodyPr>
          <a:lstStyle>
            <a:lvl1pPr>
              <a:lnSpc>
                <a:spcPct val="70000"/>
              </a:lnSpc>
              <a:spcBef>
                <a:spcPts val="0"/>
              </a:spcBef>
              <a:buNone/>
              <a:defRPr sz="6600" spc="-70">
                <a:solidFill>
                  <a:schemeClr val="bg1"/>
                </a:solidFill>
                <a:latin typeface="ALS Hauss Medium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b="1">
                <a:solidFill>
                  <a:schemeClr val="tx1"/>
                </a:solidFill>
                <a:latin typeface="+mj-lt"/>
              </a:rPr>
              <a:t>Спасибо </a:t>
            </a:r>
            <a:br>
              <a:rPr lang="ru-RU" b="1">
                <a:solidFill>
                  <a:schemeClr val="tx1"/>
                </a:solidFill>
                <a:latin typeface="+mj-lt"/>
              </a:rPr>
            </a:br>
            <a:r>
              <a:rPr lang="ru-RU" b="1">
                <a:solidFill>
                  <a:schemeClr val="tx1"/>
                </a:solidFill>
                <a:latin typeface="+mj-lt"/>
              </a:rPr>
              <a:t>за внимание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rcRect t="-2336"/>
          <a:stretch/>
        </p:blipFill>
        <p:spPr bwMode="auto">
          <a:xfrm>
            <a:off x="3370728" y="414000"/>
            <a:ext cx="8821271" cy="6444000"/>
          </a:xfrm>
          <a:prstGeom prst="rect">
            <a:avLst/>
          </a:prstGeom>
        </p:spPr>
      </p:pic>
      <p:pic>
        <p:nvPicPr>
          <p:cNvPr id="5" name="Т1"/>
          <p:cNvPicPr>
            <a:picLocks noChangeAspect="1"/>
          </p:cNvPicPr>
          <p:nvPr userDrawn="1"/>
        </p:nvPicPr>
        <p:blipFill>
          <a:blip r:embed="rId3"/>
          <a:srcRect t="2251" b="2251"/>
          <a:stretch/>
        </p:blipFill>
        <p:spPr bwMode="auto">
          <a:xfrm>
            <a:off x="384366" y="5938771"/>
            <a:ext cx="1446895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n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n-lt"/>
              <a:ea typeface="Verdana"/>
              <a:cs typeface="Verdan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Разделитель голубо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32619" y="442994"/>
            <a:ext cx="9415914" cy="59330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4800" b="1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Обложка раздела</a:t>
            </a:r>
            <a:endParaRPr lang="en-US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32619" y="1434455"/>
            <a:ext cx="94159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20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>
              <a:lnSpc>
                <a:spcPct val="100000"/>
              </a:lnSpc>
              <a:spcBef>
                <a:spcPts val="1000"/>
              </a:spcBef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Содержа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31799" y="375858"/>
            <a:ext cx="8950682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4800" b="1" spc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Содержание</a:t>
            </a:r>
            <a:endParaRPr/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42913" y="1384989"/>
            <a:ext cx="565308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Пункты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Разделитель темный"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32619" y="442994"/>
            <a:ext cx="9415914" cy="59330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Обложка раздела</a:t>
            </a:r>
            <a:endParaRPr lang="en-US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32619" y="1434455"/>
            <a:ext cx="94159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>
              <a:lnSpc>
                <a:spcPct val="100000"/>
              </a:lnSpc>
              <a:spcBef>
                <a:spcPts val="1000"/>
              </a:spcBef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n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n-lt"/>
              <a:ea typeface="Verdana"/>
              <a:cs typeface="Verdan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+ под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5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 bwMode="auto">
          <a:xfrm>
            <a:off x="431799" y="1458390"/>
            <a:ext cx="9617075" cy="15061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6"/>
          </p:nvPr>
        </p:nvSpPr>
        <p:spPr bwMode="auto">
          <a:xfrm>
            <a:off x="431799" y="2945077"/>
            <a:ext cx="5567363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6191250" y="2945077"/>
            <a:ext cx="5567363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3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2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6"/>
          </p:nvPr>
        </p:nvSpPr>
        <p:spPr bwMode="auto">
          <a:xfrm>
            <a:off x="431799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271169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8110538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4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4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31799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6198657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/>
          </p:nvPr>
        </p:nvSpPr>
        <p:spPr bwMode="auto">
          <a:xfrm>
            <a:off x="9082087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0"/>
          </p:nvPr>
        </p:nvSpPr>
        <p:spPr bwMode="auto">
          <a:xfrm>
            <a:off x="3327821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1"/>
          <p:cNvSpPr txBox="1"/>
          <p:nvPr userDrawn="1"/>
        </p:nvSpPr>
        <p:spPr bwMode="auto">
          <a:xfrm>
            <a:off x="432619" y="5806118"/>
            <a:ext cx="9266646" cy="12311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2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1"/>
          <p:cNvSpPr txBox="1"/>
          <p:nvPr userDrawn="1"/>
        </p:nvSpPr>
        <p:spPr bwMode="auto">
          <a:xfrm>
            <a:off x="432619" y="5806118"/>
            <a:ext cx="9266646" cy="12311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2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comments" Target="../comments/comment2.xml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10"/>
          <p:cNvSpPr>
            <a:spLocks noGrp="1"/>
          </p:cNvSpPr>
          <p:nvPr>
            <p:ph type="title"/>
          </p:nvPr>
        </p:nvSpPr>
        <p:spPr bwMode="auto">
          <a:xfrm>
            <a:off x="392406" y="394504"/>
            <a:ext cx="8881095" cy="2510294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dirty="0"/>
              <a:t>Организация совместной деятельности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DB8B0-B265-BADC-2030-B1ADABC64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12">
            <a:extLst>
              <a:ext uri="{FF2B5EF4-FFF2-40B4-BE49-F238E27FC236}">
                <a16:creationId xmlns:a16="http://schemas.microsoft.com/office/drawing/2014/main" id="{92345554-3E38-3E9A-AAAB-B281F8C14DC9}"/>
              </a:ext>
            </a:extLst>
          </p:cNvPr>
          <p:cNvSpPr/>
          <p:nvPr/>
        </p:nvSpPr>
        <p:spPr>
          <a:xfrm>
            <a:off x="6095999" y="1590674"/>
            <a:ext cx="4749799" cy="2320923"/>
          </a:xfrm>
          <a:prstGeom prst="roundRect">
            <a:avLst>
              <a:gd name="adj" fmla="val 480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612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Плюсы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SzPct val="100000"/>
              <a:buFont typeface="Системный шрифт, обычный"/>
              <a:buChar char="+"/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Экономит время команды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SzPct val="100000"/>
              <a:buFont typeface="Системный шрифт, обычный"/>
              <a:buChar char="+"/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Учитывает экспертизу</a:t>
            </a:r>
          </a:p>
        </p:txBody>
      </p:sp>
      <p:sp>
        <p:nvSpPr>
          <p:cNvPr id="5" name="Прямоугольник: скругленные углы 12">
            <a:extLst>
              <a:ext uri="{FF2B5EF4-FFF2-40B4-BE49-F238E27FC236}">
                <a16:creationId xmlns:a16="http://schemas.microsoft.com/office/drawing/2014/main" id="{B880949B-79A3-F7BF-6FEE-2D92DD467BBC}"/>
              </a:ext>
            </a:extLst>
          </p:cNvPr>
          <p:cNvSpPr/>
          <p:nvPr/>
        </p:nvSpPr>
        <p:spPr>
          <a:xfrm>
            <a:off x="431801" y="4105276"/>
            <a:ext cx="4749798" cy="2311399"/>
          </a:xfrm>
          <a:prstGeom prst="roundRect">
            <a:avLst>
              <a:gd name="adj" fmla="val 51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612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Минусы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SzPct val="100000"/>
              <a:buFont typeface="Системный шрифт, обычный"/>
              <a:buChar char="+"/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Риск злоупотребления полномочиями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SzPct val="100000"/>
              <a:buFont typeface="Системный шрифт, обычный"/>
              <a:buChar char="+"/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Непрозрачность для остальных</a:t>
            </a:r>
          </a:p>
          <a:p>
            <a:pPr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2">
            <a:extLst>
              <a:ext uri="{FF2B5EF4-FFF2-40B4-BE49-F238E27FC236}">
                <a16:creationId xmlns:a16="http://schemas.microsoft.com/office/drawing/2014/main" id="{4F919512-EE80-0396-B9A6-7AD4C6CEA006}"/>
              </a:ext>
            </a:extLst>
          </p:cNvPr>
          <p:cNvSpPr/>
          <p:nvPr/>
        </p:nvSpPr>
        <p:spPr>
          <a:xfrm>
            <a:off x="6095999" y="4105275"/>
            <a:ext cx="4749798" cy="2311399"/>
          </a:xfrm>
          <a:prstGeom prst="roundRect">
            <a:avLst>
              <a:gd name="adj" fmla="val 546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612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  <a:buClr>
                <a:schemeClr val="bg1"/>
              </a:buClr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использовать?</a:t>
            </a:r>
            <a:endParaRPr lang="ru-RU" sz="16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b="0" i="0" dirty="0">
                <a:solidFill>
                  <a:schemeClr val="bg1"/>
                </a:solidFill>
                <a:effectLst/>
              </a:rPr>
              <a:t>Технические решения в зоне ответственности специалиста</a:t>
            </a:r>
          </a:p>
          <a:p>
            <a:pPr marL="285750" indent="-285750" algn="l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b="0" i="0" dirty="0">
                <a:solidFill>
                  <a:schemeClr val="bg1"/>
                </a:solidFill>
                <a:effectLst/>
              </a:rPr>
              <a:t>Рутинные задачи (настройка </a:t>
            </a:r>
            <a:r>
              <a:rPr lang="en-GB" sz="1400" b="0" i="0" dirty="0">
                <a:solidFill>
                  <a:schemeClr val="bg1"/>
                </a:solidFill>
                <a:effectLst/>
              </a:rPr>
              <a:t>CI/CD)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937B6-81DB-1FB2-0743-255040852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Делегирование</a:t>
            </a:r>
          </a:p>
        </p:txBody>
      </p:sp>
      <p:sp>
        <p:nvSpPr>
          <p:cNvPr id="6" name="Прямоугольник: скругленные углы 12">
            <a:extLst>
              <a:ext uri="{FF2B5EF4-FFF2-40B4-BE49-F238E27FC236}">
                <a16:creationId xmlns:a16="http://schemas.microsoft.com/office/drawing/2014/main" id="{C9C86625-B868-39F8-C28D-6F87D98DA295}"/>
              </a:ext>
            </a:extLst>
          </p:cNvPr>
          <p:cNvSpPr/>
          <p:nvPr/>
        </p:nvSpPr>
        <p:spPr>
          <a:xfrm>
            <a:off x="431800" y="1590675"/>
            <a:ext cx="4749799" cy="2320923"/>
          </a:xfrm>
          <a:prstGeom prst="roundRect">
            <a:avLst>
              <a:gd name="adj" fmla="val 480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612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Суть</a:t>
            </a:r>
          </a:p>
          <a:p>
            <a:pPr marL="171450" indent="-171450">
              <a:spcAft>
                <a:spcPts val="600"/>
              </a:spcAft>
              <a:buClr>
                <a:schemeClr val="bg1"/>
              </a:buClr>
              <a:buSzPct val="100000"/>
              <a:buFont typeface="Системный шрифт, обычный"/>
              <a:buChar char="+"/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Ответственность передаётся эксперту/подгруппе</a:t>
            </a:r>
          </a:p>
          <a:p>
            <a:pPr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Например,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DevOps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сам выбирает инструмент развёртывания</a:t>
            </a:r>
          </a:p>
          <a:p>
            <a:pPr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11A46C-1705-4198-5A03-0C7FED2721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720" y="1669130"/>
            <a:ext cx="432000" cy="432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EB6625-7D20-848A-B591-F838F97696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4350" y="1669129"/>
            <a:ext cx="571200" cy="43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93A4AD-8FA9-DB83-32A6-5B30084789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720" y="4168832"/>
            <a:ext cx="432000" cy="4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7358D8-6D89-306A-F33C-532A7E4E25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04350" y="4168832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9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B0D7D-B2CE-57B0-C532-1FE6A5EB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42994"/>
            <a:ext cx="9415914" cy="1181862"/>
          </a:xfrm>
        </p:spPr>
        <p:txBody>
          <a:bodyPr/>
          <a:lstStyle/>
          <a:p>
            <a:r>
              <a:rPr lang="ru-RU" dirty="0"/>
              <a:t>Эффективность встреч </a:t>
            </a:r>
            <a:br>
              <a:rPr lang="ru-RU" dirty="0"/>
            </a:br>
            <a:r>
              <a:rPr lang="ru-RU" dirty="0"/>
              <a:t>и совещаний</a:t>
            </a:r>
          </a:p>
        </p:txBody>
      </p:sp>
    </p:spTree>
    <p:extLst>
      <p:ext uri="{BB962C8B-B14F-4D97-AF65-F5344CB8AC3E}">
        <p14:creationId xmlns:p14="http://schemas.microsoft.com/office/powerpoint/2010/main" val="344267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4F041-EF49-D8BA-D8B1-9A27CC5DC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к совещаниям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42307E-40B3-CC78-32F6-64311016A6B8}"/>
              </a:ext>
            </a:extLst>
          </p:cNvPr>
          <p:cNvSpPr txBox="1"/>
          <p:nvPr/>
        </p:nvSpPr>
        <p:spPr bwMode="auto">
          <a:xfrm>
            <a:off x="432618" y="998522"/>
            <a:ext cx="1018041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0" dirty="0">
                <a:effectLst/>
              </a:rPr>
              <a:t>Чёткая цель:</a:t>
            </a:r>
            <a:endParaRPr lang="ru-RU" sz="2000" b="0" i="0" dirty="0">
              <a:effectLst/>
            </a:endParaRPr>
          </a:p>
          <a:p>
            <a:pPr marL="742950" lvl="1" indent="-285750" algn="l"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2000" b="0" i="0" dirty="0">
                <a:effectLst/>
              </a:rPr>
              <a:t>Ответ на вопрос: </a:t>
            </a:r>
            <a:r>
              <a:rPr lang="ru-RU" sz="2000" b="0" i="1" dirty="0">
                <a:effectLst/>
              </a:rPr>
              <a:t>«Какое решение / какой результат мы должны получить?»</a:t>
            </a:r>
            <a:endParaRPr lang="ru-RU" sz="2000" b="0" i="0" dirty="0">
              <a:effectLst/>
            </a:endParaRPr>
          </a:p>
          <a:p>
            <a:pPr marL="742950" lvl="1" indent="-285750" algn="l"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2000" b="0" i="0" dirty="0">
                <a:effectLst/>
              </a:rPr>
              <a:t>Примеры плохих целей: </a:t>
            </a:r>
            <a:r>
              <a:rPr lang="ru-RU" sz="2000" b="0" i="1" dirty="0">
                <a:effectLst/>
              </a:rPr>
              <a:t>«Обсудить проблемы»</a:t>
            </a:r>
            <a:r>
              <a:rPr lang="ru-RU" sz="2000" b="0" i="0" dirty="0">
                <a:effectLst/>
              </a:rPr>
              <a:t> → Хорошая цель: </a:t>
            </a:r>
            <a:r>
              <a:rPr lang="ru-RU" sz="2000" b="0" i="1" dirty="0">
                <a:effectLst/>
              </a:rPr>
              <a:t>«Определить 3 приоритетных бага для исправления в текущем спринте»</a:t>
            </a:r>
          </a:p>
          <a:p>
            <a:pPr lvl="1" algn="l"/>
            <a:endParaRPr lang="ru-RU" sz="2000" b="0" i="0" dirty="0">
              <a:effectLst/>
            </a:endParaRPr>
          </a:p>
          <a:p>
            <a:pPr algn="l"/>
            <a:r>
              <a:rPr lang="ru-RU" sz="2000" b="1" i="0" dirty="0">
                <a:effectLst/>
              </a:rPr>
              <a:t>Повестка дня:</a:t>
            </a:r>
            <a:endParaRPr lang="ru-RU" sz="2000" b="0" i="0" dirty="0">
              <a:effectLst/>
            </a:endParaRPr>
          </a:p>
          <a:p>
            <a:pPr marL="742950" lvl="1" indent="-285750" algn="l"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2000" b="0" i="0" dirty="0">
                <a:effectLst/>
              </a:rPr>
              <a:t>Формат: </a:t>
            </a:r>
            <a:r>
              <a:rPr lang="ru-RU" sz="2000" b="0" i="1" dirty="0">
                <a:effectLst/>
              </a:rPr>
              <a:t>«1. Проблема → 2. Варианты → 3. Решение»</a:t>
            </a:r>
            <a:endParaRPr lang="ru-RU" sz="2000" b="0" i="0" dirty="0">
              <a:effectLst/>
            </a:endParaRPr>
          </a:p>
          <a:p>
            <a:pPr marL="742950" lvl="1" indent="-285750" algn="l"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2000" b="0" i="0" dirty="0">
                <a:effectLst/>
              </a:rPr>
              <a:t>Рассылается за 24 часа с указанием:</a:t>
            </a:r>
          </a:p>
          <a:p>
            <a:pPr marL="1200150" lvl="2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т</a:t>
            </a:r>
            <a:r>
              <a:rPr lang="ru-RU" sz="2000" b="0" i="0" dirty="0">
                <a:effectLst/>
              </a:rPr>
              <a:t>емы (</a:t>
            </a:r>
            <a:r>
              <a:rPr lang="ru-RU" sz="2000" dirty="0"/>
              <a:t>5–7 </a:t>
            </a:r>
            <a:r>
              <a:rPr lang="ru-RU" sz="2000" b="0" i="0" dirty="0">
                <a:effectLst/>
              </a:rPr>
              <a:t>мин на каждую)</a:t>
            </a:r>
          </a:p>
          <a:p>
            <a:pPr marL="1200150" lvl="2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</a:rPr>
              <a:t>ответственных за блоки</a:t>
            </a:r>
          </a:p>
          <a:p>
            <a:pPr marL="1200150" lvl="2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п</a:t>
            </a:r>
            <a:r>
              <a:rPr lang="ru-RU" sz="2000" b="0" i="0" dirty="0">
                <a:effectLst/>
              </a:rPr>
              <a:t>одготовительных материалов (отчёты, аналитика)</a:t>
            </a:r>
          </a:p>
          <a:p>
            <a:pPr lvl="2" algn="l"/>
            <a:endParaRPr lang="ru-RU" sz="2000" b="0" i="0" dirty="0">
              <a:effectLst/>
            </a:endParaRPr>
          </a:p>
          <a:p>
            <a:pPr algn="l"/>
            <a:r>
              <a:rPr lang="ru-RU" sz="2000" b="1" i="0" dirty="0">
                <a:effectLst/>
              </a:rPr>
              <a:t>Участники:</a:t>
            </a:r>
            <a:endParaRPr lang="ru-RU" sz="2000" b="0" i="0" dirty="0">
              <a:effectLst/>
            </a:endParaRPr>
          </a:p>
          <a:p>
            <a:pPr marL="742950" lvl="1" indent="-285750" algn="l"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2000" dirty="0"/>
              <a:t>т</a:t>
            </a:r>
            <a:r>
              <a:rPr lang="ru-RU" sz="2000" b="0" i="0" dirty="0">
                <a:effectLst/>
              </a:rPr>
              <a:t>олько ключевые лица (правило «двух пицц» — команда должна наедаться двумя пиццами)</a:t>
            </a:r>
          </a:p>
          <a:p>
            <a:pPr marL="742950" lvl="1" indent="-285750" algn="l"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2000" dirty="0"/>
              <a:t>д</a:t>
            </a:r>
            <a:r>
              <a:rPr lang="ru-RU" sz="2000" b="0" i="0" dirty="0">
                <a:effectLst/>
              </a:rPr>
              <a:t>ля остальных — запись и итоговый протокол</a:t>
            </a:r>
          </a:p>
        </p:txBody>
      </p:sp>
    </p:spTree>
    <p:extLst>
      <p:ext uri="{BB962C8B-B14F-4D97-AF65-F5344CB8AC3E}">
        <p14:creationId xmlns:p14="http://schemas.microsoft.com/office/powerpoint/2010/main" val="378020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A5652-D351-B7A8-373A-0CFFEB1E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совещаний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560EAFA-4BD4-F9D4-3912-445DF4BFC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337438"/>
              </p:ext>
            </p:extLst>
          </p:nvPr>
        </p:nvGraphicFramePr>
        <p:xfrm>
          <a:off x="432619" y="1182893"/>
          <a:ext cx="10515600" cy="1859280"/>
        </p:xfrm>
        <a:graphic>
          <a:graphicData uri="http://schemas.openxmlformats.org/drawingml/2006/table">
            <a:tbl>
              <a:tblPr/>
              <a:tblGrid>
                <a:gridCol w="5210995">
                  <a:extLst>
                    <a:ext uri="{9D8B030D-6E8A-4147-A177-3AD203B41FA5}">
                      <a16:colId xmlns:a16="http://schemas.microsoft.com/office/drawing/2014/main" val="2873874747"/>
                    </a:ext>
                  </a:extLst>
                </a:gridCol>
                <a:gridCol w="5304605">
                  <a:extLst>
                    <a:ext uri="{9D8B030D-6E8A-4147-A177-3AD203B41FA5}">
                      <a16:colId xmlns:a16="http://schemas.microsoft.com/office/drawing/2014/main" val="21220893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solidFill>
                            <a:srgbClr val="404040"/>
                          </a:solidFill>
                          <a:effectLst/>
                        </a:rPr>
                        <a:t>Роль</a:t>
                      </a: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solidFill>
                            <a:srgbClr val="404040"/>
                          </a:solidFill>
                          <a:effectLst/>
                        </a:rPr>
                        <a:t>Обязанности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068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Ведущий</a:t>
                      </a:r>
                      <a:endParaRPr lang="ru-RU">
                        <a:effectLst/>
                      </a:endParaRP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Следит за повесткой, пресекает флуд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21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Таймкипер</a:t>
                      </a:r>
                      <a:endParaRPr lang="ru-RU">
                        <a:effectLst/>
                      </a:endParaRP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Контролирует время («Осталось 2 минуты»)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521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Секретарь</a:t>
                      </a:r>
                      <a:endParaRPr lang="ru-RU">
                        <a:effectLst/>
                      </a:endParaRP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Фиксирует решения и </a:t>
                      </a:r>
                      <a:r>
                        <a:rPr lang="en-GB" dirty="0">
                          <a:effectLst/>
                        </a:rPr>
                        <a:t>Action </a:t>
                      </a:r>
                      <a:r>
                        <a:rPr lang="en-US" dirty="0">
                          <a:effectLst/>
                        </a:rPr>
                        <a:t>I</a:t>
                      </a:r>
                      <a:r>
                        <a:rPr lang="en-GB" dirty="0" err="1">
                          <a:effectLst/>
                        </a:rPr>
                        <a:t>tems</a:t>
                      </a:r>
                      <a:endParaRPr lang="en-GB" dirty="0">
                        <a:effectLst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964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7AE5FC7-EECF-1A0F-7161-8210329BC1C5}"/>
              </a:ext>
            </a:extLst>
          </p:cNvPr>
          <p:cNvSpPr txBox="1"/>
          <p:nvPr/>
        </p:nvSpPr>
        <p:spPr bwMode="auto">
          <a:xfrm>
            <a:off x="432619" y="3429000"/>
            <a:ext cx="105156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bg2"/>
                </a:solidFill>
                <a:effectLst/>
              </a:rPr>
              <a:t>Техники управления</a:t>
            </a:r>
            <a:r>
              <a:rPr lang="ru-RU" b="1" dirty="0">
                <a:solidFill>
                  <a:schemeClr val="bg2"/>
                </a:solidFill>
              </a:rPr>
              <a:t>:</a:t>
            </a:r>
            <a:endParaRPr lang="ru-RU" b="1" i="0" dirty="0">
              <a:solidFill>
                <a:schemeClr val="bg2"/>
              </a:solidFill>
              <a:effectLst/>
            </a:endParaRPr>
          </a:p>
          <a:p>
            <a:pPr algn="l"/>
            <a:endParaRPr lang="ru-RU" b="0" i="0" dirty="0">
              <a:effectLst/>
            </a:endParaRPr>
          </a:p>
          <a:p>
            <a:pPr marL="285750" indent="-285750" algn="l">
              <a:buClr>
                <a:schemeClr val="bg2"/>
              </a:buClr>
              <a:buFont typeface="Системный шрифт, обычный"/>
              <a:buChar char="+"/>
            </a:pPr>
            <a:r>
              <a:rPr lang="en-US" b="1" dirty="0"/>
              <a:t>T</a:t>
            </a:r>
            <a:r>
              <a:rPr lang="en-GB" b="1" i="0" dirty="0" err="1">
                <a:effectLst/>
              </a:rPr>
              <a:t>imeboxing</a:t>
            </a:r>
            <a:r>
              <a:rPr lang="en-GB" b="1" i="0" dirty="0">
                <a:effectLst/>
              </a:rPr>
              <a:t>:</a:t>
            </a:r>
            <a:r>
              <a:rPr lang="en-GB" b="0" i="0" dirty="0">
                <a:effectLst/>
              </a:rPr>
              <a:t> </a:t>
            </a:r>
            <a:r>
              <a:rPr lang="ru-RU" dirty="0"/>
              <a:t>ж</a:t>
            </a:r>
            <a:r>
              <a:rPr lang="ru-RU" b="0" i="0" dirty="0">
                <a:effectLst/>
              </a:rPr>
              <a:t>ёсткие лимиты времени (например, 10 минут на спорный вопрос → если нет консенсуса, выносим в отдельное обсуждение)</a:t>
            </a:r>
          </a:p>
          <a:p>
            <a:pPr algn="l">
              <a:buClr>
                <a:schemeClr val="bg2"/>
              </a:buClr>
            </a:pPr>
            <a:endParaRPr lang="ru-RU" b="0" i="0" dirty="0">
              <a:effectLst/>
            </a:endParaRPr>
          </a:p>
          <a:p>
            <a:pPr marL="285750" indent="-285750" algn="l"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b="1" dirty="0"/>
              <a:t>п</a:t>
            </a:r>
            <a:r>
              <a:rPr lang="ru-RU" b="1" i="0" dirty="0">
                <a:effectLst/>
              </a:rPr>
              <a:t>равило </a:t>
            </a:r>
            <a:r>
              <a:rPr lang="en-GB" b="1" i="0" dirty="0">
                <a:effectLst/>
              </a:rPr>
              <a:t>No laptops:</a:t>
            </a:r>
            <a:r>
              <a:rPr lang="en-GB" b="0" i="0" dirty="0">
                <a:effectLst/>
              </a:rPr>
              <a:t> </a:t>
            </a:r>
            <a:r>
              <a:rPr lang="ru-RU" b="0" i="0" dirty="0">
                <a:effectLst/>
              </a:rPr>
              <a:t>запрет на ноутбуки/телефоны (кроме докладчиков)</a:t>
            </a:r>
          </a:p>
          <a:p>
            <a:pPr algn="l">
              <a:buClr>
                <a:schemeClr val="bg2"/>
              </a:buClr>
            </a:pPr>
            <a:endParaRPr lang="ru-RU" b="0" i="0" dirty="0">
              <a:effectLst/>
            </a:endParaRPr>
          </a:p>
          <a:p>
            <a:pPr marL="285750" indent="-285750" algn="l">
              <a:buClr>
                <a:schemeClr val="bg2"/>
              </a:buClr>
              <a:buFont typeface="Системный шрифт, обычный"/>
              <a:buChar char="+"/>
            </a:pPr>
            <a:r>
              <a:rPr lang="en-GB" b="1" i="0" dirty="0">
                <a:effectLst/>
              </a:rPr>
              <a:t>Parking Lot:</a:t>
            </a:r>
            <a:r>
              <a:rPr lang="en-GB" b="0" i="0" dirty="0">
                <a:effectLst/>
              </a:rPr>
              <a:t> </a:t>
            </a:r>
            <a:r>
              <a:rPr lang="ru-RU" b="0" i="0" dirty="0">
                <a:effectLst/>
              </a:rPr>
              <a:t>отдельный список для тем «вне повестки» (разбираем в конце, если время есть)</a:t>
            </a:r>
          </a:p>
        </p:txBody>
      </p:sp>
    </p:spTree>
    <p:extLst>
      <p:ext uri="{BB962C8B-B14F-4D97-AF65-F5344CB8AC3E}">
        <p14:creationId xmlns:p14="http://schemas.microsoft.com/office/powerpoint/2010/main" val="377760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4585A-30D1-133A-30A3-8A39A74C2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 совещаний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DFD4C3-32DB-6394-D50A-EFCE2DCB9D0D}"/>
              </a:ext>
            </a:extLst>
          </p:cNvPr>
          <p:cNvSpPr txBox="1"/>
          <p:nvPr/>
        </p:nvSpPr>
        <p:spPr bwMode="auto">
          <a:xfrm>
            <a:off x="432618" y="1151373"/>
            <a:ext cx="1052519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effectLst/>
              </a:rPr>
              <a:t>Обязательные итоги:</a:t>
            </a:r>
          </a:p>
          <a:p>
            <a:pPr algn="l"/>
            <a:endParaRPr lang="ru-RU" b="0" i="0" dirty="0"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ru-RU" b="1" i="0" dirty="0">
                <a:effectLst/>
              </a:rPr>
              <a:t> Резюме решений</a:t>
            </a:r>
            <a:r>
              <a:rPr lang="ru-RU" b="0" i="0" dirty="0">
                <a:effectLst/>
              </a:rPr>
              <a:t> (что постановили, к чему пришли, пошагово).</a:t>
            </a:r>
          </a:p>
          <a:p>
            <a:pPr algn="l"/>
            <a:endParaRPr lang="ru-RU" dirty="0"/>
          </a:p>
          <a:p>
            <a:pPr algn="l"/>
            <a:r>
              <a:rPr lang="ru-RU" b="1" i="0" dirty="0">
                <a:effectLst/>
              </a:rPr>
              <a:t>2. </a:t>
            </a:r>
            <a:r>
              <a:rPr lang="en-GB" b="1" i="0" dirty="0">
                <a:effectLst/>
              </a:rPr>
              <a:t>Action </a:t>
            </a:r>
            <a:r>
              <a:rPr lang="en-US" b="1" i="0" dirty="0">
                <a:effectLst/>
              </a:rPr>
              <a:t>I</a:t>
            </a:r>
            <a:r>
              <a:rPr lang="en-GB" b="1" i="0" dirty="0" err="1">
                <a:effectLst/>
              </a:rPr>
              <a:t>tems</a:t>
            </a:r>
            <a:r>
              <a:rPr lang="en-GB" b="0" i="0" dirty="0">
                <a:effectLst/>
              </a:rPr>
              <a:t> </a:t>
            </a:r>
            <a:r>
              <a:rPr lang="ru-RU" b="0" i="0" dirty="0">
                <a:effectLst/>
              </a:rPr>
              <a:t>в формате: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1" dirty="0">
                <a:effectLst/>
              </a:rPr>
              <a:t>Кто?</a:t>
            </a:r>
            <a:r>
              <a:rPr lang="ru-RU" b="0" i="0" dirty="0">
                <a:effectLst/>
              </a:rPr>
              <a:t> (1 ответственный).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1" dirty="0">
                <a:effectLst/>
              </a:rPr>
              <a:t>Что?</a:t>
            </a:r>
            <a:r>
              <a:rPr lang="ru-RU" b="0" i="0" dirty="0">
                <a:effectLst/>
              </a:rPr>
              <a:t> (конкретное действие).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1" dirty="0">
                <a:effectLst/>
              </a:rPr>
              <a:t>Когда?</a:t>
            </a:r>
            <a:r>
              <a:rPr lang="ru-RU" b="0" i="0" dirty="0">
                <a:effectLst/>
              </a:rPr>
              <a:t> (дедлайн).</a:t>
            </a:r>
          </a:p>
          <a:p>
            <a:pPr lvl="1" algn="l"/>
            <a:endParaRPr lang="ru-RU" b="0" i="0" dirty="0">
              <a:effectLst/>
            </a:endParaRPr>
          </a:p>
          <a:p>
            <a:pPr algn="l"/>
            <a:r>
              <a:rPr lang="ru-RU" b="1" i="0" dirty="0">
                <a:effectLst/>
              </a:rPr>
              <a:t>3. Протокол:</a:t>
            </a:r>
            <a:r>
              <a:rPr lang="ru-RU" b="0" i="0" dirty="0">
                <a:effectLst/>
              </a:rPr>
              <a:t> </a:t>
            </a:r>
            <a:r>
              <a:rPr lang="ru-RU" dirty="0"/>
              <a:t>р</a:t>
            </a:r>
            <a:r>
              <a:rPr lang="ru-RU" b="0" i="0" dirty="0">
                <a:effectLst/>
              </a:rPr>
              <a:t>ассылается в течение 1 часа после встречи.</a:t>
            </a:r>
          </a:p>
          <a:p>
            <a:pPr algn="l"/>
            <a:endParaRPr lang="ru-RU" b="1" i="0" dirty="0">
              <a:effectLst/>
            </a:endParaRPr>
          </a:p>
          <a:p>
            <a:pPr algn="l"/>
            <a:endParaRPr lang="ru-RU" b="1" dirty="0"/>
          </a:p>
          <a:p>
            <a:pPr algn="l"/>
            <a:r>
              <a:rPr lang="ru-RU" b="1" i="0" dirty="0">
                <a:solidFill>
                  <a:srgbClr val="FF0000"/>
                </a:solidFill>
                <a:effectLst/>
              </a:rPr>
              <a:t>Ошибки:</a:t>
            </a:r>
            <a:endParaRPr lang="ru-RU" b="0" i="0" dirty="0">
              <a:solidFill>
                <a:srgbClr val="FF0000"/>
              </a:solidFill>
              <a:effectLst/>
            </a:endParaRPr>
          </a:p>
          <a:p>
            <a:pPr marL="285750" indent="-285750" algn="l">
              <a:buClr>
                <a:srgbClr val="FF0000"/>
              </a:buClr>
              <a:buFont typeface="Системный шрифт, обычный"/>
              <a:buChar char="❌"/>
            </a:pPr>
            <a:r>
              <a:rPr lang="ru-RU" dirty="0"/>
              <a:t>н</a:t>
            </a:r>
            <a:r>
              <a:rPr lang="ru-RU" b="0" i="0" dirty="0">
                <a:effectLst/>
              </a:rPr>
              <a:t>ет чётких </a:t>
            </a:r>
            <a:r>
              <a:rPr lang="en-GB" b="0" i="0" dirty="0">
                <a:effectLst/>
              </a:rPr>
              <a:t>next steps → </a:t>
            </a:r>
            <a:r>
              <a:rPr lang="ru-RU" b="0" i="0" dirty="0">
                <a:effectLst/>
              </a:rPr>
              <a:t>«Обсудим позже» = провал</a:t>
            </a:r>
          </a:p>
          <a:p>
            <a:pPr marL="285750" indent="-285750" algn="l">
              <a:buClr>
                <a:srgbClr val="FF0000"/>
              </a:buClr>
              <a:buFont typeface="Системный шрифт, обычный"/>
              <a:buChar char="❌"/>
            </a:pPr>
            <a:r>
              <a:rPr lang="ru-RU" dirty="0"/>
              <a:t>о</a:t>
            </a:r>
            <a:r>
              <a:rPr lang="ru-RU" b="0" i="0" dirty="0">
                <a:effectLst/>
              </a:rPr>
              <a:t>тветственный не подтвердил задачу → высокий риск срыва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22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2E653-E719-9E98-8DF1-659F65EA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совещаний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61BC804-BCB4-A337-BA6B-78DA02042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738714"/>
              </p:ext>
            </p:extLst>
          </p:nvPr>
        </p:nvGraphicFramePr>
        <p:xfrm>
          <a:off x="432619" y="1284014"/>
          <a:ext cx="10515599" cy="3695700"/>
        </p:xfrm>
        <a:graphic>
          <a:graphicData uri="http://schemas.openxmlformats.org/drawingml/2006/table">
            <a:tbl>
              <a:tblPr/>
              <a:tblGrid>
                <a:gridCol w="2593952">
                  <a:extLst>
                    <a:ext uri="{9D8B030D-6E8A-4147-A177-3AD203B41FA5}">
                      <a16:colId xmlns:a16="http://schemas.microsoft.com/office/drawing/2014/main" val="1844935560"/>
                    </a:ext>
                  </a:extLst>
                </a:gridCol>
                <a:gridCol w="2640549">
                  <a:extLst>
                    <a:ext uri="{9D8B030D-6E8A-4147-A177-3AD203B41FA5}">
                      <a16:colId xmlns:a16="http://schemas.microsoft.com/office/drawing/2014/main" val="474902458"/>
                    </a:ext>
                  </a:extLst>
                </a:gridCol>
                <a:gridCol w="2640549">
                  <a:extLst>
                    <a:ext uri="{9D8B030D-6E8A-4147-A177-3AD203B41FA5}">
                      <a16:colId xmlns:a16="http://schemas.microsoft.com/office/drawing/2014/main" val="686561666"/>
                    </a:ext>
                  </a:extLst>
                </a:gridCol>
                <a:gridCol w="2640549">
                  <a:extLst>
                    <a:ext uri="{9D8B030D-6E8A-4147-A177-3AD203B41FA5}">
                      <a16:colId xmlns:a16="http://schemas.microsoft.com/office/drawing/2014/main" val="41846840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solidFill>
                            <a:srgbClr val="404040"/>
                          </a:solidFill>
                          <a:effectLst/>
                        </a:rPr>
                        <a:t>Тип</a:t>
                      </a: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solidFill>
                            <a:srgbClr val="404040"/>
                          </a:solidFill>
                          <a:effectLst/>
                        </a:rPr>
                        <a:t>Частота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solidFill>
                            <a:srgbClr val="404040"/>
                          </a:solidFill>
                          <a:effectLst/>
                        </a:rPr>
                        <a:t>Длительность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solidFill>
                            <a:srgbClr val="404040"/>
                          </a:solidFill>
                          <a:effectLst/>
                        </a:rPr>
                        <a:t>Цель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331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Daily Stand-up</a:t>
                      </a:r>
                      <a:endParaRPr lang="en-GB">
                        <a:effectLst/>
                      </a:endParaRP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Ежедневно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15 минут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Синхронизация 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(что сделал / план / проблемы)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153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>
                          <a:effectLst/>
                        </a:rPr>
                        <a:t>Планирование</a:t>
                      </a:r>
                      <a:endParaRPr lang="ru-RU" dirty="0">
                        <a:effectLst/>
                      </a:endParaRP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Раз в спринт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1–2 часа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Определить задачи 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на итерацию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292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Ретроспектива</a:t>
                      </a:r>
                      <a:endParaRPr lang="ru-RU">
                        <a:effectLst/>
                      </a:endParaRP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Раз в спринт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1–1,5 часа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Анализ процессов улучшения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608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Problem-solving</a:t>
                      </a:r>
                      <a:endParaRPr lang="en-GB">
                        <a:effectLst/>
                      </a:endParaRP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По мере необходимости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30–60 минут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Глубокий разбор конкретной проблемы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409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98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111F7-B042-E296-4846-4B64207CD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Деловая переписка</a:t>
            </a:r>
          </a:p>
        </p:txBody>
      </p:sp>
    </p:spTree>
    <p:extLst>
      <p:ext uri="{BB962C8B-B14F-4D97-AF65-F5344CB8AC3E}">
        <p14:creationId xmlns:p14="http://schemas.microsoft.com/office/powerpoint/2010/main" val="1372756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B0D7D-B2CE-57B0-C532-1FE6A5EB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42994"/>
            <a:ext cx="9415914" cy="1772793"/>
          </a:xfrm>
        </p:spPr>
        <p:txBody>
          <a:bodyPr/>
          <a:lstStyle/>
          <a:p>
            <a:r>
              <a:rPr lang="ru-RU" dirty="0"/>
              <a:t>Коммуникационные каналы </a:t>
            </a:r>
            <a:br>
              <a:rPr lang="ru-RU" dirty="0"/>
            </a:br>
            <a:r>
              <a:rPr lang="ru-RU" dirty="0"/>
              <a:t>и инструменты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747161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6E345-C6AD-29F7-E03A-4A23FC37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Инструменты проведения совещаний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0D09C2-AD7C-B977-0D00-8D047FFE3BDE}"/>
              </a:ext>
            </a:extLst>
          </p:cNvPr>
          <p:cNvSpPr txBox="1"/>
          <p:nvPr/>
        </p:nvSpPr>
        <p:spPr bwMode="auto">
          <a:xfrm>
            <a:off x="322288" y="1101538"/>
            <a:ext cx="10650511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000" b="1" i="0" dirty="0">
                <a:effectLst/>
              </a:rPr>
              <a:t>Календарь:</a:t>
            </a:r>
            <a:r>
              <a:rPr lang="ru-RU" sz="2000" b="0" i="0" dirty="0">
                <a:effectLst/>
              </a:rPr>
              <a:t> </a:t>
            </a:r>
            <a:r>
              <a:rPr lang="en-GB" sz="2000" b="0" i="0" dirty="0">
                <a:effectLst/>
              </a:rPr>
              <a:t>Outlook</a:t>
            </a:r>
            <a:r>
              <a:rPr lang="ru-RU" sz="2000" b="0" i="0" dirty="0">
                <a:effectLst/>
              </a:rPr>
              <a:t> </a:t>
            </a:r>
            <a:r>
              <a:rPr lang="en-GB" sz="2000" b="0" i="0" dirty="0">
                <a:effectLst/>
              </a:rPr>
              <a:t>/</a:t>
            </a:r>
            <a:r>
              <a:rPr lang="ru-RU" sz="2000" b="0" i="0" dirty="0">
                <a:effectLst/>
              </a:rPr>
              <a:t> </a:t>
            </a:r>
            <a:r>
              <a:rPr lang="en-GB" sz="2000" b="0" i="0" dirty="0">
                <a:effectLst/>
              </a:rPr>
              <a:t>Google Calendar (</a:t>
            </a:r>
            <a:r>
              <a:rPr lang="ru-RU" sz="2000" b="0" i="0" dirty="0">
                <a:effectLst/>
              </a:rPr>
              <a:t>блокировка буферного времени до/после)</a:t>
            </a:r>
          </a:p>
          <a:p>
            <a:pPr algn="l">
              <a:lnSpc>
                <a:spcPct val="150000"/>
              </a:lnSpc>
            </a:pPr>
            <a:r>
              <a:rPr lang="ru-RU" sz="2000" b="1" i="0" dirty="0">
                <a:effectLst/>
              </a:rPr>
              <a:t>Документирование:</a:t>
            </a:r>
            <a:r>
              <a:rPr lang="ru-RU" sz="2000" b="0" i="0" dirty="0">
                <a:effectLst/>
              </a:rPr>
              <a:t> </a:t>
            </a:r>
            <a:r>
              <a:rPr lang="en-GB" sz="2000" b="0" i="0" dirty="0">
                <a:effectLst/>
              </a:rPr>
              <a:t>Confluence/Notion (</a:t>
            </a:r>
            <a:r>
              <a:rPr lang="ru-RU" sz="2000" b="0" i="0" dirty="0">
                <a:effectLst/>
              </a:rPr>
              <a:t>шаблоны протоколов)</a:t>
            </a:r>
          </a:p>
          <a:p>
            <a:pPr algn="l">
              <a:lnSpc>
                <a:spcPct val="150000"/>
              </a:lnSpc>
            </a:pPr>
            <a:r>
              <a:rPr lang="ru-RU" sz="2000" b="1" i="0" dirty="0">
                <a:effectLst/>
              </a:rPr>
              <a:t>Таймер:</a:t>
            </a:r>
            <a:r>
              <a:rPr lang="ru-RU" sz="2000" b="0" i="0" dirty="0">
                <a:effectLst/>
              </a:rPr>
              <a:t> </a:t>
            </a:r>
            <a:r>
              <a:rPr lang="en-GB" sz="2000" b="0" i="0" dirty="0">
                <a:effectLst/>
              </a:rPr>
              <a:t>Meeting Timer </a:t>
            </a:r>
            <a:r>
              <a:rPr lang="en-US" sz="2000" dirty="0"/>
              <a:t>/</a:t>
            </a:r>
            <a:r>
              <a:rPr lang="ru-RU" sz="2000" b="0" i="0" dirty="0">
                <a:effectLst/>
              </a:rPr>
              <a:t> </a:t>
            </a:r>
            <a:r>
              <a:rPr lang="en-GB" sz="2000" b="0" i="0" dirty="0">
                <a:effectLst/>
              </a:rPr>
              <a:t>Zoom-</a:t>
            </a:r>
            <a:r>
              <a:rPr lang="ru-RU" sz="2000" b="0" i="0" dirty="0">
                <a:effectLst/>
              </a:rPr>
              <a:t>таймер</a:t>
            </a:r>
          </a:p>
          <a:p>
            <a:pPr algn="l">
              <a:lnSpc>
                <a:spcPct val="150000"/>
              </a:lnSpc>
            </a:pPr>
            <a:r>
              <a:rPr lang="ru-RU" sz="2000" b="1" i="0" dirty="0">
                <a:effectLst/>
              </a:rPr>
              <a:t>Доски:</a:t>
            </a:r>
            <a:r>
              <a:rPr lang="ru-RU" sz="2000" b="0" i="0" dirty="0">
                <a:effectLst/>
              </a:rPr>
              <a:t> </a:t>
            </a:r>
            <a:r>
              <a:rPr lang="en-GB" sz="2000" b="0" i="0" dirty="0">
                <a:effectLst/>
              </a:rPr>
              <a:t>Miro/</a:t>
            </a:r>
            <a:r>
              <a:rPr lang="en-US" sz="2000" dirty="0"/>
              <a:t>Holst/</a:t>
            </a:r>
            <a:r>
              <a:rPr lang="en-GB" sz="2000" b="0" i="0" dirty="0">
                <a:effectLst/>
              </a:rPr>
              <a:t>Mural </a:t>
            </a:r>
            <a:r>
              <a:rPr lang="ru-RU" sz="2000" b="0" i="0" dirty="0">
                <a:effectLst/>
              </a:rPr>
              <a:t>для визуализации идей</a:t>
            </a:r>
          </a:p>
        </p:txBody>
      </p:sp>
    </p:spTree>
    <p:extLst>
      <p:ext uri="{BB962C8B-B14F-4D97-AF65-F5344CB8AC3E}">
        <p14:creationId xmlns:p14="http://schemas.microsoft.com/office/powerpoint/2010/main" val="1905380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4F041-EF49-D8BA-D8B1-9A27CC5DC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Инструменты коммуникации</a:t>
            </a:r>
          </a:p>
        </p:txBody>
      </p:sp>
      <p:grpSp>
        <p:nvGrpSpPr>
          <p:cNvPr id="4" name="Рисунок 2">
            <a:extLst>
              <a:ext uri="{FF2B5EF4-FFF2-40B4-BE49-F238E27FC236}">
                <a16:creationId xmlns:a16="http://schemas.microsoft.com/office/drawing/2014/main" id="{380034CB-1287-5151-69FD-6E2B317F7506}"/>
              </a:ext>
            </a:extLst>
          </p:cNvPr>
          <p:cNvGrpSpPr/>
          <p:nvPr/>
        </p:nvGrpSpPr>
        <p:grpSpPr>
          <a:xfrm>
            <a:off x="372942" y="1368771"/>
            <a:ext cx="10082822" cy="4123639"/>
            <a:chOff x="372942" y="1368771"/>
            <a:chExt cx="10082822" cy="4123639"/>
          </a:xfrm>
        </p:grpSpPr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EFFB33F0-9BF7-D4CC-2B5E-71D8D68E6A0C}"/>
                </a:ext>
              </a:extLst>
            </p:cNvPr>
            <p:cNvSpPr/>
            <p:nvPr/>
          </p:nvSpPr>
          <p:spPr>
            <a:xfrm>
              <a:off x="382128" y="1368771"/>
              <a:ext cx="3357875" cy="589095"/>
            </a:xfrm>
            <a:custGeom>
              <a:avLst/>
              <a:gdLst>
                <a:gd name="connsiteX0" fmla="*/ -98 w 3357875"/>
                <a:gd name="connsiteY0" fmla="*/ -220 h 589095"/>
                <a:gd name="connsiteX1" fmla="*/ 3357778 w 3357875"/>
                <a:gd name="connsiteY1" fmla="*/ -220 h 589095"/>
                <a:gd name="connsiteX2" fmla="*/ 3357778 w 3357875"/>
                <a:gd name="connsiteY2" fmla="*/ 588876 h 589095"/>
                <a:gd name="connsiteX3" fmla="*/ -98 w 3357875"/>
                <a:gd name="connsiteY3" fmla="*/ 588876 h 58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7875" h="589095">
                  <a:moveTo>
                    <a:pt x="-98" y="-220"/>
                  </a:moveTo>
                  <a:lnTo>
                    <a:pt x="3357778" y="-220"/>
                  </a:lnTo>
                  <a:lnTo>
                    <a:pt x="3357778" y="588876"/>
                  </a:lnTo>
                  <a:lnTo>
                    <a:pt x="-98" y="588876"/>
                  </a:lnTo>
                  <a:close/>
                </a:path>
              </a:pathLst>
            </a:custGeom>
            <a:solidFill>
              <a:srgbClr val="79DBFE"/>
            </a:solidFill>
            <a:ln w="5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517FC289-1720-86A7-327F-2D4BD78F347A}"/>
                </a:ext>
              </a:extLst>
            </p:cNvPr>
            <p:cNvSpPr/>
            <p:nvPr/>
          </p:nvSpPr>
          <p:spPr>
            <a:xfrm>
              <a:off x="3740004" y="1368771"/>
              <a:ext cx="3357880" cy="589095"/>
            </a:xfrm>
            <a:custGeom>
              <a:avLst/>
              <a:gdLst>
                <a:gd name="connsiteX0" fmla="*/ -98 w 3357880"/>
                <a:gd name="connsiteY0" fmla="*/ -220 h 589095"/>
                <a:gd name="connsiteX1" fmla="*/ 3357783 w 3357880"/>
                <a:gd name="connsiteY1" fmla="*/ -220 h 589095"/>
                <a:gd name="connsiteX2" fmla="*/ 3357783 w 3357880"/>
                <a:gd name="connsiteY2" fmla="*/ 588876 h 589095"/>
                <a:gd name="connsiteX3" fmla="*/ -98 w 3357880"/>
                <a:gd name="connsiteY3" fmla="*/ 588876 h 58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7880" h="589095">
                  <a:moveTo>
                    <a:pt x="-98" y="-220"/>
                  </a:moveTo>
                  <a:lnTo>
                    <a:pt x="3357783" y="-220"/>
                  </a:lnTo>
                  <a:lnTo>
                    <a:pt x="3357783" y="588876"/>
                  </a:lnTo>
                  <a:lnTo>
                    <a:pt x="-98" y="588876"/>
                  </a:lnTo>
                  <a:close/>
                </a:path>
              </a:pathLst>
            </a:custGeom>
            <a:solidFill>
              <a:srgbClr val="79DBFE"/>
            </a:solidFill>
            <a:ln w="5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23DCFE06-5B98-9E17-82CC-F756847246F4}"/>
                </a:ext>
              </a:extLst>
            </p:cNvPr>
            <p:cNvSpPr/>
            <p:nvPr/>
          </p:nvSpPr>
          <p:spPr>
            <a:xfrm>
              <a:off x="7097884" y="1368771"/>
              <a:ext cx="3357880" cy="589095"/>
            </a:xfrm>
            <a:custGeom>
              <a:avLst/>
              <a:gdLst>
                <a:gd name="connsiteX0" fmla="*/ -98 w 3357880"/>
                <a:gd name="connsiteY0" fmla="*/ -220 h 589095"/>
                <a:gd name="connsiteX1" fmla="*/ 3357783 w 3357880"/>
                <a:gd name="connsiteY1" fmla="*/ -220 h 589095"/>
                <a:gd name="connsiteX2" fmla="*/ 3357783 w 3357880"/>
                <a:gd name="connsiteY2" fmla="*/ 588876 h 589095"/>
                <a:gd name="connsiteX3" fmla="*/ -98 w 3357880"/>
                <a:gd name="connsiteY3" fmla="*/ 588876 h 58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7880" h="589095">
                  <a:moveTo>
                    <a:pt x="-98" y="-220"/>
                  </a:moveTo>
                  <a:lnTo>
                    <a:pt x="3357783" y="-220"/>
                  </a:lnTo>
                  <a:lnTo>
                    <a:pt x="3357783" y="588876"/>
                  </a:lnTo>
                  <a:lnTo>
                    <a:pt x="-98" y="588876"/>
                  </a:lnTo>
                  <a:close/>
                </a:path>
              </a:pathLst>
            </a:custGeom>
            <a:solidFill>
              <a:srgbClr val="79DBFE"/>
            </a:solidFill>
            <a:ln w="5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28D7B4BD-1AB6-BC5D-C611-8D0AD7E98742}"/>
                </a:ext>
              </a:extLst>
            </p:cNvPr>
            <p:cNvSpPr/>
            <p:nvPr/>
          </p:nvSpPr>
          <p:spPr>
            <a:xfrm>
              <a:off x="382128" y="1957867"/>
              <a:ext cx="3357875" cy="1472726"/>
            </a:xfrm>
            <a:custGeom>
              <a:avLst/>
              <a:gdLst>
                <a:gd name="connsiteX0" fmla="*/ -98 w 3357875"/>
                <a:gd name="connsiteY0" fmla="*/ -220 h 1472726"/>
                <a:gd name="connsiteX1" fmla="*/ 3357778 w 3357875"/>
                <a:gd name="connsiteY1" fmla="*/ -220 h 1472726"/>
                <a:gd name="connsiteX2" fmla="*/ 3357778 w 3357875"/>
                <a:gd name="connsiteY2" fmla="*/ 1472506 h 1472726"/>
                <a:gd name="connsiteX3" fmla="*/ -98 w 3357875"/>
                <a:gd name="connsiteY3" fmla="*/ 1472506 h 147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7875" h="1472726">
                  <a:moveTo>
                    <a:pt x="-98" y="-220"/>
                  </a:moveTo>
                  <a:lnTo>
                    <a:pt x="3357778" y="-220"/>
                  </a:lnTo>
                  <a:lnTo>
                    <a:pt x="3357778" y="1472506"/>
                  </a:lnTo>
                  <a:lnTo>
                    <a:pt x="-98" y="1472506"/>
                  </a:lnTo>
                  <a:close/>
                </a:path>
              </a:pathLst>
            </a:custGeom>
            <a:solidFill>
              <a:srgbClr val="BCEDFF"/>
            </a:solidFill>
            <a:ln w="5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801C7A40-D26E-A337-31F3-BA4F30280C2E}"/>
                </a:ext>
              </a:extLst>
            </p:cNvPr>
            <p:cNvSpPr/>
            <p:nvPr/>
          </p:nvSpPr>
          <p:spPr>
            <a:xfrm>
              <a:off x="382128" y="3430593"/>
              <a:ext cx="3357875" cy="1030905"/>
            </a:xfrm>
            <a:custGeom>
              <a:avLst/>
              <a:gdLst>
                <a:gd name="connsiteX0" fmla="*/ -98 w 3357875"/>
                <a:gd name="connsiteY0" fmla="*/ -220 h 1030905"/>
                <a:gd name="connsiteX1" fmla="*/ 3357778 w 3357875"/>
                <a:gd name="connsiteY1" fmla="*/ -220 h 1030905"/>
                <a:gd name="connsiteX2" fmla="*/ 3357778 w 3357875"/>
                <a:gd name="connsiteY2" fmla="*/ 1030686 h 1030905"/>
                <a:gd name="connsiteX3" fmla="*/ -98 w 3357875"/>
                <a:gd name="connsiteY3" fmla="*/ 1030686 h 103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7875" h="1030905">
                  <a:moveTo>
                    <a:pt x="-98" y="-220"/>
                  </a:moveTo>
                  <a:lnTo>
                    <a:pt x="3357778" y="-220"/>
                  </a:lnTo>
                  <a:lnTo>
                    <a:pt x="3357778" y="1030686"/>
                  </a:lnTo>
                  <a:lnTo>
                    <a:pt x="-98" y="1030686"/>
                  </a:lnTo>
                  <a:close/>
                </a:path>
              </a:pathLst>
            </a:custGeom>
            <a:solidFill>
              <a:srgbClr val="BCEDFF"/>
            </a:solidFill>
            <a:ln w="5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D13FC168-4870-C520-6791-3B823DF7131B}"/>
                </a:ext>
              </a:extLst>
            </p:cNvPr>
            <p:cNvSpPr/>
            <p:nvPr/>
          </p:nvSpPr>
          <p:spPr>
            <a:xfrm>
              <a:off x="382128" y="4461499"/>
              <a:ext cx="3357875" cy="1030911"/>
            </a:xfrm>
            <a:custGeom>
              <a:avLst/>
              <a:gdLst>
                <a:gd name="connsiteX0" fmla="*/ -98 w 3357875"/>
                <a:gd name="connsiteY0" fmla="*/ -220 h 1030911"/>
                <a:gd name="connsiteX1" fmla="*/ 3357778 w 3357875"/>
                <a:gd name="connsiteY1" fmla="*/ -220 h 1030911"/>
                <a:gd name="connsiteX2" fmla="*/ 3357778 w 3357875"/>
                <a:gd name="connsiteY2" fmla="*/ 1030691 h 1030911"/>
                <a:gd name="connsiteX3" fmla="*/ -98 w 3357875"/>
                <a:gd name="connsiteY3" fmla="*/ 1030691 h 103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7875" h="1030911">
                  <a:moveTo>
                    <a:pt x="-98" y="-220"/>
                  </a:moveTo>
                  <a:lnTo>
                    <a:pt x="3357778" y="-220"/>
                  </a:lnTo>
                  <a:lnTo>
                    <a:pt x="3357778" y="1030691"/>
                  </a:lnTo>
                  <a:lnTo>
                    <a:pt x="-98" y="1030691"/>
                  </a:lnTo>
                  <a:close/>
                </a:path>
              </a:pathLst>
            </a:custGeom>
            <a:solidFill>
              <a:srgbClr val="BCEDFF"/>
            </a:solidFill>
            <a:ln w="5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704A46-68C0-A856-B330-7C815CE81521}"/>
                </a:ext>
              </a:extLst>
            </p:cNvPr>
            <p:cNvSpPr txBox="1"/>
            <p:nvPr/>
          </p:nvSpPr>
          <p:spPr bwMode="auto">
            <a:xfrm>
              <a:off x="7674011" y="1480790"/>
              <a:ext cx="1899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b="1" spc="0" baseline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Преимущества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992659-2258-6819-ECC3-112F0516DC9A}"/>
                </a:ext>
              </a:extLst>
            </p:cNvPr>
            <p:cNvSpPr txBox="1"/>
            <p:nvPr/>
          </p:nvSpPr>
          <p:spPr bwMode="auto">
            <a:xfrm>
              <a:off x="4007680" y="1480790"/>
              <a:ext cx="2412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b="1" spc="0" baseline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Функциональность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0D7970-3D3F-1EC9-D147-2096FE2FD7B3}"/>
                </a:ext>
              </a:extLst>
            </p:cNvPr>
            <p:cNvSpPr txBox="1"/>
            <p:nvPr/>
          </p:nvSpPr>
          <p:spPr bwMode="auto">
            <a:xfrm>
              <a:off x="1160690" y="1480790"/>
              <a:ext cx="1555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b="1" spc="0" baseline="0" dirty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Инструмент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054F06-FB4F-01F1-43BD-F96C166A7525}"/>
                </a:ext>
              </a:extLst>
            </p:cNvPr>
            <p:cNvSpPr txBox="1"/>
            <p:nvPr/>
          </p:nvSpPr>
          <p:spPr bwMode="auto">
            <a:xfrm>
              <a:off x="7088698" y="2313129"/>
              <a:ext cx="28312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pc="0" baseline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Быстрая коммуникация,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2FA804-828A-5890-0B9A-67B2E57524B3}"/>
                </a:ext>
              </a:extLst>
            </p:cNvPr>
            <p:cNvSpPr txBox="1"/>
            <p:nvPr/>
          </p:nvSpPr>
          <p:spPr bwMode="auto">
            <a:xfrm>
              <a:off x="7088698" y="2540131"/>
              <a:ext cx="3108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pc="0" baseline="0" dirty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возможность интеграции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999321-1B71-DDAE-8E0C-79E7752030F5}"/>
                </a:ext>
              </a:extLst>
            </p:cNvPr>
            <p:cNvSpPr txBox="1"/>
            <p:nvPr/>
          </p:nvSpPr>
          <p:spPr bwMode="auto">
            <a:xfrm>
              <a:off x="7088698" y="2777942"/>
              <a:ext cx="2473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dirty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с </a:t>
              </a:r>
              <a:r>
                <a:rPr lang="ru-RU" spc="0" baseline="0" dirty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д</a:t>
              </a:r>
              <a:r>
                <a:rPr lang="ru-RU" spc="0" baseline="0" dirty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ругими системами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61AEED-E2AC-426E-2B86-A977F1481759}"/>
                </a:ext>
              </a:extLst>
            </p:cNvPr>
            <p:cNvSpPr txBox="1"/>
            <p:nvPr/>
          </p:nvSpPr>
          <p:spPr bwMode="auto">
            <a:xfrm>
              <a:off x="3730817" y="2313129"/>
              <a:ext cx="3376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pc="0" baseline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Чат для мгновенного обмена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B99A5F-792A-B742-7FBB-9DCDF847DEAE}"/>
                </a:ext>
              </a:extLst>
            </p:cNvPr>
            <p:cNvSpPr txBox="1"/>
            <p:nvPr/>
          </p:nvSpPr>
          <p:spPr bwMode="auto">
            <a:xfrm>
              <a:off x="3730817" y="2540131"/>
              <a:ext cx="2991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pc="0" baseline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сообщениями, групповые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2A1B61-8F4A-4110-9FC6-F632C0562B9D}"/>
                </a:ext>
              </a:extLst>
            </p:cNvPr>
            <p:cNvSpPr txBox="1"/>
            <p:nvPr/>
          </p:nvSpPr>
          <p:spPr bwMode="auto">
            <a:xfrm>
              <a:off x="3730817" y="2777942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pc="0" baseline="0" dirty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каналы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2CFC02-F0EC-5EC5-E729-7453BDFA759C}"/>
                </a:ext>
              </a:extLst>
            </p:cNvPr>
            <p:cNvSpPr txBox="1"/>
            <p:nvPr/>
          </p:nvSpPr>
          <p:spPr bwMode="auto">
            <a:xfrm>
              <a:off x="372942" y="2507702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b="1" spc="0" baseline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Slack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BBDF9C6-7B0C-1B1F-35D2-89D5720FDE74}"/>
                </a:ext>
              </a:extLst>
            </p:cNvPr>
            <p:cNvSpPr txBox="1"/>
            <p:nvPr/>
          </p:nvSpPr>
          <p:spPr bwMode="auto">
            <a:xfrm>
              <a:off x="1165488" y="2507702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b="1" spc="0" baseline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/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EB52EE-D2A7-4123-51C4-42857D690DE2}"/>
                </a:ext>
              </a:extLst>
            </p:cNvPr>
            <p:cNvSpPr txBox="1"/>
            <p:nvPr/>
          </p:nvSpPr>
          <p:spPr bwMode="auto">
            <a:xfrm>
              <a:off x="1316857" y="2507702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b="1" spc="0" baseline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Microsoft Teams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361D39-05DA-D018-6C3B-5033601F3E4D}"/>
                </a:ext>
              </a:extLst>
            </p:cNvPr>
            <p:cNvSpPr txBox="1"/>
            <p:nvPr/>
          </p:nvSpPr>
          <p:spPr bwMode="auto">
            <a:xfrm>
              <a:off x="7088698" y="3680543"/>
              <a:ext cx="3066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pc="0" baseline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Повышение прозрачности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419C6C-BDF5-DA64-A408-46FF3537CDEE}"/>
                </a:ext>
              </a:extLst>
            </p:cNvPr>
            <p:cNvSpPr txBox="1"/>
            <p:nvPr/>
          </p:nvSpPr>
          <p:spPr bwMode="auto">
            <a:xfrm>
              <a:off x="7088698" y="3907544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pc="0" baseline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работы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A1B162-B7D2-3515-46BA-F5AE06898DB5}"/>
                </a:ext>
              </a:extLst>
            </p:cNvPr>
            <p:cNvSpPr txBox="1"/>
            <p:nvPr/>
          </p:nvSpPr>
          <p:spPr bwMode="auto">
            <a:xfrm>
              <a:off x="3730817" y="3680543"/>
              <a:ext cx="3153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pc="0" baseline="0" dirty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Учёт задач, отслеживание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9948EF-2ED5-4011-A911-D042D49F4477}"/>
                </a:ext>
              </a:extLst>
            </p:cNvPr>
            <p:cNvSpPr txBox="1"/>
            <p:nvPr/>
          </p:nvSpPr>
          <p:spPr bwMode="auto">
            <a:xfrm>
              <a:off x="3730817" y="3907544"/>
              <a:ext cx="1306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dirty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их </a:t>
              </a:r>
              <a:r>
                <a:rPr lang="ru-RU" spc="0" baseline="0" dirty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статуса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D7D5D7-C5C8-A1C2-AB75-A0BE5A60C915}"/>
                </a:ext>
              </a:extLst>
            </p:cNvPr>
            <p:cNvSpPr txBox="1"/>
            <p:nvPr/>
          </p:nvSpPr>
          <p:spPr bwMode="auto">
            <a:xfrm>
              <a:off x="372942" y="3761615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b="1" spc="0" baseline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Trello/Jira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C849B25-973A-96F8-FC4F-96E8E2E9C67B}"/>
                </a:ext>
              </a:extLst>
            </p:cNvPr>
            <p:cNvSpPr txBox="1"/>
            <p:nvPr/>
          </p:nvSpPr>
          <p:spPr bwMode="auto">
            <a:xfrm>
              <a:off x="7088698" y="4712859"/>
              <a:ext cx="3062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pc="0" baseline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Удобство для проведения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F0448C3-4D05-A662-9CE4-2C9CD1883185}"/>
                </a:ext>
              </a:extLst>
            </p:cNvPr>
            <p:cNvSpPr txBox="1"/>
            <p:nvPr/>
          </p:nvSpPr>
          <p:spPr bwMode="auto">
            <a:xfrm>
              <a:off x="7088698" y="4939861"/>
              <a:ext cx="1935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pc="0" baseline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брейнсторминга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368327-1626-2699-C058-897A732D908B}"/>
                </a:ext>
              </a:extLst>
            </p:cNvPr>
            <p:cNvSpPr txBox="1"/>
            <p:nvPr/>
          </p:nvSpPr>
          <p:spPr bwMode="auto">
            <a:xfrm>
              <a:off x="3730817" y="4712859"/>
              <a:ext cx="3312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pc="0" baseline="0" dirty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Совместные доски для идей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850270-FA58-AD02-73CC-D403300876A5}"/>
                </a:ext>
              </a:extLst>
            </p:cNvPr>
            <p:cNvSpPr txBox="1"/>
            <p:nvPr/>
          </p:nvSpPr>
          <p:spPr bwMode="auto">
            <a:xfrm>
              <a:off x="3730817" y="493986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pc="0" baseline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и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ADCEDC1-111C-A602-99C9-F994BF3105B7}"/>
                </a:ext>
              </a:extLst>
            </p:cNvPr>
            <p:cNvSpPr txBox="1"/>
            <p:nvPr/>
          </p:nvSpPr>
          <p:spPr bwMode="auto">
            <a:xfrm>
              <a:off x="3902178" y="4939861"/>
              <a:ext cx="1476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pc="0" baseline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обсуждений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D381BD-17F2-09B8-D9D6-3C66EA9B40C0}"/>
                </a:ext>
              </a:extLst>
            </p:cNvPr>
            <p:cNvSpPr txBox="1"/>
            <p:nvPr/>
          </p:nvSpPr>
          <p:spPr bwMode="auto">
            <a:xfrm>
              <a:off x="372942" y="4793931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b="1" spc="0" baseline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Miro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D9DE23-8FAB-A6D8-6ADF-55B9E93EB348}"/>
                </a:ext>
              </a:extLst>
            </p:cNvPr>
            <p:cNvSpPr txBox="1"/>
            <p:nvPr/>
          </p:nvSpPr>
          <p:spPr bwMode="auto">
            <a:xfrm>
              <a:off x="1026971" y="4793931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b="1" spc="0" baseline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/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0CA87F-192F-2C79-D5ED-C458DF886F74}"/>
                </a:ext>
              </a:extLst>
            </p:cNvPr>
            <p:cNvSpPr txBox="1"/>
            <p:nvPr/>
          </p:nvSpPr>
          <p:spPr bwMode="auto">
            <a:xfrm>
              <a:off x="1178340" y="4793931"/>
              <a:ext cx="2146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b="1" spc="0" baseline="0">
                  <a:ln/>
                  <a:solidFill>
                    <a:srgbClr val="03182B"/>
                  </a:solidFill>
                  <a:cs typeface="Arial"/>
                  <a:sym typeface="Arial"/>
                  <a:rtl val="0"/>
                </a:rPr>
                <a:t>Google Jamboard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637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915563" name="Прямоугольник: скругленные углы 5"/>
          <p:cNvSpPr/>
          <p:nvPr/>
        </p:nvSpPr>
        <p:spPr bwMode="auto">
          <a:xfrm>
            <a:off x="432592" y="1376361"/>
            <a:ext cx="11326019" cy="3665536"/>
          </a:xfrm>
          <a:prstGeom prst="roundRect">
            <a:avLst>
              <a:gd name="adj" fmla="val 342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>
              <a:spcAft>
                <a:spcPts val="599"/>
              </a:spcAft>
              <a:defRPr/>
            </a:pPr>
            <a:endParaRPr lang="ru-RU" sz="1600" b="1" dirty="0">
              <a:solidFill>
                <a:schemeClr val="bg2"/>
              </a:solidFill>
              <a:latin typeface="Arial"/>
            </a:endParaRPr>
          </a:p>
          <a:p>
            <a:pPr marL="342900" indent="-342900" rtl="0">
              <a:spcAft>
                <a:spcPts val="599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Принятие решений и распределение ответственности</a:t>
            </a:r>
          </a:p>
          <a:p>
            <a:pPr marL="342900" indent="-342900" rtl="0">
              <a:spcAft>
                <a:spcPts val="599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Эффективность встреч и совещаний</a:t>
            </a:r>
          </a:p>
          <a:p>
            <a:pPr marL="342900" indent="-342900" rtl="0">
              <a:spcAft>
                <a:spcPts val="599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Коммуникационные каналы и инструменты взаимодействия</a:t>
            </a:r>
          </a:p>
        </p:txBody>
      </p:sp>
      <p:sp>
        <p:nvSpPr>
          <p:cNvPr id="1651080654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444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План занятия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2423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7AC7B-8824-B182-CC5C-F0100AEE8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Инструменты коммуникации в </a:t>
            </a:r>
            <a:r>
              <a:rPr lang="ru-RU" dirty="0" err="1"/>
              <a:t>Иннотехе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B1A4379-49B2-49A0-FF9B-5F653A17E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092676"/>
              </p:ext>
            </p:extLst>
          </p:nvPr>
        </p:nvGraphicFramePr>
        <p:xfrm>
          <a:off x="432618" y="1137920"/>
          <a:ext cx="10283328" cy="321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3180">
                  <a:extLst>
                    <a:ext uri="{9D8B030D-6E8A-4147-A177-3AD203B41FA5}">
                      <a16:colId xmlns:a16="http://schemas.microsoft.com/office/drawing/2014/main" val="259223648"/>
                    </a:ext>
                  </a:extLst>
                </a:gridCol>
                <a:gridCol w="8250148">
                  <a:extLst>
                    <a:ext uri="{9D8B030D-6E8A-4147-A177-3AD203B41FA5}">
                      <a16:colId xmlns:a16="http://schemas.microsoft.com/office/drawing/2014/main" val="3268080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Инструмент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Функциональность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546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DION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Корпоративная видеосвязь и видеохостинг</a:t>
                      </a:r>
                    </a:p>
                    <a:p>
                      <a:r>
                        <a:rPr lang="ru-RU" sz="1600" dirty="0"/>
                        <a:t>Инструмент для проведения встреч, записи видео, хранилище видео,</a:t>
                      </a:r>
                    </a:p>
                    <a:p>
                      <a:r>
                        <a:rPr lang="ru-RU" sz="1600" dirty="0"/>
                        <a:t>чаты для обмена сообщениями</a:t>
                      </a:r>
                      <a:endParaRPr lang="en-US" sz="1600" dirty="0"/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bg2"/>
                          </a:solidFill>
                        </a:rPr>
                        <a:t>*</a:t>
                      </a:r>
                      <a:r>
                        <a:rPr lang="ru-RU" sz="1600" i="1" dirty="0">
                          <a:solidFill>
                            <a:schemeClr val="bg2"/>
                          </a:solidFill>
                        </a:rPr>
                        <a:t> Использование ИИ для </a:t>
                      </a:r>
                      <a:r>
                        <a:rPr lang="ru-RU" sz="1600" i="1" dirty="0" err="1">
                          <a:solidFill>
                            <a:schemeClr val="bg2"/>
                          </a:solidFill>
                        </a:rPr>
                        <a:t>транскрибации</a:t>
                      </a:r>
                      <a:r>
                        <a:rPr lang="ru-RU" sz="1600" i="1" dirty="0">
                          <a:solidFill>
                            <a:schemeClr val="bg2"/>
                          </a:solidFill>
                        </a:rPr>
                        <a:t> встреч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155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/>
                        <a:t>Сфера.Знания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Инструмент для хранения и управления знаниями в компании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695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С</a:t>
                      </a:r>
                      <a:r>
                        <a:rPr lang="en-US" sz="1600" dirty="0"/>
                        <a:t>loud T1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Облачное хранилище файлов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5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/>
                        <a:t>Сфера.Задачи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Инструмент управления задачами в рамках гибких методологий </a:t>
                      </a:r>
                      <a:r>
                        <a:rPr lang="en-GB" sz="16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Scrum, Agile, Kanban </a:t>
                      </a:r>
                      <a:r>
                        <a:rPr lang="ru-RU" sz="16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команд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358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589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69259-FDCD-02E1-97DE-53F803A5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Техники </a:t>
            </a:r>
            <a:r>
              <a:rPr lang="ru-RU" dirty="0" err="1"/>
              <a:t>фасилитации</a:t>
            </a:r>
            <a:endParaRPr lang="ru-RU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356E3BFB-B754-53CE-DD6E-A2B945263622}"/>
              </a:ext>
            </a:extLst>
          </p:cNvPr>
          <p:cNvSpPr/>
          <p:nvPr/>
        </p:nvSpPr>
        <p:spPr bwMode="auto">
          <a:xfrm>
            <a:off x="267727" y="1104127"/>
            <a:ext cx="10405270" cy="1414221"/>
          </a:xfrm>
          <a:prstGeom prst="round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i="0" dirty="0">
              <a:solidFill>
                <a:srgbClr val="000000"/>
              </a:solidFill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0" dirty="0" err="1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Фасилитация</a:t>
            </a:r>
            <a:r>
              <a:rPr lang="ru-RU" b="1" i="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или модерация </a:t>
            </a:r>
            <a:r>
              <a:rPr lang="ru-RU" b="0" i="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— это управление группой, которое устраняет барьеры в коммуникации и помогает достичь определённой цели (например, найти решение проблемы или сделать трудный выбор)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endParaRPr lang="ru-RU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8C11E8-6D4E-3B24-0CFA-5E5AC6EAC773}"/>
              </a:ext>
            </a:extLst>
          </p:cNvPr>
          <p:cNvSpPr txBox="1"/>
          <p:nvPr/>
        </p:nvSpPr>
        <p:spPr bwMode="auto">
          <a:xfrm>
            <a:off x="432619" y="3128179"/>
            <a:ext cx="61009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ru-RU" b="1" i="0" dirty="0">
                <a:solidFill>
                  <a:srgbClr val="404040"/>
                </a:solidFill>
                <a:effectLst/>
              </a:rPr>
              <a:t>Техники генерации идей.</a:t>
            </a:r>
            <a:endParaRPr lang="ru-RU" b="0" i="0" dirty="0">
              <a:solidFill>
                <a:srgbClr val="404040"/>
              </a:solidFill>
              <a:effectLst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b="1" i="0" dirty="0">
                <a:solidFill>
                  <a:srgbClr val="404040"/>
                </a:solidFill>
                <a:effectLst/>
              </a:rPr>
              <a:t>Техники структурирования информации.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i="0" dirty="0">
                <a:solidFill>
                  <a:srgbClr val="404040"/>
                </a:solidFill>
                <a:effectLst/>
              </a:rPr>
              <a:t>Техники анализа и принятия решений.</a:t>
            </a:r>
            <a:endParaRPr lang="ru-RU" b="0" i="0" dirty="0">
              <a:solidFill>
                <a:srgbClr val="404040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i="0" dirty="0">
                <a:solidFill>
                  <a:srgbClr val="404040"/>
                </a:solidFill>
                <a:effectLst/>
              </a:rPr>
              <a:t>Техники управления групповой динамикой.</a:t>
            </a:r>
            <a:endParaRPr lang="ru-RU" b="0" i="0" dirty="0">
              <a:solidFill>
                <a:srgbClr val="404040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i="0" dirty="0">
                <a:solidFill>
                  <a:srgbClr val="404040"/>
                </a:solidFill>
                <a:effectLst/>
              </a:rPr>
              <a:t>Техники завершения и фиксации результатов (ретроспективы).</a:t>
            </a:r>
            <a:endParaRPr lang="ru-RU" b="0" i="0" dirty="0">
              <a:solidFill>
                <a:srgbClr val="40404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3741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67F84-3B17-E35B-4BB3-5AA533EBE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Техники генерации идей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9A34E398-C653-E2C0-4B19-3156F55BEC64}"/>
              </a:ext>
            </a:extLst>
          </p:cNvPr>
          <p:cNvSpPr/>
          <p:nvPr/>
        </p:nvSpPr>
        <p:spPr bwMode="auto">
          <a:xfrm>
            <a:off x="516895" y="1223491"/>
            <a:ext cx="5337927" cy="5211217"/>
          </a:xfrm>
          <a:prstGeom prst="round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Мозговой штурм (классический)</a:t>
            </a: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i="0" u="sng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Как работает:</a:t>
            </a: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Участники свободно высказывают идеи без критики.</a:t>
            </a: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Все предложения фиксируются (на доске / в чате).</a:t>
            </a: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После — группировка и оценка.</a:t>
            </a: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i="0" u="sng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Правила:</a:t>
            </a:r>
          </a:p>
          <a:p>
            <a:r>
              <a:rPr lang="ru-RU" dirty="0">
                <a:solidFill>
                  <a:srgbClr val="404040"/>
                </a:solidFill>
                <a:ea typeface="Arial" panose="020B0604020202020204" pitchFamily="34" charset="0"/>
                <a:cs typeface="Arial" panose="020B0604020202020204" pitchFamily="34" charset="0"/>
              </a:rPr>
              <a:t>«Никаких „но“ </a:t>
            </a:r>
            <a:r>
              <a:rPr lang="ru-RU" sz="1800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на этапе генерации».</a:t>
            </a: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Квота: «Каждый должен предложить минимум 3 идеи».</a:t>
            </a: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i="0" u="sng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ИТ</a:t>
            </a:r>
            <a:r>
              <a:rPr lang="en-GB" sz="1800" b="1" i="0" u="sng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800" b="1" i="0" u="sng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пример:</a:t>
            </a: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Генерация названий для нового </a:t>
            </a:r>
            <a:r>
              <a:rPr lang="en-GB" sz="1800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API-</a:t>
            </a:r>
            <a:r>
              <a:rPr lang="ru-RU" sz="1800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сервиса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F80A44E-776A-CFDF-3FCE-D2ABDE328ABF}"/>
              </a:ext>
            </a:extLst>
          </p:cNvPr>
          <p:cNvSpPr/>
          <p:nvPr/>
        </p:nvSpPr>
        <p:spPr bwMode="auto">
          <a:xfrm>
            <a:off x="6337179" y="1223491"/>
            <a:ext cx="5337926" cy="3139321"/>
          </a:xfrm>
          <a:prstGeom prst="round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Метод </a:t>
            </a:r>
            <a:r>
              <a:rPr lang="ru-RU" b="1" dirty="0">
                <a:solidFill>
                  <a:srgbClr val="404040"/>
                </a:solidFill>
                <a:ea typeface="Arial" panose="020B0604020202020204" pitchFamily="34" charset="0"/>
                <a:cs typeface="Arial" panose="020B0604020202020204" pitchFamily="34" charset="0"/>
              </a:rPr>
              <a:t>6–3–5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0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6 участников → каждый пишет 3 идеи </a:t>
            </a:r>
            <a:br>
              <a:rPr lang="ru-RU" sz="1800" b="0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0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за 5 минут → передаёт лист соседу → повторяется 6 раундов.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Плюс:</a:t>
            </a:r>
            <a:r>
              <a:rPr lang="ru-RU" sz="1800" b="0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 Подходит для интровертов</a:t>
            </a:r>
            <a:endParaRPr lang="ru-RU" dirty="0">
              <a:effectLst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Системный шрифт, обычный"/>
              <a:buChar char="+"/>
            </a:pP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1957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03C06-B00E-1758-6728-49493F77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Техники структурирования информации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04C5AF4A-A6A3-9AE2-DEC1-517C34A70B86}"/>
              </a:ext>
            </a:extLst>
          </p:cNvPr>
          <p:cNvSpPr/>
          <p:nvPr/>
        </p:nvSpPr>
        <p:spPr bwMode="auto">
          <a:xfrm>
            <a:off x="516895" y="1223491"/>
            <a:ext cx="5337927" cy="3183617"/>
          </a:xfrm>
          <a:prstGeom prst="round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b="1" i="0" dirty="0">
                <a:solidFill>
                  <a:srgbClr val="404040"/>
                </a:solidFill>
                <a:effectLst/>
              </a:rPr>
              <a:t>Дот-</a:t>
            </a:r>
            <a:r>
              <a:rPr lang="ru-RU" b="1" i="0" dirty="0" err="1">
                <a:solidFill>
                  <a:srgbClr val="404040"/>
                </a:solidFill>
                <a:effectLst/>
              </a:rPr>
              <a:t>мокеринг</a:t>
            </a:r>
            <a:r>
              <a:rPr lang="ru-RU" b="1" i="0" dirty="0">
                <a:solidFill>
                  <a:srgbClr val="404040"/>
                </a:solidFill>
                <a:effectLst/>
              </a:rPr>
              <a:t> (</a:t>
            </a:r>
            <a:r>
              <a:rPr lang="en-GB" b="1" i="0" dirty="0">
                <a:solidFill>
                  <a:srgbClr val="404040"/>
                </a:solidFill>
                <a:effectLst/>
              </a:rPr>
              <a:t>Dot Voting)</a:t>
            </a:r>
            <a:endParaRPr lang="en-GB" b="0" i="0" dirty="0">
              <a:solidFill>
                <a:srgbClr val="404040"/>
              </a:solidFill>
              <a:effectLst/>
            </a:endParaRP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</a:rPr>
              <a:t>Шаги:</a:t>
            </a:r>
            <a:endParaRPr lang="ru-RU" b="0" i="0" dirty="0">
              <a:solidFill>
                <a:srgbClr val="404040"/>
              </a:solidFill>
              <a:effectLst/>
            </a:endParaRPr>
          </a:p>
          <a:p>
            <a:pPr marL="742950" lvl="1" indent="-285750" algn="l"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dirty="0">
                <a:solidFill>
                  <a:srgbClr val="404040"/>
                </a:solidFill>
              </a:rPr>
              <a:t>в</a:t>
            </a:r>
            <a:r>
              <a:rPr lang="ru-RU" b="0" i="0" dirty="0">
                <a:solidFill>
                  <a:srgbClr val="404040"/>
                </a:solidFill>
                <a:effectLst/>
              </a:rPr>
              <a:t>се идеи выписываются на доску</a:t>
            </a:r>
          </a:p>
          <a:p>
            <a:pPr marL="742950" lvl="1" indent="-285750"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b="0" i="0" dirty="0">
                <a:solidFill>
                  <a:srgbClr val="404040"/>
                </a:solidFill>
                <a:effectLst/>
              </a:rPr>
              <a:t>каждый участник получает </a:t>
            </a:r>
            <a:r>
              <a:rPr lang="ru-RU" dirty="0">
                <a:solidFill>
                  <a:srgbClr val="404040"/>
                </a:solidFill>
              </a:rPr>
              <a:t>3–5 </a:t>
            </a:r>
            <a:r>
              <a:rPr lang="ru-RU" b="0" i="0" dirty="0">
                <a:solidFill>
                  <a:srgbClr val="404040"/>
                </a:solidFill>
                <a:effectLst/>
              </a:rPr>
              <a:t>стикеров/точек</a:t>
            </a:r>
          </a:p>
          <a:p>
            <a:pPr marL="742950" lvl="1" indent="-285750" algn="l"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dirty="0">
                <a:solidFill>
                  <a:srgbClr val="404040"/>
                </a:solidFill>
              </a:rPr>
              <a:t>г</a:t>
            </a:r>
            <a:r>
              <a:rPr lang="ru-RU" b="0" i="0" dirty="0">
                <a:solidFill>
                  <a:srgbClr val="404040"/>
                </a:solidFill>
                <a:effectLst/>
              </a:rPr>
              <a:t>олосование расстановкой точек </a:t>
            </a:r>
            <a:br>
              <a:rPr lang="ru-RU" b="0" i="0" dirty="0">
                <a:solidFill>
                  <a:srgbClr val="404040"/>
                </a:solidFill>
                <a:effectLst/>
              </a:rPr>
            </a:br>
            <a:r>
              <a:rPr lang="ru-RU" b="0" i="0" dirty="0">
                <a:solidFill>
                  <a:srgbClr val="404040"/>
                </a:solidFill>
                <a:effectLst/>
              </a:rPr>
              <a:t>у приоритетных вариантов</a:t>
            </a: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</a:rPr>
              <a:t>Плюс:</a:t>
            </a:r>
            <a:r>
              <a:rPr lang="ru-RU" b="0" i="0" dirty="0">
                <a:solidFill>
                  <a:srgbClr val="404040"/>
                </a:solidFill>
                <a:effectLst/>
              </a:rPr>
              <a:t> визуализация консенсуса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BAAFC55A-6A78-3B36-9C5E-D86D2892849B}"/>
              </a:ext>
            </a:extLst>
          </p:cNvPr>
          <p:cNvSpPr/>
          <p:nvPr/>
        </p:nvSpPr>
        <p:spPr bwMode="auto">
          <a:xfrm>
            <a:off x="6096000" y="1223490"/>
            <a:ext cx="5337927" cy="3048707"/>
          </a:xfrm>
          <a:prstGeom prst="round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b="1" i="0" dirty="0">
                <a:solidFill>
                  <a:srgbClr val="404040"/>
                </a:solidFill>
                <a:effectLst/>
              </a:rPr>
              <a:t>Метод «Как/Как» (</a:t>
            </a:r>
            <a:r>
              <a:rPr lang="en-GB" b="1" i="0" dirty="0">
                <a:solidFill>
                  <a:srgbClr val="404040"/>
                </a:solidFill>
                <a:effectLst/>
              </a:rPr>
              <a:t>How-Now-Wow)</a:t>
            </a:r>
            <a:endParaRPr lang="en-GB" b="0" i="0" dirty="0">
              <a:solidFill>
                <a:srgbClr val="404040"/>
              </a:solidFill>
              <a:effectLst/>
            </a:endParaRPr>
          </a:p>
          <a:p>
            <a:pPr algn="l"/>
            <a:r>
              <a:rPr lang="ru-RU" b="0" i="0" dirty="0">
                <a:solidFill>
                  <a:srgbClr val="404040"/>
                </a:solidFill>
                <a:effectLst/>
              </a:rPr>
              <a:t>Идеи сортируются по:</a:t>
            </a:r>
          </a:p>
          <a:p>
            <a:pPr marL="742950" lvl="1" indent="-285750" algn="l">
              <a:buClr>
                <a:schemeClr val="bg2"/>
              </a:buClr>
              <a:buFont typeface="Системный шрифт, обычный"/>
              <a:buChar char="+"/>
            </a:pPr>
            <a:r>
              <a:rPr lang="en-GB" b="1" i="0" dirty="0">
                <a:solidFill>
                  <a:srgbClr val="404040"/>
                </a:solidFill>
                <a:effectLst/>
              </a:rPr>
              <a:t>How</a:t>
            </a:r>
            <a:r>
              <a:rPr lang="en-GB" b="0" i="0" dirty="0">
                <a:solidFill>
                  <a:srgbClr val="404040"/>
                </a:solidFill>
                <a:effectLst/>
              </a:rPr>
              <a:t> (</a:t>
            </a:r>
            <a:r>
              <a:rPr lang="ru-RU" b="0" i="0" dirty="0">
                <a:solidFill>
                  <a:srgbClr val="404040"/>
                </a:solidFill>
                <a:effectLst/>
              </a:rPr>
              <a:t>как сделать) — реалистичные</a:t>
            </a:r>
          </a:p>
          <a:p>
            <a:pPr marL="742950" lvl="1" indent="-285750" algn="l">
              <a:buClr>
                <a:schemeClr val="bg2"/>
              </a:buClr>
              <a:buFont typeface="Системный шрифт, обычный"/>
              <a:buChar char="+"/>
            </a:pPr>
            <a:r>
              <a:rPr lang="en-GB" b="1" i="0" dirty="0">
                <a:solidFill>
                  <a:srgbClr val="404040"/>
                </a:solidFill>
                <a:effectLst/>
              </a:rPr>
              <a:t>Now</a:t>
            </a:r>
            <a:r>
              <a:rPr lang="en-GB" b="0" i="0" dirty="0">
                <a:solidFill>
                  <a:srgbClr val="404040"/>
                </a:solidFill>
                <a:effectLst/>
              </a:rPr>
              <a:t> (</a:t>
            </a:r>
            <a:r>
              <a:rPr lang="ru-RU" b="0" i="0" dirty="0">
                <a:solidFill>
                  <a:srgbClr val="404040"/>
                </a:solidFill>
                <a:effectLst/>
              </a:rPr>
              <a:t>сейчас) — быстрые победы</a:t>
            </a:r>
          </a:p>
          <a:p>
            <a:pPr marL="742950" lvl="1" indent="-285750" algn="l">
              <a:buClr>
                <a:schemeClr val="bg2"/>
              </a:buClr>
              <a:buFont typeface="Системный шрифт, обычный"/>
              <a:buChar char="+"/>
            </a:pPr>
            <a:r>
              <a:rPr lang="en-GB" b="1" i="0" dirty="0">
                <a:solidFill>
                  <a:srgbClr val="404040"/>
                </a:solidFill>
                <a:effectLst/>
              </a:rPr>
              <a:t>Wow</a:t>
            </a:r>
            <a:r>
              <a:rPr lang="en-GB" b="0" i="0" dirty="0">
                <a:solidFill>
                  <a:srgbClr val="404040"/>
                </a:solidFill>
                <a:effectLst/>
              </a:rPr>
              <a:t> (</a:t>
            </a:r>
            <a:r>
              <a:rPr lang="ru-RU" b="0" i="0" dirty="0" err="1">
                <a:solidFill>
                  <a:srgbClr val="404040"/>
                </a:solidFill>
                <a:effectLst/>
              </a:rPr>
              <a:t>вау</a:t>
            </a:r>
            <a:r>
              <a:rPr lang="ru-RU" b="0" i="0" dirty="0">
                <a:solidFill>
                  <a:srgbClr val="404040"/>
                </a:solidFill>
                <a:effectLst/>
              </a:rPr>
              <a:t>!) — инновационные</a:t>
            </a:r>
          </a:p>
        </p:txBody>
      </p:sp>
    </p:spTree>
    <p:extLst>
      <p:ext uri="{BB962C8B-B14F-4D97-AF65-F5344CB8AC3E}">
        <p14:creationId xmlns:p14="http://schemas.microsoft.com/office/powerpoint/2010/main" val="2330866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03C06-B00E-1758-6728-49493F77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Техники для сложных дискуссий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341EE-3DB9-3CFC-92AC-0A8851A42E86}"/>
              </a:ext>
            </a:extLst>
          </p:cNvPr>
          <p:cNvSpPr txBox="1"/>
          <p:nvPr/>
        </p:nvSpPr>
        <p:spPr bwMode="auto">
          <a:xfrm>
            <a:off x="432619" y="1059517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«</a:t>
            </a:r>
            <a:r>
              <a:rPr lang="ru-RU" b="1" i="0" dirty="0">
                <a:effectLst/>
              </a:rPr>
              <a:t>Шесть шляп мышления» (де </a:t>
            </a:r>
            <a:r>
              <a:rPr lang="ru-RU" b="1" i="0" dirty="0" err="1">
                <a:effectLst/>
              </a:rPr>
              <a:t>Боно</a:t>
            </a:r>
            <a:r>
              <a:rPr lang="ru-RU" b="1" i="0" dirty="0">
                <a:effectLst/>
              </a:rPr>
              <a:t>)</a:t>
            </a:r>
            <a:endParaRPr lang="ru-RU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44EF780-716E-C8F7-CCFC-4EE84AC9B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572364"/>
              </p:ext>
            </p:extLst>
          </p:nvPr>
        </p:nvGraphicFramePr>
        <p:xfrm>
          <a:off x="432619" y="1694267"/>
          <a:ext cx="10515600" cy="3802380"/>
        </p:xfrm>
        <a:graphic>
          <a:graphicData uri="http://schemas.openxmlformats.org/drawingml/2006/table">
            <a:tbl>
              <a:tblPr/>
              <a:tblGrid>
                <a:gridCol w="3463718">
                  <a:extLst>
                    <a:ext uri="{9D8B030D-6E8A-4147-A177-3AD203B41FA5}">
                      <a16:colId xmlns:a16="http://schemas.microsoft.com/office/drawing/2014/main" val="367360707"/>
                    </a:ext>
                  </a:extLst>
                </a:gridCol>
                <a:gridCol w="3525941">
                  <a:extLst>
                    <a:ext uri="{9D8B030D-6E8A-4147-A177-3AD203B41FA5}">
                      <a16:colId xmlns:a16="http://schemas.microsoft.com/office/drawing/2014/main" val="810547854"/>
                    </a:ext>
                  </a:extLst>
                </a:gridCol>
                <a:gridCol w="3525941">
                  <a:extLst>
                    <a:ext uri="{9D8B030D-6E8A-4147-A177-3AD203B41FA5}">
                      <a16:colId xmlns:a16="http://schemas.microsoft.com/office/drawing/2014/main" val="9164609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solidFill>
                            <a:srgbClr val="404040"/>
                          </a:solidFill>
                          <a:effectLst/>
                        </a:rPr>
                        <a:t>Шляпа</a:t>
                      </a: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solidFill>
                            <a:srgbClr val="404040"/>
                          </a:solidFill>
                          <a:effectLst/>
                        </a:rPr>
                        <a:t>Фокус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>
                          <a:solidFill>
                            <a:srgbClr val="404040"/>
                          </a:solidFill>
                          <a:effectLst/>
                        </a:rPr>
                        <a:t>Вопросы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152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Белая</a:t>
                      </a:r>
                      <a:endParaRPr lang="ru-RU">
                        <a:effectLst/>
                      </a:endParaRP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Факты и данные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«Что мы точно знаем?»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86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Красная</a:t>
                      </a:r>
                      <a:endParaRPr lang="ru-RU">
                        <a:effectLst/>
                      </a:endParaRP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Эмоции и интуиция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«Что я чувствую по поводу этого?»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145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Чёрная</a:t>
                      </a:r>
                      <a:endParaRPr lang="ru-RU">
                        <a:effectLst/>
                      </a:endParaRP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Критика и риски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«Что может пойти не так?»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29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Жёлтая</a:t>
                      </a:r>
                      <a:endParaRPr lang="ru-RU">
                        <a:effectLst/>
                      </a:endParaRP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Оптимизм и выгоды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«Какие плюсы мы не учли?»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315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Зелёная</a:t>
                      </a:r>
                      <a:endParaRPr lang="ru-RU">
                        <a:effectLst/>
                      </a:endParaRP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Креативность и альтернативы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«Что если мы попробуем 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вот так?»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203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effectLst/>
                        </a:rPr>
                        <a:t>Синяя</a:t>
                      </a:r>
                      <a:endParaRPr lang="ru-RU">
                        <a:effectLst/>
                      </a:endParaRPr>
                    </a:p>
                  </a:txBody>
                  <a:tcPr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Процесс (модератор)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«Каков следующий шаг?»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003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95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7152C-9233-D548-D6EB-9474F755F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Ретроспективы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86799-25BD-B384-B807-7B3B017FCF94}"/>
              </a:ext>
            </a:extLst>
          </p:cNvPr>
          <p:cNvSpPr txBox="1"/>
          <p:nvPr/>
        </p:nvSpPr>
        <p:spPr bwMode="auto">
          <a:xfrm>
            <a:off x="432618" y="1082321"/>
            <a:ext cx="10555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404040"/>
                </a:solidFill>
                <a:effectLst/>
              </a:rPr>
              <a:t>Ретроспектива — не разбор полётов, а инструмент </a:t>
            </a:r>
            <a:r>
              <a:rPr lang="ru-RU" b="1" i="0" dirty="0">
                <a:solidFill>
                  <a:srgbClr val="404040"/>
                </a:solidFill>
                <a:effectLst/>
              </a:rPr>
              <a:t>непрерывного улучшения</a:t>
            </a:r>
            <a:r>
              <a:rPr lang="ru-RU" b="0" i="0" dirty="0">
                <a:solidFill>
                  <a:srgbClr val="404040"/>
                </a:solidFill>
                <a:effectLst/>
              </a:rPr>
              <a:t>. </a:t>
            </a:r>
          </a:p>
          <a:p>
            <a:r>
              <a:rPr lang="ru-RU" b="0" i="0" dirty="0">
                <a:solidFill>
                  <a:srgbClr val="404040"/>
                </a:solidFill>
                <a:effectLst/>
              </a:rPr>
              <a:t>Чем чаще практикуете — тем прозрачнее становятся процессы.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65D90-7D07-5CED-8692-9A187A635BEC}"/>
              </a:ext>
            </a:extLst>
          </p:cNvPr>
          <p:cNvSpPr txBox="1"/>
          <p:nvPr/>
        </p:nvSpPr>
        <p:spPr bwMode="auto">
          <a:xfrm>
            <a:off x="432618" y="2016874"/>
            <a:ext cx="105551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404040"/>
                </a:solidFill>
                <a:effectLst/>
              </a:rPr>
              <a:t>Цель:</a:t>
            </a:r>
            <a:r>
              <a:rPr lang="ru-RU" b="0" i="0" dirty="0">
                <a:solidFill>
                  <a:srgbClr val="404040"/>
                </a:solidFill>
                <a:effectLst/>
              </a:rPr>
              <a:t> выявить проблемы, улучшить процессы, не обвиняя людей.</a:t>
            </a:r>
          </a:p>
          <a:p>
            <a:pPr algn="l"/>
            <a:endParaRPr lang="ru-RU" b="1" i="0" dirty="0">
              <a:solidFill>
                <a:srgbClr val="404040"/>
              </a:solidFill>
              <a:effectLst/>
            </a:endParaRP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</a:rPr>
              <a:t>1. Форматы (на выбор)</a:t>
            </a:r>
            <a:endParaRPr lang="ru-RU" b="0" i="0" dirty="0">
              <a:solidFill>
                <a:srgbClr val="404040"/>
              </a:solidFill>
              <a:effectLst/>
            </a:endParaRPr>
          </a:p>
          <a:p>
            <a:pPr marL="285750" indent="-285750"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b="1" i="0" dirty="0">
                <a:solidFill>
                  <a:srgbClr val="404040"/>
                </a:solidFill>
                <a:effectLst/>
              </a:rPr>
              <a:t>«Старт/Стоп/Продолжить»</a:t>
            </a:r>
            <a:r>
              <a:rPr lang="ru-RU" b="0" i="0" dirty="0">
                <a:solidFill>
                  <a:srgbClr val="404040"/>
                </a:solidFill>
                <a:effectLst/>
              </a:rPr>
              <a:t> </a:t>
            </a:r>
            <a:r>
              <a:rPr lang="ru-RU" dirty="0">
                <a:solidFill>
                  <a:srgbClr val="404040"/>
                </a:solidFill>
              </a:rPr>
              <a:t>— </a:t>
            </a:r>
            <a:r>
              <a:rPr lang="ru-RU" b="0" i="0" dirty="0">
                <a:solidFill>
                  <a:srgbClr val="404040"/>
                </a:solidFill>
                <a:effectLst/>
              </a:rPr>
              <a:t>что начать, прекратить или оставить</a:t>
            </a:r>
          </a:p>
          <a:p>
            <a:pPr marL="285750" indent="-285750"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b="1" i="0" dirty="0">
                <a:solidFill>
                  <a:srgbClr val="404040"/>
                </a:solidFill>
                <a:effectLst/>
              </a:rPr>
              <a:t>«Парусник»</a:t>
            </a:r>
            <a:r>
              <a:rPr lang="ru-RU" b="0" i="0" dirty="0">
                <a:solidFill>
                  <a:srgbClr val="404040"/>
                </a:solidFill>
                <a:effectLst/>
              </a:rPr>
              <a:t> </a:t>
            </a:r>
            <a:r>
              <a:rPr lang="ru-RU" dirty="0">
                <a:solidFill>
                  <a:srgbClr val="404040"/>
                </a:solidFill>
              </a:rPr>
              <a:t>— </a:t>
            </a:r>
            <a:r>
              <a:rPr lang="ru-RU" b="0" i="0" dirty="0">
                <a:solidFill>
                  <a:srgbClr val="404040"/>
                </a:solidFill>
                <a:effectLst/>
              </a:rPr>
              <a:t>«ветра» (что помогало), «якоря» (что мешало)</a:t>
            </a:r>
          </a:p>
          <a:p>
            <a:pPr marL="285750" indent="-285750"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b="1" i="0" dirty="0">
                <a:solidFill>
                  <a:srgbClr val="404040"/>
                </a:solidFill>
                <a:effectLst/>
              </a:rPr>
              <a:t>4</a:t>
            </a:r>
            <a:r>
              <a:rPr lang="en-GB" b="1" i="0" dirty="0">
                <a:solidFill>
                  <a:srgbClr val="404040"/>
                </a:solidFill>
                <a:effectLst/>
              </a:rPr>
              <a:t>L</a:t>
            </a:r>
            <a:r>
              <a:rPr lang="en-GB" b="0" i="0" dirty="0">
                <a:solidFill>
                  <a:srgbClr val="404040"/>
                </a:solidFill>
                <a:effectLst/>
              </a:rPr>
              <a:t> </a:t>
            </a:r>
            <a:r>
              <a:rPr lang="en-GB" dirty="0">
                <a:solidFill>
                  <a:srgbClr val="404040"/>
                </a:solidFill>
              </a:rPr>
              <a:t>— </a:t>
            </a:r>
            <a:r>
              <a:rPr lang="en-GB" b="0" i="0" dirty="0">
                <a:solidFill>
                  <a:srgbClr val="404040"/>
                </a:solidFill>
                <a:effectLst/>
              </a:rPr>
              <a:t>Liked, Learned, Lacked, Longed for</a:t>
            </a:r>
            <a:r>
              <a:rPr lang="ru-RU" b="0" i="0" dirty="0">
                <a:solidFill>
                  <a:srgbClr val="404040"/>
                </a:solidFill>
                <a:effectLst/>
              </a:rPr>
              <a:t> (</a:t>
            </a:r>
            <a:r>
              <a:rPr lang="ru-RU" dirty="0">
                <a:solidFill>
                  <a:srgbClr val="001D35"/>
                </a:solidFill>
              </a:rPr>
              <a:t>п</a:t>
            </a:r>
            <a:r>
              <a:rPr lang="ru-RU" b="0" i="0" dirty="0">
                <a:solidFill>
                  <a:srgbClr val="001D35"/>
                </a:solidFill>
                <a:effectLst/>
              </a:rPr>
              <a:t>онравилось, изучили, не хватало, желали</a:t>
            </a:r>
            <a:r>
              <a:rPr lang="ru-RU" b="0" i="0" dirty="0">
                <a:solidFill>
                  <a:srgbClr val="001D35"/>
                </a:solidFill>
                <a:effectLst/>
                <a:latin typeface="Google Sans"/>
              </a:rPr>
              <a:t>)</a:t>
            </a:r>
            <a:endParaRPr lang="ru-RU" b="0" i="0" dirty="0">
              <a:solidFill>
                <a:srgbClr val="404040"/>
              </a:solidFill>
              <a:effectLst/>
            </a:endParaRPr>
          </a:p>
          <a:p>
            <a:pPr marL="285750" indent="-285750" algn="l">
              <a:buClr>
                <a:schemeClr val="bg2"/>
              </a:buClr>
              <a:buFont typeface="Системный шрифт, обычный"/>
              <a:buChar char="+"/>
            </a:pPr>
            <a:endParaRPr lang="en-GB" b="0" i="0" dirty="0">
              <a:solidFill>
                <a:srgbClr val="404040"/>
              </a:solidFill>
              <a:effectLst/>
            </a:endParaRPr>
          </a:p>
          <a:p>
            <a:pPr algn="l"/>
            <a:r>
              <a:rPr lang="en-GB" b="1" i="0" dirty="0">
                <a:solidFill>
                  <a:srgbClr val="404040"/>
                </a:solidFill>
                <a:effectLst/>
              </a:rPr>
              <a:t>2. </a:t>
            </a:r>
            <a:r>
              <a:rPr lang="ru-RU" b="1" i="0" dirty="0">
                <a:solidFill>
                  <a:srgbClr val="404040"/>
                </a:solidFill>
                <a:effectLst/>
              </a:rPr>
              <a:t>Проведение</a:t>
            </a:r>
          </a:p>
          <a:p>
            <a:pPr marL="285750" indent="-285750" algn="l"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b="1" i="0" dirty="0">
                <a:solidFill>
                  <a:srgbClr val="404040"/>
                </a:solidFill>
                <a:effectLst/>
              </a:rPr>
              <a:t>Разминка</a:t>
            </a:r>
            <a:r>
              <a:rPr lang="ru-RU" b="0" i="0" dirty="0">
                <a:solidFill>
                  <a:srgbClr val="404040"/>
                </a:solidFill>
                <a:effectLst/>
              </a:rPr>
              <a:t>: «Одно слово/стикер/эмодзи о спринте»</a:t>
            </a:r>
          </a:p>
          <a:p>
            <a:pPr marL="285750" indent="-285750"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b="1" i="0" dirty="0">
                <a:solidFill>
                  <a:srgbClr val="404040"/>
                </a:solidFill>
                <a:effectLst/>
              </a:rPr>
              <a:t>Сбор данных</a:t>
            </a:r>
            <a:r>
              <a:rPr lang="ru-RU" b="0" i="0" dirty="0">
                <a:solidFill>
                  <a:srgbClr val="404040"/>
                </a:solidFill>
                <a:effectLst/>
              </a:rPr>
              <a:t>: каждый пишет </a:t>
            </a:r>
            <a:r>
              <a:rPr lang="ru-RU" dirty="0">
                <a:solidFill>
                  <a:srgbClr val="404040"/>
                </a:solidFill>
              </a:rPr>
              <a:t>2–3 </a:t>
            </a:r>
            <a:r>
              <a:rPr lang="ru-RU" b="0" i="0" dirty="0">
                <a:solidFill>
                  <a:srgbClr val="404040"/>
                </a:solidFill>
                <a:effectLst/>
              </a:rPr>
              <a:t>пункта (стикеры/</a:t>
            </a:r>
            <a:r>
              <a:rPr lang="en-GB" b="0" i="0" dirty="0">
                <a:solidFill>
                  <a:srgbClr val="404040"/>
                </a:solidFill>
                <a:effectLst/>
              </a:rPr>
              <a:t>Miro)</a:t>
            </a:r>
          </a:p>
          <a:p>
            <a:pPr marL="285750" indent="-285750"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b="1" i="0" dirty="0">
                <a:solidFill>
                  <a:srgbClr val="404040"/>
                </a:solidFill>
                <a:effectLst/>
              </a:rPr>
              <a:t>Анализ</a:t>
            </a:r>
            <a:r>
              <a:rPr lang="ru-RU" b="0" i="0" dirty="0">
                <a:solidFill>
                  <a:srgbClr val="404040"/>
                </a:solidFill>
                <a:effectLst/>
              </a:rPr>
              <a:t>: группируем, выбираем </a:t>
            </a:r>
            <a:r>
              <a:rPr lang="ru-RU" dirty="0">
                <a:solidFill>
                  <a:srgbClr val="404040"/>
                </a:solidFill>
              </a:rPr>
              <a:t>1–2 </a:t>
            </a:r>
            <a:r>
              <a:rPr lang="ru-RU" b="0" i="0" dirty="0">
                <a:solidFill>
                  <a:srgbClr val="404040"/>
                </a:solidFill>
                <a:effectLst/>
              </a:rPr>
              <a:t>ключевые проблемы</a:t>
            </a:r>
          </a:p>
          <a:p>
            <a:pPr marL="285750" indent="-285750"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b="1" i="0" dirty="0">
                <a:solidFill>
                  <a:srgbClr val="404040"/>
                </a:solidFill>
                <a:effectLst/>
              </a:rPr>
              <a:t>План действи</a:t>
            </a:r>
            <a:r>
              <a:rPr lang="ru-RU" b="1" dirty="0">
                <a:solidFill>
                  <a:srgbClr val="404040"/>
                </a:solidFill>
              </a:rPr>
              <a:t>й: </a:t>
            </a:r>
            <a:r>
              <a:rPr lang="ru-RU" dirty="0">
                <a:solidFill>
                  <a:srgbClr val="404040"/>
                </a:solidFill>
              </a:rPr>
              <a:t>1–3 </a:t>
            </a:r>
            <a:r>
              <a:rPr lang="ru-RU" b="0" i="0" dirty="0">
                <a:solidFill>
                  <a:srgbClr val="404040"/>
                </a:solidFill>
                <a:effectLst/>
              </a:rPr>
              <a:t>конкретных действия (кто/что/когда)</a:t>
            </a:r>
          </a:p>
          <a:p>
            <a:pPr algn="l"/>
            <a:endParaRPr lang="ru-RU" b="1" dirty="0">
              <a:solidFill>
                <a:srgbClr val="404040"/>
              </a:solidFill>
            </a:endParaRPr>
          </a:p>
          <a:p>
            <a:pPr algn="l"/>
            <a:r>
              <a:rPr lang="ru-RU" b="1" i="0" dirty="0">
                <a:solidFill>
                  <a:schemeClr val="bg2"/>
                </a:solidFill>
                <a:effectLst/>
              </a:rPr>
              <a:t>Важно</a:t>
            </a:r>
            <a:endParaRPr lang="ru-RU" b="0" i="0" dirty="0">
              <a:solidFill>
                <a:schemeClr val="bg2"/>
              </a:solidFill>
              <a:effectLst/>
            </a:endParaRPr>
          </a:p>
          <a:p>
            <a:pPr marL="285750" indent="-285750" algn="l"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b="1" i="0" dirty="0">
                <a:solidFill>
                  <a:srgbClr val="404040"/>
                </a:solidFill>
                <a:effectLst/>
              </a:rPr>
              <a:t>Без обвинений:</a:t>
            </a:r>
            <a:r>
              <a:rPr lang="ru-RU" b="0" i="0" dirty="0">
                <a:solidFill>
                  <a:srgbClr val="404040"/>
                </a:solidFill>
                <a:effectLst/>
              </a:rPr>
              <a:t> «</a:t>
            </a:r>
            <a:r>
              <a:rPr lang="ru-RU" b="0" i="0" dirty="0" err="1">
                <a:solidFill>
                  <a:srgbClr val="404040"/>
                </a:solidFill>
                <a:effectLst/>
              </a:rPr>
              <a:t>Ревью</a:t>
            </a:r>
            <a:r>
              <a:rPr lang="ru-RU" b="0" i="0" dirty="0">
                <a:solidFill>
                  <a:srgbClr val="404040"/>
                </a:solidFill>
                <a:effectLst/>
              </a:rPr>
              <a:t> затягиваются» → не «Вася медленный», а «Нет чек-листа»</a:t>
            </a:r>
          </a:p>
          <a:p>
            <a:pPr marL="285750" indent="-285750" algn="l"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b="1" i="0" dirty="0">
                <a:solidFill>
                  <a:srgbClr val="404040"/>
                </a:solidFill>
                <a:effectLst/>
              </a:rPr>
              <a:t>Конкретика:</a:t>
            </a:r>
            <a:r>
              <a:rPr lang="ru-RU" b="0" i="0" dirty="0">
                <a:solidFill>
                  <a:srgbClr val="404040"/>
                </a:solidFill>
                <a:effectLst/>
              </a:rPr>
              <a:t> Не «лучше коммуницировать», а «создать канал для срочных вопросов»</a:t>
            </a:r>
          </a:p>
        </p:txBody>
      </p:sp>
    </p:spTree>
    <p:extLst>
      <p:ext uri="{BB962C8B-B14F-4D97-AF65-F5344CB8AC3E}">
        <p14:creationId xmlns:p14="http://schemas.microsoft.com/office/powerpoint/2010/main" val="3689176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665334" name="Прямоугольник: скругленные углы 5"/>
          <p:cNvSpPr/>
          <p:nvPr/>
        </p:nvSpPr>
        <p:spPr bwMode="auto">
          <a:xfrm>
            <a:off x="432592" y="1376361"/>
            <a:ext cx="11326019" cy="3665536"/>
          </a:xfrm>
          <a:prstGeom prst="roundRect">
            <a:avLst>
              <a:gd name="adj" fmla="val 342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sz="1600" b="1" dirty="0" err="1">
                <a:solidFill>
                  <a:schemeClr val="bg2"/>
                </a:solidFill>
                <a:latin typeface="Arial"/>
              </a:rPr>
              <a:t>Сегодня</a:t>
            </a:r>
            <a:r>
              <a:rPr sz="1600" b="1" dirty="0">
                <a:solidFill>
                  <a:schemeClr val="bg2"/>
                </a:solidFill>
                <a:latin typeface="Arial"/>
              </a:rPr>
              <a:t> </a:t>
            </a:r>
            <a:r>
              <a:rPr sz="1600" b="1" dirty="0" err="1">
                <a:solidFill>
                  <a:schemeClr val="bg2"/>
                </a:solidFill>
                <a:latin typeface="Arial"/>
              </a:rPr>
              <a:t>мы</a:t>
            </a:r>
            <a:r>
              <a:rPr lang="ru-RU" sz="1600" b="1" dirty="0">
                <a:solidFill>
                  <a:schemeClr val="bg2"/>
                </a:solidFill>
                <a:latin typeface="Arial"/>
              </a:rPr>
              <a:t>:</a:t>
            </a:r>
          </a:p>
          <a:p>
            <a:pPr marL="182880" indent="-182880" rtl="0"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+"/>
            </a:pPr>
            <a:r>
              <a:rPr lang="ru-RU" sz="1600" dirty="0">
                <a:solidFill>
                  <a:srgbClr val="03182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зучили основные модели принятия решений в проектных командах (авторитарное, </a:t>
            </a:r>
            <a:r>
              <a:rPr lang="ru-RU" sz="16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консенсусное</a:t>
            </a:r>
            <a:r>
              <a:rPr lang="ru-RU" sz="16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голосование и др.) и критерии выбора оптимального метода принятия решений в зависимости от контекста проекта</a:t>
            </a:r>
          </a:p>
          <a:p>
            <a:pPr marL="182880" indent="-182880" rtl="0"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+"/>
            </a:pPr>
            <a:r>
              <a:rPr lang="ru-RU" sz="1600" dirty="0">
                <a:solidFill>
                  <a:srgbClr val="03182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аучились проводить эффективные совещания (определять цели, готовить повестку, управлять временем)</a:t>
            </a:r>
          </a:p>
          <a:p>
            <a:pPr marL="182880" indent="-182880" rtl="0"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+"/>
            </a:pPr>
            <a:r>
              <a:rPr lang="ru-RU" sz="1600" dirty="0">
                <a:solidFill>
                  <a:srgbClr val="03182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ассмотрели техники </a:t>
            </a:r>
            <a:r>
              <a:rPr lang="ru-RU" sz="16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фасилитации</a:t>
            </a:r>
            <a:r>
              <a:rPr lang="ru-RU" sz="16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для продуктивных обсуждений</a:t>
            </a:r>
          </a:p>
          <a:p>
            <a:pPr marL="182880" indent="-182880" rtl="0"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+"/>
            </a:pPr>
            <a:r>
              <a:rPr lang="ru-RU" sz="1600" dirty="0">
                <a:solidFill>
                  <a:srgbClr val="03182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ознакомились с современными инструментами организации совместной работы (</a:t>
            </a:r>
            <a:r>
              <a:rPr lang="en-GB" sz="16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Jira, Confluence, Miro, Slack</a:t>
            </a:r>
            <a:r>
              <a:rPr lang="ru-RU" sz="16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6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 др.) и особенностями синхронной и асинхронной коммуникации в распределённых командах</a:t>
            </a:r>
          </a:p>
          <a:p>
            <a:pPr marL="182880" indent="-182880" rtl="0"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+"/>
            </a:pPr>
            <a:r>
              <a:rPr lang="ru-RU" sz="1600" dirty="0">
                <a:solidFill>
                  <a:srgbClr val="03182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своили методы отслеживания выполнения задач и практики </a:t>
            </a:r>
            <a:r>
              <a:rPr lang="ru-RU" sz="16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ретроспектив</a:t>
            </a:r>
            <a:r>
              <a:rPr lang="ru-RU" sz="16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для улучшения процессов совместной работы</a:t>
            </a:r>
          </a:p>
          <a:p>
            <a:pPr>
              <a:spcAft>
                <a:spcPts val="599"/>
              </a:spcAft>
              <a:defRPr/>
            </a:pPr>
            <a:r>
              <a:rPr sz="1600" b="1" dirty="0">
                <a:solidFill>
                  <a:schemeClr val="bg2"/>
                </a:solidFill>
                <a:latin typeface="Arial"/>
              </a:rPr>
              <a:t> </a:t>
            </a:r>
          </a:p>
          <a:p>
            <a:pPr marL="171450" indent="-171450" rtl="0">
              <a:buClr>
                <a:schemeClr val="bg2"/>
              </a:buClr>
              <a:buFont typeface="Arial"/>
              <a:buChar char="+"/>
              <a:defRPr/>
            </a:pPr>
            <a:endParaRPr sz="1600" dirty="0"/>
          </a:p>
        </p:txBody>
      </p:sp>
      <p:sp>
        <p:nvSpPr>
          <p:cNvPr id="1966272826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624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Итоги занятия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304760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840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Рефлексия</a:t>
            </a:r>
            <a:endParaRPr dirty="0"/>
          </a:p>
        </p:txBody>
      </p:sp>
      <p:sp>
        <p:nvSpPr>
          <p:cNvPr id="154721306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72050532" name="Скругленный прямоугольник 11"/>
          <p:cNvSpPr/>
          <p:nvPr/>
        </p:nvSpPr>
        <p:spPr bwMode="auto">
          <a:xfrm>
            <a:off x="431798" y="2171484"/>
            <a:ext cx="7123632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Что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узнали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нового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? </a:t>
            </a: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Что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изменилось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?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Раньше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я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думал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(а),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что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…, а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теперь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…</a:t>
            </a: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Какие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вопросы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остались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?</a:t>
            </a: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>
              <a:spcBef>
                <a:spcPts val="1332"/>
              </a:spcBef>
              <a:defRPr/>
            </a:pP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>
              <a:spcAft>
                <a:spcPts val="599"/>
              </a:spcAft>
              <a:defRPr/>
            </a:pPr>
            <a:endParaRPr sz="14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1815908115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696241646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915563" name="Прямоугольник: скругленные углы 5"/>
          <p:cNvSpPr/>
          <p:nvPr/>
        </p:nvSpPr>
        <p:spPr bwMode="auto">
          <a:xfrm>
            <a:off x="432592" y="1376361"/>
            <a:ext cx="11326019" cy="3665536"/>
          </a:xfrm>
          <a:prstGeom prst="roundRect">
            <a:avLst>
              <a:gd name="adj" fmla="val 342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85750" indent="-285750">
              <a:spcAft>
                <a:spcPts val="599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Изучить основные модели принятия решений в проектных командах (авторитарное,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консенсусное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, голосование и др.) и критерии выбора оптимального метода принятия решений в зависимости от контекста проекта</a:t>
            </a:r>
          </a:p>
          <a:p>
            <a:pPr marL="285750" indent="-285750">
              <a:spcAft>
                <a:spcPts val="599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Научиться проводить эффективные совещания (определять цели, готовить повестку, управлять временем)</a:t>
            </a:r>
          </a:p>
          <a:p>
            <a:pPr marL="285750" indent="-285750">
              <a:spcAft>
                <a:spcPts val="599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Применять техники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фасилитации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для продуктивных обсуждений</a:t>
            </a:r>
          </a:p>
          <a:p>
            <a:pPr marL="285750" indent="-285750">
              <a:spcAft>
                <a:spcPts val="599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Познакомиться с современными инструментами организации совместной работы (</a:t>
            </a:r>
            <a:r>
              <a:rPr lang="en-GB" sz="1600" dirty="0">
                <a:solidFill>
                  <a:schemeClr val="tx1"/>
                </a:solidFill>
                <a:latin typeface="Arial"/>
              </a:rPr>
              <a:t>Jira, Confluence, Miro, Slack </a:t>
            </a:r>
            <a:br>
              <a:rPr lang="en-GB" sz="1600" dirty="0">
                <a:solidFill>
                  <a:schemeClr val="tx1"/>
                </a:solidFill>
                <a:latin typeface="Arial"/>
              </a:rPr>
            </a:br>
            <a:r>
              <a:rPr lang="ru-RU" sz="1600" dirty="0">
                <a:solidFill>
                  <a:schemeClr val="tx1"/>
                </a:solidFill>
                <a:latin typeface="Arial"/>
              </a:rPr>
              <a:t>и др.) и особенностями синхронной и асинхронной коммуникации в распределённых командах</a:t>
            </a:r>
          </a:p>
          <a:p>
            <a:pPr marL="285750" indent="-285750">
              <a:spcAft>
                <a:spcPts val="599"/>
              </a:spcAft>
              <a:buClr>
                <a:schemeClr val="bg2"/>
              </a:buClr>
              <a:buFont typeface="Системный шрифт, обычный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Освоить методы отслеживания выполнения задач и практики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ретроспектив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для улучшения процессов совместной работы</a:t>
            </a:r>
          </a:p>
          <a:p>
            <a:pPr>
              <a:spcAft>
                <a:spcPts val="599"/>
              </a:spcAft>
              <a:buClr>
                <a:schemeClr val="bg2"/>
              </a:buClr>
              <a:defRPr/>
            </a:pPr>
            <a:br>
              <a:rPr lang="ru-RU" sz="1600" dirty="0">
                <a:solidFill>
                  <a:schemeClr val="tx1"/>
                </a:solidFill>
                <a:latin typeface="Arial"/>
              </a:rPr>
            </a:br>
            <a:br>
              <a:rPr lang="ru-RU" sz="1600" dirty="0">
                <a:solidFill>
                  <a:schemeClr val="tx1"/>
                </a:solidFill>
                <a:latin typeface="Arial"/>
              </a:rPr>
            </a:br>
            <a:endParaRPr lang="ru-RU" sz="1600" dirty="0">
              <a:solidFill>
                <a:schemeClr val="tx1"/>
              </a:solidFill>
              <a:latin typeface="Arial"/>
            </a:endParaRPr>
          </a:p>
          <a:p>
            <a:pPr marL="171450" indent="-171450">
              <a:buClr>
                <a:schemeClr val="bg2"/>
              </a:buClr>
              <a:buFont typeface="Arial"/>
              <a:buChar char="+"/>
              <a:defRPr/>
            </a:pP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1651080654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4449" cy="366120"/>
          </a:xfrm>
        </p:spPr>
        <p:txBody>
          <a:bodyPr/>
          <a:lstStyle/>
          <a:p>
            <a:pPr>
              <a:defRPr/>
            </a:pPr>
            <a:r>
              <a:rPr lang="ru-RU"/>
              <a:t>Цели занятия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Вопрос</a:t>
            </a:r>
            <a:endParaRPr dirty="0"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>
              <a:spcAft>
                <a:spcPts val="599"/>
              </a:spcAft>
              <a:defRPr/>
            </a:pPr>
            <a:endParaRPr>
              <a:solidFill>
                <a:schemeClr val="tx1"/>
              </a:solidFill>
            </a:endParaRPr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B0D7D-B2CE-57B0-C532-1FE6A5EB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42994"/>
            <a:ext cx="9415914" cy="1772793"/>
          </a:xfrm>
        </p:spPr>
        <p:txBody>
          <a:bodyPr/>
          <a:lstStyle/>
          <a:p>
            <a:r>
              <a:rPr lang="ru-RU" dirty="0"/>
              <a:t>Принятие решений </a:t>
            </a:r>
            <a:br>
              <a:rPr lang="ru-RU" dirty="0"/>
            </a:br>
            <a:r>
              <a:rPr lang="ru-RU" dirty="0"/>
              <a:t>и распределение 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6252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67F84-3B17-E35B-4BB3-5AA533EBE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Модели принятия решений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9A34E398-C653-E2C0-4B19-3156F55BEC64}"/>
              </a:ext>
            </a:extLst>
          </p:cNvPr>
          <p:cNvSpPr/>
          <p:nvPr/>
        </p:nvSpPr>
        <p:spPr bwMode="auto">
          <a:xfrm>
            <a:off x="432619" y="1223492"/>
            <a:ext cx="5663381" cy="3139321"/>
          </a:xfrm>
          <a:prstGeom prst="round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Основные модели:</a:t>
            </a:r>
            <a:endParaRPr lang="ru-RU" sz="1600" dirty="0">
              <a:effectLst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dirty="0">
                <a:solidFill>
                  <a:srgbClr val="404040"/>
                </a:solidFill>
                <a:ea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800" b="0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вторитарная (лидер принимает решение)</a:t>
            </a:r>
            <a:endParaRPr lang="ru-RU" sz="1600" dirty="0">
              <a:effectLst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dirty="0" err="1">
                <a:solidFill>
                  <a:srgbClr val="404040"/>
                </a:solidFill>
                <a:ea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800" b="0" i="0" dirty="0" err="1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онсенсусная</a:t>
            </a:r>
            <a:r>
              <a:rPr lang="ru-RU" sz="1800" b="0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(общее согласие)</a:t>
            </a:r>
            <a:endParaRPr lang="ru-RU" sz="1600" dirty="0">
              <a:effectLst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dirty="0">
                <a:solidFill>
                  <a:srgbClr val="404040"/>
                </a:solidFill>
                <a:ea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800" b="0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олосование (мажоритарное, квалифицированное)</a:t>
            </a:r>
            <a:endParaRPr lang="ru-RU" sz="1600" dirty="0">
              <a:effectLst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dirty="0">
                <a:solidFill>
                  <a:srgbClr val="404040"/>
                </a:solidFill>
                <a:ea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800" b="0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елегирование (эксперт принимает решение)</a:t>
            </a:r>
            <a:endParaRPr lang="ru-RU" sz="1600" dirty="0">
              <a:effectLst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F80A44E-776A-CFDF-3FCE-D2ABDE328ABF}"/>
              </a:ext>
            </a:extLst>
          </p:cNvPr>
          <p:cNvSpPr/>
          <p:nvPr/>
        </p:nvSpPr>
        <p:spPr bwMode="auto">
          <a:xfrm>
            <a:off x="6180276" y="1223491"/>
            <a:ext cx="5663381" cy="3139321"/>
          </a:xfrm>
          <a:prstGeom prst="round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Критерии выбора модели:</a:t>
            </a:r>
            <a:endParaRPr lang="ru-RU" sz="1600" dirty="0">
              <a:effectLst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dirty="0">
                <a:solidFill>
                  <a:srgbClr val="404040"/>
                </a:solidFill>
                <a:ea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800" b="0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рочность решения</a:t>
            </a:r>
            <a:endParaRPr lang="ru-RU" sz="1600" dirty="0">
              <a:effectLst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dirty="0">
                <a:solidFill>
                  <a:srgbClr val="404040"/>
                </a:solidFill>
                <a:ea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800" b="0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ажность решения</a:t>
            </a:r>
            <a:endParaRPr lang="ru-RU" sz="1600" dirty="0">
              <a:effectLst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dirty="0">
                <a:solidFill>
                  <a:srgbClr val="404040"/>
                </a:solidFill>
                <a:ea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800" b="0" i="0" dirty="0">
                <a:solidFill>
                  <a:srgbClr val="40404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ровень вовлечённости команды</a:t>
            </a: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Системный шрифт, обычный"/>
              <a:buChar char="+"/>
            </a:pPr>
            <a:endParaRPr lang="ru-RU" dirty="0">
              <a:solidFill>
                <a:srgbClr val="404040"/>
              </a:solidFill>
              <a:cs typeface="Arial" panose="020B0604020202020204" pitchFamily="34" charset="0"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Системный шрифт, обычный"/>
              <a:buChar char="+"/>
            </a:pP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510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DB8B0-B265-BADC-2030-B1ADABC64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12">
            <a:extLst>
              <a:ext uri="{FF2B5EF4-FFF2-40B4-BE49-F238E27FC236}">
                <a16:creationId xmlns:a16="http://schemas.microsoft.com/office/drawing/2014/main" id="{92345554-3E38-3E9A-AAAB-B281F8C14DC9}"/>
              </a:ext>
            </a:extLst>
          </p:cNvPr>
          <p:cNvSpPr/>
          <p:nvPr/>
        </p:nvSpPr>
        <p:spPr>
          <a:xfrm>
            <a:off x="6095999" y="1590674"/>
            <a:ext cx="4749799" cy="2320923"/>
          </a:xfrm>
          <a:prstGeom prst="roundRect">
            <a:avLst>
              <a:gd name="adj" fmla="val 480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612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Плюсы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SzPct val="100000"/>
              <a:buFont typeface="Системный шрифт, обычный"/>
              <a:buChar char="+"/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Быстрота (критические ситуации, сжатые сроки)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SzPct val="100000"/>
              <a:buFont typeface="Системный шрифт, обычный"/>
              <a:buChar char="+"/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Чёткость (нет размытых трактовок)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12">
            <a:extLst>
              <a:ext uri="{FF2B5EF4-FFF2-40B4-BE49-F238E27FC236}">
                <a16:creationId xmlns:a16="http://schemas.microsoft.com/office/drawing/2014/main" id="{B880949B-79A3-F7BF-6FEE-2D92DD467BBC}"/>
              </a:ext>
            </a:extLst>
          </p:cNvPr>
          <p:cNvSpPr/>
          <p:nvPr/>
        </p:nvSpPr>
        <p:spPr>
          <a:xfrm>
            <a:off x="431801" y="4105276"/>
            <a:ext cx="4749798" cy="2311399"/>
          </a:xfrm>
          <a:prstGeom prst="roundRect">
            <a:avLst>
              <a:gd name="adj" fmla="val 51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612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Минусы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SzPct val="100000"/>
              <a:buFont typeface="Системный шрифт, обычный"/>
              <a:buChar char="+"/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Низкая вовлечённость команды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SzPct val="100000"/>
              <a:buFont typeface="Системный шрифт, обычный"/>
              <a:buChar char="+"/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Риск ошибки из-за недостатка информации</a:t>
            </a:r>
          </a:p>
        </p:txBody>
      </p:sp>
      <p:sp>
        <p:nvSpPr>
          <p:cNvPr id="15" name="Прямоугольник: скругленные углы 12">
            <a:extLst>
              <a:ext uri="{FF2B5EF4-FFF2-40B4-BE49-F238E27FC236}">
                <a16:creationId xmlns:a16="http://schemas.microsoft.com/office/drawing/2014/main" id="{4F919512-EE80-0396-B9A6-7AD4C6CEA006}"/>
              </a:ext>
            </a:extLst>
          </p:cNvPr>
          <p:cNvSpPr/>
          <p:nvPr/>
        </p:nvSpPr>
        <p:spPr>
          <a:xfrm>
            <a:off x="6095999" y="4105275"/>
            <a:ext cx="4749798" cy="2311399"/>
          </a:xfrm>
          <a:prstGeom prst="roundRect">
            <a:avLst>
              <a:gd name="adj" fmla="val 546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612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  <a:buClr>
                <a:schemeClr val="bg1"/>
              </a:buClr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использовать?</a:t>
            </a:r>
            <a:endParaRPr lang="ru-RU" sz="16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b="0" i="0" dirty="0">
                <a:solidFill>
                  <a:schemeClr val="bg1"/>
                </a:solidFill>
                <a:effectLst/>
              </a:rPr>
              <a:t>Аварийные ситуации (например, откат релиза)</a:t>
            </a:r>
          </a:p>
          <a:p>
            <a:pPr marL="285750" indent="-285750" algn="l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b="0" i="0" dirty="0">
                <a:solidFill>
                  <a:schemeClr val="bg1"/>
                </a:solidFill>
                <a:effectLst/>
              </a:rPr>
              <a:t>Жёсткие требования заказчика</a:t>
            </a:r>
          </a:p>
          <a:p>
            <a:pPr>
              <a:buClr>
                <a:schemeClr val="bg1"/>
              </a:buClr>
            </a:pPr>
            <a:br>
              <a:rPr lang="ru-RU" sz="1400" dirty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937B6-81DB-1FB2-0743-255040852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Авторитарная модель</a:t>
            </a:r>
          </a:p>
        </p:txBody>
      </p:sp>
      <p:sp>
        <p:nvSpPr>
          <p:cNvPr id="6" name="Прямоугольник: скругленные углы 12">
            <a:extLst>
              <a:ext uri="{FF2B5EF4-FFF2-40B4-BE49-F238E27FC236}">
                <a16:creationId xmlns:a16="http://schemas.microsoft.com/office/drawing/2014/main" id="{C9C86625-B868-39F8-C28D-6F87D98DA295}"/>
              </a:ext>
            </a:extLst>
          </p:cNvPr>
          <p:cNvSpPr/>
          <p:nvPr/>
        </p:nvSpPr>
        <p:spPr>
          <a:xfrm>
            <a:off x="431800" y="1590675"/>
            <a:ext cx="4749799" cy="2320923"/>
          </a:xfrm>
          <a:prstGeom prst="roundRect">
            <a:avLst>
              <a:gd name="adj" fmla="val 480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612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Суть</a:t>
            </a:r>
          </a:p>
          <a:p>
            <a:pPr marL="171450" indent="-171450">
              <a:spcAft>
                <a:spcPts val="600"/>
              </a:spcAft>
              <a:buClr>
                <a:schemeClr val="bg1"/>
              </a:buClr>
              <a:buSzPct val="100000"/>
              <a:buFont typeface="Системный шрифт, обычный"/>
              <a:buChar char="+"/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Решение принимает один человек (руководитель,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тимлид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, заказчик)</a:t>
            </a:r>
          </a:p>
          <a:p>
            <a:pPr marL="171450" indent="-171450">
              <a:spcAft>
                <a:spcPts val="600"/>
              </a:spcAft>
              <a:buClr>
                <a:schemeClr val="bg1"/>
              </a:buClr>
              <a:buSzPct val="100000"/>
              <a:buFont typeface="Системный шрифт, обычный"/>
              <a:buChar char="+"/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Команда не участвует в обсуждении или только информируется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11A46C-1705-4198-5A03-0C7FED2721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720" y="1669130"/>
            <a:ext cx="432000" cy="432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EB6625-7D20-848A-B591-F838F97696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4350" y="1669129"/>
            <a:ext cx="571200" cy="43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93A4AD-8FA9-DB83-32A6-5B30084789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720" y="4168832"/>
            <a:ext cx="432000" cy="4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7358D8-6D89-306A-F33C-532A7E4E25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04350" y="4168832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2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DB8B0-B265-BADC-2030-B1ADABC64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12">
            <a:extLst>
              <a:ext uri="{FF2B5EF4-FFF2-40B4-BE49-F238E27FC236}">
                <a16:creationId xmlns:a16="http://schemas.microsoft.com/office/drawing/2014/main" id="{92345554-3E38-3E9A-AAAB-B281F8C14DC9}"/>
              </a:ext>
            </a:extLst>
          </p:cNvPr>
          <p:cNvSpPr/>
          <p:nvPr/>
        </p:nvSpPr>
        <p:spPr>
          <a:xfrm>
            <a:off x="6095999" y="1590674"/>
            <a:ext cx="4749799" cy="2320923"/>
          </a:xfrm>
          <a:prstGeom prst="roundRect">
            <a:avLst>
              <a:gd name="adj" fmla="val 480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612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Плюсы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SzPct val="100000"/>
              <a:buFont typeface="Системный шрифт, обычный"/>
              <a:buChar char="+"/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вовлечённость и поддержка решения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SzPct val="100000"/>
              <a:buFont typeface="Системный шрифт, обычный"/>
              <a:buChar char="+"/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Учёт разных точек зрения</a:t>
            </a:r>
          </a:p>
        </p:txBody>
      </p:sp>
      <p:sp>
        <p:nvSpPr>
          <p:cNvPr id="5" name="Прямоугольник: скругленные углы 12">
            <a:extLst>
              <a:ext uri="{FF2B5EF4-FFF2-40B4-BE49-F238E27FC236}">
                <a16:creationId xmlns:a16="http://schemas.microsoft.com/office/drawing/2014/main" id="{B880949B-79A3-F7BF-6FEE-2D92DD467BBC}"/>
              </a:ext>
            </a:extLst>
          </p:cNvPr>
          <p:cNvSpPr/>
          <p:nvPr/>
        </p:nvSpPr>
        <p:spPr>
          <a:xfrm>
            <a:off x="431801" y="4105276"/>
            <a:ext cx="4749798" cy="2311399"/>
          </a:xfrm>
          <a:prstGeom prst="roundRect">
            <a:avLst>
              <a:gd name="adj" fmla="val 51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612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Минусы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SzPct val="100000"/>
              <a:buFont typeface="Системный шрифт, обычный"/>
              <a:buChar char="+"/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Долго (риск «паралича анализа»)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SzPct val="100000"/>
              <a:buFont typeface="Системный шрифт, обычный"/>
              <a:buChar char="+"/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Сложно при большом числе участников</a:t>
            </a:r>
          </a:p>
          <a:p>
            <a:pPr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2">
            <a:extLst>
              <a:ext uri="{FF2B5EF4-FFF2-40B4-BE49-F238E27FC236}">
                <a16:creationId xmlns:a16="http://schemas.microsoft.com/office/drawing/2014/main" id="{4F919512-EE80-0396-B9A6-7AD4C6CEA006}"/>
              </a:ext>
            </a:extLst>
          </p:cNvPr>
          <p:cNvSpPr/>
          <p:nvPr/>
        </p:nvSpPr>
        <p:spPr>
          <a:xfrm>
            <a:off x="6095999" y="4105275"/>
            <a:ext cx="4749798" cy="2311399"/>
          </a:xfrm>
          <a:prstGeom prst="roundRect">
            <a:avLst>
              <a:gd name="adj" fmla="val 546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612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  <a:buClr>
                <a:schemeClr val="bg1"/>
              </a:buClr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использовать?</a:t>
            </a:r>
            <a:endParaRPr lang="ru-RU" sz="16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b="0" i="0" dirty="0">
                <a:solidFill>
                  <a:schemeClr val="bg1"/>
                </a:solidFill>
                <a:effectLst/>
              </a:rPr>
              <a:t>Стратегические вопросы (архитектура, выбор технологий)</a:t>
            </a:r>
          </a:p>
          <a:p>
            <a:pPr marL="285750" indent="-285750" algn="l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b="0" i="0" dirty="0">
                <a:solidFill>
                  <a:schemeClr val="bg1"/>
                </a:solidFill>
                <a:effectLst/>
              </a:rPr>
              <a:t>Важные изменения в процессе (например, внедрение </a:t>
            </a:r>
            <a:r>
              <a:rPr lang="en-GB" sz="1400" b="0" i="0" dirty="0">
                <a:solidFill>
                  <a:schemeClr val="bg1"/>
                </a:solidFill>
                <a:effectLst/>
              </a:rPr>
              <a:t>Scrum)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937B6-81DB-1FB2-0743-255040852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 err="1"/>
              <a:t>Консенсусная</a:t>
            </a:r>
            <a:r>
              <a:rPr lang="ru-RU" dirty="0"/>
              <a:t> модель</a:t>
            </a:r>
          </a:p>
        </p:txBody>
      </p:sp>
      <p:sp>
        <p:nvSpPr>
          <p:cNvPr id="6" name="Прямоугольник: скругленные углы 12">
            <a:extLst>
              <a:ext uri="{FF2B5EF4-FFF2-40B4-BE49-F238E27FC236}">
                <a16:creationId xmlns:a16="http://schemas.microsoft.com/office/drawing/2014/main" id="{C9C86625-B868-39F8-C28D-6F87D98DA295}"/>
              </a:ext>
            </a:extLst>
          </p:cNvPr>
          <p:cNvSpPr/>
          <p:nvPr/>
        </p:nvSpPr>
        <p:spPr>
          <a:xfrm>
            <a:off x="431800" y="1590675"/>
            <a:ext cx="4749799" cy="2320923"/>
          </a:xfrm>
          <a:prstGeom prst="roundRect">
            <a:avLst>
              <a:gd name="adj" fmla="val 480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612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Суть</a:t>
            </a:r>
          </a:p>
          <a:p>
            <a:pPr marL="171450" indent="-171450">
              <a:spcAft>
                <a:spcPts val="600"/>
              </a:spcAft>
              <a:buClr>
                <a:schemeClr val="bg1"/>
              </a:buClr>
              <a:buSzPct val="100000"/>
              <a:buFont typeface="Системный шрифт, обычный"/>
              <a:buChar char="+"/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Все участники команды приходят к единому мнению через обсуждение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11A46C-1705-4198-5A03-0C7FED2721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720" y="1669130"/>
            <a:ext cx="432000" cy="432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EB6625-7D20-848A-B591-F838F97696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4350" y="1669129"/>
            <a:ext cx="571200" cy="43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93A4AD-8FA9-DB83-32A6-5B30084789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720" y="4168832"/>
            <a:ext cx="432000" cy="4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7358D8-6D89-306A-F33C-532A7E4E25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04350" y="4168832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2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DB8B0-B265-BADC-2030-B1ADABC64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12">
            <a:extLst>
              <a:ext uri="{FF2B5EF4-FFF2-40B4-BE49-F238E27FC236}">
                <a16:creationId xmlns:a16="http://schemas.microsoft.com/office/drawing/2014/main" id="{92345554-3E38-3E9A-AAAB-B281F8C14DC9}"/>
              </a:ext>
            </a:extLst>
          </p:cNvPr>
          <p:cNvSpPr/>
          <p:nvPr/>
        </p:nvSpPr>
        <p:spPr>
          <a:xfrm>
            <a:off x="6095999" y="1590674"/>
            <a:ext cx="4749799" cy="2320923"/>
          </a:xfrm>
          <a:prstGeom prst="roundRect">
            <a:avLst>
              <a:gd name="adj" fmla="val 480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612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Плюсы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SzPct val="100000"/>
              <a:buFont typeface="Системный шрифт, обычный"/>
              <a:buChar char="+"/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Баланс скорости и демократичности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SzPct val="100000"/>
              <a:buFont typeface="Системный шрифт, обычный"/>
              <a:buChar char="+"/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Прозрачность</a:t>
            </a:r>
          </a:p>
        </p:txBody>
      </p:sp>
      <p:sp>
        <p:nvSpPr>
          <p:cNvPr id="5" name="Прямоугольник: скругленные углы 12">
            <a:extLst>
              <a:ext uri="{FF2B5EF4-FFF2-40B4-BE49-F238E27FC236}">
                <a16:creationId xmlns:a16="http://schemas.microsoft.com/office/drawing/2014/main" id="{B880949B-79A3-F7BF-6FEE-2D92DD467BBC}"/>
              </a:ext>
            </a:extLst>
          </p:cNvPr>
          <p:cNvSpPr/>
          <p:nvPr/>
        </p:nvSpPr>
        <p:spPr>
          <a:xfrm>
            <a:off x="431801" y="4105276"/>
            <a:ext cx="4749798" cy="2311399"/>
          </a:xfrm>
          <a:prstGeom prst="roundRect">
            <a:avLst>
              <a:gd name="adj" fmla="val 51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612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Минусы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SzPct val="100000"/>
              <a:buFont typeface="Системный шрифт, обычный"/>
              <a:buChar char="+"/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Проигравшие могут саботировать решение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SzPct val="100000"/>
              <a:buFont typeface="Системный шрифт, обычный"/>
              <a:buChar char="+"/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Не учитывает весомость мнений экспертов</a:t>
            </a:r>
          </a:p>
        </p:txBody>
      </p:sp>
      <p:sp>
        <p:nvSpPr>
          <p:cNvPr id="15" name="Прямоугольник: скругленные углы 12">
            <a:extLst>
              <a:ext uri="{FF2B5EF4-FFF2-40B4-BE49-F238E27FC236}">
                <a16:creationId xmlns:a16="http://schemas.microsoft.com/office/drawing/2014/main" id="{4F919512-EE80-0396-B9A6-7AD4C6CEA006}"/>
              </a:ext>
            </a:extLst>
          </p:cNvPr>
          <p:cNvSpPr/>
          <p:nvPr/>
        </p:nvSpPr>
        <p:spPr>
          <a:xfrm>
            <a:off x="6095999" y="4105275"/>
            <a:ext cx="4749798" cy="2311399"/>
          </a:xfrm>
          <a:prstGeom prst="roundRect">
            <a:avLst>
              <a:gd name="adj" fmla="val 546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612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  <a:buClr>
                <a:schemeClr val="bg1"/>
              </a:buClr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использовать?</a:t>
            </a:r>
            <a:endParaRPr lang="ru-RU" sz="1600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b="0" i="0" dirty="0">
                <a:solidFill>
                  <a:schemeClr val="bg1"/>
                </a:solidFill>
                <a:effectLst/>
              </a:rPr>
              <a:t>Выбор из нескольких вариантов (например, название продукта)</a:t>
            </a:r>
          </a:p>
          <a:p>
            <a:pPr marL="285750" indent="-285750" algn="l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b="0" i="0" dirty="0">
                <a:solidFill>
                  <a:schemeClr val="bg1"/>
                </a:solidFill>
                <a:effectLst/>
              </a:rPr>
              <a:t>Некритичные решения (дизайн, инструменты)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937B6-81DB-1FB2-0743-255040852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Голосование</a:t>
            </a:r>
          </a:p>
        </p:txBody>
      </p:sp>
      <p:sp>
        <p:nvSpPr>
          <p:cNvPr id="6" name="Прямоугольник: скругленные углы 12">
            <a:extLst>
              <a:ext uri="{FF2B5EF4-FFF2-40B4-BE49-F238E27FC236}">
                <a16:creationId xmlns:a16="http://schemas.microsoft.com/office/drawing/2014/main" id="{C9C86625-B868-39F8-C28D-6F87D98DA295}"/>
              </a:ext>
            </a:extLst>
          </p:cNvPr>
          <p:cNvSpPr/>
          <p:nvPr/>
        </p:nvSpPr>
        <p:spPr>
          <a:xfrm>
            <a:off x="431800" y="1590675"/>
            <a:ext cx="4749799" cy="2320923"/>
          </a:xfrm>
          <a:prstGeom prst="roundRect">
            <a:avLst>
              <a:gd name="adj" fmla="val 480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4000" tIns="612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</a:t>
            </a:r>
          </a:p>
          <a:p>
            <a:pPr marL="171450" indent="-171450">
              <a:spcAft>
                <a:spcPts val="600"/>
              </a:spcAft>
              <a:buClr>
                <a:schemeClr val="bg1"/>
              </a:buClr>
              <a:buSzPct val="100000"/>
              <a:buFont typeface="Системный шрифт, обычный"/>
              <a:buChar char="+"/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Простое большинство (&gt;50% голосов)</a:t>
            </a:r>
          </a:p>
          <a:p>
            <a:pPr marL="171450" indent="-171450">
              <a:spcAft>
                <a:spcPts val="600"/>
              </a:spcAft>
              <a:buClr>
                <a:schemeClr val="bg1"/>
              </a:buClr>
              <a:buSzPct val="100000"/>
              <a:buFont typeface="Системный шрифт, обычный"/>
              <a:buChar char="+"/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Квалифицированное большинство (2/3 или 75%)</a:t>
            </a:r>
          </a:p>
          <a:p>
            <a:pPr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ru-RU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11A46C-1705-4198-5A03-0C7FED2721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720" y="1669130"/>
            <a:ext cx="432000" cy="432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EB6625-7D20-848A-B591-F838F97696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4350" y="1669129"/>
            <a:ext cx="571200" cy="43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93A4AD-8FA9-DB83-32A6-5B30084789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720" y="4168832"/>
            <a:ext cx="432000" cy="4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7358D8-6D89-306A-F33C-532A7E4E25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04350" y="4168832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92"/>
      </p:ext>
    </p:extLst>
  </p:cSld>
  <p:clrMapOvr>
    <a:masterClrMapping/>
  </p:clrMapOvr>
</p:sld>
</file>

<file path=ppt/theme/theme1.xml><?xml version="1.0" encoding="utf-8"?>
<a:theme xmlns:a="http://schemas.openxmlformats.org/drawingml/2006/main" name="Основной шаблон Т1">
  <a:themeElements>
    <a:clrScheme name="Т1 Гайдлайн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Другая 4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2">
            <a:lumMod val="20000"/>
            <a:lumOff val="80000"/>
            <a:alpha val="70000"/>
          </a:schemeClr>
        </a:solidFill>
        <a:ln>
          <a:noFill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1_Основной шаблон Т1">
  <a:themeElements>
    <a:clrScheme name="Т1 Гайдлайн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Другая 4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5"/>
        </a:solidFill>
        <a:ln>
          <a:noFill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3.xml><?xml version="1.0" encoding="utf-8"?>
<a:theme xmlns:a="http://schemas.openxmlformats.org/drawingml/2006/main" name="Основной шаблон Т1">
  <a:themeElements>
    <a:clrScheme name="Т1 Гайдлайн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2">
            <a:lumMod val="20000"/>
            <a:lumOff val="80000"/>
            <a:alpha val="70000"/>
          </a:schemeClr>
        </a:solidFill>
        <a:ln>
          <a:noFill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</TotalTime>
  <Words>2242</Words>
  <Application>Microsoft Macintosh PowerPoint</Application>
  <DocSecurity>0</DocSecurity>
  <PresentationFormat>Широкоэкранный</PresentationFormat>
  <Paragraphs>377</Paragraphs>
  <Slides>28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Системный шрифт, обычный</vt:lpstr>
      <vt:lpstr>Abyssinica SIL</vt:lpstr>
      <vt:lpstr>ALS Hauss</vt:lpstr>
      <vt:lpstr>ALS Hauss Medium</vt:lpstr>
      <vt:lpstr>Arial</vt:lpstr>
      <vt:lpstr>Google Sans</vt:lpstr>
      <vt:lpstr>Montserrat</vt:lpstr>
      <vt:lpstr>Proxima Nova</vt:lpstr>
      <vt:lpstr>quote-cjk-patch</vt:lpstr>
      <vt:lpstr>Основной шаблон Т1</vt:lpstr>
      <vt:lpstr>1_Основной шаблон Т1</vt:lpstr>
      <vt:lpstr>Организация совместной деятельности</vt:lpstr>
      <vt:lpstr>План занятия</vt:lpstr>
      <vt:lpstr>Цели занятия</vt:lpstr>
      <vt:lpstr>Вопрос</vt:lpstr>
      <vt:lpstr>Принятие решений  и распределение ответственности</vt:lpstr>
      <vt:lpstr>Модели принятия решений</vt:lpstr>
      <vt:lpstr>Авторитарная модель</vt:lpstr>
      <vt:lpstr>Консенсусная модель</vt:lpstr>
      <vt:lpstr>Голосование</vt:lpstr>
      <vt:lpstr>Делегирование</vt:lpstr>
      <vt:lpstr>Эффективность встреч  и совещаний</vt:lpstr>
      <vt:lpstr>Подготовка к совещаниям</vt:lpstr>
      <vt:lpstr>Проведение совещаний</vt:lpstr>
      <vt:lpstr>Итоги совещаний</vt:lpstr>
      <vt:lpstr>Типы совещаний</vt:lpstr>
      <vt:lpstr>Деловая переписка</vt:lpstr>
      <vt:lpstr>Коммуникационные каналы  и инструменты взаимодействия</vt:lpstr>
      <vt:lpstr>Инструменты проведения совещаний</vt:lpstr>
      <vt:lpstr>Инструменты коммуникации</vt:lpstr>
      <vt:lpstr>Инструменты коммуникации в Иннотехе</vt:lpstr>
      <vt:lpstr>Техники фасилитации</vt:lpstr>
      <vt:lpstr>Техники генерации идей</vt:lpstr>
      <vt:lpstr>Техники структурирования информации</vt:lpstr>
      <vt:lpstr>Техники для сложных дискуссий</vt:lpstr>
      <vt:lpstr>Ретроспективы</vt:lpstr>
      <vt:lpstr>Итоги занятия</vt:lpstr>
      <vt:lpstr>Рефлексия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Таблица</dc:title>
  <dc:subject/>
  <dc:creator>Приходько Антон</dc:creator>
  <cp:keywords/>
  <dc:description/>
  <cp:lastModifiedBy>Microsoft Office User</cp:lastModifiedBy>
  <cp:revision>209</cp:revision>
  <dcterms:created xsi:type="dcterms:W3CDTF">2023-02-20T15:32:58Z</dcterms:created>
  <dcterms:modified xsi:type="dcterms:W3CDTF">2025-08-06T09:55:04Z</dcterms:modified>
  <cp:category/>
  <dc:identifier/>
  <cp:contentStatus/>
  <dc:language/>
  <cp:version/>
</cp:coreProperties>
</file>