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820" r:id="rId7"/>
    <p:sldMasterId id="2147483885" r:id="rId8"/>
    <p:sldMasterId id="2147483897" r:id="rId9"/>
  </p:sldMasterIdLst>
  <p:notesMasterIdLst>
    <p:notesMasterId r:id="rId40"/>
  </p:notesMasterIdLst>
  <p:sldIdLst>
    <p:sldId id="256" r:id="rId10"/>
    <p:sldId id="265" r:id="rId11"/>
    <p:sldId id="275" r:id="rId12"/>
    <p:sldId id="287" r:id="rId13"/>
    <p:sldId id="276" r:id="rId14"/>
    <p:sldId id="278" r:id="rId15"/>
    <p:sldId id="277" r:id="rId16"/>
    <p:sldId id="280" r:id="rId17"/>
    <p:sldId id="279" r:id="rId18"/>
    <p:sldId id="266" r:id="rId19"/>
    <p:sldId id="267" r:id="rId20"/>
    <p:sldId id="268" r:id="rId21"/>
    <p:sldId id="269" r:id="rId22"/>
    <p:sldId id="270" r:id="rId23"/>
    <p:sldId id="271" r:id="rId24"/>
    <p:sldId id="283" r:id="rId25"/>
    <p:sldId id="288" r:id="rId26"/>
    <p:sldId id="289" r:id="rId27"/>
    <p:sldId id="291" r:id="rId28"/>
    <p:sldId id="293" r:id="rId29"/>
    <p:sldId id="294" r:id="rId30"/>
    <p:sldId id="295" r:id="rId31"/>
    <p:sldId id="296" r:id="rId32"/>
    <p:sldId id="297" r:id="rId33"/>
    <p:sldId id="272" r:id="rId34"/>
    <p:sldId id="281" r:id="rId35"/>
    <p:sldId id="282" r:id="rId36"/>
    <p:sldId id="286" r:id="rId37"/>
    <p:sldId id="274" r:id="rId38"/>
    <p:sldId id="273" r:id="rId3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74" d="100"/>
          <a:sy n="74" d="100"/>
        </p:scale>
        <p:origin x="8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490BD1-9D31-4D9C-A729-6FAD88149B63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9BE70-BDD2-41CD-9518-3DCE86D721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001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3%D1%80%D0%B0%D1%84_(%D0%BC%D0%B0%D1%82%D0%B5%D0%BC%D0%B0%D1%82%D0%B8%D0%BA%D0%B0)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Facebook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0%D0%BD%D0%B3%D0%BB%D0%B8%D0%B9%D1%81%D0%BA%D0%B8%D0%B9_%D1%8F%D0%B7%D1%8B%D0%BA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ru.wikipedia.org/wiki/%D0%A5%D1%80%D0%B0%D0%BD%D0%B8%D0%BB%D0%B8%D1%89%D0%B5_%D0%B4%D0%B0%D0%BD%D0%BD%D1%8B%D1%85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тверждение</a:t>
            </a:r>
            <a:r>
              <a:rPr lang="ru-RU" dirty="0" smtClean="0"/>
              <a:t>, высказываемое о ресурсе, имеет вид «субъект — предикат — объект» и называется </a:t>
            </a:r>
            <a:r>
              <a:rPr lang="ru-RU" b="1" i="1" dirty="0" smtClean="0"/>
              <a:t>триплетом.</a:t>
            </a:r>
            <a:r>
              <a:rPr lang="ru-RU" b="1" i="1" baseline="0" dirty="0" smtClean="0"/>
              <a:t> </a:t>
            </a:r>
            <a:r>
              <a:rPr lang="ru-RU" dirty="0" smtClean="0"/>
              <a:t>Множество RDF-утверждений образует ориентированный </a:t>
            </a:r>
            <a:r>
              <a:rPr lang="ru-RU" dirty="0" smtClean="0">
                <a:hlinkClick r:id="rId3" tooltip="Граф (математика)"/>
              </a:rPr>
              <a:t>граф</a:t>
            </a:r>
            <a:r>
              <a:rPr lang="ru-RU" dirty="0" smtClean="0"/>
              <a:t>, в котором вершинами являются субъекты и объекты, а рёбра отображают отношения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89BE70-BDD2-41CD-9518-3DCE86D7218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851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>
                <a:effectLst/>
              </a:rPr>
              <a:t>Реляционные СУБД</a:t>
            </a:r>
          </a:p>
          <a:p>
            <a:r>
              <a:rPr lang="ru-RU" b="1" dirty="0" smtClean="0">
                <a:effectLst/>
              </a:rPr>
              <a:t>Хранилище «ключ-значение»  - для простейшего хранения (</a:t>
            </a:r>
            <a:r>
              <a:rPr lang="ru-RU" b="1" dirty="0" err="1" smtClean="0">
                <a:effectLst/>
              </a:rPr>
              <a:t>Инстаграмм</a:t>
            </a:r>
            <a:r>
              <a:rPr lang="ru-RU" b="1" dirty="0" smtClean="0">
                <a:effectLst/>
              </a:rPr>
              <a:t>)</a:t>
            </a:r>
          </a:p>
          <a:p>
            <a:r>
              <a:rPr lang="ru-RU" b="1" dirty="0" smtClean="0">
                <a:effectLst/>
              </a:rPr>
              <a:t>Хранилище семейств колонок или </a:t>
            </a:r>
            <a:r>
              <a:rPr lang="ru-RU" b="1" dirty="0" err="1" smtClean="0">
                <a:effectLst/>
              </a:rPr>
              <a:t>Bigtable</a:t>
            </a:r>
            <a:r>
              <a:rPr lang="ru-RU" b="1" dirty="0" smtClean="0">
                <a:effectLst/>
              </a:rPr>
              <a:t>-подобные базы данных (разряженные таблицы)</a:t>
            </a:r>
            <a:r>
              <a:rPr lang="en-US" b="1" dirty="0" smtClean="0">
                <a:effectLst/>
              </a:rPr>
              <a:t> </a:t>
            </a:r>
            <a:r>
              <a:rPr lang="ru-RU" dirty="0" err="1" smtClean="0">
                <a:effectLst/>
                <a:hlinkClick r:id="rId3" tooltip="Facebook"/>
              </a:rPr>
              <a:t>Facebook</a:t>
            </a:r>
            <a:r>
              <a:rPr lang="en-US" dirty="0" smtClean="0">
                <a:effectLst/>
              </a:rPr>
              <a:t>, </a:t>
            </a:r>
            <a:r>
              <a:rPr lang="en-US" dirty="0" err="1" smtClean="0">
                <a:effectLst/>
              </a:rPr>
              <a:t>Twetter</a:t>
            </a:r>
            <a:endParaRPr lang="en-US" dirty="0" smtClean="0">
              <a:effectLst/>
            </a:endParaRPr>
          </a:p>
          <a:p>
            <a:r>
              <a:rPr lang="ru-RU" b="1" dirty="0" err="1" smtClean="0">
                <a:effectLst/>
              </a:rPr>
              <a:t>Документо</a:t>
            </a:r>
            <a:r>
              <a:rPr lang="ru-RU" b="1" dirty="0" smtClean="0">
                <a:effectLst/>
              </a:rPr>
              <a:t>-ориентированная СУБД) текстовые поисковые системы </a:t>
            </a:r>
            <a:r>
              <a:rPr lang="en-US" b="1" dirty="0" smtClean="0">
                <a:effectLst/>
              </a:rPr>
              <a:t>Google</a:t>
            </a:r>
            <a:endParaRPr lang="ru-RU" b="1" dirty="0" smtClean="0">
              <a:effectLst/>
            </a:endParaRPr>
          </a:p>
          <a:p>
            <a:r>
              <a:rPr lang="ru-RU" b="1" dirty="0" err="1" smtClean="0">
                <a:effectLst/>
              </a:rPr>
              <a:t>Графовые</a:t>
            </a:r>
            <a:r>
              <a:rPr lang="ru-RU" b="1" dirty="0" smtClean="0">
                <a:effectLst/>
              </a:rPr>
              <a:t> хранилища</a:t>
            </a:r>
            <a:r>
              <a:rPr lang="ru-RU" b="1" baseline="0" dirty="0" smtClean="0">
                <a:effectLst/>
              </a:rPr>
              <a:t> - </a:t>
            </a:r>
            <a:r>
              <a:rPr lang="ru-RU" dirty="0" err="1" smtClean="0">
                <a:effectLst/>
                <a:hlinkClick r:id="rId3" tooltip="Facebook"/>
              </a:rPr>
              <a:t>Facebook</a:t>
            </a:r>
            <a:r>
              <a:rPr lang="ru-RU" dirty="0" smtClean="0">
                <a:effectLst/>
              </a:rPr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459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Atomicity — </a:t>
            </a:r>
            <a:r>
              <a:rPr lang="ru-RU" b="1" dirty="0" smtClean="0"/>
              <a:t>Атомарность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Consistency — </a:t>
            </a:r>
            <a:r>
              <a:rPr lang="ru-RU" b="1" dirty="0" smtClean="0"/>
              <a:t>Согласованность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Isolation — </a:t>
            </a:r>
            <a:r>
              <a:rPr lang="ru-RU" b="1" dirty="0" smtClean="0"/>
              <a:t>Изолированность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Durability — </a:t>
            </a:r>
            <a:r>
              <a:rPr lang="ru-RU" b="1" dirty="0" smtClean="0"/>
              <a:t>Долговечность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819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Витрина данных</a:t>
            </a:r>
            <a:r>
              <a:rPr lang="ru-RU" dirty="0" smtClean="0"/>
              <a:t> (</a:t>
            </a:r>
            <a:r>
              <a:rPr lang="ru-RU" dirty="0" smtClean="0">
                <a:hlinkClick r:id="rId3" tooltip="Английский язык"/>
              </a:rPr>
              <a:t>англ.</a:t>
            </a:r>
            <a:r>
              <a:rPr lang="ru-RU" dirty="0" smtClean="0"/>
              <a:t> </a:t>
            </a:r>
            <a:r>
              <a:rPr lang="ru-RU" i="1" dirty="0" err="1" smtClean="0"/>
              <a:t>Data</a:t>
            </a:r>
            <a:r>
              <a:rPr lang="ru-RU" i="1" dirty="0" smtClean="0"/>
              <a:t> </a:t>
            </a:r>
            <a:r>
              <a:rPr lang="ru-RU" i="1" dirty="0" err="1" smtClean="0"/>
              <a:t>Mart</a:t>
            </a:r>
            <a:r>
              <a:rPr lang="ru-RU" dirty="0" smtClean="0"/>
              <a:t>; другие варианты перевода: хранилище данных специализированное, киоск данных, рынок данных) — срез </a:t>
            </a:r>
            <a:r>
              <a:rPr lang="ru-RU" dirty="0" smtClean="0">
                <a:hlinkClick r:id="rId4" tooltip="Хранилище данных"/>
              </a:rPr>
              <a:t>хранилища данных</a:t>
            </a:r>
            <a:r>
              <a:rPr lang="ru-RU" dirty="0" smtClean="0"/>
              <a:t>, представляющий собой массив тематической, узконаправленной информации, ориентированный, например, на пользователей одной рабочей группы или департамента.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783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Управление эффективностью компании (CPM, BPM, EPM)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CPM - Corporate Performance Management </a:t>
            </a:r>
            <a:r>
              <a:rPr lang="ru-RU" dirty="0" smtClean="0"/>
              <a:t>— система управления эффективностью предприятия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BPM - Business Performance Management </a:t>
            </a:r>
            <a:r>
              <a:rPr lang="ru-RU" dirty="0" smtClean="0"/>
              <a:t>- управление эффективностью бизнеса.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EPM- Enterprise Performance Management. ERP-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система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англ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Enterprise Resource Planning)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единая транзакционная система для подавляющего большинства операций и бизнес-процессов организации. ETL от англ. 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Extract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Transform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Load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— дословно «извлечение, преобразование, загрузка»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CRM -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Прикладное программное обеспечение для организаций</a:t>
            </a:r>
            <a:r>
              <a:rPr lang="ru-RU" dirty="0" smtClean="0"/>
              <a:t>, предназначенное для автоматизации стратегий взаимодействия с заказчиками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2006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0587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>
                <a:effectLst/>
              </a:rPr>
              <a:t>Реляционные СУБД</a:t>
            </a:r>
          </a:p>
          <a:p>
            <a:r>
              <a:rPr lang="ru-RU" b="1" dirty="0" smtClean="0">
                <a:effectLst/>
              </a:rPr>
              <a:t>Хранилище «ключ-значение»</a:t>
            </a:r>
          </a:p>
          <a:p>
            <a:r>
              <a:rPr lang="ru-RU" b="1" dirty="0" smtClean="0">
                <a:effectLst/>
              </a:rPr>
              <a:t>Хранилище семейств колонок (или </a:t>
            </a:r>
            <a:r>
              <a:rPr lang="ru-RU" b="1" dirty="0" err="1" smtClean="0">
                <a:effectLst/>
              </a:rPr>
              <a:t>Bigtable</a:t>
            </a:r>
            <a:r>
              <a:rPr lang="ru-RU" b="1" dirty="0" smtClean="0">
                <a:effectLst/>
              </a:rPr>
              <a:t>-подобные базы данных</a:t>
            </a:r>
          </a:p>
          <a:p>
            <a:r>
              <a:rPr lang="ru-RU" b="1" dirty="0" err="1" smtClean="0">
                <a:effectLst/>
              </a:rPr>
              <a:t>Документо</a:t>
            </a:r>
            <a:r>
              <a:rPr lang="ru-RU" b="1" dirty="0" smtClean="0">
                <a:effectLst/>
              </a:rPr>
              <a:t>-ориентированная СУБД)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710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914144" y="435936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noProof="1" smtClean="0"/>
              <a:t>Образец заголовка</a:t>
            </a:r>
            <a:endParaRPr lang="en-US" dirty="0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/>
          <a:lstStyle>
            <a:lvl1pPr marL="7315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noProof="1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7543-4FCE-4DC5-A4F9-2C0648C49DE4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24E7-6622-44A4-8998-B1CCFD75E02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Oval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50000" t="50000" r="100000" b="1250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496090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7543-4FCE-4DC5-A4F9-2C0648C49DE4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24E7-6622-44A4-8998-B1CCFD75E0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765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7543-4FCE-4DC5-A4F9-2C0648C49DE4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24E7-6622-44A4-8998-B1CCFD75E0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24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47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8429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8068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8346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5340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5669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8764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16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40080" indent="-237744">
              <a:buClr>
                <a:schemeClr val="accent5"/>
              </a:buClr>
              <a:buFont typeface="Wingdings" panose="05000000000000000000" pitchFamily="2" charset="2"/>
              <a:buChar char="Ø"/>
              <a:defRPr sz="2800"/>
            </a:lvl2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7543-4FCE-4DC5-A4F9-2C0648C49DE4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24E7-6622-44A4-8998-B1CCFD75E02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178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3239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0641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0968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914144" y="435936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noProof="1" smtClean="0"/>
              <a:t>Образец заголовка</a:t>
            </a:r>
            <a:endParaRPr lang="en-US" dirty="0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/>
          <a:lstStyle>
            <a:lvl1pPr marL="7315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noProof="1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7543-4FCE-4DC5-A4F9-2C0648C49DE4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24E7-6622-44A4-8998-B1CCFD75E02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Oval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50000" t="50000" r="100000" b="1250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1302048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40080" indent="-237744">
              <a:buClr>
                <a:schemeClr val="accent5"/>
              </a:buClr>
              <a:buFont typeface="Wingdings" panose="05000000000000000000" pitchFamily="2" charset="2"/>
              <a:buChar char="Ø"/>
              <a:defRPr sz="2800"/>
            </a:lvl2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7543-4FCE-4DC5-A4F9-2C0648C49DE4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24E7-6622-44A4-8998-B1CCFD75E02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028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7856" y="1100138"/>
            <a:ext cx="8534400" cy="1509712"/>
          </a:xfrm>
        </p:spPr>
        <p:txBody>
          <a:bodyPr anchor="b"/>
          <a:lstStyle>
            <a:lvl1pPr marL="27432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7543-4FCE-4DC5-A4F9-2C0648C49DE4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24E7-6622-44A4-8998-B1CCFD75E02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50000" t="50000" r="100000" b="1250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32581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e 8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11" name="Donut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85000" t="100000" r="1000000" b="30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1378633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7543-4FCE-4DC5-A4F9-2C0648C49DE4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24E7-6622-44A4-8998-B1CCFD75E0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100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283464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283464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7543-4FCE-4DC5-A4F9-2C0648C49DE4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24E7-6622-44A4-8998-B1CCFD75E0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670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7543-4FCE-4DC5-A4F9-2C0648C49DE4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24E7-6622-44A4-8998-B1CCFD75E0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29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7543-4FCE-4DC5-A4F9-2C0648C49DE4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24E7-6622-44A4-8998-B1CCFD75E023}" type="slidenum">
              <a:rPr lang="ru-RU" smtClean="0"/>
              <a:t>‹#›</a:t>
            </a:fld>
            <a:endParaRPr lang="ru-RU"/>
          </a:p>
        </p:txBody>
      </p:sp>
      <p:sp>
        <p:nvSpPr>
          <p:cNvPr id="6" name="Rectangle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42520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7856" y="1100138"/>
            <a:ext cx="8534400" cy="1509712"/>
          </a:xfrm>
        </p:spPr>
        <p:txBody>
          <a:bodyPr anchor="b"/>
          <a:lstStyle>
            <a:lvl1pPr marL="27432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7543-4FCE-4DC5-A4F9-2C0648C49DE4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24E7-6622-44A4-8998-B1CCFD75E02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50000" t="50000" r="100000" b="1250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126868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462731" cy="851694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40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35100"/>
            <a:ext cx="5080000" cy="698500"/>
          </a:xfr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7543-4FCE-4DC5-A4F9-2C0648C49DE4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24E7-6622-44A4-8998-B1CCFD75E0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223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7543-4FCE-4DC5-A4F9-2C0648C49DE4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24E7-6622-44A4-8998-B1CCFD75E02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0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latinLnBrk="0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hape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marL="0" indent="0" algn="l">
              <a:buNone/>
              <a:defRPr sz="3200"/>
            </a:lvl1pPr>
            <a:extLst/>
          </a:lstStyle>
          <a:p>
            <a:pPr marL="0" algn="l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55488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7543-4FCE-4DC5-A4F9-2C0648C49DE4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24E7-6622-44A4-8998-B1CCFD75E0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949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7543-4FCE-4DC5-A4F9-2C0648C49DE4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24E7-6622-44A4-8998-B1CCFD75E0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437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542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7330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185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1723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2598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707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e 8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11" name="Donut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85000" t="100000" r="1000000" b="30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1378633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7543-4FCE-4DC5-A4F9-2C0648C49DE4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24E7-6622-44A4-8998-B1CCFD75E0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54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2401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8328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3374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3022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1512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914144" y="435936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noProof="1" smtClean="0"/>
              <a:t>Образец заголовка</a:t>
            </a:r>
            <a:endParaRPr lang="en-US" dirty="0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/>
          <a:lstStyle>
            <a:lvl1pPr marL="7315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noProof="1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7543-4FCE-4DC5-A4F9-2C0648C49DE4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24E7-6622-44A4-8998-B1CCFD75E02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Oval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50000" t="50000" r="100000" b="1250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15143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40080" indent="-237744">
              <a:buClr>
                <a:schemeClr val="accent5"/>
              </a:buClr>
              <a:buFont typeface="Wingdings" panose="05000000000000000000" pitchFamily="2" charset="2"/>
              <a:buChar char="Ø"/>
              <a:defRPr sz="2800"/>
            </a:lvl2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7543-4FCE-4DC5-A4F9-2C0648C49DE4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24E7-6622-44A4-8998-B1CCFD75E02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973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7856" y="1100138"/>
            <a:ext cx="8534400" cy="1509712"/>
          </a:xfrm>
        </p:spPr>
        <p:txBody>
          <a:bodyPr anchor="b"/>
          <a:lstStyle>
            <a:lvl1pPr marL="27432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7543-4FCE-4DC5-A4F9-2C0648C49DE4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24E7-6622-44A4-8998-B1CCFD75E02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50000" t="50000" r="100000" b="1250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192619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e 8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11" name="Donut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85000" t="100000" r="1000000" b="30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1378633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7543-4FCE-4DC5-A4F9-2C0648C49DE4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24E7-6622-44A4-8998-B1CCFD75E0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728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283464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283464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7543-4FCE-4DC5-A4F9-2C0648C49DE4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24E7-6622-44A4-8998-B1CCFD75E0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721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283464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283464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7543-4FCE-4DC5-A4F9-2C0648C49DE4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24E7-6622-44A4-8998-B1CCFD75E0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764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7543-4FCE-4DC5-A4F9-2C0648C49DE4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24E7-6622-44A4-8998-B1CCFD75E0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724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7543-4FCE-4DC5-A4F9-2C0648C49DE4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24E7-6622-44A4-8998-B1CCFD75E023}" type="slidenum">
              <a:rPr lang="ru-RU" smtClean="0"/>
              <a:t>‹#›</a:t>
            </a:fld>
            <a:endParaRPr lang="ru-RU"/>
          </a:p>
        </p:txBody>
      </p:sp>
      <p:sp>
        <p:nvSpPr>
          <p:cNvPr id="6" name="Rectangle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998938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462731" cy="851694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40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35100"/>
            <a:ext cx="5080000" cy="698500"/>
          </a:xfr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7543-4FCE-4DC5-A4F9-2C0648C49DE4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24E7-6622-44A4-8998-B1CCFD75E0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096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7543-4FCE-4DC5-A4F9-2C0648C49DE4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24E7-6622-44A4-8998-B1CCFD75E02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0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latinLnBrk="0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hape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marL="0" indent="0" algn="l">
              <a:buNone/>
              <a:defRPr sz="3200"/>
            </a:lvl1pPr>
            <a:extLst/>
          </a:lstStyle>
          <a:p>
            <a:pPr marL="0" algn="l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18192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7543-4FCE-4DC5-A4F9-2C0648C49DE4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24E7-6622-44A4-8998-B1CCFD75E0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202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7543-4FCE-4DC5-A4F9-2C0648C49DE4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24E7-6622-44A4-8998-B1CCFD75E0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980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14644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32113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42171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92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7543-4FCE-4DC5-A4F9-2C0648C49DE4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24E7-6622-44A4-8998-B1CCFD75E0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673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38291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66548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59520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90359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85893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03951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90148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7543-4FCE-4DC5-A4F9-2C0648C49DE4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24E7-6622-44A4-8998-B1CCFD75E0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56955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7543-4FCE-4DC5-A4F9-2C0648C49DE4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24E7-6622-44A4-8998-B1CCFD75E0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73279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7543-4FCE-4DC5-A4F9-2C0648C49DE4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24E7-6622-44A4-8998-B1CCFD75E0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729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7543-4FCE-4DC5-A4F9-2C0648C49DE4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24E7-6622-44A4-8998-B1CCFD75E023}" type="slidenum">
              <a:rPr lang="ru-RU" smtClean="0"/>
              <a:t>‹#›</a:t>
            </a:fld>
            <a:endParaRPr lang="ru-RU"/>
          </a:p>
        </p:txBody>
      </p:sp>
      <p:sp>
        <p:nvSpPr>
          <p:cNvPr id="6" name="Rectangle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35061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7543-4FCE-4DC5-A4F9-2C0648C49DE4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24E7-6622-44A4-8998-B1CCFD75E0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54539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7543-4FCE-4DC5-A4F9-2C0648C49DE4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24E7-6622-44A4-8998-B1CCFD75E02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54571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7543-4FCE-4DC5-A4F9-2C0648C49DE4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24E7-6622-44A4-8998-B1CCFD75E023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69218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7543-4FCE-4DC5-A4F9-2C0648C49DE4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24E7-6622-44A4-8998-B1CCFD75E0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03099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7543-4FCE-4DC5-A4F9-2C0648C49DE4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24E7-6622-44A4-8998-B1CCFD75E0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69749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7543-4FCE-4DC5-A4F9-2C0648C49DE4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24E7-6622-44A4-8998-B1CCFD75E0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84970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7543-4FCE-4DC5-A4F9-2C0648C49DE4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24E7-6622-44A4-8998-B1CCFD75E0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26145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7543-4FCE-4DC5-A4F9-2C0648C49DE4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24E7-6622-44A4-8998-B1CCFD75E0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77278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914144" y="435936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noProof="1" smtClean="0"/>
              <a:t>Образец заголовка</a:t>
            </a:r>
            <a:endParaRPr lang="en-US" dirty="0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/>
          <a:lstStyle>
            <a:lvl1pPr marL="7315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noProof="1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7543-4FCE-4DC5-A4F9-2C0648C49DE4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24E7-6622-44A4-8998-B1CCFD75E02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Oval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50000" t="50000" r="100000" b="1250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2326619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40080" indent="-237744">
              <a:buClr>
                <a:schemeClr val="accent5"/>
              </a:buClr>
              <a:buFont typeface="Wingdings" panose="05000000000000000000" pitchFamily="2" charset="2"/>
              <a:buChar char="Ø"/>
              <a:defRPr sz="2800"/>
            </a:lvl2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7543-4FCE-4DC5-A4F9-2C0648C49DE4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24E7-6622-44A4-8998-B1CCFD75E02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943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462731" cy="851694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40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35100"/>
            <a:ext cx="5080000" cy="698500"/>
          </a:xfr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7543-4FCE-4DC5-A4F9-2C0648C49DE4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24E7-6622-44A4-8998-B1CCFD75E0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127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7856" y="1100138"/>
            <a:ext cx="8534400" cy="1509712"/>
          </a:xfrm>
        </p:spPr>
        <p:txBody>
          <a:bodyPr anchor="b"/>
          <a:lstStyle>
            <a:lvl1pPr marL="27432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7543-4FCE-4DC5-A4F9-2C0648C49DE4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24E7-6622-44A4-8998-B1CCFD75E02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50000" t="50000" r="100000" b="1250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279301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e 8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11" name="Donut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85000" t="100000" r="1000000" b="30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1378633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7543-4FCE-4DC5-A4F9-2C0648C49DE4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24E7-6622-44A4-8998-B1CCFD75E0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753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283464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283464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7543-4FCE-4DC5-A4F9-2C0648C49DE4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24E7-6622-44A4-8998-B1CCFD75E0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765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7543-4FCE-4DC5-A4F9-2C0648C49DE4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24E7-6622-44A4-8998-B1CCFD75E0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545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7543-4FCE-4DC5-A4F9-2C0648C49DE4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24E7-6622-44A4-8998-B1CCFD75E023}" type="slidenum">
              <a:rPr lang="ru-RU" smtClean="0"/>
              <a:t>‹#›</a:t>
            </a:fld>
            <a:endParaRPr lang="ru-RU"/>
          </a:p>
        </p:txBody>
      </p:sp>
      <p:sp>
        <p:nvSpPr>
          <p:cNvPr id="6" name="Rectangle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2988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462731" cy="851694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40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35100"/>
            <a:ext cx="5080000" cy="698500"/>
          </a:xfr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7543-4FCE-4DC5-A4F9-2C0648C49DE4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24E7-6622-44A4-8998-B1CCFD75E0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940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7543-4FCE-4DC5-A4F9-2C0648C49DE4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24E7-6622-44A4-8998-B1CCFD75E02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0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latinLnBrk="0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hape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marL="0" indent="0" algn="l">
              <a:buNone/>
              <a:defRPr sz="3200"/>
            </a:lvl1pPr>
            <a:extLst/>
          </a:lstStyle>
          <a:p>
            <a:pPr marL="0" algn="l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21228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7543-4FCE-4DC5-A4F9-2C0648C49DE4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24E7-6622-44A4-8998-B1CCFD75E0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23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7543-4FCE-4DC5-A4F9-2C0648C49DE4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24E7-6622-44A4-8998-B1CCFD75E0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389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514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7543-4FCE-4DC5-A4F9-2C0648C49DE4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24E7-6622-44A4-8998-B1CCFD75E02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0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latinLnBrk="0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hape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marL="0" indent="0" algn="l">
              <a:buNone/>
              <a:defRPr sz="3200"/>
            </a:lvl1pPr>
            <a:extLst/>
          </a:lstStyle>
          <a:p>
            <a:pPr marL="0" algn="l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16350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75749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2443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45561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73714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65114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26838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75833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19782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02045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767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11" name="Donut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85000" t="100000" r="1000000" b="30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1450848" y="0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ru-RU" noProof="1" smtClean="0"/>
              <a:t>Образец заголовка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9B57543-4FCE-4DC5-A4F9-2C0648C49DE4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>
              <a:defRPr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>
              <a:defRPr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B2C24E7-6622-44A4-8998-B1CCFD75E023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Rectangle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563359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ts val="3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ts val="3000"/>
        </a:lnSpc>
        <a:spcBef>
          <a:spcPts val="550"/>
        </a:spcBef>
        <a:buClr>
          <a:schemeClr val="accent1"/>
        </a:buClr>
        <a:buFont typeface="Verdana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ts val="2800"/>
        </a:lnSpc>
        <a:spcBef>
          <a:spcPct val="20000"/>
        </a:spcBef>
        <a:buClr>
          <a:schemeClr val="accent2"/>
        </a:buClr>
        <a:buFont typeface="Wingdings 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spcBef>
          <a:spcPct val="20000"/>
        </a:spcBef>
        <a:buClr>
          <a:schemeClr val="accent5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4E2A9-63CE-4681-A18C-55458555571A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145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11" name="Donut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85000" t="100000" r="1000000" b="30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1450848" y="0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ru-RU" noProof="1" smtClean="0"/>
              <a:t>Образец заголовка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9B57543-4FCE-4DC5-A4F9-2C0648C49DE4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>
              <a:defRPr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>
              <a:defRPr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B2C24E7-6622-44A4-8998-B1CCFD75E023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Rectangle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146880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ts val="3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ts val="3000"/>
        </a:lnSpc>
        <a:spcBef>
          <a:spcPts val="550"/>
        </a:spcBef>
        <a:buClr>
          <a:schemeClr val="accent1"/>
        </a:buClr>
        <a:buFont typeface="Verdana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ts val="2800"/>
        </a:lnSpc>
        <a:spcBef>
          <a:spcPct val="20000"/>
        </a:spcBef>
        <a:buClr>
          <a:schemeClr val="accent2"/>
        </a:buClr>
        <a:buFont typeface="Wingdings 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spcBef>
          <a:spcPct val="20000"/>
        </a:spcBef>
        <a:buClr>
          <a:schemeClr val="accent5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4E2A9-63CE-4681-A18C-55458555571A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764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11" name="Donut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85000" t="100000" r="1000000" b="30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1450848" y="0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ru-RU" noProof="1" smtClean="0"/>
              <a:t>Образец заголовка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9B57543-4FCE-4DC5-A4F9-2C0648C49DE4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>
              <a:defRPr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>
              <a:defRPr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B2C24E7-6622-44A4-8998-B1CCFD75E023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Rectangle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862504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ts val="3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ts val="3000"/>
        </a:lnSpc>
        <a:spcBef>
          <a:spcPts val="550"/>
        </a:spcBef>
        <a:buClr>
          <a:schemeClr val="accent1"/>
        </a:buClr>
        <a:buFont typeface="Verdana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ts val="2800"/>
        </a:lnSpc>
        <a:spcBef>
          <a:spcPct val="20000"/>
        </a:spcBef>
        <a:buClr>
          <a:schemeClr val="accent2"/>
        </a:buClr>
        <a:buFont typeface="Wingdings 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spcBef>
          <a:spcPct val="20000"/>
        </a:spcBef>
        <a:buClr>
          <a:schemeClr val="accent5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4E2A9-63CE-4681-A18C-55458555571A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40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9B57543-4FCE-4DC5-A4F9-2C0648C49DE4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C24E7-6622-44A4-8998-B1CCFD75E0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416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11" name="Donut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85000" t="100000" r="1000000" b="30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1450848" y="0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ru-RU" noProof="1" smtClean="0"/>
              <a:t>Образец заголовка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9B57543-4FCE-4DC5-A4F9-2C0648C49DE4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>
              <a:defRPr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>
              <a:defRPr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B2C24E7-6622-44A4-8998-B1CCFD75E023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Rectangle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014295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ts val="3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ts val="3000"/>
        </a:lnSpc>
        <a:spcBef>
          <a:spcPts val="550"/>
        </a:spcBef>
        <a:buClr>
          <a:schemeClr val="accent1"/>
        </a:buClr>
        <a:buFont typeface="Verdana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ts val="2800"/>
        </a:lnSpc>
        <a:spcBef>
          <a:spcPct val="20000"/>
        </a:spcBef>
        <a:buClr>
          <a:schemeClr val="accent2"/>
        </a:buClr>
        <a:buFont typeface="Wingdings 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spcBef>
          <a:spcPct val="20000"/>
        </a:spcBef>
        <a:buClr>
          <a:schemeClr val="accent5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4E2A9-63CE-4681-A18C-55458555571A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893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Выбор СУБД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10080" y="2181224"/>
            <a:ext cx="9875520" cy="1421439"/>
          </a:xfrm>
        </p:spPr>
        <p:txBody>
          <a:bodyPr>
            <a:normAutofit/>
          </a:bodyPr>
          <a:lstStyle/>
          <a:p>
            <a:pPr algn="r"/>
            <a:r>
              <a:rPr lang="en-US" sz="4000" dirty="0" smtClean="0"/>
              <a:t>SQL </a:t>
            </a:r>
            <a:r>
              <a:rPr lang="ru-RU" sz="4000" dirty="0" smtClean="0"/>
              <a:t>против </a:t>
            </a:r>
            <a:r>
              <a:rPr lang="en-US" sz="4000" dirty="0" smtClean="0"/>
              <a:t>NoSQL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25892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959608" y="1143000"/>
            <a:ext cx="7498080" cy="5526360"/>
          </a:xfrm>
        </p:spPr>
        <p:txBody>
          <a:bodyPr>
            <a:normAutofit fontScale="85000" lnSpcReduction="10000"/>
          </a:bodyPr>
          <a:lstStyle/>
          <a:p>
            <a:pPr marL="596646" indent="-514350">
              <a:buAutoNum type="arabicPeriod"/>
            </a:pPr>
            <a:r>
              <a:rPr lang="ru-RU" b="1" dirty="0" smtClean="0"/>
              <a:t>Не </a:t>
            </a:r>
            <a:r>
              <a:rPr lang="ru-RU" b="1" dirty="0"/>
              <a:t>используется </a:t>
            </a:r>
            <a:r>
              <a:rPr lang="en-US" b="1" dirty="0"/>
              <a:t>SQL</a:t>
            </a:r>
            <a:r>
              <a:rPr lang="en-US" dirty="0"/>
              <a:t> </a:t>
            </a:r>
            <a:endParaRPr lang="en-US" dirty="0" smtClean="0"/>
          </a:p>
          <a:p>
            <a:pPr marL="596646" indent="-514350">
              <a:buAutoNum type="arabicPeriod"/>
            </a:pPr>
            <a:r>
              <a:rPr lang="ru-RU" b="1" dirty="0" smtClean="0"/>
              <a:t>Неструктурированные </a:t>
            </a:r>
            <a:r>
              <a:rPr lang="ru-RU" b="1" dirty="0"/>
              <a:t>(</a:t>
            </a:r>
            <a:r>
              <a:rPr lang="en-US" b="1" dirty="0" err="1"/>
              <a:t>schemaless</a:t>
            </a:r>
            <a:r>
              <a:rPr lang="en-US" b="1" dirty="0" smtClean="0"/>
              <a:t>)</a:t>
            </a:r>
          </a:p>
          <a:p>
            <a:pPr marL="813816" lvl="1" indent="-457200"/>
            <a:r>
              <a:rPr lang="ru-RU" dirty="0"/>
              <a:t>в NoSQL базах в отличие от реляционных структура данных не </a:t>
            </a:r>
            <a:r>
              <a:rPr lang="ru-RU" dirty="0" smtClean="0"/>
              <a:t>регламентирована</a:t>
            </a:r>
            <a:endParaRPr lang="en-US" dirty="0" smtClean="0"/>
          </a:p>
          <a:p>
            <a:pPr marL="813816" lvl="1" indent="-457200"/>
            <a:r>
              <a:rPr lang="ru-RU" dirty="0" smtClean="0"/>
              <a:t>Схема данных отслеживается в коде приложений</a:t>
            </a:r>
            <a:endParaRPr lang="en-US" dirty="0"/>
          </a:p>
          <a:p>
            <a:pPr marL="596646" indent="-514350">
              <a:buFont typeface="+mj-lt"/>
              <a:buAutoNum type="arabicPeriod"/>
            </a:pPr>
            <a:r>
              <a:rPr lang="ru-RU" b="1" dirty="0" smtClean="0"/>
              <a:t>Представление </a:t>
            </a:r>
            <a:r>
              <a:rPr lang="ru-RU" b="1" dirty="0"/>
              <a:t>данных в виде </a:t>
            </a:r>
            <a:r>
              <a:rPr lang="ru-RU" b="1" dirty="0" smtClean="0"/>
              <a:t>агрегатов</a:t>
            </a:r>
          </a:p>
          <a:p>
            <a:pPr marL="813816" lvl="1" indent="-457200"/>
            <a:r>
              <a:rPr lang="ru-RU" dirty="0"/>
              <a:t>Сущности объединены </a:t>
            </a:r>
            <a:r>
              <a:rPr lang="ru-RU" dirty="0" smtClean="0"/>
              <a:t>в объекты базы данных как удобно (как попало)</a:t>
            </a:r>
            <a:endParaRPr lang="ru-RU" dirty="0"/>
          </a:p>
          <a:p>
            <a:pPr marL="596646" indent="-514350">
              <a:buFont typeface="+mj-lt"/>
              <a:buAutoNum type="arabicPeriod"/>
            </a:pPr>
            <a:r>
              <a:rPr lang="ru-RU" b="1" dirty="0"/>
              <a:t>Слабые </a:t>
            </a:r>
            <a:r>
              <a:rPr lang="en-US" b="1" dirty="0"/>
              <a:t>ACID </a:t>
            </a:r>
            <a:r>
              <a:rPr lang="ru-RU" b="1" dirty="0"/>
              <a:t>свойства</a:t>
            </a:r>
            <a:r>
              <a:rPr lang="ru-RU" b="1" dirty="0" smtClean="0"/>
              <a:t>.</a:t>
            </a:r>
          </a:p>
          <a:p>
            <a:pPr marL="596646" indent="-514350">
              <a:buFont typeface="+mj-lt"/>
              <a:buAutoNum type="arabicPeriod"/>
            </a:pPr>
            <a:r>
              <a:rPr lang="ru-RU" b="1" dirty="0"/>
              <a:t>Распределенные системы, без совместно используемых ресурсов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67608" y="0"/>
            <a:ext cx="8100392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Характеристики </a:t>
            </a:r>
            <a:r>
              <a:rPr lang="en-US" dirty="0"/>
              <a:t>NoSQL </a:t>
            </a:r>
            <a:r>
              <a:rPr lang="ru-RU" dirty="0"/>
              <a:t>баз данных</a:t>
            </a:r>
          </a:p>
        </p:txBody>
      </p:sp>
    </p:spTree>
    <p:extLst>
      <p:ext uri="{BB962C8B-B14F-4D97-AF65-F5344CB8AC3E}">
        <p14:creationId xmlns:p14="http://schemas.microsoft.com/office/powerpoint/2010/main" val="219610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711624" y="1124744"/>
            <a:ext cx="7956376" cy="5472608"/>
          </a:xfrm>
        </p:spPr>
        <p:txBody>
          <a:bodyPr>
            <a:noAutofit/>
          </a:bodyPr>
          <a:lstStyle/>
          <a:p>
            <a:pPr marL="82296" indent="0">
              <a:lnSpc>
                <a:spcPct val="100000"/>
              </a:lnSpc>
              <a:buNone/>
            </a:pPr>
            <a:r>
              <a:rPr lang="ru-RU" sz="2300" b="1" dirty="0"/>
              <a:t>Теорема CAP</a:t>
            </a:r>
            <a:r>
              <a:rPr lang="ru-RU" sz="2300" dirty="0"/>
              <a:t> (известная также как </a:t>
            </a:r>
            <a:r>
              <a:rPr lang="ru-RU" sz="2300" b="1" dirty="0"/>
              <a:t>теорема </a:t>
            </a:r>
            <a:r>
              <a:rPr lang="ru-RU" sz="2300" b="1" dirty="0" err="1"/>
              <a:t>Брюера</a:t>
            </a:r>
            <a:r>
              <a:rPr lang="ru-RU" sz="2300" dirty="0"/>
              <a:t>) — эвристическое утверждение о том, что в любой реализации распределённых вычислений возможно обеспечить не более двух из трёх следующих свойств:</a:t>
            </a:r>
          </a:p>
          <a:p>
            <a:pPr>
              <a:lnSpc>
                <a:spcPct val="100000"/>
              </a:lnSpc>
            </a:pPr>
            <a:r>
              <a:rPr lang="ru-RU" sz="2300" i="1" dirty="0"/>
              <a:t>согласованность данных</a:t>
            </a:r>
            <a:r>
              <a:rPr lang="ru-RU" sz="2300" dirty="0"/>
              <a:t> (англ. </a:t>
            </a:r>
            <a:r>
              <a:rPr lang="ru-RU" sz="2300" i="1" dirty="0" err="1"/>
              <a:t>consistency</a:t>
            </a:r>
            <a:r>
              <a:rPr lang="ru-RU" sz="2300" dirty="0"/>
              <a:t>) — во всех вычислительных узлах в один момент времени данные не противоречат друг другу;</a:t>
            </a:r>
          </a:p>
          <a:p>
            <a:pPr>
              <a:lnSpc>
                <a:spcPct val="100000"/>
              </a:lnSpc>
            </a:pPr>
            <a:r>
              <a:rPr lang="ru-RU" sz="2300" i="1" dirty="0"/>
              <a:t>доступность</a:t>
            </a:r>
            <a:r>
              <a:rPr lang="ru-RU" sz="2300" dirty="0"/>
              <a:t> (англ. </a:t>
            </a:r>
            <a:r>
              <a:rPr lang="ru-RU" sz="2300" i="1" dirty="0" err="1"/>
              <a:t>availability</a:t>
            </a:r>
            <a:r>
              <a:rPr lang="ru-RU" sz="2300" dirty="0"/>
              <a:t>) — любой запрос к распределённой системе завершается корректным откликом;</a:t>
            </a:r>
          </a:p>
          <a:p>
            <a:pPr>
              <a:lnSpc>
                <a:spcPct val="100000"/>
              </a:lnSpc>
            </a:pPr>
            <a:r>
              <a:rPr lang="ru-RU" sz="2300" i="1" dirty="0"/>
              <a:t>устойчивость к разделению</a:t>
            </a:r>
            <a:r>
              <a:rPr lang="ru-RU" sz="2300" dirty="0"/>
              <a:t> (англ. </a:t>
            </a:r>
            <a:r>
              <a:rPr lang="ru-RU" sz="2300" i="1" dirty="0" err="1"/>
              <a:t>partition</a:t>
            </a:r>
            <a:r>
              <a:rPr lang="ru-RU" sz="2300" i="1" dirty="0"/>
              <a:t> </a:t>
            </a:r>
            <a:r>
              <a:rPr lang="ru-RU" sz="2300" i="1" dirty="0" err="1"/>
              <a:t>tolerance</a:t>
            </a:r>
            <a:r>
              <a:rPr lang="ru-RU" sz="2300" dirty="0"/>
              <a:t>) — расщепление распределённой системы на несколько изолированных секций не приводит к некорректности отклика от каждой из секций.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959608" y="274638"/>
            <a:ext cx="7498080" cy="850106"/>
          </a:xfrm>
        </p:spPr>
        <p:txBody>
          <a:bodyPr/>
          <a:lstStyle/>
          <a:p>
            <a:r>
              <a:rPr lang="ru-RU" b="1" dirty="0"/>
              <a:t>Теорема CAP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99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959608" y="0"/>
            <a:ext cx="7498080" cy="69269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SQL </a:t>
            </a:r>
            <a:r>
              <a:rPr lang="ru-RU" dirty="0"/>
              <a:t>и</a:t>
            </a:r>
            <a:r>
              <a:rPr lang="en-US" dirty="0" smtClean="0"/>
              <a:t> NoSQL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933" y="980728"/>
            <a:ext cx="6441430" cy="571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77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Б</a:t>
            </a:r>
            <a:r>
              <a:rPr lang="ru-RU" dirty="0" smtClean="0"/>
              <a:t>азовая </a:t>
            </a:r>
            <a:r>
              <a:rPr lang="ru-RU" dirty="0"/>
              <a:t>доступность (англ. </a:t>
            </a:r>
            <a:r>
              <a:rPr lang="ru-RU" i="1" dirty="0" err="1"/>
              <a:t>basic</a:t>
            </a:r>
            <a:r>
              <a:rPr lang="ru-RU" i="1" dirty="0"/>
              <a:t> </a:t>
            </a:r>
            <a:r>
              <a:rPr lang="ru-RU" i="1" dirty="0" err="1"/>
              <a:t>availability</a:t>
            </a:r>
            <a:r>
              <a:rPr lang="ru-RU" dirty="0"/>
              <a:t>) — каждый запрос гарантированно завершается (успешно или безуспешно).</a:t>
            </a:r>
          </a:p>
          <a:p>
            <a:r>
              <a:rPr lang="ru-RU" dirty="0" smtClean="0"/>
              <a:t>Гибкое </a:t>
            </a:r>
            <a:r>
              <a:rPr lang="ru-RU" dirty="0"/>
              <a:t>состояние (англ. </a:t>
            </a:r>
            <a:r>
              <a:rPr lang="ru-RU" i="1" dirty="0" err="1"/>
              <a:t>soft</a:t>
            </a:r>
            <a:r>
              <a:rPr lang="ru-RU" i="1" dirty="0"/>
              <a:t> </a:t>
            </a:r>
            <a:r>
              <a:rPr lang="ru-RU" i="1" dirty="0" err="1"/>
              <a:t>state</a:t>
            </a:r>
            <a:r>
              <a:rPr lang="ru-RU" dirty="0"/>
              <a:t>) — состояние системы может изменяться со временем, даже без ввода новых данных, для достижения согласования данных.</a:t>
            </a:r>
          </a:p>
          <a:p>
            <a:r>
              <a:rPr lang="ru-RU" dirty="0" smtClean="0"/>
              <a:t>Согласованность </a:t>
            </a:r>
            <a:r>
              <a:rPr lang="ru-RU" dirty="0"/>
              <a:t>в конечном счёте (англ. </a:t>
            </a:r>
            <a:r>
              <a:rPr lang="ru-RU" i="1" dirty="0" err="1"/>
              <a:t>eventual</a:t>
            </a:r>
            <a:r>
              <a:rPr lang="ru-RU" i="1" dirty="0"/>
              <a:t> </a:t>
            </a:r>
            <a:r>
              <a:rPr lang="ru-RU" i="1" dirty="0" err="1"/>
              <a:t>consistency</a:t>
            </a:r>
            <a:r>
              <a:rPr lang="ru-RU" dirty="0"/>
              <a:t>) — данные могут быть некоторое время </a:t>
            </a:r>
            <a:r>
              <a:rPr lang="ru-RU" dirty="0" err="1"/>
              <a:t>рассогласованы</a:t>
            </a:r>
            <a:r>
              <a:rPr lang="ru-RU" dirty="0"/>
              <a:t>, но приходят к согласованию через некоторое время.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 </a:t>
            </a:r>
            <a:r>
              <a:rPr lang="ru-RU" dirty="0" smtClean="0"/>
              <a:t>вместо </a:t>
            </a:r>
            <a:r>
              <a:rPr lang="en-US" dirty="0" smtClean="0"/>
              <a:t>ACID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902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7688" y="274638"/>
            <a:ext cx="7170000" cy="1143000"/>
          </a:xfrm>
        </p:spPr>
        <p:txBody>
          <a:bodyPr/>
          <a:lstStyle/>
          <a:p>
            <a:r>
              <a:rPr lang="ru-RU" dirty="0">
                <a:effectLst/>
              </a:rPr>
              <a:t>Концепция баз данных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59608" y="1628800"/>
            <a:ext cx="7498080" cy="4619600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</a:pPr>
            <a:r>
              <a:rPr lang="ru-RU" dirty="0" smtClean="0"/>
              <a:t>Отчуждение данных от программ</a:t>
            </a:r>
          </a:p>
          <a:p>
            <a:pPr>
              <a:spcBef>
                <a:spcPts val="800"/>
              </a:spcBef>
            </a:pPr>
            <a:r>
              <a:rPr lang="ru-RU" dirty="0"/>
              <a:t>Хранение описания данных вместе с самими данными</a:t>
            </a:r>
          </a:p>
          <a:p>
            <a:pPr>
              <a:spcBef>
                <a:spcPts val="800"/>
              </a:spcBef>
            </a:pPr>
            <a:r>
              <a:rPr lang="ru-RU" dirty="0" smtClean="0"/>
              <a:t>Поддержание </a:t>
            </a:r>
            <a:r>
              <a:rPr lang="ru-RU" dirty="0"/>
              <a:t>данных в </a:t>
            </a:r>
            <a:r>
              <a:rPr lang="ru-RU" dirty="0" smtClean="0"/>
              <a:t>согласованном состоянии</a:t>
            </a:r>
          </a:p>
          <a:p>
            <a:pPr>
              <a:spcBef>
                <a:spcPts val="800"/>
              </a:spcBef>
            </a:pPr>
            <a:r>
              <a:rPr lang="ru-RU" dirty="0"/>
              <a:t>Отчуждение данных от </a:t>
            </a:r>
            <a:r>
              <a:rPr lang="ru-RU" dirty="0" smtClean="0"/>
              <a:t>носителей</a:t>
            </a:r>
          </a:p>
          <a:p>
            <a:pPr>
              <a:spcBef>
                <a:spcPts val="800"/>
              </a:spcBef>
            </a:pPr>
            <a:r>
              <a:rPr lang="ru-RU" dirty="0" smtClean="0"/>
              <a:t>Защита информации от сбоев аппаратуры</a:t>
            </a:r>
          </a:p>
          <a:p>
            <a:pPr>
              <a:spcBef>
                <a:spcPts val="800"/>
              </a:spcBef>
            </a:pPr>
            <a:r>
              <a:rPr lang="ru-RU" dirty="0" smtClean="0"/>
              <a:t>Поддержка многопользовательской работы</a:t>
            </a:r>
          </a:p>
        </p:txBody>
      </p:sp>
      <p:cxnSp>
        <p:nvCxnSpPr>
          <p:cNvPr id="5" name="Прямая соединительная линия 4"/>
          <p:cNvCxnSpPr>
            <a:endCxn id="3" idx="3"/>
          </p:cNvCxnSpPr>
          <p:nvPr/>
        </p:nvCxnSpPr>
        <p:spPr>
          <a:xfrm>
            <a:off x="3071664" y="1417638"/>
            <a:ext cx="7386024" cy="2520962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>
            <a:stCxn id="3" idx="1"/>
          </p:cNvCxnSpPr>
          <p:nvPr/>
        </p:nvCxnSpPr>
        <p:spPr>
          <a:xfrm flipV="1">
            <a:off x="2959608" y="1340768"/>
            <a:ext cx="7168840" cy="2597832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595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959608" y="116632"/>
            <a:ext cx="7498080" cy="936104"/>
          </a:xfrm>
        </p:spPr>
        <p:txBody>
          <a:bodyPr/>
          <a:lstStyle/>
          <a:p>
            <a:r>
              <a:rPr lang="ru-RU" dirty="0" smtClean="0"/>
              <a:t>Коды и методы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608" y="1268761"/>
            <a:ext cx="6957810" cy="537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50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793598" y="1016732"/>
            <a:ext cx="7874402" cy="2052228"/>
          </a:xfrm>
        </p:spPr>
        <p:txBody>
          <a:bodyPr/>
          <a:lstStyle/>
          <a:p>
            <a:pPr marL="82296" indent="0">
              <a:buNone/>
            </a:pPr>
            <a:r>
              <a:rPr lang="ru-RU" b="1" dirty="0" err="1"/>
              <a:t>Business</a:t>
            </a:r>
            <a:r>
              <a:rPr lang="ru-RU" b="1" dirty="0"/>
              <a:t> </a:t>
            </a:r>
            <a:r>
              <a:rPr lang="ru-RU" b="1" dirty="0" err="1"/>
              <a:t>intelligence</a:t>
            </a:r>
            <a:r>
              <a:rPr lang="ru-RU" dirty="0"/>
              <a:t> (сокращённо </a:t>
            </a:r>
            <a:r>
              <a:rPr lang="ru-RU" b="1" dirty="0"/>
              <a:t>BI</a:t>
            </a:r>
            <a:r>
              <a:rPr lang="ru-RU" dirty="0"/>
              <a:t>) — это методы и инструменты для перевода необработанной информации в осмысленную, удобную форму. Эти данные используются для бизнес-анализа.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959608" y="116632"/>
            <a:ext cx="7498080" cy="792088"/>
          </a:xfrm>
        </p:spPr>
        <p:txBody>
          <a:bodyPr/>
          <a:lstStyle/>
          <a:p>
            <a:r>
              <a:rPr lang="ru-RU" dirty="0" smtClean="0"/>
              <a:t>Что такое </a:t>
            </a:r>
            <a:r>
              <a:rPr lang="en-US" dirty="0" smtClean="0"/>
              <a:t>BI</a:t>
            </a:r>
            <a:endParaRPr lang="ru-RU" dirty="0"/>
          </a:p>
        </p:txBody>
      </p:sp>
      <p:pic>
        <p:nvPicPr>
          <p:cNvPr id="1026" name="Picture 2" descr="https://www.flexiblesoftware.com.au/wordpress/wp-content/uploads/2011/11/bi-dw-architect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222" y="3176973"/>
            <a:ext cx="7096832" cy="3648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2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</a:t>
            </a:r>
            <a:r>
              <a:rPr lang="en-US" dirty="0" smtClean="0"/>
              <a:t>BI</a:t>
            </a:r>
            <a:endParaRPr lang="ru-RU" dirty="0"/>
          </a:p>
        </p:txBody>
      </p:sp>
      <p:pic>
        <p:nvPicPr>
          <p:cNvPr id="3074" name="Picture 2" descr="https://www.iemag.ru/upload/iblock/8dc/diagr_zhilin_6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08" y="2420888"/>
            <a:ext cx="6096000" cy="443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75920" y="1417639"/>
            <a:ext cx="496855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err="1"/>
              <a:t>Business</a:t>
            </a:r>
            <a:r>
              <a:rPr lang="ru-RU" sz="3200" b="1" dirty="0"/>
              <a:t> </a:t>
            </a:r>
            <a:r>
              <a:rPr lang="ru-RU" sz="3200" b="1" dirty="0" err="1"/>
              <a:t>intelligence</a:t>
            </a:r>
            <a:r>
              <a:rPr lang="ru-RU" sz="3200" dirty="0"/>
              <a:t> </a:t>
            </a:r>
            <a:r>
              <a:rPr lang="ru-RU" sz="3200" dirty="0"/>
              <a:t>(</a:t>
            </a:r>
            <a:r>
              <a:rPr lang="ru-RU" sz="3200" b="1" dirty="0"/>
              <a:t>BI</a:t>
            </a:r>
            <a:r>
              <a:rPr lang="ru-RU" sz="3200" dirty="0"/>
              <a:t>) — это методы и инструменты </a:t>
            </a:r>
            <a:r>
              <a:rPr lang="ru-RU" sz="3200" dirty="0"/>
              <a:t>     для </a:t>
            </a:r>
            <a:r>
              <a:rPr lang="ru-RU" sz="3200" dirty="0"/>
              <a:t>перевода необработанной информации в осмысленную</a:t>
            </a:r>
            <a:r>
              <a:rPr lang="ru-RU" sz="3200" dirty="0"/>
              <a:t>,</a:t>
            </a:r>
          </a:p>
          <a:p>
            <a:pPr algn="r"/>
            <a:r>
              <a:rPr lang="ru-RU" sz="3200" dirty="0"/>
              <a:t> удобную</a:t>
            </a:r>
          </a:p>
          <a:p>
            <a:pPr algn="r"/>
            <a:r>
              <a:rPr lang="ru-RU" sz="3200" dirty="0"/>
              <a:t> </a:t>
            </a:r>
            <a:r>
              <a:rPr lang="ru-RU" sz="3200" dirty="0"/>
              <a:t>форму</a:t>
            </a:r>
          </a:p>
        </p:txBody>
      </p:sp>
    </p:spTree>
    <p:extLst>
      <p:ext uri="{BB962C8B-B14F-4D97-AF65-F5344CB8AC3E}">
        <p14:creationId xmlns:p14="http://schemas.microsoft.com/office/powerpoint/2010/main" val="26561217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55840" y="274638"/>
            <a:ext cx="5801848" cy="1143000"/>
          </a:xfrm>
        </p:spPr>
        <p:txBody>
          <a:bodyPr/>
          <a:lstStyle/>
          <a:p>
            <a:r>
              <a:rPr lang="ru-RU" dirty="0" smtClean="0"/>
              <a:t>Задачи </a:t>
            </a:r>
            <a:r>
              <a:rPr lang="en-US" dirty="0" smtClean="0"/>
              <a:t>BI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759" y="1844824"/>
            <a:ext cx="8604448" cy="425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93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783632" y="1484784"/>
            <a:ext cx="7674056" cy="5184576"/>
          </a:xfrm>
        </p:spPr>
        <p:txBody>
          <a:bodyPr>
            <a:normAutofit/>
          </a:bodyPr>
          <a:lstStyle/>
          <a:p>
            <a:pPr marL="596646" indent="-514350">
              <a:lnSpc>
                <a:spcPts val="33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ru-RU" sz="3600" dirty="0"/>
              <a:t>Информационный </a:t>
            </a:r>
            <a:r>
              <a:rPr lang="ru-RU" sz="3600" dirty="0"/>
              <a:t>поиск</a:t>
            </a:r>
            <a:endParaRPr lang="en-US" sz="3600" dirty="0"/>
          </a:p>
          <a:p>
            <a:pPr marL="596646" indent="-514350">
              <a:lnSpc>
                <a:spcPts val="33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ru-RU" sz="3600" dirty="0"/>
              <a:t>Трансформация </a:t>
            </a:r>
            <a:r>
              <a:rPr lang="ru-RU" sz="3600" dirty="0"/>
              <a:t>и </a:t>
            </a:r>
            <a:r>
              <a:rPr lang="ru-RU" sz="3600" dirty="0"/>
              <a:t>очистка данных</a:t>
            </a:r>
            <a:endParaRPr lang="ru-RU" sz="3600" dirty="0"/>
          </a:p>
          <a:p>
            <a:pPr marL="596646" indent="-514350">
              <a:lnSpc>
                <a:spcPts val="33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ru-RU" sz="3600" dirty="0"/>
              <a:t>Аналитическая обработка в реальном времени (OLAP),</a:t>
            </a:r>
          </a:p>
          <a:p>
            <a:pPr marL="596646" indent="-514350">
              <a:lnSpc>
                <a:spcPts val="33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ru-RU" sz="3600" dirty="0"/>
              <a:t>Инструменты предупреждения об отклонениях от ожидаемых показателей</a:t>
            </a:r>
          </a:p>
          <a:p>
            <a:pPr marL="596646" indent="-514350">
              <a:lnSpc>
                <a:spcPts val="33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ru-RU" sz="3600" dirty="0"/>
              <a:t>Бизнес-аналитика</a:t>
            </a:r>
          </a:p>
          <a:p>
            <a:pPr marL="596646" indent="-514350">
              <a:lnSpc>
                <a:spcPts val="33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ru-RU" sz="3600" dirty="0"/>
              <a:t>Бизнес-отчётность</a:t>
            </a:r>
          </a:p>
          <a:p>
            <a:pPr marL="82296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959608" y="274638"/>
            <a:ext cx="7498080" cy="922114"/>
          </a:xfrm>
        </p:spPr>
        <p:txBody>
          <a:bodyPr/>
          <a:lstStyle/>
          <a:p>
            <a:r>
              <a:rPr lang="ru-RU" dirty="0" smtClean="0"/>
              <a:t>Этапы и части </a:t>
            </a:r>
            <a:r>
              <a:rPr lang="en-US" dirty="0" smtClean="0"/>
              <a:t>BI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935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681894" y="1560433"/>
            <a:ext cx="9827172" cy="5068967"/>
          </a:xfrm>
        </p:spPr>
        <p:txBody>
          <a:bodyPr>
            <a:normAutofit/>
          </a:bodyPr>
          <a:lstStyle/>
          <a:p>
            <a:pPr>
              <a:lnSpc>
                <a:spcPts val="3500"/>
              </a:lnSpc>
              <a:spcBef>
                <a:spcPts val="1800"/>
              </a:spcBef>
            </a:pPr>
            <a:r>
              <a:rPr lang="ru-RU" sz="3400" b="1" dirty="0"/>
              <a:t>NoSQL</a:t>
            </a:r>
            <a:r>
              <a:rPr lang="ru-RU" sz="3400" dirty="0"/>
              <a:t>  — термин, обозначающий ряд подходов, направленных на реализацию хранилищ баз данных, </a:t>
            </a:r>
            <a:r>
              <a:rPr lang="ru-RU" sz="3600" dirty="0" smtClean="0"/>
              <a:t>в </a:t>
            </a:r>
            <a:r>
              <a:rPr lang="ru-RU" sz="3600" dirty="0"/>
              <a:t>попытке устранить некоторые известные недостатки реляционных СУБД</a:t>
            </a:r>
            <a:r>
              <a:rPr lang="ru-RU" sz="3600" dirty="0" smtClean="0"/>
              <a:t> </a:t>
            </a:r>
            <a:r>
              <a:rPr lang="ru-RU" sz="3600" dirty="0"/>
              <a:t>или достичь более высокой производительности в конкретных задачах</a:t>
            </a:r>
            <a:r>
              <a:rPr lang="ru-RU" sz="3600" dirty="0" smtClean="0"/>
              <a:t>.</a:t>
            </a:r>
            <a:endParaRPr lang="en-US" sz="3400" dirty="0" smtClean="0"/>
          </a:p>
          <a:p>
            <a:pPr>
              <a:lnSpc>
                <a:spcPts val="3500"/>
              </a:lnSpc>
              <a:spcBef>
                <a:spcPts val="1800"/>
              </a:spcBef>
            </a:pPr>
            <a:r>
              <a:rPr lang="ru-RU" sz="3400" dirty="0" smtClean="0"/>
              <a:t>Применяется </a:t>
            </a:r>
            <a:r>
              <a:rPr lang="ru-RU" sz="3400" dirty="0"/>
              <a:t>к базам данных, в которых делается попытка решить проблемы масштабируемости и доступности за счёт атомарности и согласованности данных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46440" y="249382"/>
            <a:ext cx="7498080" cy="908720"/>
          </a:xfrm>
        </p:spPr>
        <p:txBody>
          <a:bodyPr>
            <a:normAutofit/>
          </a:bodyPr>
          <a:lstStyle/>
          <a:p>
            <a:r>
              <a:rPr lang="en-US" dirty="0" smtClean="0"/>
              <a:t>NoSQL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73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672201" y="1196752"/>
            <a:ext cx="9934443" cy="1712703"/>
          </a:xfrm>
        </p:spPr>
        <p:txBody>
          <a:bodyPr>
            <a:normAutofit/>
          </a:bodyPr>
          <a:lstStyle/>
          <a:p>
            <a:pPr marL="82296" indent="0" algn="just">
              <a:lnSpc>
                <a:spcPts val="4100"/>
              </a:lnSpc>
              <a:buNone/>
            </a:pPr>
            <a:r>
              <a:rPr lang="en-US" sz="4000" b="1" dirty="0"/>
              <a:t>   </a:t>
            </a:r>
            <a:r>
              <a:rPr lang="ru-RU" sz="4000" b="1" dirty="0"/>
              <a:t>ETL</a:t>
            </a:r>
            <a:r>
              <a:rPr lang="ru-RU" sz="4000" dirty="0"/>
              <a:t> </a:t>
            </a:r>
            <a:r>
              <a:rPr lang="ru-RU" sz="4000" dirty="0"/>
              <a:t>(от англ. </a:t>
            </a:r>
            <a:r>
              <a:rPr lang="ru-RU" sz="4000" i="1" dirty="0" err="1"/>
              <a:t>Extract</a:t>
            </a:r>
            <a:r>
              <a:rPr lang="ru-RU" sz="4000" i="1" dirty="0"/>
              <a:t>, </a:t>
            </a:r>
            <a:r>
              <a:rPr lang="ru-RU" sz="4000" i="1" dirty="0" err="1"/>
              <a:t>Transform</a:t>
            </a:r>
            <a:r>
              <a:rPr lang="ru-RU" sz="4000" i="1" dirty="0"/>
              <a:t>, </a:t>
            </a:r>
            <a:r>
              <a:rPr lang="ru-RU" sz="4000" i="1" dirty="0" err="1"/>
              <a:t>Load</a:t>
            </a:r>
            <a:r>
              <a:rPr lang="ru-RU" sz="4000" dirty="0"/>
              <a:t> — дословно «извлечение, преобразование, загрузка») 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66455" y="116632"/>
            <a:ext cx="10037617" cy="864096"/>
          </a:xfrm>
        </p:spPr>
        <p:txBody>
          <a:bodyPr>
            <a:normAutofit/>
          </a:bodyPr>
          <a:lstStyle/>
          <a:p>
            <a:r>
              <a:rPr lang="ru-RU" dirty="0" smtClean="0"/>
              <a:t>Трансформация и очистка данных  (</a:t>
            </a:r>
            <a:r>
              <a:rPr lang="en-US" dirty="0" smtClean="0"/>
              <a:t>ETL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7" b="4348"/>
          <a:stretch/>
        </p:blipFill>
        <p:spPr>
          <a:xfrm>
            <a:off x="1672202" y="3204223"/>
            <a:ext cx="8985448" cy="3393129"/>
          </a:xfrm>
          <a:prstGeom prst="rect">
            <a:avLst/>
          </a:prstGeom>
          <a:ln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176982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783632" y="1447800"/>
            <a:ext cx="7884368" cy="3637384"/>
          </a:xfrm>
        </p:spPr>
        <p:txBody>
          <a:bodyPr>
            <a:normAutofit/>
          </a:bodyPr>
          <a:lstStyle/>
          <a:p>
            <a:pPr marL="82296" indent="0">
              <a:lnSpc>
                <a:spcPts val="3900"/>
              </a:lnSpc>
              <a:buNone/>
            </a:pPr>
            <a:r>
              <a:rPr lang="en-US" sz="3600" b="1" dirty="0"/>
              <a:t>	</a:t>
            </a:r>
            <a:r>
              <a:rPr lang="ru-RU" b="1" dirty="0" smtClean="0"/>
              <a:t>OLAP</a:t>
            </a:r>
            <a:r>
              <a:rPr lang="ru-RU" dirty="0" smtClean="0"/>
              <a:t> </a:t>
            </a:r>
            <a:r>
              <a:rPr lang="ru-RU" dirty="0"/>
              <a:t>(англ. </a:t>
            </a:r>
            <a:r>
              <a:rPr lang="ru-RU" i="1" dirty="0" err="1"/>
              <a:t>online</a:t>
            </a:r>
            <a:r>
              <a:rPr lang="ru-RU" i="1" dirty="0"/>
              <a:t> </a:t>
            </a:r>
            <a:r>
              <a:rPr lang="ru-RU" i="1" dirty="0" err="1"/>
              <a:t>analytical</a:t>
            </a:r>
            <a:r>
              <a:rPr lang="ru-RU" i="1" dirty="0"/>
              <a:t> </a:t>
            </a:r>
            <a:r>
              <a:rPr lang="ru-RU" i="1" dirty="0" err="1"/>
              <a:t>processing</a:t>
            </a:r>
            <a:r>
              <a:rPr lang="ru-RU" dirty="0"/>
              <a:t>, аналитическая обработка в реальном времени) — технология обработки данных, заключающаяся в подготовке суммарной (</a:t>
            </a:r>
            <a:r>
              <a:rPr lang="ru-RU" dirty="0" smtClean="0"/>
              <a:t>агрегированной</a:t>
            </a:r>
            <a:r>
              <a:rPr lang="ru-RU" dirty="0"/>
              <a:t>) информации на основе больших массивов данных, </a:t>
            </a:r>
            <a:r>
              <a:rPr lang="ru-RU" dirty="0" err="1" smtClean="0"/>
              <a:t>структури</a:t>
            </a:r>
            <a:r>
              <a:rPr lang="en-US" dirty="0" smtClean="0"/>
              <a:t>-</a:t>
            </a:r>
            <a:r>
              <a:rPr lang="ru-RU" dirty="0" err="1" smtClean="0"/>
              <a:t>рованных</a:t>
            </a:r>
            <a:r>
              <a:rPr lang="ru-RU" dirty="0" smtClean="0"/>
              <a:t> </a:t>
            </a:r>
            <a:r>
              <a:rPr lang="ru-RU" dirty="0"/>
              <a:t>по многомерному принципу.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OLAP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959608" y="5445224"/>
            <a:ext cx="7498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Термин </a:t>
            </a:r>
            <a:r>
              <a:rPr lang="en-US" sz="2800" dirty="0"/>
              <a:t>OLAP </a:t>
            </a:r>
            <a:r>
              <a:rPr lang="ru-RU" sz="2800" dirty="0"/>
              <a:t>придумал тот самый Эдгар Кодд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91192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704" y="1052736"/>
            <a:ext cx="6192688" cy="571632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959608" y="116632"/>
            <a:ext cx="7498080" cy="936104"/>
          </a:xfrm>
        </p:spPr>
        <p:txBody>
          <a:bodyPr/>
          <a:lstStyle/>
          <a:p>
            <a:r>
              <a:rPr lang="ru-RU" dirty="0" smtClean="0"/>
              <a:t>Кубы в </a:t>
            </a:r>
            <a:r>
              <a:rPr lang="en-US" dirty="0" smtClean="0"/>
              <a:t>OLAP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254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646919" y="1916832"/>
            <a:ext cx="7818072" cy="4331568"/>
          </a:xfrm>
        </p:spPr>
        <p:txBody>
          <a:bodyPr>
            <a:normAutofit/>
          </a:bodyPr>
          <a:lstStyle/>
          <a:p>
            <a:pPr marL="82296" indent="0" algn="just">
              <a:lnSpc>
                <a:spcPts val="3800"/>
              </a:lnSpc>
              <a:buNone/>
            </a:pPr>
            <a:r>
              <a:rPr lang="ru-RU" sz="4000" b="1" dirty="0"/>
              <a:t>	MDX</a:t>
            </a:r>
            <a:r>
              <a:rPr lang="ru-RU" sz="4000" dirty="0"/>
              <a:t> </a:t>
            </a:r>
            <a:r>
              <a:rPr lang="ru-RU" sz="4000" dirty="0"/>
              <a:t>(англ. </a:t>
            </a:r>
            <a:r>
              <a:rPr lang="ru-RU" sz="4000" i="1" dirty="0" err="1"/>
              <a:t>Multidimensional</a:t>
            </a:r>
            <a:r>
              <a:rPr lang="ru-RU" sz="4000" i="1" dirty="0"/>
              <a:t> </a:t>
            </a:r>
            <a:r>
              <a:rPr lang="ru-RU" sz="4000" i="1" dirty="0" err="1"/>
              <a:t>Expressions</a:t>
            </a:r>
            <a:r>
              <a:rPr lang="ru-RU" sz="4000" dirty="0"/>
              <a:t>) — язык запросов для простого и эффективного доступа к многомерным структурам данных, наподобие языка SQL для реляционных баз данных.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работать с кубами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558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639616" y="1447800"/>
            <a:ext cx="7920880" cy="4800600"/>
          </a:xfrm>
        </p:spPr>
        <p:txBody>
          <a:bodyPr>
            <a:normAutofit/>
          </a:bodyPr>
          <a:lstStyle/>
          <a:p>
            <a:pPr marL="82296" indent="0" algn="just">
              <a:lnSpc>
                <a:spcPts val="3500"/>
              </a:lnSpc>
              <a:buNone/>
            </a:pPr>
            <a:r>
              <a:rPr lang="ru-RU" sz="3800" b="1" dirty="0"/>
              <a:t>	Витрина </a:t>
            </a:r>
            <a:r>
              <a:rPr lang="ru-RU" sz="3800" b="1" dirty="0"/>
              <a:t>данных</a:t>
            </a:r>
            <a:r>
              <a:rPr lang="ru-RU" sz="3800" dirty="0"/>
              <a:t> (англ. </a:t>
            </a:r>
            <a:r>
              <a:rPr lang="ru-RU" sz="3800" i="1" dirty="0" err="1"/>
              <a:t>Data</a:t>
            </a:r>
            <a:r>
              <a:rPr lang="ru-RU" sz="3800" i="1" dirty="0"/>
              <a:t> </a:t>
            </a:r>
            <a:r>
              <a:rPr lang="ru-RU" sz="3800" i="1" dirty="0" err="1"/>
              <a:t>Mart</a:t>
            </a:r>
            <a:r>
              <a:rPr lang="ru-RU" sz="3800" dirty="0"/>
              <a:t>;)</a:t>
            </a:r>
            <a:r>
              <a:rPr lang="ru-RU" sz="3800" dirty="0"/>
              <a:t> — срез хранилища данных, </a:t>
            </a:r>
            <a:r>
              <a:rPr lang="ru-RU" sz="3800" dirty="0"/>
              <a:t>представляющий </a:t>
            </a:r>
            <a:r>
              <a:rPr lang="ru-RU" sz="3800" dirty="0"/>
              <a:t>собой массив тематической, узконаправленной информации, ориентированный, например, на пользователей одной рабочей группы или департамента</a:t>
            </a:r>
            <a:r>
              <a:rPr lang="ru-RU" sz="3800" dirty="0"/>
              <a:t>.</a:t>
            </a:r>
          </a:p>
          <a:p>
            <a:pPr marL="82296" indent="0" algn="just">
              <a:lnSpc>
                <a:spcPts val="3500"/>
              </a:lnSpc>
              <a:buNone/>
            </a:pPr>
            <a:endParaRPr lang="ru-RU" sz="3800" dirty="0"/>
          </a:p>
          <a:p>
            <a:pPr marL="82296" indent="0" algn="just">
              <a:lnSpc>
                <a:spcPts val="3500"/>
              </a:lnSpc>
              <a:buNone/>
            </a:pPr>
            <a:r>
              <a:rPr lang="ru-RU" sz="3800" dirty="0"/>
              <a:t>Классический пример - банковский портал для клиентов</a:t>
            </a:r>
            <a:endParaRPr lang="ru-RU" sz="3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959608" y="260648"/>
            <a:ext cx="7498080" cy="936104"/>
          </a:xfrm>
        </p:spPr>
        <p:txBody>
          <a:bodyPr/>
          <a:lstStyle/>
          <a:p>
            <a:r>
              <a:rPr lang="ru-RU" dirty="0" smtClean="0"/>
              <a:t>Витрина данных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278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2996892" y="3755070"/>
            <a:ext cx="7312856" cy="2554250"/>
          </a:xfrm>
          <a:prstGeom prst="rect">
            <a:avLst/>
          </a:prstGeom>
          <a:solidFill>
            <a:srgbClr val="FF000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996892" y="1844825"/>
            <a:ext cx="7312856" cy="1822717"/>
          </a:xfrm>
          <a:prstGeom prst="rect">
            <a:avLst/>
          </a:prstGeom>
          <a:solidFill>
            <a:schemeClr val="accent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959608" y="116632"/>
            <a:ext cx="7384864" cy="864096"/>
          </a:xfrm>
        </p:spPr>
        <p:txBody>
          <a:bodyPr>
            <a:normAutofit/>
          </a:bodyPr>
          <a:lstStyle/>
          <a:p>
            <a:r>
              <a:rPr lang="ru-RU" dirty="0" smtClean="0"/>
              <a:t>Каждому свое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700992" y="1196753"/>
            <a:ext cx="5832648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/>
              <a:t>Много пользователей (много транзакций)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08561" y="2090466"/>
            <a:ext cx="5832648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Первичное хранилище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708561" y="2984179"/>
            <a:ext cx="5832648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Обогащение, очистка, </a:t>
            </a:r>
            <a:r>
              <a:rPr lang="ru-RU" sz="2400" dirty="0" err="1"/>
              <a:t>маппинг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708561" y="3877892"/>
            <a:ext cx="5832648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Свертка, агрегирование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00992" y="4771605"/>
            <a:ext cx="5832648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Укладывание в </a:t>
            </a:r>
            <a:r>
              <a:rPr lang="en-US" sz="2400" dirty="0"/>
              <a:t>OLAP - </a:t>
            </a:r>
            <a:r>
              <a:rPr lang="ru-RU" sz="2400" dirty="0"/>
              <a:t>кубы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00992" y="5665318"/>
            <a:ext cx="5832648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Анализ, отчеты</a:t>
            </a:r>
          </a:p>
        </p:txBody>
      </p:sp>
      <p:cxnSp>
        <p:nvCxnSpPr>
          <p:cNvPr id="14" name="Прямая со стрелкой 13"/>
          <p:cNvCxnSpPr>
            <a:stCxn id="5" idx="2"/>
            <a:endCxn id="6" idx="0"/>
          </p:cNvCxnSpPr>
          <p:nvPr/>
        </p:nvCxnSpPr>
        <p:spPr>
          <a:xfrm>
            <a:off x="6617317" y="1658417"/>
            <a:ext cx="7569" cy="43204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624886" y="2537321"/>
            <a:ext cx="7569" cy="43204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6632455" y="3451517"/>
            <a:ext cx="7569" cy="43204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6619767" y="4354364"/>
            <a:ext cx="7569" cy="43204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6640024" y="5233269"/>
            <a:ext cx="7569" cy="43204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894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044" y="1447800"/>
            <a:ext cx="7569449" cy="48006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Используемость СУБД  2013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937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972" y="1447800"/>
            <a:ext cx="7794425" cy="521921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Используемость СУБД  </a:t>
            </a:r>
            <a:r>
              <a:rPr lang="ru-RU" dirty="0" smtClean="0"/>
              <a:t>2017 </a:t>
            </a:r>
            <a:r>
              <a:rPr lang="ru-RU" dirty="0"/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298073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460" y="809295"/>
            <a:ext cx="10248540" cy="581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4048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454727" y="1693718"/>
            <a:ext cx="10456857" cy="4894118"/>
          </a:xfrm>
        </p:spPr>
        <p:txBody>
          <a:bodyPr>
            <a:normAutofit fontScale="92500"/>
          </a:bodyPr>
          <a:lstStyle/>
          <a:p>
            <a:pPr>
              <a:lnSpc>
                <a:spcPts val="3500"/>
              </a:lnSpc>
              <a:spcBef>
                <a:spcPts val="1200"/>
              </a:spcBef>
            </a:pPr>
            <a:r>
              <a:rPr lang="ru-RU" sz="3600" dirty="0">
                <a:latin typeface="Georgia" panose="02040502050405020303" pitchFamily="18" charset="0"/>
              </a:rPr>
              <a:t>В качестве основной базы данных лучше всего использовать </a:t>
            </a:r>
            <a:r>
              <a:rPr lang="ru-RU" sz="3600" dirty="0" smtClean="0">
                <a:latin typeface="Georgia" panose="02040502050405020303" pitchFamily="18" charset="0"/>
              </a:rPr>
              <a:t>реляционную СУБД. </a:t>
            </a:r>
            <a:r>
              <a:rPr lang="ru-RU" sz="3600" dirty="0">
                <a:latin typeface="Georgia" panose="02040502050405020303" pitchFamily="18" charset="0"/>
              </a:rPr>
              <a:t>Ни одно </a:t>
            </a:r>
            <a:r>
              <a:rPr lang="ru-RU" sz="3600" dirty="0" err="1">
                <a:latin typeface="Georgia" panose="02040502050405020303" pitchFamily="18" charset="0"/>
              </a:rPr>
              <a:t>NoSQL</a:t>
            </a:r>
            <a:r>
              <a:rPr lang="ru-RU" sz="3600" dirty="0">
                <a:latin typeface="Georgia" panose="02040502050405020303" pitchFamily="18" charset="0"/>
              </a:rPr>
              <a:t> решение не заменит реляционную базу с точки зрения гибкости обработки данных. </a:t>
            </a:r>
          </a:p>
          <a:p>
            <a:pPr>
              <a:lnSpc>
                <a:spcPts val="3500"/>
              </a:lnSpc>
              <a:spcBef>
                <a:spcPts val="1200"/>
              </a:spcBef>
            </a:pPr>
            <a:r>
              <a:rPr lang="ru-RU" sz="3600" dirty="0">
                <a:latin typeface="Georgia" panose="02040502050405020303" pitchFamily="18" charset="0"/>
              </a:rPr>
              <a:t>Правильная настройка </a:t>
            </a:r>
            <a:r>
              <a:rPr lang="ru-RU" sz="3600" dirty="0" smtClean="0">
                <a:latin typeface="Georgia" panose="02040502050405020303" pitchFamily="18" charset="0"/>
              </a:rPr>
              <a:t>реляционной </a:t>
            </a:r>
            <a:r>
              <a:rPr lang="ru-RU" sz="3600" dirty="0">
                <a:latin typeface="Georgia" panose="02040502050405020303" pitchFamily="18" charset="0"/>
              </a:rPr>
              <a:t>СУБД </a:t>
            </a:r>
            <a:r>
              <a:rPr lang="ru-RU" sz="3600" dirty="0" smtClean="0">
                <a:latin typeface="Georgia" panose="02040502050405020303" pitchFamily="18" charset="0"/>
              </a:rPr>
              <a:t>позволяют </a:t>
            </a:r>
            <a:r>
              <a:rPr lang="ru-RU" sz="3600" dirty="0">
                <a:latin typeface="Georgia" panose="02040502050405020303" pitchFamily="18" charset="0"/>
              </a:rPr>
              <a:t>обеспечить высокую </a:t>
            </a:r>
            <a:r>
              <a:rPr lang="ru-RU" sz="3600" dirty="0" smtClean="0">
                <a:latin typeface="Georgia" panose="02040502050405020303" pitchFamily="18" charset="0"/>
              </a:rPr>
              <a:t>производительность, а </a:t>
            </a:r>
            <a:r>
              <a:rPr lang="ru-RU" sz="3600" dirty="0" err="1">
                <a:latin typeface="Georgia" panose="02040502050405020303" pitchFamily="18" charset="0"/>
              </a:rPr>
              <a:t>NoSQL</a:t>
            </a:r>
            <a:r>
              <a:rPr lang="ru-RU" sz="3600" dirty="0" smtClean="0">
                <a:latin typeface="Georgia" panose="02040502050405020303" pitchFamily="18" charset="0"/>
              </a:rPr>
              <a:t> решения </a:t>
            </a:r>
            <a:r>
              <a:rPr lang="ru-RU" sz="3600" dirty="0">
                <a:latin typeface="Georgia" panose="02040502050405020303" pitchFamily="18" charset="0"/>
              </a:rPr>
              <a:t>лучше всего использовать в качестве дополнительных к основной базе данных для оптимизации нагрузок</a:t>
            </a:r>
            <a:r>
              <a:rPr lang="ru-RU" sz="3600" dirty="0" smtClean="0">
                <a:latin typeface="Georgia" panose="02040502050405020303" pitchFamily="18" charset="0"/>
              </a:rPr>
              <a:t>.</a:t>
            </a:r>
            <a:endParaRPr lang="ru-RU" sz="3600" dirty="0">
              <a:latin typeface="Georgia" panose="02040502050405020303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14144" y="197427"/>
            <a:ext cx="9997440" cy="1776845"/>
          </a:xfrm>
        </p:spPr>
        <p:txBody>
          <a:bodyPr>
            <a:noAutofit/>
          </a:bodyPr>
          <a:lstStyle/>
          <a:p>
            <a:r>
              <a:rPr lang="ru-RU" dirty="0"/>
              <a:t>Какую базу данных выбрать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SQL </a:t>
            </a:r>
            <a:r>
              <a:rPr lang="ru-RU" dirty="0"/>
              <a:t>или NOSQL?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031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914144" y="1219201"/>
            <a:ext cx="9997440" cy="5400674"/>
          </a:xfrm>
        </p:spPr>
        <p:txBody>
          <a:bodyPr>
            <a:normAutofit/>
          </a:bodyPr>
          <a:lstStyle/>
          <a:p>
            <a:pPr>
              <a:lnSpc>
                <a:spcPts val="3200"/>
              </a:lnSpc>
              <a:spcBef>
                <a:spcPts val="1200"/>
              </a:spcBef>
            </a:pPr>
            <a:r>
              <a:rPr lang="en-US" dirty="0"/>
              <a:t>NoSQL - </a:t>
            </a:r>
            <a:r>
              <a:rPr lang="ru-RU" dirty="0"/>
              <a:t>это революция</a:t>
            </a:r>
            <a:endParaRPr lang="en-US" dirty="0"/>
          </a:p>
          <a:p>
            <a:pPr>
              <a:lnSpc>
                <a:spcPts val="3200"/>
              </a:lnSpc>
              <a:spcBef>
                <a:spcPts val="1200"/>
              </a:spcBef>
            </a:pPr>
            <a:r>
              <a:rPr lang="en-US" dirty="0"/>
              <a:t>SQL </a:t>
            </a:r>
            <a:r>
              <a:rPr lang="ru-RU" dirty="0"/>
              <a:t>базы данных обречены</a:t>
            </a:r>
          </a:p>
          <a:p>
            <a:pPr>
              <a:lnSpc>
                <a:spcPts val="3200"/>
              </a:lnSpc>
              <a:spcBef>
                <a:spcPts val="1200"/>
              </a:spcBef>
            </a:pPr>
            <a:r>
              <a:rPr lang="ru-RU" dirty="0"/>
              <a:t>Вся шумиха вокруг </a:t>
            </a:r>
            <a:r>
              <a:rPr lang="ru-RU" dirty="0" err="1"/>
              <a:t>NoSQL</a:t>
            </a:r>
            <a:r>
              <a:rPr lang="ru-RU" dirty="0"/>
              <a:t> и </a:t>
            </a:r>
            <a:r>
              <a:rPr lang="ru-RU" dirty="0" err="1"/>
              <a:t>Big</a:t>
            </a:r>
            <a:r>
              <a:rPr lang="ru-RU" dirty="0"/>
              <a:t> </a:t>
            </a:r>
            <a:r>
              <a:rPr lang="ru-RU" dirty="0" err="1"/>
              <a:t>Data</a:t>
            </a:r>
            <a:r>
              <a:rPr lang="ru-RU" dirty="0"/>
              <a:t> - это обман</a:t>
            </a:r>
          </a:p>
          <a:p>
            <a:pPr>
              <a:lnSpc>
                <a:spcPts val="3200"/>
              </a:lnSpc>
              <a:spcBef>
                <a:spcPts val="1200"/>
              </a:spcBef>
            </a:pPr>
            <a:r>
              <a:rPr lang="ru-RU" dirty="0" err="1"/>
              <a:t>NoSQL</a:t>
            </a:r>
            <a:r>
              <a:rPr lang="ru-RU" dirty="0"/>
              <a:t> </a:t>
            </a:r>
            <a:r>
              <a:rPr lang="ru-RU" dirty="0" smtClean="0"/>
              <a:t>системы </a:t>
            </a:r>
            <a:r>
              <a:rPr lang="ru-RU" dirty="0"/>
              <a:t>имеют определенный набор недостатков, который не критичен для гигантов IT-индустрии, но </a:t>
            </a:r>
            <a:r>
              <a:rPr lang="ru-RU" dirty="0" smtClean="0"/>
              <a:t>эти недостатки становятся решающими </a:t>
            </a:r>
            <a:r>
              <a:rPr lang="ru-RU" dirty="0"/>
              <a:t>для большей части обычных компаний.</a:t>
            </a:r>
          </a:p>
          <a:p>
            <a:pPr>
              <a:lnSpc>
                <a:spcPts val="3200"/>
              </a:lnSpc>
              <a:spcBef>
                <a:spcPts val="1200"/>
              </a:spcBef>
            </a:pPr>
            <a:r>
              <a:rPr lang="ru-RU" dirty="0"/>
              <a:t>В</a:t>
            </a:r>
            <a:r>
              <a:rPr lang="ru-RU" dirty="0" smtClean="0"/>
              <a:t> </a:t>
            </a:r>
            <a:r>
              <a:rPr lang="ru-RU" dirty="0"/>
              <a:t>процессе эволюции </a:t>
            </a:r>
            <a:r>
              <a:rPr lang="ru-RU" dirty="0" smtClean="0"/>
              <a:t>систем хранения </a:t>
            </a:r>
            <a:r>
              <a:rPr lang="ru-RU" dirty="0"/>
              <a:t>и обработки данных мир </a:t>
            </a:r>
            <a:r>
              <a:rPr lang="ru-RU" dirty="0" smtClean="0"/>
              <a:t>увидит в </a:t>
            </a:r>
            <a:r>
              <a:rPr lang="ru-RU" dirty="0"/>
              <a:t>первую очередь все больше комбинированных решений, где </a:t>
            </a:r>
            <a:r>
              <a:rPr lang="ru-RU" dirty="0" err="1"/>
              <a:t>NoSQL</a:t>
            </a:r>
            <a:r>
              <a:rPr lang="ru-RU" dirty="0"/>
              <a:t> системы используются чтобы </a:t>
            </a:r>
            <a:r>
              <a:rPr lang="ru-RU" dirty="0" smtClean="0"/>
              <a:t>«прикрыть» </a:t>
            </a:r>
            <a:r>
              <a:rPr lang="ru-RU" dirty="0"/>
              <a:t>слабые места </a:t>
            </a:r>
            <a:r>
              <a:rPr lang="ru-RU" dirty="0" smtClean="0"/>
              <a:t>SQL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14144" y="171450"/>
            <a:ext cx="9997440" cy="895350"/>
          </a:xfrm>
        </p:spPr>
        <p:txBody>
          <a:bodyPr/>
          <a:lstStyle/>
          <a:p>
            <a:r>
              <a:rPr lang="ru-RU" dirty="0" smtClean="0"/>
              <a:t>Мифы и правда </a:t>
            </a:r>
            <a:r>
              <a:rPr lang="en-US" dirty="0" smtClean="0"/>
              <a:t>  </a:t>
            </a:r>
            <a:r>
              <a:rPr lang="ru-RU" dirty="0" smtClean="0"/>
              <a:t> (</a:t>
            </a:r>
            <a:r>
              <a:rPr lang="en-US" dirty="0" smtClean="0"/>
              <a:t>SQL  vs  NoSQL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0649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959608" y="2"/>
            <a:ext cx="7498080" cy="1124743"/>
          </a:xfrm>
        </p:spPr>
        <p:txBody>
          <a:bodyPr/>
          <a:lstStyle/>
          <a:p>
            <a:r>
              <a:rPr lang="ru-RU" dirty="0" smtClean="0"/>
              <a:t>Много - много СУБД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3" r="14155"/>
          <a:stretch/>
        </p:blipFill>
        <p:spPr>
          <a:xfrm>
            <a:off x="2954012" y="1124744"/>
            <a:ext cx="7503677" cy="566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77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914144" y="1143000"/>
            <a:ext cx="9997440" cy="5642264"/>
          </a:xfrm>
        </p:spPr>
        <p:txBody>
          <a:bodyPr>
            <a:normAutofit fontScale="92500"/>
          </a:bodyPr>
          <a:lstStyle/>
          <a:p>
            <a:pPr marL="82296" indent="0" algn="just">
              <a:lnSpc>
                <a:spcPts val="3800"/>
              </a:lnSpc>
              <a:buNone/>
            </a:pPr>
            <a:r>
              <a:rPr lang="en-US" sz="4000" dirty="0" smtClean="0"/>
              <a:t>       </a:t>
            </a:r>
            <a:r>
              <a:rPr lang="ru-RU" sz="4000" dirty="0" smtClean="0"/>
              <a:t>У </a:t>
            </a:r>
            <a:r>
              <a:rPr lang="ru-RU" sz="4000" dirty="0"/>
              <a:t>большинства компаний просто нет таких объемов данных и других специфических условий работы, в которых </a:t>
            </a:r>
            <a:r>
              <a:rPr lang="ru-RU" sz="4000" dirty="0" err="1"/>
              <a:t>NoSQL</a:t>
            </a:r>
            <a:r>
              <a:rPr lang="ru-RU" sz="4000" dirty="0"/>
              <a:t> решения являлись бы панацеей или просто были бы выгодны в качестве основной базы данных. </a:t>
            </a:r>
            <a:endParaRPr lang="ru-RU" sz="4000" dirty="0" smtClean="0"/>
          </a:p>
          <a:p>
            <a:pPr marL="82296" indent="0" algn="just">
              <a:lnSpc>
                <a:spcPts val="3800"/>
              </a:lnSpc>
              <a:spcBef>
                <a:spcPts val="1800"/>
              </a:spcBef>
              <a:buNone/>
            </a:pPr>
            <a:r>
              <a:rPr lang="en-US" sz="4000" dirty="0" smtClean="0"/>
              <a:t>        </a:t>
            </a:r>
            <a:r>
              <a:rPr lang="ru-RU" sz="4000" dirty="0" err="1" smtClean="0"/>
              <a:t>NoSQL</a:t>
            </a:r>
            <a:r>
              <a:rPr lang="ru-RU" sz="4000" dirty="0" smtClean="0"/>
              <a:t> </a:t>
            </a:r>
            <a:r>
              <a:rPr lang="ru-RU" sz="4000" dirty="0"/>
              <a:t>хранилища показывают себя с очень хорошей стороны в симбиозе с реляционными базами данных. Например, в системах, где основной объем </a:t>
            </a:r>
            <a:r>
              <a:rPr lang="ru-RU" sz="4000" dirty="0" err="1"/>
              <a:t>инофрмации</a:t>
            </a:r>
            <a:r>
              <a:rPr lang="ru-RU" sz="4000" dirty="0"/>
              <a:t> хранит SQL, а за кэш отвечает </a:t>
            </a:r>
            <a:r>
              <a:rPr lang="ru-RU" sz="4000" dirty="0" err="1"/>
              <a:t>NoSQL</a:t>
            </a:r>
            <a:r>
              <a:rPr lang="ru-RU" sz="4000" dirty="0"/>
              <a:t>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14144" y="0"/>
            <a:ext cx="9997440" cy="987136"/>
          </a:xfrm>
        </p:spPr>
        <p:txBody>
          <a:bodyPr>
            <a:normAutofit/>
          </a:bodyPr>
          <a:lstStyle/>
          <a:p>
            <a:r>
              <a:rPr lang="ru-RU" dirty="0" smtClean="0"/>
              <a:t>Где нужны  </a:t>
            </a:r>
            <a:r>
              <a:rPr lang="en-US" dirty="0" smtClean="0"/>
              <a:t>NOSQL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5326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914144" y="1881352"/>
            <a:ext cx="9997440" cy="4976648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</a:pPr>
            <a:r>
              <a:rPr lang="ru-RU" b="1" dirty="0" smtClean="0"/>
              <a:t>Хранилища «ключ-значение»</a:t>
            </a:r>
            <a:r>
              <a:rPr lang="en-US" b="1" dirty="0" smtClean="0"/>
              <a:t> (Key-value)</a:t>
            </a:r>
            <a:endParaRPr lang="ru-RU" b="1" dirty="0" smtClean="0"/>
          </a:p>
          <a:p>
            <a:pPr marL="82296" indent="0">
              <a:spcBef>
                <a:spcPts val="800"/>
              </a:spcBef>
              <a:buNone/>
            </a:pPr>
            <a:r>
              <a:rPr lang="ru-RU" dirty="0" smtClean="0"/>
              <a:t>		</a:t>
            </a:r>
            <a:r>
              <a:rPr lang="en-US" dirty="0" err="1" smtClean="0"/>
              <a:t>Redis</a:t>
            </a:r>
            <a:r>
              <a:rPr lang="ru-RU" dirty="0" smtClean="0"/>
              <a:t>, </a:t>
            </a:r>
            <a:r>
              <a:rPr lang="en-US" dirty="0" smtClean="0"/>
              <a:t>Amazon </a:t>
            </a:r>
            <a:r>
              <a:rPr lang="en-US" dirty="0" err="1"/>
              <a:t>DynamoDB</a:t>
            </a:r>
            <a:r>
              <a:rPr lang="en-US" dirty="0"/>
              <a:t>, Berkeley DB, </a:t>
            </a:r>
            <a:r>
              <a:rPr lang="ru-RU" dirty="0" smtClean="0"/>
              <a:t>			</a:t>
            </a:r>
            <a:r>
              <a:rPr lang="en-US" dirty="0" err="1" smtClean="0"/>
              <a:t>MemcacheDB</a:t>
            </a:r>
            <a:endParaRPr lang="ru-RU" dirty="0" smtClean="0"/>
          </a:p>
          <a:p>
            <a:pPr>
              <a:spcBef>
                <a:spcPts val="800"/>
              </a:spcBef>
            </a:pPr>
            <a:r>
              <a:rPr lang="en-US" b="1" dirty="0"/>
              <a:t>Document </a:t>
            </a:r>
            <a:r>
              <a:rPr lang="en-US" b="1" dirty="0" smtClean="0"/>
              <a:t>Stores </a:t>
            </a:r>
            <a:r>
              <a:rPr lang="ru-RU" b="1" dirty="0" smtClean="0"/>
              <a:t>хранилища</a:t>
            </a:r>
          </a:p>
          <a:p>
            <a:pPr marL="82296" indent="0">
              <a:spcBef>
                <a:spcPts val="800"/>
              </a:spcBef>
              <a:buNone/>
            </a:pPr>
            <a:r>
              <a:rPr lang="ru-RU" b="1" dirty="0"/>
              <a:t> </a:t>
            </a:r>
            <a:r>
              <a:rPr lang="ru-RU" b="1" dirty="0" smtClean="0"/>
              <a:t>		</a:t>
            </a:r>
            <a:r>
              <a:rPr lang="en-US" dirty="0"/>
              <a:t> MongoDB, </a:t>
            </a:r>
            <a:r>
              <a:rPr lang="en-US" dirty="0" err="1"/>
              <a:t>CouchDB</a:t>
            </a:r>
            <a:r>
              <a:rPr lang="en-US" dirty="0"/>
              <a:t>, </a:t>
            </a:r>
            <a:r>
              <a:rPr lang="en-US" dirty="0" err="1" smtClean="0"/>
              <a:t>MarkLogic</a:t>
            </a:r>
            <a:r>
              <a:rPr lang="en-US" dirty="0"/>
              <a:t>, </a:t>
            </a:r>
            <a:r>
              <a:rPr lang="en-US" dirty="0" err="1" smtClean="0"/>
              <a:t>eXist</a:t>
            </a:r>
            <a:r>
              <a:rPr lang="en-US" dirty="0" smtClean="0"/>
              <a:t>.</a:t>
            </a:r>
            <a:endParaRPr lang="ru-RU" dirty="0" smtClean="0"/>
          </a:p>
          <a:p>
            <a:pPr>
              <a:spcBef>
                <a:spcPts val="800"/>
              </a:spcBef>
            </a:pPr>
            <a:r>
              <a:rPr lang="ru-RU" b="1" dirty="0" err="1" smtClean="0"/>
              <a:t>Графовые</a:t>
            </a:r>
            <a:r>
              <a:rPr lang="ru-RU" b="1" dirty="0" smtClean="0"/>
              <a:t> (</a:t>
            </a:r>
            <a:r>
              <a:rPr lang="en-US" b="1" dirty="0" smtClean="0"/>
              <a:t>RDF</a:t>
            </a:r>
            <a:r>
              <a:rPr lang="ru-RU" b="1" dirty="0"/>
              <a:t>) </a:t>
            </a:r>
            <a:r>
              <a:rPr lang="ru-RU" b="1" dirty="0" smtClean="0"/>
              <a:t>хранилища</a:t>
            </a:r>
          </a:p>
          <a:p>
            <a:pPr marL="82296" indent="0">
              <a:spcBef>
                <a:spcPts val="800"/>
              </a:spcBef>
              <a:buNone/>
            </a:pPr>
            <a:r>
              <a:rPr lang="ru-RU" dirty="0" smtClean="0"/>
              <a:t>		</a:t>
            </a:r>
            <a:r>
              <a:rPr lang="en-US" dirty="0"/>
              <a:t> Neo4j, </a:t>
            </a:r>
            <a:r>
              <a:rPr lang="en-US" dirty="0" err="1"/>
              <a:t>Giraph</a:t>
            </a:r>
            <a:r>
              <a:rPr lang="en-US" dirty="0"/>
              <a:t>, </a:t>
            </a:r>
            <a:r>
              <a:rPr lang="en-US" dirty="0" err="1"/>
              <a:t>HyperGraphDB</a:t>
            </a:r>
            <a:r>
              <a:rPr lang="en-US" dirty="0"/>
              <a:t>, </a:t>
            </a:r>
            <a:r>
              <a:rPr lang="en-US" dirty="0" err="1" smtClean="0"/>
              <a:t>OrientDB</a:t>
            </a:r>
            <a:r>
              <a:rPr lang="en-US" dirty="0" smtClean="0"/>
              <a:t>.</a:t>
            </a:r>
          </a:p>
          <a:p>
            <a:pPr>
              <a:spcBef>
                <a:spcPts val="800"/>
              </a:spcBef>
            </a:pPr>
            <a:r>
              <a:rPr lang="en-US" b="1" dirty="0" err="1" smtClean="0"/>
              <a:t>BigTable</a:t>
            </a:r>
            <a:r>
              <a:rPr lang="ru-RU" b="1" dirty="0" smtClean="0"/>
              <a:t> (</a:t>
            </a:r>
            <a:r>
              <a:rPr lang="en-US" b="1" dirty="0"/>
              <a:t>Wide </a:t>
            </a:r>
            <a:r>
              <a:rPr lang="en-US" b="1" dirty="0" smtClean="0"/>
              <a:t>Column</a:t>
            </a:r>
            <a:r>
              <a:rPr lang="ru-RU" b="1" dirty="0" smtClean="0"/>
              <a:t>)</a:t>
            </a:r>
            <a:r>
              <a:rPr lang="en-US" b="1" dirty="0" smtClean="0"/>
              <a:t> </a:t>
            </a:r>
            <a:r>
              <a:rPr lang="ru-RU" b="1" dirty="0" smtClean="0"/>
              <a:t>хранилища</a:t>
            </a:r>
          </a:p>
          <a:p>
            <a:pPr marL="82296" indent="0">
              <a:spcBef>
                <a:spcPts val="800"/>
              </a:spcBef>
              <a:buNone/>
            </a:pPr>
            <a:r>
              <a:rPr lang="ru-RU" b="1" dirty="0"/>
              <a:t>	</a:t>
            </a:r>
            <a:r>
              <a:rPr lang="ru-RU" b="1" dirty="0" smtClean="0"/>
              <a:t>	</a:t>
            </a:r>
            <a:r>
              <a:rPr lang="en-US" dirty="0"/>
              <a:t> Cassandra, </a:t>
            </a:r>
            <a:r>
              <a:rPr lang="en-US" dirty="0" err="1"/>
              <a:t>HBase</a:t>
            </a:r>
            <a:r>
              <a:rPr lang="en-US" dirty="0"/>
              <a:t>, </a:t>
            </a:r>
            <a:r>
              <a:rPr lang="en-US" dirty="0" err="1" smtClean="0"/>
              <a:t>Hypertable</a:t>
            </a: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Типы </a:t>
            </a:r>
            <a:r>
              <a:rPr lang="en-US" dirty="0" smtClean="0"/>
              <a:t>NoSQL</a:t>
            </a:r>
            <a:r>
              <a:rPr lang="ru-RU" dirty="0" smtClean="0"/>
              <a:t> хранилищ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886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354238" y="1181582"/>
            <a:ext cx="10938076" cy="5543309"/>
          </a:xfrm>
        </p:spPr>
        <p:txBody>
          <a:bodyPr>
            <a:normAutofit/>
          </a:bodyPr>
          <a:lstStyle/>
          <a:p>
            <a:pPr marL="82296" indent="0" algn="just">
              <a:lnSpc>
                <a:spcPts val="3800"/>
              </a:lnSpc>
              <a:spcBef>
                <a:spcPts val="1200"/>
              </a:spcBef>
              <a:buNone/>
            </a:pPr>
            <a:r>
              <a:rPr lang="ru-RU" b="1" dirty="0" smtClean="0"/>
              <a:t>     </a:t>
            </a:r>
            <a:r>
              <a:rPr lang="ru-RU" b="1" dirty="0" err="1" smtClean="0"/>
              <a:t>Документоориентированная</a:t>
            </a:r>
            <a:r>
              <a:rPr lang="ru-RU" b="1" dirty="0" smtClean="0"/>
              <a:t> </a:t>
            </a:r>
            <a:r>
              <a:rPr lang="ru-RU" b="1" dirty="0"/>
              <a:t>СУБД</a:t>
            </a:r>
            <a:r>
              <a:rPr lang="ru-RU" dirty="0"/>
              <a:t> (англ. </a:t>
            </a:r>
            <a:r>
              <a:rPr lang="ru-RU" i="1" dirty="0" err="1"/>
              <a:t>document-oriented</a:t>
            </a:r>
            <a:r>
              <a:rPr lang="ru-RU" i="1" dirty="0"/>
              <a:t> </a:t>
            </a:r>
            <a:r>
              <a:rPr lang="ru-RU" i="1" dirty="0" err="1"/>
              <a:t>database</a:t>
            </a:r>
            <a:r>
              <a:rPr lang="ru-RU" dirty="0"/>
              <a:t>) — СУБД, специально предназначенная для хранения иерархических структур данных (документов) и обычно реализуемая с помощью подхода </a:t>
            </a:r>
            <a:r>
              <a:rPr lang="ru-RU" dirty="0" err="1" smtClean="0"/>
              <a:t>NoSQL</a:t>
            </a:r>
            <a:r>
              <a:rPr lang="ru-RU" dirty="0" smtClean="0"/>
              <a:t> </a:t>
            </a:r>
            <a:r>
              <a:rPr lang="ru-RU" dirty="0"/>
              <a:t>. Структура дерева начинается с корневого узла и может иметь несколько внутренних и листовых узлов. </a:t>
            </a:r>
            <a:r>
              <a:rPr lang="ru-RU" dirty="0" smtClean="0"/>
              <a:t> Данные содержатся в структуре «</a:t>
            </a:r>
            <a:r>
              <a:rPr lang="ru-RU" dirty="0"/>
              <a:t>дерево». Листовые узлы содержат конечные данные, которые при добавлении заносятся в индексы базы, благодаря которым можно осуществлять быстрый поиск даже при достаточно сложной общей структуре хранилища.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14144" y="0"/>
            <a:ext cx="9997440" cy="844952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Документоориентированные</a:t>
            </a:r>
            <a:r>
              <a:rPr lang="en-US" dirty="0"/>
              <a:t> </a:t>
            </a:r>
            <a:r>
              <a:rPr lang="ru-RU" dirty="0"/>
              <a:t>хранилища</a:t>
            </a:r>
          </a:p>
        </p:txBody>
      </p:sp>
    </p:spTree>
    <p:extLst>
      <p:ext uri="{BB962C8B-B14F-4D97-AF65-F5344CB8AC3E}">
        <p14:creationId xmlns:p14="http://schemas.microsoft.com/office/powerpoint/2010/main" val="64409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435261" y="1447800"/>
            <a:ext cx="10476323" cy="4800600"/>
          </a:xfrm>
        </p:spPr>
        <p:txBody>
          <a:bodyPr/>
          <a:lstStyle/>
          <a:p>
            <a:pPr marL="82296" indent="0">
              <a:buNone/>
            </a:pPr>
            <a:r>
              <a:rPr lang="ru-RU" b="1" dirty="0" err="1"/>
              <a:t>Resource</a:t>
            </a:r>
            <a:r>
              <a:rPr lang="ru-RU" b="1" dirty="0"/>
              <a:t> </a:t>
            </a:r>
            <a:r>
              <a:rPr lang="ru-RU" b="1" dirty="0" err="1"/>
              <a:t>Description</a:t>
            </a:r>
            <a:r>
              <a:rPr lang="ru-RU" b="1" dirty="0"/>
              <a:t> </a:t>
            </a:r>
            <a:r>
              <a:rPr lang="ru-RU" b="1" dirty="0" err="1"/>
              <a:t>Framework</a:t>
            </a:r>
            <a:r>
              <a:rPr lang="ru-RU" dirty="0"/>
              <a:t> (RDF, «среда описания ресурса</a:t>
            </a:r>
            <a:r>
              <a:rPr lang="ru-RU" dirty="0" smtClean="0"/>
              <a:t>»)</a:t>
            </a:r>
            <a:r>
              <a:rPr lang="ru-RU" dirty="0"/>
              <a:t> — это разработанная консорциумом Всемирной паутины модель для представления данных, в особенности — </a:t>
            </a:r>
            <a:r>
              <a:rPr lang="ru-RU" dirty="0" smtClean="0"/>
              <a:t>метаданных</a:t>
            </a:r>
            <a:r>
              <a:rPr lang="en-US" dirty="0" smtClean="0"/>
              <a:t>.</a:t>
            </a:r>
            <a:endParaRPr lang="ru-RU" dirty="0" smtClean="0"/>
          </a:p>
          <a:p>
            <a:pPr marL="82296" indent="0">
              <a:buNone/>
            </a:pPr>
            <a:endParaRPr lang="ru-RU" dirty="0"/>
          </a:p>
          <a:p>
            <a:pPr marL="82296" indent="0">
              <a:buNone/>
            </a:pPr>
            <a:endParaRPr lang="ru-RU" dirty="0" smtClean="0"/>
          </a:p>
          <a:p>
            <a:pPr marL="82296" indent="0">
              <a:buNone/>
            </a:pPr>
            <a:endParaRPr lang="ru-RU" dirty="0"/>
          </a:p>
          <a:p>
            <a:pPr marL="82296" indent="0">
              <a:buNone/>
            </a:pPr>
            <a:endParaRPr lang="ru-RU" dirty="0" smtClean="0"/>
          </a:p>
          <a:p>
            <a:pPr marL="82296" indent="0">
              <a:buNone/>
            </a:pPr>
            <a:endParaRPr lang="ru-RU" dirty="0" smtClean="0"/>
          </a:p>
          <a:p>
            <a:pPr marL="82296" indent="0">
              <a:buNone/>
            </a:pPr>
            <a:r>
              <a:rPr lang="ru-RU" dirty="0" smtClean="0"/>
              <a:t>Множество </a:t>
            </a:r>
            <a:r>
              <a:rPr lang="ru-RU" dirty="0"/>
              <a:t>RDF-утверждений образует ориентированный </a:t>
            </a:r>
            <a:r>
              <a:rPr lang="ru-RU" dirty="0" smtClean="0"/>
              <a:t>граф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Графовые</a:t>
            </a:r>
            <a:r>
              <a:rPr lang="ru-RU" dirty="0"/>
              <a:t> базы </a:t>
            </a:r>
            <a:r>
              <a:rPr lang="ru-RU" dirty="0" smtClean="0"/>
              <a:t>данных и </a:t>
            </a:r>
            <a:r>
              <a:rPr lang="en-US" dirty="0" smtClean="0"/>
              <a:t>RDF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510" y="3437877"/>
            <a:ext cx="7527410" cy="1273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72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914144" y="1447799"/>
            <a:ext cx="9997440" cy="5242367"/>
          </a:xfrm>
        </p:spPr>
        <p:txBody>
          <a:bodyPr/>
          <a:lstStyle/>
          <a:p>
            <a:pPr marL="82296" indent="0">
              <a:lnSpc>
                <a:spcPts val="3800"/>
              </a:lnSpc>
              <a:buNone/>
            </a:pPr>
            <a:r>
              <a:rPr lang="ru-RU" dirty="0"/>
              <a:t>В этом хранилище данные хранятся в виде </a:t>
            </a:r>
            <a:r>
              <a:rPr lang="ru-RU" dirty="0" smtClean="0"/>
              <a:t>разреженной многомерной </a:t>
            </a:r>
            <a:r>
              <a:rPr lang="ru-RU" dirty="0"/>
              <a:t>матрицы, строки и столбцы которой используются как ключи. Типичным применением этого вида СУБД является веб-индексирование, а также задачи, связанные с большими данными, с пониженными требованиями к согласованности данных</a:t>
            </a:r>
            <a:r>
              <a:rPr lang="ru-RU" dirty="0" smtClean="0"/>
              <a:t>.</a:t>
            </a:r>
          </a:p>
          <a:p>
            <a:pPr marL="82296" indent="0">
              <a:lnSpc>
                <a:spcPts val="3800"/>
              </a:lnSpc>
              <a:buNone/>
            </a:pPr>
            <a:r>
              <a:rPr lang="ru-RU" dirty="0" smtClean="0"/>
              <a:t>Строки – координаты места</a:t>
            </a:r>
          </a:p>
          <a:p>
            <a:pPr marL="82296" indent="0">
              <a:lnSpc>
                <a:spcPts val="3800"/>
              </a:lnSpc>
              <a:buNone/>
            </a:pPr>
            <a:r>
              <a:rPr lang="ru-RU" dirty="0" smtClean="0"/>
              <a:t>Колонки -  степень детализации</a:t>
            </a:r>
          </a:p>
          <a:p>
            <a:pPr marL="82296" indent="0">
              <a:lnSpc>
                <a:spcPts val="3800"/>
              </a:lnSpc>
              <a:buNone/>
            </a:pPr>
            <a:r>
              <a:rPr lang="ru-RU" dirty="0" smtClean="0"/>
              <a:t>Отметка </a:t>
            </a:r>
            <a:r>
              <a:rPr lang="ru-RU" dirty="0"/>
              <a:t>времени (</a:t>
            </a:r>
            <a:r>
              <a:rPr lang="en-US" dirty="0"/>
              <a:t>timestamp</a:t>
            </a:r>
            <a:r>
              <a:rPr lang="en-US" dirty="0" smtClean="0"/>
              <a:t>)</a:t>
            </a:r>
            <a:r>
              <a:rPr lang="ru-RU" dirty="0" smtClean="0"/>
              <a:t> –  время снимка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 smtClean="0"/>
              <a:t>Bigtable</a:t>
            </a:r>
            <a:r>
              <a:rPr lang="ru-RU" b="1" dirty="0" smtClean="0"/>
              <a:t>-подобные </a:t>
            </a:r>
            <a:r>
              <a:rPr lang="ru-RU" b="1" dirty="0"/>
              <a:t>базы </a:t>
            </a:r>
            <a:r>
              <a:rPr lang="ru-RU" b="1" dirty="0" smtClean="0"/>
              <a:t>данных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2909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365813" y="914400"/>
            <a:ext cx="10826187" cy="5810491"/>
          </a:xfrm>
        </p:spPr>
        <p:txBody>
          <a:bodyPr>
            <a:normAutofit/>
          </a:bodyPr>
          <a:lstStyle/>
          <a:p>
            <a:r>
              <a:rPr lang="ru-RU" sz="2400" dirty="0"/>
              <a:t>поддержка </a:t>
            </a:r>
            <a:r>
              <a:rPr lang="ru-RU" sz="2400" i="1" dirty="0"/>
              <a:t>распределенных транзакций</a:t>
            </a:r>
            <a:r>
              <a:rPr lang="ru-RU" sz="2400" dirty="0"/>
              <a:t>; </a:t>
            </a:r>
          </a:p>
          <a:p>
            <a:r>
              <a:rPr lang="ru-RU" sz="2400" i="1" dirty="0"/>
              <a:t>глобальная согласованность операций чтения</a:t>
            </a:r>
            <a:r>
              <a:rPr lang="ru-RU" sz="2400" dirty="0"/>
              <a:t> между географически распределенными ДЦ, </a:t>
            </a:r>
            <a:r>
              <a:rPr lang="ru-RU" sz="2400" dirty="0" err="1"/>
              <a:t>т.о</a:t>
            </a:r>
            <a:r>
              <a:rPr lang="ru-RU" sz="2400" dirty="0"/>
              <a:t>. данные, которые возвращают операции чтения из разных ДЦ, всегда согласованны и непротиворечивы. </a:t>
            </a:r>
          </a:p>
          <a:p>
            <a:r>
              <a:rPr lang="ru-RU" sz="2400" dirty="0" smtClean="0"/>
              <a:t>неблокирующее </a:t>
            </a:r>
            <a:r>
              <a:rPr lang="ru-RU" sz="2400" dirty="0"/>
              <a:t>чтение данных «из прошлого» (</a:t>
            </a:r>
            <a:r>
              <a:rPr lang="ru-RU" sz="2400" dirty="0" err="1"/>
              <a:t>in</a:t>
            </a:r>
            <a:r>
              <a:rPr lang="ru-RU" sz="2400" dirty="0"/>
              <a:t> </a:t>
            </a:r>
            <a:r>
              <a:rPr lang="ru-RU" sz="2400" dirty="0" err="1"/>
              <a:t>past</a:t>
            </a:r>
            <a:r>
              <a:rPr lang="ru-RU" sz="2400" dirty="0"/>
              <a:t>); </a:t>
            </a:r>
          </a:p>
          <a:p>
            <a:r>
              <a:rPr lang="ru-RU" sz="2400" dirty="0"/>
              <a:t>отсутствие блокировок для </a:t>
            </a:r>
            <a:r>
              <a:rPr lang="ru-RU" sz="2400" dirty="0" err="1"/>
              <a:t>read-only</a:t>
            </a:r>
            <a:r>
              <a:rPr lang="ru-RU" sz="2400" dirty="0"/>
              <a:t> транзакций; </a:t>
            </a:r>
          </a:p>
          <a:p>
            <a:r>
              <a:rPr lang="ru-RU" sz="2400" dirty="0"/>
              <a:t>атомарное изменение схемы таблиц данных; </a:t>
            </a:r>
          </a:p>
          <a:p>
            <a:r>
              <a:rPr lang="ru-RU" sz="2400" dirty="0"/>
              <a:t>синхронная репликация; </a:t>
            </a:r>
          </a:p>
          <a:p>
            <a:r>
              <a:rPr lang="ru-RU" sz="2400" dirty="0"/>
              <a:t>автоматическая обработка отказов как вычислительных узлов, так и ДЦ; </a:t>
            </a:r>
          </a:p>
          <a:p>
            <a:r>
              <a:rPr lang="ru-RU" sz="2400" dirty="0"/>
              <a:t>автоматическая миграция данных как между вычислительными узлами, так и между ДЦ. </a:t>
            </a:r>
            <a:endParaRPr lang="ru-RU" sz="2400" dirty="0" smtClean="0"/>
          </a:p>
          <a:p>
            <a:endParaRPr lang="ru-RU" sz="2400" dirty="0"/>
          </a:p>
          <a:p>
            <a:pPr marL="82296" indent="0" algn="ctr">
              <a:buNone/>
            </a:pPr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</a:rPr>
              <a:t>Первая такая система – 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Spanner </a:t>
            </a:r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</a:rPr>
              <a:t> от  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GOOGLE</a:t>
            </a:r>
            <a:endParaRPr lang="ru-RU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14144" y="0"/>
            <a:ext cx="9997440" cy="914400"/>
          </a:xfrm>
        </p:spPr>
        <p:txBody>
          <a:bodyPr>
            <a:normAutofit/>
          </a:bodyPr>
          <a:lstStyle/>
          <a:p>
            <a:r>
              <a:rPr lang="en-US" dirty="0" err="1" smtClean="0"/>
              <a:t>NewSQL</a:t>
            </a:r>
            <a:r>
              <a:rPr lang="en-US" dirty="0" smtClean="0"/>
              <a:t>  </a:t>
            </a:r>
            <a:r>
              <a:rPr lang="ru-RU" dirty="0" smtClean="0"/>
              <a:t>Основные принципы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99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ы данных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51000" t="-20000" r="2000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Базы данных" id="{0A5638D2-8920-4815-97E8-020821C97F76}" vid="{3D69FD7B-DC28-434D-9879-FA4D62913C46}"/>
    </a:ext>
  </a:extLst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Базы данных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51000" t="-20000" r="2000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Базы данных" id="{0A5638D2-8920-4815-97E8-020821C97F76}" vid="{3D69FD7B-DC28-434D-9879-FA4D62913C46}"/>
    </a:ext>
  </a:extLst>
</a:theme>
</file>

<file path=ppt/theme/theme4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Базы данных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51000" t="-20000" r="2000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Базы данных" id="{0A5638D2-8920-4815-97E8-020821C97F76}" vid="{3D69FD7B-DC28-434D-9879-FA4D62913C46}"/>
    </a:ext>
  </a:extLst>
</a:theme>
</file>

<file path=ppt/theme/theme6.xml><?xml version="1.0" encoding="utf-8"?>
<a:theme xmlns:a="http://schemas.openxmlformats.org/drawingml/2006/main" name="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Базы данных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51000" t="-20000" r="2000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Базы данных" id="{0A5638D2-8920-4815-97E8-020821C97F76}" vid="{3D69FD7B-DC28-434D-9879-FA4D62913C46}"/>
    </a:ext>
  </a:extLst>
</a:theme>
</file>

<file path=ppt/theme/theme9.xml><?xml version="1.0" encoding="utf-8"?>
<a:theme xmlns:a="http://schemas.openxmlformats.org/drawingml/2006/main" name="3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Базы данных</Template>
  <TotalTime>7425</TotalTime>
  <Words>763</Words>
  <Application>Microsoft Office PowerPoint</Application>
  <PresentationFormat>Широкоэкранный</PresentationFormat>
  <Paragraphs>139</Paragraphs>
  <Slides>30</Slides>
  <Notes>7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9</vt:i4>
      </vt:variant>
      <vt:variant>
        <vt:lpstr>Заголовки слайдов</vt:lpstr>
      </vt:variant>
      <vt:variant>
        <vt:i4>30</vt:i4>
      </vt:variant>
    </vt:vector>
  </HeadingPairs>
  <TitlesOfParts>
    <vt:vector size="48" baseType="lpstr">
      <vt:lpstr>Arial</vt:lpstr>
      <vt:lpstr>Calibri</vt:lpstr>
      <vt:lpstr>Calibri Light</vt:lpstr>
      <vt:lpstr>Corbel</vt:lpstr>
      <vt:lpstr>Georgia</vt:lpstr>
      <vt:lpstr>Gill Sans MT</vt:lpstr>
      <vt:lpstr>Verdana</vt:lpstr>
      <vt:lpstr>Wingdings</vt:lpstr>
      <vt:lpstr>Wingdings 2</vt:lpstr>
      <vt:lpstr>Базы данных</vt:lpstr>
      <vt:lpstr>Специальное оформление</vt:lpstr>
      <vt:lpstr>1_Базы данных</vt:lpstr>
      <vt:lpstr>1_Специальное оформление</vt:lpstr>
      <vt:lpstr>2_Базы данных</vt:lpstr>
      <vt:lpstr>2_Специальное оформление</vt:lpstr>
      <vt:lpstr>HDOfficeLightV0</vt:lpstr>
      <vt:lpstr>3_Базы данных</vt:lpstr>
      <vt:lpstr>3_Специальное оформление</vt:lpstr>
      <vt:lpstr>Выбор СУБД</vt:lpstr>
      <vt:lpstr>NoSQL</vt:lpstr>
      <vt:lpstr>Мифы и правда    (SQL  vs  NoSQL)</vt:lpstr>
      <vt:lpstr>Где нужны  NOSQL</vt:lpstr>
      <vt:lpstr>Типы NoSQL хранилищ</vt:lpstr>
      <vt:lpstr>Документоориентированные хранилища</vt:lpstr>
      <vt:lpstr>Графовые базы данных и RDF </vt:lpstr>
      <vt:lpstr>Bigtable-подобные базы данных</vt:lpstr>
      <vt:lpstr>NewSQL  Основные принципы</vt:lpstr>
      <vt:lpstr>Характеристики NoSQL баз данных</vt:lpstr>
      <vt:lpstr>Теорема CAP</vt:lpstr>
      <vt:lpstr>SQL и NoSQL</vt:lpstr>
      <vt:lpstr>BASE вместо ACID</vt:lpstr>
      <vt:lpstr>Концепция баз данных</vt:lpstr>
      <vt:lpstr>Коды и методы</vt:lpstr>
      <vt:lpstr>Что такое BI</vt:lpstr>
      <vt:lpstr>Что такое BI</vt:lpstr>
      <vt:lpstr>Задачи BI</vt:lpstr>
      <vt:lpstr>Этапы и части BI</vt:lpstr>
      <vt:lpstr>Трансформация и очистка данных  (ETL)</vt:lpstr>
      <vt:lpstr>OLAP</vt:lpstr>
      <vt:lpstr>Кубы в OLAP</vt:lpstr>
      <vt:lpstr>Как работать с кубами</vt:lpstr>
      <vt:lpstr>Витрина данных</vt:lpstr>
      <vt:lpstr>Каждому свое</vt:lpstr>
      <vt:lpstr>Используемость СУБД  2013 год</vt:lpstr>
      <vt:lpstr>Используемость СУБД  2017 год</vt:lpstr>
      <vt:lpstr>Презентация PowerPoint</vt:lpstr>
      <vt:lpstr>Какую базу данных выбрать  SQL или NOSQL? </vt:lpstr>
      <vt:lpstr>Много - много СУБД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Фомин</dc:creator>
  <cp:lastModifiedBy>Михаил Фомин</cp:lastModifiedBy>
  <cp:revision>30</cp:revision>
  <dcterms:created xsi:type="dcterms:W3CDTF">2018-10-31T13:38:15Z</dcterms:created>
  <dcterms:modified xsi:type="dcterms:W3CDTF">2020-01-19T15:14:43Z</dcterms:modified>
</cp:coreProperties>
</file>