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96" r:id="rId16"/>
    <p:sldId id="289" r:id="rId17"/>
    <p:sldId id="291" r:id="rId18"/>
    <p:sldId id="292" r:id="rId19"/>
    <p:sldId id="295" r:id="rId20"/>
    <p:sldId id="293" r:id="rId21"/>
    <p:sldId id="294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0" autoAdjust="0"/>
    <p:restoredTop sz="94712"/>
  </p:normalViewPr>
  <p:slideViewPr>
    <p:cSldViewPr snapToGrid="0" snapToObjects="1">
      <p:cViewPr varScale="1">
        <p:scale>
          <a:sx n="87" d="100"/>
          <a:sy n="87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6330" y="1326777"/>
            <a:ext cx="8574622" cy="3368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Технологии </a:t>
            </a:r>
            <a:r>
              <a:rPr lang="en-US" dirty="0" smtClean="0"/>
              <a:t>Data Mining.</a:t>
            </a:r>
            <a:br>
              <a:rPr lang="en-US" dirty="0" smtClean="0"/>
            </a:br>
            <a:r>
              <a:rPr lang="en-US" dirty="0"/>
              <a:t>  </a:t>
            </a:r>
            <a:r>
              <a:rPr lang="ru-RU" dirty="0" smtClean="0"/>
              <a:t>Мультимедийные и гипертекстовые базы данных. </a:t>
            </a:r>
            <a:r>
              <a:rPr lang="en-US" dirty="0" smtClean="0"/>
              <a:t>XML-</a:t>
            </a:r>
            <a:r>
              <a:rPr lang="ru-RU" dirty="0" smtClean="0"/>
              <a:t>серверы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6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398930"/>
            <a:ext cx="10018713" cy="891988"/>
          </a:xfrm>
        </p:spPr>
        <p:txBody>
          <a:bodyPr/>
          <a:lstStyle/>
          <a:p>
            <a:r>
              <a:rPr lang="ru-RU" dirty="0" smtClean="0"/>
              <a:t>Экспертные системы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931" y="1290918"/>
            <a:ext cx="10421473" cy="4518213"/>
          </a:xfrm>
        </p:spPr>
      </p:pic>
    </p:spTree>
    <p:extLst>
      <p:ext uri="{BB962C8B-B14F-4D97-AF65-F5344CB8AC3E}">
        <p14:creationId xmlns:p14="http://schemas.microsoft.com/office/powerpoint/2010/main" val="66536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788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интеллектуальной </a:t>
            </a:r>
            <a:r>
              <a:rPr lang="ru-RU" smtClean="0"/>
              <a:t>информационной системы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01" y="2032596"/>
            <a:ext cx="8062931" cy="4565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91353"/>
            <a:ext cx="10018713" cy="1447801"/>
          </a:xfrm>
        </p:spPr>
        <p:txBody>
          <a:bodyPr/>
          <a:lstStyle/>
          <a:p>
            <a:r>
              <a:rPr lang="ru-RU" dirty="0" smtClean="0"/>
              <a:t>Взгляд в историю. Поколения управления данными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39154"/>
            <a:ext cx="10018713" cy="4724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Нулевое поколение</a:t>
            </a:r>
            <a:r>
              <a:rPr lang="ru-RU" dirty="0"/>
              <a:t>: менеджеры записей (4000 г. до н.э. - 1900)</a:t>
            </a:r>
          </a:p>
          <a:p>
            <a:pPr marL="0" indent="0">
              <a:buNone/>
            </a:pPr>
            <a:r>
              <a:rPr lang="ru-RU" dirty="0"/>
              <a:t>Обработка данных вручную</a:t>
            </a:r>
          </a:p>
          <a:p>
            <a:r>
              <a:rPr lang="ru-RU" b="1" dirty="0"/>
              <a:t>Первое поколение:</a:t>
            </a:r>
            <a:r>
              <a:rPr lang="ru-RU" dirty="0"/>
              <a:t> менеджеры записей (1900-1955)</a:t>
            </a:r>
          </a:p>
          <a:p>
            <a:pPr marL="0" indent="0">
              <a:buNone/>
            </a:pPr>
            <a:r>
              <a:rPr lang="ru-RU" dirty="0"/>
              <a:t>Использование оборудования с перфокартами и электромеханических машин для сортировки и табулирования миллионов записей</a:t>
            </a:r>
          </a:p>
          <a:p>
            <a:r>
              <a:rPr lang="ru-RU" b="1" dirty="0"/>
              <a:t>Второе поколение:</a:t>
            </a:r>
            <a:r>
              <a:rPr lang="ru-RU" dirty="0"/>
              <a:t> программируемое оборудование обработки записей (1955-1970)</a:t>
            </a:r>
          </a:p>
          <a:p>
            <a:pPr marL="0" indent="0">
              <a:buNone/>
            </a:pPr>
            <a:r>
              <a:rPr lang="ru-RU" dirty="0"/>
              <a:t>Хранение данных на магнитных лентах, сохраняемые программы выполняли пакетную обработку последовательных файлов. </a:t>
            </a:r>
            <a:endParaRPr lang="ru-RU" dirty="0" smtClean="0"/>
          </a:p>
          <a:p>
            <a:r>
              <a:rPr lang="ru-RU" b="1" dirty="0"/>
              <a:t>Третье поколение:</a:t>
            </a:r>
            <a:r>
              <a:rPr lang="ru-RU" dirty="0"/>
              <a:t> оперативные сетевые базы данных (1965-1980)</a:t>
            </a:r>
          </a:p>
          <a:p>
            <a:pPr marL="0" indent="0">
              <a:buNone/>
            </a:pPr>
            <a:r>
              <a:rPr lang="ru-RU" dirty="0"/>
              <a:t>Введено понятие схемы базы данных и оперативного навигационного доступа к данным. Активно развивается понятие сетевой модели. </a:t>
            </a:r>
            <a:endParaRPr lang="ru-RU" dirty="0" smtClean="0"/>
          </a:p>
          <a:p>
            <a:r>
              <a:rPr lang="ru-RU" b="1" dirty="0"/>
              <a:t>Четвертое поколение:</a:t>
            </a:r>
            <a:r>
              <a:rPr lang="ru-RU" dirty="0"/>
              <a:t> реляционные базы данных и архитектура клиент-сервер (1980-1995)</a:t>
            </a:r>
          </a:p>
          <a:p>
            <a:pPr marL="0" indent="0">
              <a:buNone/>
            </a:pPr>
            <a:r>
              <a:rPr lang="ru-RU" dirty="0"/>
              <a:t>Обеспечен автоматический доступ к реляционным базам данным и была внедрена распределенная и </a:t>
            </a:r>
            <a:r>
              <a:rPr lang="ru-RU" dirty="0" smtClean="0"/>
              <a:t>клиент-серверная </a:t>
            </a:r>
            <a:r>
              <a:rPr lang="ru-RU" dirty="0"/>
              <a:t>обработка</a:t>
            </a:r>
            <a:r>
              <a:rPr lang="ru-RU" dirty="0" smtClean="0"/>
              <a:t>.</a:t>
            </a:r>
          </a:p>
          <a:p>
            <a:r>
              <a:rPr lang="ru-RU" b="1" dirty="0"/>
              <a:t>Пятое поколение:</a:t>
            </a:r>
            <a:r>
              <a:rPr lang="ru-RU" dirty="0"/>
              <a:t> мультимедийные базы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1447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Мультимедийные базы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Мультимедийные БД - Мультимедиа</a:t>
            </a:r>
            <a:r>
              <a:rPr lang="ru-RU" dirty="0"/>
              <a:t> — это взаимодействие визуальных и </a:t>
            </a:r>
            <a:r>
              <a:rPr lang="ru-RU" dirty="0" err="1"/>
              <a:t>аудиоэффектов</a:t>
            </a:r>
            <a:r>
              <a:rPr lang="ru-RU" dirty="0"/>
              <a:t> под управлением интерактивного программного обеспечения с использованием современных технических и программных средств, они объединяют текст, звук, графику, фото, видео в одном цифровом представлении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8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46184"/>
            <a:ext cx="10018713" cy="1096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мультимедийной базы данных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1148861"/>
            <a:ext cx="10018713" cy="572672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Поддерживает изображения, аудио и другие мультимедийные типы </a:t>
            </a:r>
            <a:r>
              <a:rPr lang="ru-RU" dirty="0" smtClean="0"/>
              <a:t>данных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Может </a:t>
            </a:r>
            <a:r>
              <a:rPr lang="ru-RU" dirty="0"/>
              <a:t>оперировать с очень большим количеством мультимедийных </a:t>
            </a:r>
            <a:r>
              <a:rPr lang="ru-RU" dirty="0" smtClean="0"/>
              <a:t>объектов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Поддерживает </a:t>
            </a:r>
            <a:r>
              <a:rPr lang="ru-RU" dirty="0"/>
              <a:t>высокопроизводительную систему хранения данных большой ёмкости: иерархическое управление запоминающими устройствами (</a:t>
            </a:r>
            <a:r>
              <a:rPr lang="ru-RU" dirty="0" err="1"/>
              <a:t>Hierarchical</a:t>
            </a:r>
            <a:r>
              <a:rPr lang="ru-RU" dirty="0"/>
              <a:t> </a:t>
            </a:r>
            <a:r>
              <a:rPr lang="ru-RU" dirty="0" err="1"/>
              <a:t>Storage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 (оперативное, </a:t>
            </a:r>
            <a:r>
              <a:rPr lang="ru-RU" dirty="0" err="1"/>
              <a:t>полуоперативное</a:t>
            </a:r>
            <a:r>
              <a:rPr lang="ru-RU" dirty="0"/>
              <a:t> и автономное </a:t>
            </a:r>
            <a:r>
              <a:rPr lang="ru-RU" dirty="0" smtClean="0"/>
              <a:t>хранение)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Предлагает </a:t>
            </a:r>
            <a:r>
              <a:rPr lang="ru-RU" dirty="0"/>
              <a:t>следующие СУБД-средства: долговременное хранение, транзакции, управление параллельным выполнением операций, восстановление при отказах, запросы с декларативными конструкциями высокого уровня, контроль версий (</a:t>
            </a:r>
            <a:r>
              <a:rPr lang="ru-RU" dirty="0" err="1"/>
              <a:t>versioning</a:t>
            </a:r>
            <a:r>
              <a:rPr lang="ru-RU" dirty="0"/>
              <a:t>), ограничения целостности, безопасность и защита данных, высокая </a:t>
            </a:r>
            <a:r>
              <a:rPr lang="ru-RU" dirty="0" smtClean="0"/>
              <a:t>производительность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</a:t>
            </a:r>
            <a:r>
              <a:rPr lang="ru-RU" dirty="0"/>
              <a:t>информационного поиска: поиск по точному совпадению, вероятностный поиск, поиск по содержимому, ранжирование результатов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Пространственные типы данных и пространственные запросы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Интерактивные запросы, релевантная обратная связь, уточнение запросов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Автоматическое извлечение и индексирование признаков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Одно- и многомерное индексирование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Индексирование для ассоциативного поиска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Кластеризация сложных объектов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Оптимизация мультимедиа-запросов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5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528" y="267159"/>
            <a:ext cx="10656276" cy="10328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запросы к мультимедийной базе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99991"/>
            <a:ext cx="10018713" cy="5246282"/>
          </a:xfrm>
        </p:spPr>
        <p:txBody>
          <a:bodyPr/>
          <a:lstStyle/>
          <a:p>
            <a:r>
              <a:rPr lang="ru-RU" dirty="0" smtClean="0"/>
              <a:t>Текстовый запрос: найти все документы, в которых подозреваемое лицо/компания косвенно или прямо совершила какие-либо операции с компанией А. Документы должны быть проиндексированы на основе семантического значения ключевых слов</a:t>
            </a:r>
          </a:p>
          <a:p>
            <a:r>
              <a:rPr lang="ru-RU" dirty="0" smtClean="0"/>
              <a:t>Запрос по изображению: по имеющейся фотографии человека найти другие фотографии с этим же человеком</a:t>
            </a:r>
          </a:p>
          <a:p>
            <a:r>
              <a:rPr lang="ru-RU" dirty="0" smtClean="0"/>
              <a:t>Аудио-запрос: определить говорящего по записи</a:t>
            </a:r>
          </a:p>
          <a:p>
            <a:r>
              <a:rPr lang="ru-RU" dirty="0" smtClean="0"/>
              <a:t>Видео-запрос: найти видео сцены, в которых подозреваемые совершают определенные действия</a:t>
            </a:r>
          </a:p>
          <a:p>
            <a:r>
              <a:rPr lang="ru-RU" dirty="0"/>
              <a:t>Г</a:t>
            </a:r>
            <a:r>
              <a:rPr lang="ru-RU" dirty="0" smtClean="0"/>
              <a:t>етерогенный (мультимедийный запрос): найти людей, подозреваемых в преступлении И переведших деньги на счета компании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мультимедийные типы данных: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</a:p>
          <a:p>
            <a:r>
              <a:rPr lang="ru-RU" dirty="0" smtClean="0"/>
              <a:t>Графика</a:t>
            </a:r>
          </a:p>
          <a:p>
            <a:r>
              <a:rPr lang="ru-RU" dirty="0" smtClean="0"/>
              <a:t>Звук</a:t>
            </a:r>
          </a:p>
          <a:p>
            <a:r>
              <a:rPr lang="ru-RU" dirty="0" smtClean="0"/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82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8778"/>
            <a:ext cx="10018713" cy="1014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Характерные черты мультимедийных типов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92824"/>
            <a:ext cx="10018713" cy="5536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Текст</a:t>
            </a:r>
          </a:p>
          <a:p>
            <a:r>
              <a:rPr lang="ru-RU" dirty="0" smtClean="0"/>
              <a:t>Присутствует в большинстве мультимедийных приложений; дополняет, а также поясняет нетекстовые форматы данных</a:t>
            </a:r>
          </a:p>
          <a:p>
            <a:r>
              <a:rPr lang="ru-RU" dirty="0" smtClean="0"/>
              <a:t>Визуальное разнообразие достигается шрифтами</a:t>
            </a:r>
          </a:p>
          <a:p>
            <a:r>
              <a:rPr lang="ru-RU" dirty="0" smtClean="0"/>
              <a:t>Самый компактный при хранении тип данных</a:t>
            </a:r>
          </a:p>
          <a:p>
            <a:pPr marL="0" indent="0">
              <a:buNone/>
            </a:pPr>
            <a:r>
              <a:rPr lang="ru-RU" b="1" dirty="0" smtClean="0"/>
              <a:t>Аудио</a:t>
            </a:r>
          </a:p>
          <a:p>
            <a:r>
              <a:rPr lang="ru-RU" dirty="0" smtClean="0"/>
              <a:t>Множество форматов (</a:t>
            </a:r>
            <a:r>
              <a:rPr lang="en-US" dirty="0" smtClean="0"/>
              <a:t>wav, mp3, </a:t>
            </a:r>
            <a:r>
              <a:rPr lang="en-US" dirty="0" err="1" smtClean="0"/>
              <a:t>wma</a:t>
            </a:r>
            <a:r>
              <a:rPr lang="en-US" dirty="0" smtClean="0"/>
              <a:t>, cd,…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Оцифрованное аудио имеет относительно большой размер</a:t>
            </a:r>
          </a:p>
          <a:p>
            <a:r>
              <a:rPr lang="ru-RU" dirty="0" smtClean="0"/>
              <a:t>Используется сжатие</a:t>
            </a:r>
          </a:p>
          <a:p>
            <a:r>
              <a:rPr lang="ru-RU" dirty="0" smtClean="0"/>
              <a:t>Более компактное представление аудио-данных (синтезируемая музыка в формате </a:t>
            </a:r>
            <a:r>
              <a:rPr lang="en-US" dirty="0" smtClean="0"/>
              <a:t>MIDI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Статичные растровые изображения:</a:t>
            </a:r>
          </a:p>
          <a:p>
            <a:r>
              <a:rPr lang="ru-RU" dirty="0" smtClean="0"/>
              <a:t>Черно-белые / градации серого / цветные;</a:t>
            </a:r>
          </a:p>
          <a:p>
            <a:r>
              <a:rPr lang="ru-RU" dirty="0" smtClean="0"/>
              <a:t>Одностраничное изображение в хорошем разрешении занимает несколько мегабайт</a:t>
            </a:r>
          </a:p>
          <a:p>
            <a:r>
              <a:rPr lang="ru-RU" dirty="0" smtClean="0"/>
              <a:t>Множество графических форматов (</a:t>
            </a:r>
            <a:r>
              <a:rPr lang="en-US" dirty="0" smtClean="0"/>
              <a:t>bmp, gif, tiff, jpeg,…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5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8778"/>
            <a:ext cx="10018713" cy="1014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Характерные черты мультимедийных типов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92824"/>
            <a:ext cx="10018713" cy="55362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Цифровое видео </a:t>
            </a:r>
            <a:r>
              <a:rPr lang="ru-RU" dirty="0" smtClean="0"/>
              <a:t>(последовательность кадров (фреймов)=статичных изображений)</a:t>
            </a:r>
          </a:p>
          <a:p>
            <a:r>
              <a:rPr lang="ru-RU" dirty="0" smtClean="0"/>
              <a:t>Присутствует в большинстве мультимедийных приложений; дополняет, а также поясняет нетекстовые форматы данных</a:t>
            </a:r>
          </a:p>
          <a:p>
            <a:r>
              <a:rPr lang="ru-RU" dirty="0" smtClean="0"/>
              <a:t>Требует много дискового пространства</a:t>
            </a:r>
          </a:p>
          <a:p>
            <a:r>
              <a:rPr lang="ru-RU" dirty="0" smtClean="0"/>
              <a:t>Коэффициент сжатия более высокий, чем у статичных изображений</a:t>
            </a:r>
          </a:p>
          <a:p>
            <a:r>
              <a:rPr lang="ru-RU" dirty="0" smtClean="0"/>
              <a:t>Скорость компрессии/декомпрессии и передачи должна быть не менее 20-30 фреймов в секунду</a:t>
            </a:r>
          </a:p>
          <a:p>
            <a:r>
              <a:rPr lang="ru-RU" dirty="0" smtClean="0"/>
              <a:t>Анимационное видео более компактно</a:t>
            </a:r>
          </a:p>
          <a:p>
            <a:r>
              <a:rPr lang="en-US" dirty="0" smtClean="0"/>
              <a:t>MPEG</a:t>
            </a:r>
            <a:r>
              <a:rPr lang="ru-RU" dirty="0" smtClean="0"/>
              <a:t>-4: объектно-базирующее представление, специальные методы</a:t>
            </a:r>
          </a:p>
          <a:p>
            <a:pPr marL="0" indent="0">
              <a:buNone/>
            </a:pPr>
            <a:r>
              <a:rPr lang="ru-RU" b="1" dirty="0" smtClean="0"/>
              <a:t>Векторная графика </a:t>
            </a:r>
            <a:r>
              <a:rPr lang="ru-RU" dirty="0" smtClean="0"/>
              <a:t>(двух- или трехмерные рисунки/чертежи, модели, карты)</a:t>
            </a:r>
          </a:p>
          <a:p>
            <a:r>
              <a:rPr lang="ru-RU" dirty="0" smtClean="0"/>
              <a:t>Относительно компактный размер: преимущественно состоит из объектов, а не пикселей</a:t>
            </a:r>
            <a:endParaRPr lang="en-US" dirty="0" smtClean="0"/>
          </a:p>
          <a:p>
            <a:r>
              <a:rPr lang="ru-RU" dirty="0" smtClean="0"/>
              <a:t>Описываются с помощью параметров объектов: масштаб, ориентация, вращение</a:t>
            </a:r>
          </a:p>
          <a:p>
            <a:r>
              <a:rPr lang="ru-RU" dirty="0" smtClean="0"/>
              <a:t>Типичные приложения: автоматизированное проектирование и изготовление чертежей, географические информационные системы</a:t>
            </a:r>
          </a:p>
          <a:p>
            <a:pPr marL="0" indent="0">
              <a:buNone/>
            </a:pPr>
            <a:r>
              <a:rPr lang="ru-RU" b="1" dirty="0" smtClean="0"/>
              <a:t>Интегрированные документы </a:t>
            </a:r>
            <a:r>
              <a:rPr lang="ru-RU" dirty="0" smtClean="0"/>
              <a:t>(текст и изображения):</a:t>
            </a:r>
          </a:p>
          <a:p>
            <a:r>
              <a:rPr lang="ru-RU" dirty="0" smtClean="0"/>
              <a:t>Могут создаваться современными текстовыми редакторами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8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63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Технологии, позволяющие работать с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78181"/>
            <a:ext cx="10018713" cy="4218709"/>
          </a:xfrm>
        </p:spPr>
        <p:txBody>
          <a:bodyPr>
            <a:normAutofit/>
          </a:bodyPr>
          <a:lstStyle/>
          <a:p>
            <a:r>
              <a:rPr lang="ru-RU" dirty="0" smtClean="0"/>
              <a:t>Аппаратные средства: сканеры, видеокамеры, сенсорные экраны и т.д.</a:t>
            </a:r>
          </a:p>
          <a:p>
            <a:r>
              <a:rPr lang="ru-RU" dirty="0" smtClean="0"/>
              <a:t>Широкополосные сети (</a:t>
            </a:r>
            <a:r>
              <a:rPr lang="en-US" dirty="0" smtClean="0"/>
              <a:t>WAN, LAN</a:t>
            </a:r>
            <a:r>
              <a:rPr lang="ru-RU" dirty="0" smtClean="0"/>
              <a:t>), сетевые стандарты, оптоволокно</a:t>
            </a:r>
          </a:p>
          <a:p>
            <a:r>
              <a:rPr lang="ru-RU" dirty="0" smtClean="0"/>
              <a:t>Устройства хранения большой емкости</a:t>
            </a:r>
          </a:p>
          <a:p>
            <a:r>
              <a:rPr lang="ru-RU" dirty="0" smtClean="0"/>
              <a:t>Программное обеспечение для обработки изображений</a:t>
            </a:r>
          </a:p>
          <a:p>
            <a:r>
              <a:rPr lang="ru-RU" dirty="0" smtClean="0"/>
              <a:t>Анимационное программное обеспечение</a:t>
            </a:r>
          </a:p>
          <a:p>
            <a:r>
              <a:rPr lang="ru-RU" dirty="0" smtClean="0"/>
              <a:t>Распознавание образов</a:t>
            </a:r>
          </a:p>
          <a:p>
            <a:r>
              <a:rPr lang="ru-RU" dirty="0" smtClean="0"/>
              <a:t>Усовершенствованные программные средства: объектно-ориентированные языки, объектно-ориентированные базы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1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ru-RU" dirty="0" err="1" smtClean="0"/>
              <a:t>мультидисциплинарная</a:t>
            </a:r>
            <a:r>
              <a:rPr lang="ru-RU" dirty="0" smtClean="0"/>
              <a:t> область анализа данных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49" y="2438399"/>
            <a:ext cx="7458635" cy="421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79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2207"/>
            <a:ext cx="10018713" cy="627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мультимедийных 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466" y="1164609"/>
            <a:ext cx="10018713" cy="55391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 настоящее время:</a:t>
            </a:r>
          </a:p>
          <a:p>
            <a:r>
              <a:rPr lang="ru-RU" dirty="0" smtClean="0"/>
              <a:t>Реляционные или расширенные реляционные СУБД, с поддержкой больших двоичных объектов</a:t>
            </a:r>
          </a:p>
          <a:p>
            <a:r>
              <a:rPr lang="ru-RU" dirty="0" smtClean="0"/>
              <a:t>Системы иерархического управления запоминающими устройствами</a:t>
            </a:r>
          </a:p>
          <a:p>
            <a:r>
              <a:rPr lang="ru-RU" dirty="0" smtClean="0"/>
              <a:t>Модуль извлечения информации (поиск по содержимому документов)</a:t>
            </a:r>
          </a:p>
          <a:p>
            <a:pPr marL="0" indent="0">
              <a:buNone/>
            </a:pPr>
            <a:r>
              <a:rPr lang="ru-RU" b="1" dirty="0" smtClean="0"/>
              <a:t>Идеально:</a:t>
            </a:r>
          </a:p>
          <a:p>
            <a:r>
              <a:rPr lang="ru-RU" dirty="0" smtClean="0"/>
              <a:t>Расширяемая система с объектно-ориентированными возможностями</a:t>
            </a:r>
          </a:p>
          <a:p>
            <a:r>
              <a:rPr lang="ru-RU" dirty="0" smtClean="0"/>
              <a:t>Поддержка запросов и транзакций д</a:t>
            </a:r>
            <a:r>
              <a:rPr lang="ru-RU" dirty="0"/>
              <a:t>л</a:t>
            </a:r>
            <a:r>
              <a:rPr lang="ru-RU" dirty="0" smtClean="0"/>
              <a:t>я мультимедийных объектов</a:t>
            </a:r>
          </a:p>
          <a:p>
            <a:r>
              <a:rPr lang="ru-RU" dirty="0" smtClean="0"/>
              <a:t>Поддержка сложных объектов (состоящих из мультимедийных подобъектов)</a:t>
            </a:r>
          </a:p>
          <a:p>
            <a:pPr marL="0" indent="0">
              <a:buNone/>
            </a:pPr>
            <a:r>
              <a:rPr lang="ru-RU" b="1" dirty="0" smtClean="0"/>
              <a:t>Клиент-серверная архитектура:</a:t>
            </a:r>
          </a:p>
          <a:p>
            <a:r>
              <a:rPr lang="ru-RU" dirty="0" smtClean="0"/>
              <a:t>Сервер выполняет стандартные СУБД-функции + мультимедийные расширения</a:t>
            </a:r>
          </a:p>
          <a:p>
            <a:r>
              <a:rPr lang="ru-RU" dirty="0" smtClean="0"/>
              <a:t>Клиент использует пользовательский интерфейс</a:t>
            </a:r>
          </a:p>
          <a:p>
            <a:r>
              <a:rPr lang="ru-RU" dirty="0" smtClean="0"/>
              <a:t>Между клиентом и сервером – интерфейс запросов высокого уровня </a:t>
            </a:r>
            <a:r>
              <a:rPr lang="en-US" dirty="0" smtClean="0"/>
              <a:t>(API)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46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3798"/>
            <a:ext cx="10018713" cy="541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мультимедийной базы данных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26" y="832337"/>
            <a:ext cx="7903166" cy="5927375"/>
          </a:xfrm>
        </p:spPr>
      </p:pic>
      <p:sp>
        <p:nvSpPr>
          <p:cNvPr id="7" name="Прямоугольник 6"/>
          <p:cNvSpPr/>
          <p:nvPr/>
        </p:nvSpPr>
        <p:spPr>
          <a:xfrm>
            <a:off x="8335108" y="6131169"/>
            <a:ext cx="1770184" cy="62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2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99565"/>
          </a:xfrm>
        </p:spPr>
        <p:txBody>
          <a:bodyPr>
            <a:normAutofit/>
          </a:bodyPr>
          <a:lstStyle/>
          <a:p>
            <a:r>
              <a:rPr lang="ru-RU" smtClean="0"/>
              <a:t>Понятие гипертекста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28800"/>
            <a:ext cx="10018713" cy="453614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Г</a:t>
            </a:r>
            <a:r>
              <a:rPr lang="ru-RU" i="1" dirty="0" smtClean="0"/>
              <a:t>ипертекст </a:t>
            </a:r>
            <a:r>
              <a:rPr lang="ru-RU" i="1" dirty="0"/>
              <a:t>(</a:t>
            </a:r>
            <a:r>
              <a:rPr lang="ru-RU" i="1" dirty="0" err="1"/>
              <a:t>hypertext</a:t>
            </a:r>
            <a:r>
              <a:rPr lang="ru-RU" i="1" dirty="0"/>
              <a:t>) </a:t>
            </a:r>
            <a:r>
              <a:rPr lang="ru-RU" dirty="0"/>
              <a:t>буквально переводится как нелинейный текст (</a:t>
            </a:r>
            <a:r>
              <a:rPr lang="ru-RU" dirty="0" err="1"/>
              <a:t>nonlinear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 smtClean="0"/>
              <a:t>).</a:t>
            </a:r>
          </a:p>
          <a:p>
            <a:r>
              <a:rPr lang="ru-RU" dirty="0"/>
              <a:t>Элемент гипертекста — </a:t>
            </a:r>
            <a:r>
              <a:rPr lang="ru-RU" i="1" dirty="0"/>
              <a:t>узел, </a:t>
            </a:r>
            <a:r>
              <a:rPr lang="ru-RU" dirty="0"/>
              <a:t>дискретный </a:t>
            </a:r>
            <a:r>
              <a:rPr lang="ru-RU" dirty="0" smtClean="0"/>
              <a:t>объект.</a:t>
            </a:r>
          </a:p>
          <a:p>
            <a:r>
              <a:rPr lang="ru-RU" dirty="0"/>
              <a:t>Узлы, между которыми возможен переход, считаются </a:t>
            </a:r>
            <a:r>
              <a:rPr lang="ru-RU" i="1" dirty="0"/>
              <a:t>смежными, а </a:t>
            </a:r>
            <a:r>
              <a:rPr lang="ru-RU" dirty="0"/>
              <a:t>сама возможность перехода называется </a:t>
            </a:r>
            <a:r>
              <a:rPr lang="ru-RU" i="1" dirty="0" smtClean="0"/>
              <a:t>связью</a:t>
            </a:r>
            <a:r>
              <a:rPr lang="ru-RU" dirty="0" smtClean="0"/>
              <a:t>.</a:t>
            </a:r>
          </a:p>
          <a:p>
            <a:r>
              <a:rPr lang="ru-RU" dirty="0"/>
              <a:t>Для описания и анализа объектов систем, в которых основным отношением является смежность (непосредственная связь) элементов, используется </a:t>
            </a:r>
            <a:r>
              <a:rPr lang="ru-RU" i="1" dirty="0"/>
              <a:t>теория графов.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Гипертекстом</a:t>
            </a:r>
            <a:r>
              <a:rPr lang="ru-RU" i="1" dirty="0"/>
              <a:t> </a:t>
            </a:r>
            <a:r>
              <a:rPr lang="ru-RU" dirty="0"/>
              <a:t>часто называют как саму форму структурирования текстового материала (нелинейную, сетевую), так и технологию, без которой невозможна такая организация материала в широких масштабах. </a:t>
            </a:r>
          </a:p>
        </p:txBody>
      </p:sp>
    </p:spTree>
    <p:extLst>
      <p:ext uri="{BB962C8B-B14F-4D97-AF65-F5344CB8AC3E}">
        <p14:creationId xmlns:p14="http://schemas.microsoft.com/office/powerpoint/2010/main" val="68109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53353"/>
          </a:xfrm>
        </p:spPr>
        <p:txBody>
          <a:bodyPr/>
          <a:lstStyle/>
          <a:p>
            <a:r>
              <a:rPr lang="ru-RU" dirty="0" smtClean="0"/>
              <a:t>Отличительные черты гипертекста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39153"/>
            <a:ext cx="10018713" cy="4679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гипертекст не требует предварительной формализации знания, но предполагает лишь его дискретность и возможность явного указания</a:t>
            </a:r>
            <a:r>
              <a:rPr lang="ru-RU" i="1" dirty="0"/>
              <a:t> </a:t>
            </a:r>
            <a:r>
              <a:rPr lang="ru-RU" dirty="0"/>
              <a:t>имеющихся связей между смысловыми </a:t>
            </a:r>
            <a:r>
              <a:rPr lang="ru-RU" dirty="0" smtClean="0"/>
              <a:t>единицами; </a:t>
            </a:r>
          </a:p>
          <a:p>
            <a:r>
              <a:rPr lang="ru-RU" dirty="0"/>
              <a:t>Гипертекст позволяет не только просмотреть большую группу релевантных документов, но и изучить механизм образования ассоциативных </a:t>
            </a:r>
            <a:r>
              <a:rPr lang="ru-RU" dirty="0" smtClean="0"/>
              <a:t>связей;</a:t>
            </a:r>
          </a:p>
          <a:p>
            <a:r>
              <a:rPr lang="ru-RU" dirty="0"/>
              <a:t>пользователь может работать с гипертекстовой системой без знания специальных языков поиска и запроса. Вместо них используется «</a:t>
            </a:r>
            <a:r>
              <a:rPr lang="ru-RU" dirty="0" err="1"/>
              <a:t>браузинг</a:t>
            </a:r>
            <a:r>
              <a:rPr lang="ru-RU" dirty="0"/>
              <a:t>» («</a:t>
            </a:r>
            <a:r>
              <a:rPr lang="ru-RU" dirty="0" err="1"/>
              <a:t>browsing</a:t>
            </a:r>
            <a:r>
              <a:rPr lang="ru-RU" dirty="0"/>
              <a:t>») — операция просмотра узлов гипертекстовой сети по связи, движение от известной информации к связанной с нею неизвестной, являющейся предметом поиска. </a:t>
            </a:r>
            <a:endParaRPr lang="ru-RU" dirty="0" smtClean="0"/>
          </a:p>
          <a:p>
            <a:r>
              <a:rPr lang="ru-RU" dirty="0"/>
              <a:t>способность интегрировать разнотипные виды информации (текст, таблицы, векторную и растровую графику, мультимедиа) в единую </a:t>
            </a:r>
            <a:r>
              <a:rPr lang="ru-RU" dirty="0" err="1"/>
              <a:t>гиперсреду</a:t>
            </a:r>
            <a:r>
              <a:rPr lang="ru-RU" dirty="0"/>
              <a:t> (</a:t>
            </a:r>
            <a:r>
              <a:rPr lang="ru-RU" dirty="0" err="1"/>
              <a:t>hypermedia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9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9283"/>
            <a:ext cx="10018713" cy="13043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гипертекстовой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465728"/>
            <a:ext cx="10018713" cy="5562601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/>
              <a:t>Системы гипертекста</a:t>
            </a:r>
            <a:r>
              <a:rPr lang="ru-RU" dirty="0"/>
              <a:t> можно определить как системы, обеспечивающие создание нелинейных документов и взаимодействие с ними, или как системы ассоциативной организации и поиска </a:t>
            </a:r>
            <a:r>
              <a:rPr lang="ru-RU" dirty="0" smtClean="0"/>
              <a:t>информации.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smtClean="0"/>
              <a:t>Структура</a:t>
            </a:r>
            <a:r>
              <a:rPr lang="ru-RU" dirty="0" smtClean="0"/>
              <a:t> гипертекстовых систем включает:</a:t>
            </a:r>
          </a:p>
          <a:p>
            <a:r>
              <a:rPr lang="ru-RU" dirty="0"/>
              <a:t>графический интерфейс, обеспечивающий пользователю навигацию через широкие массивы информации, активацию связей и чтение содержания узлов с помощью окон просмотра и перекрывающихся диаграмм;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систему автора гипертекста, т. е. средства создания и управления узлами и связями;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традиционный информационно-поисковый (IR) механизм поиск по ключевым словам (КС), авторский поиск и т д.;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гипермедиа-машину управления информацией по узлам и связям;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систему хранения, файловую систему или базу знаний, реляционную или объектно-ориентированную СУБД.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6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25071"/>
          </a:xfrm>
        </p:spPr>
        <p:txBody>
          <a:bodyPr>
            <a:normAutofit fontScale="90000"/>
          </a:bodyPr>
          <a:lstStyle/>
          <a:p>
            <a:r>
              <a:rPr lang="ru-RU"/>
              <a:t>Ключевые участники гипертекстовой системы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10871"/>
            <a:ext cx="10018713" cy="4536141"/>
          </a:xfrm>
        </p:spPr>
        <p:txBody>
          <a:bodyPr>
            <a:normAutofit/>
          </a:bodyPr>
          <a:lstStyle/>
          <a:p>
            <a:r>
              <a:rPr lang="ru-RU" i="1" dirty="0"/>
              <a:t>Автор </a:t>
            </a:r>
            <a:r>
              <a:rPr lang="ru-RU" dirty="0"/>
              <a:t>выбирает ключевые слова в тексте обрабатываемого документа и выделяет их для пользователя, задает переходы между текстами, систему этих переходов. Он обязан знать не только сам базовый материал, но и все возможные пути, которые предполагаемый оператор (читатель), возможно, выберет для использования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Системный </a:t>
            </a:r>
            <a:r>
              <a:rPr lang="ru-RU" i="1" dirty="0"/>
              <a:t>администратор-программист </a:t>
            </a:r>
            <a:r>
              <a:rPr lang="ru-RU" dirty="0"/>
              <a:t>определяет методы, с помощью которых эти перемещения выбираются. </a:t>
            </a:r>
          </a:p>
          <a:p>
            <a:r>
              <a:rPr lang="ru-RU" i="1" dirty="0"/>
              <a:t>Пользователю </a:t>
            </a:r>
            <a:r>
              <a:rPr lang="ru-RU" dirty="0"/>
              <a:t>дана свобода выбора маршрута чтения. Ему предоставлено хотя и большое, но конечное число передвижений, определенных автором. </a:t>
            </a:r>
          </a:p>
        </p:txBody>
      </p:sp>
    </p:spTree>
    <p:extLst>
      <p:ext uri="{BB962C8B-B14F-4D97-AF65-F5344CB8AC3E}">
        <p14:creationId xmlns:p14="http://schemas.microsoft.com/office/powerpoint/2010/main" val="9069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гипертекстовых информационных систем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23247"/>
            <a:ext cx="10018713" cy="430305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Поиск текста по атрибутам, символьным строкам, создание, хранение и поиск различного рода подборок текста («папок»).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ссылочных связей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Поиск </a:t>
            </a:r>
            <a:r>
              <a:rPr lang="ru-RU" dirty="0"/>
              <a:t>информации путем </a:t>
            </a:r>
            <a:r>
              <a:rPr lang="ru-RU" dirty="0" err="1"/>
              <a:t>браузинга</a:t>
            </a:r>
            <a:r>
              <a:rPr lang="ru-RU" dirty="0"/>
              <a:t> (быстрый просмотр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Ведение </a:t>
            </a:r>
            <a:r>
              <a:rPr lang="ru-RU" dirty="0"/>
              <a:t>наращиваемой системы документов вне априорно заданной структуры.</a:t>
            </a:r>
            <a:br>
              <a:rPr lang="ru-RU" dirty="0"/>
            </a:br>
            <a:r>
              <a:rPr lang="ru-RU" dirty="0"/>
              <a:t>Навигация по связям с целью изучения и освоения знания о соответствующей </a:t>
            </a:r>
            <a:r>
              <a:rPr lang="ru-RU" dirty="0" smtClean="0"/>
              <a:t>предметной </a:t>
            </a:r>
            <a:r>
              <a:rPr lang="ru-RU" dirty="0"/>
              <a:t>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в ходе навигации «виртуальных структур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Автоматическое </a:t>
            </a:r>
            <a:r>
              <a:rPr lang="ru-RU" dirty="0"/>
              <a:t>построение из гипертекстовой сети связных текстов с использованием эвристических алгоритмов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8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8364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характеристики систем </a:t>
            </a:r>
            <a:r>
              <a:rPr lang="ru-RU" dirty="0" err="1"/>
              <a:t>гиперзаписи</a:t>
            </a:r>
            <a:r>
              <a:rPr lang="ru-RU" dirty="0"/>
              <a:t> информации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69441"/>
            <a:ext cx="10018713" cy="4988559"/>
          </a:xfrm>
        </p:spPr>
        <p:txBody>
          <a:bodyPr>
            <a:normAutofit/>
          </a:bodyPr>
          <a:lstStyle/>
          <a:p>
            <a:r>
              <a:rPr lang="ru-RU" dirty="0"/>
              <a:t>Интеграция данных.</a:t>
            </a:r>
            <a:br>
              <a:rPr lang="ru-RU" dirty="0"/>
            </a:br>
            <a:r>
              <a:rPr lang="ru-RU" dirty="0"/>
              <a:t>Свобода доступа к информации (свобода визуального просмотра).</a:t>
            </a:r>
          </a:p>
          <a:p>
            <a:r>
              <a:rPr lang="ru-RU" dirty="0"/>
              <a:t>Функциональная гибкость системы — обеспечение возможности комплексного, разностороннего использования информации, формирование новых продуктивных поисковых стратегий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Открытость</a:t>
            </a:r>
            <a:r>
              <a:rPr lang="ru-RU" dirty="0"/>
              <a:t>, потенциальная возможность развития системы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Многопользовательский </a:t>
            </a:r>
            <a:r>
              <a:rPr lang="ru-RU" dirty="0"/>
              <a:t>разделенный доступ к </a:t>
            </a:r>
            <a:r>
              <a:rPr lang="ru-RU" dirty="0" smtClean="0"/>
              <a:t>гипертекстовым базам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576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83640"/>
          </a:xfrm>
        </p:spPr>
        <p:txBody>
          <a:bodyPr>
            <a:normAutofit fontScale="90000"/>
          </a:bodyPr>
          <a:lstStyle/>
          <a:p>
            <a:r>
              <a:rPr lang="ru-RU"/>
              <a:t>Модели организации данных в гипертекстовых информационно-поисковых системах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теория </a:t>
            </a:r>
            <a:r>
              <a:rPr lang="ru-RU" dirty="0"/>
              <a:t>паттернов, </a:t>
            </a:r>
            <a:r>
              <a:rPr lang="ru-RU" dirty="0" smtClean="0"/>
              <a:t>разработан­ная американским </a:t>
            </a:r>
            <a:r>
              <a:rPr lang="ru-RU" dirty="0"/>
              <a:t>математиком </a:t>
            </a:r>
            <a:r>
              <a:rPr lang="ru-RU" dirty="0" err="1" smtClean="0"/>
              <a:t>У.Гренандером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развитая </a:t>
            </a:r>
            <a:r>
              <a:rPr lang="ru-RU" dirty="0"/>
              <a:t>впоследствии для гипертекста Л. </a:t>
            </a:r>
            <a:r>
              <a:rPr lang="ru-RU" dirty="0" err="1" smtClean="0"/>
              <a:t>В.Шуткиным</a:t>
            </a:r>
            <a:r>
              <a:rPr lang="ru-RU" dirty="0"/>
              <a:t>,</a:t>
            </a:r>
          </a:p>
          <a:p>
            <a:r>
              <a:rPr lang="ru-RU" dirty="0" smtClean="0"/>
              <a:t>тензорная </a:t>
            </a:r>
            <a:r>
              <a:rPr lang="ru-RU" dirty="0"/>
              <a:t>модель А.В. Нестерова и </a:t>
            </a:r>
          </a:p>
          <a:p>
            <a:r>
              <a:rPr lang="ru-RU" dirty="0"/>
              <a:t>подход логико-смыслового моделиро­вания, представленный в работах М. М. Субботина, а также ряд других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118035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85421"/>
            <a:ext cx="10018713" cy="1000760"/>
          </a:xfrm>
        </p:spPr>
        <p:txBody>
          <a:bodyPr/>
          <a:lstStyle/>
          <a:p>
            <a:r>
              <a:rPr lang="ru-RU" dirty="0" smtClean="0"/>
              <a:t>Гипертекстовые базы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186181"/>
            <a:ext cx="10018713" cy="5175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Ключевые понятия:</a:t>
            </a:r>
          </a:p>
          <a:p>
            <a:pPr marL="0" indent="0">
              <a:buNone/>
            </a:pPr>
            <a:r>
              <a:rPr lang="ru-RU" i="1" dirty="0"/>
              <a:t>у</a:t>
            </a:r>
            <a:r>
              <a:rPr lang="ru-RU" i="1" dirty="0" smtClean="0"/>
              <a:t>зел</a:t>
            </a:r>
            <a:r>
              <a:rPr lang="ru-RU" dirty="0" smtClean="0"/>
              <a:t>, дл</a:t>
            </a:r>
            <a:r>
              <a:rPr lang="ru-RU" dirty="0" smtClean="0"/>
              <a:t>я которого задаются </a:t>
            </a:r>
            <a:r>
              <a:rPr lang="ru-RU" i="1" dirty="0" smtClean="0"/>
              <a:t>поля</a:t>
            </a:r>
            <a:r>
              <a:rPr lang="ru-RU" dirty="0" smtClean="0"/>
              <a:t>:</a:t>
            </a:r>
          </a:p>
          <a:p>
            <a:r>
              <a:rPr lang="ru-RU" dirty="0"/>
              <a:t>самостоятельные элементы в узлах (заголовок, основное содержание); </a:t>
            </a:r>
          </a:p>
          <a:p>
            <a:r>
              <a:rPr lang="ru-RU" dirty="0"/>
              <a:t>версии (тогда узел в целом инвариантен);</a:t>
            </a:r>
          </a:p>
          <a:p>
            <a:r>
              <a:rPr lang="ru-RU" dirty="0"/>
              <a:t>атрибуты (ключевые слова — атрибуты семантики, атрибуты логической роли — аргумент, факт, время ввода информации, личные пометки пользователя, число связей</a:t>
            </a:r>
            <a:r>
              <a:rPr lang="ru-RU" dirty="0" smtClean="0"/>
              <a:t>).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связь</a:t>
            </a:r>
            <a:r>
              <a:rPr lang="ru-RU" dirty="0" smtClean="0"/>
              <a:t>, для которой указываются </a:t>
            </a:r>
            <a:r>
              <a:rPr lang="ru-RU" i="1" dirty="0" smtClean="0"/>
              <a:t>атрибуты – тип связи</a:t>
            </a:r>
            <a:r>
              <a:rPr lang="ru-RU" dirty="0" smtClean="0"/>
              <a:t>: прямая </a:t>
            </a:r>
            <a:r>
              <a:rPr lang="ru-RU" dirty="0"/>
              <a:t>ссылка, тематическая близость, смысловая смежность, родовидовая, причинно-следственная связь и т. п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В случае реляционной модели используют два варианта организации: отдельно для узлов и связей, или все в одной БД.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5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98929"/>
            <a:ext cx="10018713" cy="1358153"/>
          </a:xfrm>
        </p:spPr>
        <p:txBody>
          <a:bodyPr/>
          <a:lstStyle/>
          <a:p>
            <a:r>
              <a:rPr lang="ru-RU" dirty="0"/>
              <a:t>Сравнение статистики, машинного обучения и </a:t>
            </a:r>
            <a:r>
              <a:rPr lang="en-US" dirty="0"/>
              <a:t>Data Mining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57083"/>
            <a:ext cx="10018713" cy="5100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Статистика</a:t>
            </a:r>
          </a:p>
          <a:p>
            <a:pPr lvl="1"/>
            <a:r>
              <a:rPr lang="ru-RU" dirty="0"/>
              <a:t>Более, чем </a:t>
            </a:r>
            <a:r>
              <a:rPr lang="ru-RU" i="1" dirty="0" err="1"/>
              <a:t>Data</a:t>
            </a:r>
            <a:r>
              <a:rPr lang="ru-RU" i="1" dirty="0"/>
              <a:t> </a:t>
            </a:r>
            <a:r>
              <a:rPr lang="ru-RU" i="1" dirty="0" err="1"/>
              <a:t>Mining</a:t>
            </a:r>
            <a:r>
              <a:rPr lang="ru-RU" dirty="0"/>
              <a:t>, базируется на теории.</a:t>
            </a:r>
          </a:p>
          <a:p>
            <a:pPr lvl="1"/>
            <a:r>
              <a:rPr lang="ru-RU" dirty="0"/>
              <a:t>Более сосредотачивается на проверке гипотез.</a:t>
            </a:r>
          </a:p>
          <a:p>
            <a:pPr marL="0" lvl="0" indent="0">
              <a:buNone/>
            </a:pPr>
            <a:r>
              <a:rPr lang="ru-RU" dirty="0"/>
              <a:t>Машинное обучение</a:t>
            </a:r>
          </a:p>
          <a:p>
            <a:pPr lvl="1"/>
            <a:r>
              <a:rPr lang="ru-RU" dirty="0"/>
              <a:t>Более </a:t>
            </a:r>
            <a:r>
              <a:rPr lang="ru-RU" dirty="0" err="1"/>
              <a:t>эвристично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Концентрируется на улучшении работы агентов обучения.</a:t>
            </a:r>
          </a:p>
          <a:p>
            <a:pPr marL="0" lvl="0" indent="0">
              <a:buNone/>
            </a:pPr>
            <a:r>
              <a:rPr lang="ru-RU" i="1" dirty="0" err="1"/>
              <a:t>Data</a:t>
            </a:r>
            <a:r>
              <a:rPr lang="ru-RU" i="1" dirty="0"/>
              <a:t> </a:t>
            </a:r>
            <a:r>
              <a:rPr lang="ru-RU" i="1" dirty="0" err="1"/>
              <a:t>Mining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Интеграция теории и эвристик.</a:t>
            </a:r>
          </a:p>
          <a:p>
            <a:pPr lvl="1"/>
            <a:r>
              <a:rPr lang="ru-RU" dirty="0"/>
              <a:t>Сконцентрирована на едином процессе анализа </a:t>
            </a:r>
            <a:r>
              <a:rPr lang="ru-RU" i="1" dirty="0"/>
              <a:t>данных</a:t>
            </a:r>
            <a:r>
              <a:rPr lang="ru-RU" dirty="0"/>
              <a:t>, включает очистку </a:t>
            </a:r>
            <a:r>
              <a:rPr lang="ru-RU" i="1" dirty="0"/>
              <a:t>данных</a:t>
            </a:r>
            <a:r>
              <a:rPr lang="ru-RU" dirty="0"/>
              <a:t>, обучение, интеграцию и визуализацию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17094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принципу формирования и гипертекстовых баз данных их подразделяют 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Замкнутые базы данных</a:t>
            </a:r>
          </a:p>
          <a:p>
            <a:r>
              <a:rPr lang="ru-RU" dirty="0"/>
              <a:t>Открытые базы данных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459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Замкнутые базы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замкнутых базах гипертекстовые документы находятся в едином локально-сосредоточенном и централизованно управ­ляемом хранилище (файле или группе файлов со специальным (форматом). Такое хранилище образует замкнутую семанти­ческую сеть документов, гипертекстовые связи которых не вы­ходят за пределы хранилища.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1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Открытые базы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открытых базах гипертекстовые документы не образу­ют единое локально размещенное хранилище, а располагаются автономно в любых элементах (узлах) информационной сре­ды. При этом информационная среда может ограничиваться файловой структурой одного компьютера (диски, каталоги, под­каталоги), локальной или глобальной информационной сетью. В открытых базах семантическая гипертекстовая сеть докумен­тов не управляется из одного центра (узла), а совместно стро­ится и поддерживается всеми пользователями, работающими в узлах информационной среды (сети).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1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5249"/>
            <a:ext cx="10018713" cy="1039483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Модель организации данных в гипертекстовых базах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894" y="1587260"/>
            <a:ext cx="6418053" cy="4882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Ориентированный невзвешенный граф с петлями и циклами</a:t>
            </a:r>
          </a:p>
          <a:p>
            <a:pPr marL="0" indent="0">
              <a:buNone/>
            </a:pPr>
            <a:r>
              <a:rPr lang="ru-RU" dirty="0"/>
              <a:t>По ребрам осу­ществляется движение, переход от одной вершины к другой.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Ориентированные </a:t>
            </a:r>
            <a:r>
              <a:rPr lang="ru-RU" dirty="0"/>
              <a:t>ребра, по которым переход возможен только в одном направлении, называются дугами.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Петлей называется дуга, начальная и конечная вершины которой со­впадают, т. е. применительно к гипертексту внутренняя </a:t>
            </a:r>
            <a:r>
              <a:rPr lang="ru-RU" dirty="0" smtClean="0"/>
              <a:t>гиперссылка </a:t>
            </a:r>
            <a:r>
              <a:rPr lang="ru-RU" dirty="0"/>
              <a:t>на другой фрагмент того же документа.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Применительно </a:t>
            </a:r>
            <a:r>
              <a:rPr lang="ru-RU" dirty="0"/>
              <a:t>к структуре гипертекстовой базы вершины графа соответствуют документам, а дуги гиперссылкам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Путем (или ори­ентированным маршрутом) называется последовательность дуг, в которой конечная вершина любой дуги, кроме последней, яв­ляется начальной вершиной следующей дуги. </a:t>
            </a:r>
            <a:endParaRPr lang="ru-RU" dirty="0"/>
          </a:p>
        </p:txBody>
      </p:sp>
      <p:pic>
        <p:nvPicPr>
          <p:cNvPr id="4" name="Рисунок 3" descr="https://studfiles.net/html/1334/288/html_3Fd1QdxbOR.XKDz/img-nl4SD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2442701"/>
            <a:ext cx="3484504" cy="273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8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71732"/>
            <a:ext cx="10018713" cy="1246517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гипермедиа системам с точки зрения объектно-ориентированных СУБД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708031"/>
            <a:ext cx="10018713" cy="492568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открытость и </a:t>
            </a:r>
            <a:r>
              <a:rPr lang="ru-RU" dirty="0" err="1"/>
              <a:t>распределенность</a:t>
            </a:r>
            <a:r>
              <a:rPr lang="ru-RU" dirty="0"/>
              <a:t>. Открытость предполагает способность объединять разные информационные системы, стандартную аппаратуру и программные продукты различных производителей, что делает возможным обмен между ними данными; </a:t>
            </a:r>
            <a:r>
              <a:rPr lang="ru-RU" dirty="0" err="1"/>
              <a:t>распределенность</a:t>
            </a:r>
            <a:r>
              <a:rPr lang="ru-RU" dirty="0"/>
              <a:t> — доступ к информационным ресурсам независимо от местоположения пользователя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коллективной работы или соучастие, т. е. обеспечение возможности формирования и исследования гипертекста в интерактивном режиме несколькими пользователями; группового решения сложных неструктурированных проблем;</a:t>
            </a:r>
          </a:p>
          <a:p>
            <a:r>
              <a:rPr lang="ru-RU" dirty="0" smtClean="0"/>
              <a:t>целостность </a:t>
            </a:r>
            <a:r>
              <a:rPr lang="ru-RU" dirty="0"/>
              <a:t>данных/корректность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поисковый </a:t>
            </a:r>
            <a:r>
              <a:rPr lang="ru-RU" dirty="0"/>
              <a:t>и запросный механизм. В дополнение к навигационному доступу к информации, системы гипермедиа должны обеспечивать и запросный механизм для эффективного поиска. Возможны два вида запросов — структурный — для нахождения части сети, семантический — для поиска специального узла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вычисление: включает </a:t>
            </a:r>
            <a:r>
              <a:rPr lang="ru-RU" dirty="0"/>
              <a:t>свойство наследования, поиск основных правил и вывод заключений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мультимедиа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расширяемость </a:t>
            </a:r>
            <a:r>
              <a:rPr lang="ru-RU" dirty="0"/>
              <a:t>и приспособляемость (с помощью интерфейса программиста).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04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8420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Информационный поиск в гипертекстовых массивах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110" y="1742537"/>
            <a:ext cx="10018713" cy="49278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Движение в гипертекстовой сети, совершаемое в процессе чтения гипертекста, получило название </a:t>
            </a:r>
            <a:r>
              <a:rPr lang="ru-RU" i="1" dirty="0"/>
              <a:t>навигации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процессе навигации </a:t>
            </a:r>
            <a:r>
              <a:rPr lang="ru-RU" dirty="0" smtClean="0"/>
              <a:t>различают:</a:t>
            </a:r>
          </a:p>
          <a:p>
            <a:r>
              <a:rPr lang="ru-RU" dirty="0"/>
              <a:t> </a:t>
            </a:r>
            <a:r>
              <a:rPr lang="ru-RU" i="1" dirty="0"/>
              <a:t>медленное чтение </a:t>
            </a:r>
            <a:r>
              <a:rPr lang="ru-RU" dirty="0"/>
              <a:t>(сопровождаемое заметками) и </a:t>
            </a:r>
            <a:endParaRPr lang="ru-RU" dirty="0" smtClean="0"/>
          </a:p>
          <a:p>
            <a:r>
              <a:rPr lang="ru-RU" i="1" dirty="0" smtClean="0"/>
              <a:t>быстрое</a:t>
            </a:r>
            <a:r>
              <a:rPr lang="ru-RU" i="1" dirty="0"/>
              <a:t> </a:t>
            </a:r>
            <a:r>
              <a:rPr lang="ru-RU" dirty="0"/>
              <a:t>(</a:t>
            </a:r>
            <a:r>
              <a:rPr lang="ru-RU" dirty="0" err="1"/>
              <a:t>browsing</a:t>
            </a:r>
            <a:r>
              <a:rPr lang="ru-RU" dirty="0"/>
              <a:t> — пролистывание). </a:t>
            </a:r>
            <a:r>
              <a:rPr lang="ru-RU" dirty="0" err="1"/>
              <a:t>Браузинг</a:t>
            </a:r>
            <a:r>
              <a:rPr lang="ru-RU" dirty="0"/>
              <a:t> эффективен в случае, когда читатель не знает точно, какими признаками характеризуются необходимые ему сведения.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навигацию:</a:t>
            </a:r>
          </a:p>
          <a:p>
            <a:r>
              <a:rPr lang="ru-RU" dirty="0"/>
              <a:t>ориентированную </a:t>
            </a:r>
            <a:r>
              <a:rPr lang="ru-RU" i="1" dirty="0"/>
              <a:t>глобально </a:t>
            </a:r>
            <a:r>
              <a:rPr lang="ru-RU" dirty="0"/>
              <a:t>(читателю демонстрируется графический образ сети и положение текущего узла) </a:t>
            </a:r>
            <a:r>
              <a:rPr lang="ru-RU" i="1" dirty="0"/>
              <a:t>и </a:t>
            </a:r>
            <a:endParaRPr lang="ru-RU" dirty="0"/>
          </a:p>
          <a:p>
            <a:r>
              <a:rPr lang="ru-RU" i="1" dirty="0"/>
              <a:t>локально </a:t>
            </a:r>
            <a:r>
              <a:rPr lang="ru-RU" dirty="0"/>
              <a:t>(демонстрируется только информация об окрестностях данного узла, выделение слов, оглавлений или начальных частей смежных фрагментов).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ходе навигации создается и запоминается след — </a:t>
            </a:r>
            <a:r>
              <a:rPr lang="ru-RU" dirty="0" err="1"/>
              <a:t>trail</a:t>
            </a:r>
            <a:r>
              <a:rPr lang="ru-RU" dirty="0"/>
              <a:t>, который фактически является результатом поиска в </a:t>
            </a:r>
            <a:r>
              <a:rPr lang="ru-RU" dirty="0" smtClean="0"/>
              <a:t>гипертекстовой сети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331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09953"/>
            <a:ext cx="10018713" cy="67407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Запросы и поисковый механизм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59877"/>
            <a:ext cx="10018713" cy="5275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Поисковая стратегия делится на:</a:t>
            </a:r>
          </a:p>
          <a:p>
            <a:r>
              <a:rPr lang="ru-RU" i="1" dirty="0"/>
              <a:t>Поиск по содержанию </a:t>
            </a:r>
            <a:r>
              <a:rPr lang="ru-RU" dirty="0"/>
              <a:t>— это классический способ, распространенный на гипертекстовые системы — все узлы и связи обрабатывается независимо и исследуются для сопоставления с поданным запросом. </a:t>
            </a:r>
            <a:r>
              <a:rPr lang="ru-RU" dirty="0" smtClean="0"/>
              <a:t> Он основан на двухуровневой структуре гипертекстовых документов: </a:t>
            </a:r>
            <a:r>
              <a:rPr lang="ru-RU" i="1" dirty="0" smtClean="0"/>
              <a:t>гипериндекс</a:t>
            </a:r>
            <a:r>
              <a:rPr lang="ru-RU" dirty="0" smtClean="0"/>
              <a:t> </a:t>
            </a:r>
            <a:r>
              <a:rPr lang="ru-RU" dirty="0"/>
              <a:t>(индексная информация</a:t>
            </a:r>
            <a:r>
              <a:rPr lang="ru-RU" dirty="0" smtClean="0"/>
              <a:t>); </a:t>
            </a:r>
            <a:r>
              <a:rPr lang="ru-RU" i="1" dirty="0" err="1" smtClean="0"/>
              <a:t>гипербаза</a:t>
            </a:r>
            <a:r>
              <a:rPr lang="ru-RU" i="1" dirty="0" smtClean="0"/>
              <a:t> </a:t>
            </a:r>
            <a:r>
              <a:rPr lang="ru-RU" dirty="0"/>
              <a:t>(собственно узлы и связи).</a:t>
            </a:r>
          </a:p>
          <a:p>
            <a:endParaRPr lang="ru-RU" dirty="0"/>
          </a:p>
          <a:p>
            <a:r>
              <a:rPr lang="ru-RU" i="1" dirty="0"/>
              <a:t>Структурный поиск </a:t>
            </a:r>
            <a:r>
              <a:rPr lang="ru-RU" dirty="0"/>
              <a:t>выделяет гипертекстовую подсеть, которая сопоставляется с поданным образцом. Комбинация запросов будет обеспечивать действие фильтров. </a:t>
            </a:r>
            <a:r>
              <a:rPr lang="ru-RU" dirty="0" smtClean="0"/>
              <a:t>В этом случае </a:t>
            </a:r>
            <a:r>
              <a:rPr lang="ru-RU" dirty="0"/>
              <a:t>узлы трактуются не как фрагменты текста, а как некоторые логические единицы (мысли, высказывания, понятия, единицы знания)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17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7038"/>
            <a:ext cx="10018713" cy="697523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гипертекстовых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83323"/>
            <a:ext cx="10018713" cy="535744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библиотечные </a:t>
            </a:r>
            <a:r>
              <a:rPr lang="ru-RU" b="1" i="1" dirty="0" smtClean="0"/>
              <a:t>макросистемы</a:t>
            </a:r>
            <a:r>
              <a:rPr lang="ru-RU" b="1" i="1" dirty="0"/>
              <a:t>: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истемы с постоянно добавляемыми узлами (например, системы для библиотек и поиска литературы)</a:t>
            </a:r>
          </a:p>
          <a:p>
            <a:r>
              <a:rPr lang="ru-RU" b="1" i="1" dirty="0" smtClean="0"/>
              <a:t>средства </a:t>
            </a:r>
            <a:r>
              <a:rPr lang="ru-RU" b="1" i="1" dirty="0"/>
              <a:t>исследования </a:t>
            </a:r>
            <a:r>
              <a:rPr lang="ru-RU" b="1" i="1" dirty="0" smtClean="0"/>
              <a:t>проблем: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истемы с легко отображаемыми идеями, соображениями, аргументами разных людей (например, система для подготовки коллективного решения </a:t>
            </a:r>
            <a:r>
              <a:rPr lang="ru-RU" dirty="0" err="1"/>
              <a:t>Item-Based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 (IBIS)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системы </a:t>
            </a:r>
            <a:r>
              <a:rPr lang="ru-RU" b="1" i="1" dirty="0"/>
              <a:t>для просмотра базы данных (или для «</a:t>
            </a:r>
            <a:r>
              <a:rPr lang="ru-RU" b="1" i="1" dirty="0" err="1"/>
              <a:t>браузинга</a:t>
            </a:r>
            <a:r>
              <a:rPr lang="ru-RU" b="1" i="1" dirty="0" smtClean="0"/>
              <a:t>»):</a:t>
            </a:r>
          </a:p>
          <a:p>
            <a:pPr marL="0" indent="0">
              <a:buNone/>
            </a:pPr>
            <a:r>
              <a:rPr lang="ru-RU" dirty="0"/>
              <a:t>основным требованием является легкость доступа к большим массивам информации, а добавление новой информации пользователям либо не разрешается, либо специально не </a:t>
            </a:r>
            <a:r>
              <a:rPr lang="ru-RU" dirty="0" smtClean="0"/>
              <a:t>поддерживается (например, электронные учебники)</a:t>
            </a:r>
          </a:p>
          <a:p>
            <a:r>
              <a:rPr lang="ru-RU" b="1" i="1" dirty="0" smtClean="0"/>
              <a:t>системы </a:t>
            </a:r>
            <a:r>
              <a:rPr lang="ru-RU" b="1" i="1" dirty="0"/>
              <a:t>широкого назначения (для экспериментирования на различных направлениях применения гипертекста</a:t>
            </a:r>
            <a:r>
              <a:rPr lang="ru-RU" b="1" i="1" dirty="0" smtClean="0"/>
              <a:t>):</a:t>
            </a:r>
          </a:p>
          <a:p>
            <a:pPr marL="0" indent="0">
              <a:buNone/>
            </a:pPr>
            <a:r>
              <a:rPr lang="ru-RU" dirty="0"/>
              <a:t>системы, основным назначением которых является исследование возможностей, открываемых гипертекстовой технологией. Особенность систем этого типа состоит в их гибкости, способности легко </a:t>
            </a:r>
            <a:r>
              <a:rPr lang="ru-RU" dirty="0" smtClean="0"/>
              <a:t>модифицироваться (например, обучающие системы).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510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09954"/>
            <a:ext cx="10018713" cy="1002323"/>
          </a:xfrm>
        </p:spPr>
        <p:txBody>
          <a:bodyPr/>
          <a:lstStyle/>
          <a:p>
            <a:r>
              <a:rPr lang="en-US" dirty="0"/>
              <a:t>XML</a:t>
            </a:r>
            <a:r>
              <a:rPr lang="ru-RU" dirty="0"/>
              <a:t>-серверы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732" y="1547445"/>
            <a:ext cx="10018713" cy="477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Серверы управления контентом </a:t>
            </a:r>
            <a:r>
              <a:rPr lang="en-US" dirty="0" smtClean="0"/>
              <a:t>XML</a:t>
            </a:r>
            <a:r>
              <a:rPr lang="ru-RU" dirty="0" smtClean="0"/>
              <a:t> предназначены для практического использования больших текстовых массивов, позволяя выделять из них по запросу нужные подмножества.</a:t>
            </a:r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en-US" dirty="0" smtClean="0"/>
              <a:t>XML</a:t>
            </a:r>
            <a:r>
              <a:rPr lang="ru-RU" dirty="0" smtClean="0"/>
              <a:t> позволяют </a:t>
            </a:r>
            <a:r>
              <a:rPr lang="ru-RU" dirty="0"/>
              <a:t>можно производить обмен данными между различными приложениями на различных </a:t>
            </a:r>
            <a:r>
              <a:rPr lang="ru-RU" dirty="0" smtClean="0"/>
              <a:t>платформах.</a:t>
            </a:r>
          </a:p>
          <a:p>
            <a:pPr marL="0" indent="0">
              <a:buNone/>
            </a:pPr>
            <a:r>
              <a:rPr lang="ru-RU" b="1" dirty="0"/>
              <a:t>XML-сервер – </a:t>
            </a:r>
            <a:r>
              <a:rPr lang="ru-RU" dirty="0"/>
              <a:t>это любой сервер, выходным продуктом для которого является документ XML, который может использоваться другими приложениями для обработки.</a:t>
            </a:r>
          </a:p>
          <a:p>
            <a:pPr marL="0" indent="0">
              <a:buNone/>
            </a:pPr>
            <a:r>
              <a:rPr lang="ru-RU" b="1" dirty="0"/>
              <a:t>Основой хранения </a:t>
            </a:r>
            <a:r>
              <a:rPr lang="ru-RU" dirty="0"/>
              <a:t>служит формат XML, в который при загрузке трансформируются все остальные </a:t>
            </a:r>
            <a:r>
              <a:rPr lang="ru-RU" dirty="0" smtClean="0"/>
              <a:t>форматы.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1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50631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</a:t>
            </a:r>
            <a:r>
              <a:rPr lang="en-US" dirty="0"/>
              <a:t>XML</a:t>
            </a:r>
            <a:r>
              <a:rPr lang="ru-RU" dirty="0"/>
              <a:t>-сервера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36431"/>
            <a:ext cx="10018713" cy="5240215"/>
          </a:xfrm>
        </p:spPr>
        <p:txBody>
          <a:bodyPr/>
          <a:lstStyle/>
          <a:p>
            <a:r>
              <a:rPr lang="ru-RU" dirty="0"/>
              <a:t>подготовка — импорт документов, преобразование, структуризация;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запросов — составление индексов и выполнение запросов на языке </a:t>
            </a:r>
            <a:r>
              <a:rPr lang="ru-RU" dirty="0" err="1"/>
              <a:t>Xquery</a:t>
            </a:r>
            <a:r>
              <a:rPr lang="ru-RU" dirty="0"/>
              <a:t>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требуемого выходного контента — разного рода преобразования, обновление и сборка;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— объединение, форматирование и доставка.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3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8" y="290747"/>
            <a:ext cx="10018713" cy="856129"/>
          </a:xfrm>
        </p:spPr>
        <p:txBody>
          <a:bodyPr/>
          <a:lstStyle/>
          <a:p>
            <a:r>
              <a:rPr lang="ru-RU" dirty="0" smtClean="0"/>
              <a:t>Понятие </a:t>
            </a:r>
            <a:r>
              <a:rPr lang="en-US" dirty="0" smtClean="0"/>
              <a:t>Data Mining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4" y="1146876"/>
            <a:ext cx="6436659" cy="41237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71281" y="5403315"/>
            <a:ext cx="825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 - это процесс обнаружения в сырых данных ранее неизвестных, нетривиальных, практически полезных и доступных интерпретации знаний, необходимых для принятия решений в различных сферах человеческой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59492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54624"/>
            <a:ext cx="10018713" cy="6623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MarkLogic</a:t>
            </a:r>
            <a:r>
              <a:rPr lang="en-US" dirty="0"/>
              <a:t> </a:t>
            </a:r>
            <a:r>
              <a:rPr lang="en-US" dirty="0" smtClean="0"/>
              <a:t>Server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48156"/>
            <a:ext cx="10379444" cy="52636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данном продукте реализована наиболее полная функциональность обработки контента XML</a:t>
            </a:r>
            <a:r>
              <a:rPr lang="ru-RU" dirty="0" smtClean="0"/>
              <a:t>:</a:t>
            </a:r>
          </a:p>
          <a:p>
            <a:r>
              <a:rPr lang="ru-RU" dirty="0"/>
              <a:t>автоматическая конвертация контента — загрузка XML-документов в исходной форме, преобразование популярных форматов (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, PDF и HTML) в форматированные XML-документы без привлечения схем DTD и XML, что заметно проще и дешевле, чем дробление документов на части для их загрузки в реляционные базы;</a:t>
            </a:r>
          </a:p>
          <a:p>
            <a:r>
              <a:rPr lang="ru-RU" dirty="0" smtClean="0"/>
              <a:t>полнотекстовый </a:t>
            </a:r>
            <a:r>
              <a:rPr lang="ru-RU" dirty="0"/>
              <a:t>поиск и XML-поиск с использованием ключевых слов, их последовательностей, булевых выражений и т. п.;</a:t>
            </a:r>
          </a:p>
          <a:p>
            <a:r>
              <a:rPr lang="ru-RU" dirty="0" smtClean="0"/>
              <a:t>инфраструктура </a:t>
            </a:r>
            <a:r>
              <a:rPr lang="ru-RU" dirty="0"/>
              <a:t>для создания пользовательских приложений (</a:t>
            </a:r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Processing</a:t>
            </a:r>
            <a:r>
              <a:rPr lang="ru-RU" dirty="0"/>
              <a:t> </a:t>
            </a:r>
            <a:r>
              <a:rPr lang="ru-RU" dirty="0" err="1"/>
              <a:t>Framework</a:t>
            </a:r>
            <a:r>
              <a:rPr lang="ru-RU" dirty="0"/>
              <a:t>);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стандартов XML и </a:t>
            </a:r>
            <a:r>
              <a:rPr lang="ru-RU" dirty="0" err="1"/>
              <a:t>XQuery</a:t>
            </a:r>
            <a:r>
              <a:rPr lang="ru-RU" dirty="0"/>
              <a:t>, API для </a:t>
            </a:r>
            <a:r>
              <a:rPr lang="ru-RU" dirty="0" err="1"/>
              <a:t>Java</a:t>
            </a:r>
            <a:r>
              <a:rPr lang="ru-RU" dirty="0"/>
              <a:t> и. </a:t>
            </a:r>
            <a:r>
              <a:rPr lang="ru-RU" dirty="0" err="1"/>
              <a:t>Net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4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2667000"/>
            <a:ext cx="10018713" cy="175259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0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45141"/>
            <a:ext cx="10018713" cy="128643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Полный цикл использования технологии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13" y="1757082"/>
            <a:ext cx="5307106" cy="488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45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52718"/>
            <a:ext cx="10018713" cy="121471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Закономерности, выявляемые с помощью методов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67436"/>
            <a:ext cx="10018713" cy="51905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Ассоциация</a:t>
            </a:r>
            <a:r>
              <a:rPr lang="ru-RU" dirty="0"/>
              <a:t> имеет место в том случае, если несколько событий связаны друг с другом. Например, исследование, проведенное в компьютерном супермаркете, может показать, что 55% купивших компьютер берут также и принтер или сканер, а при наличии скидки за такой комплект принтер приобретают в 80% случаев. Располагая сведениями о подобной ассоциации, менеджерам легко оценить, насколько действенна предоставляемая скидка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Если существует цепочка связанных во времени событий, то говорят о </a:t>
            </a:r>
            <a:r>
              <a:rPr lang="ru-RU" b="1" dirty="0"/>
              <a:t>последовательности</a:t>
            </a:r>
            <a:r>
              <a:rPr lang="ru-RU" dirty="0"/>
              <a:t>. Так, например, после покупки дома в 45% случаев в течение месяца приобретается и новая кухонная плита, а в пределах двух недель 60% новоселов обзаводятся холодильником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 помощью </a:t>
            </a:r>
            <a:r>
              <a:rPr lang="ru-RU" b="1" dirty="0"/>
              <a:t>классификации</a:t>
            </a:r>
            <a:r>
              <a:rPr lang="ru-RU" dirty="0"/>
              <a:t> выявляются признаки, характеризующие группу, к которой принадлежит тот или иной объект. Это делается посредством анализа уже классифицированных объектов и формулирования некоторого набора правил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Кластеризация</a:t>
            </a:r>
            <a:r>
              <a:rPr lang="ru-RU" dirty="0"/>
              <a:t> отличается от классификации тем, что сами группы заранее не заданы. С помощью кластеризации средства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самостоятельно выделяют различные однородные группы данных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81001"/>
            <a:ext cx="10018713" cy="838200"/>
          </a:xfrm>
        </p:spPr>
        <p:txBody>
          <a:bodyPr/>
          <a:lstStyle/>
          <a:p>
            <a:r>
              <a:rPr lang="ru-RU"/>
              <a:t>Статистические пакеты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19201"/>
            <a:ext cx="10018713" cy="4571999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smtClean="0"/>
              <a:t>Наиболее распространенные пакеты статистических программ: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dirty="0"/>
              <a:t>SAS (компания SAS </a:t>
            </a:r>
            <a:r>
              <a:rPr lang="ru-RU" dirty="0" err="1"/>
              <a:t>Institute</a:t>
            </a:r>
            <a:r>
              <a:rPr lang="ru-RU" dirty="0"/>
              <a:t>), SPSS (компания SPSS), STATGRAPHICS (компания </a:t>
            </a:r>
            <a:r>
              <a:rPr lang="ru-RU" dirty="0" err="1"/>
              <a:t>Manugistics</a:t>
            </a:r>
            <a:r>
              <a:rPr lang="ru-RU" dirty="0"/>
              <a:t>), STATISTICA для WINDOWS, STADIA </a:t>
            </a:r>
            <a:endParaRPr lang="ru-RU" dirty="0" smtClean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b="1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smtClean="0"/>
              <a:t>Недостатки:</a:t>
            </a:r>
            <a:endParaRPr lang="ru-RU" dirty="0" smtClean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/>
              <a:t>требование </a:t>
            </a:r>
            <a:r>
              <a:rPr lang="ru-RU" dirty="0"/>
              <a:t>к специальной подготовке </a:t>
            </a:r>
            <a:r>
              <a:rPr lang="ru-RU" dirty="0" smtClean="0"/>
              <a:t>пользователя;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/>
              <a:t>мощные </a:t>
            </a:r>
            <a:r>
              <a:rPr lang="ru-RU" dirty="0"/>
              <a:t>современные статистические пакеты являются слишком "тяжеловесными" для массового </a:t>
            </a:r>
            <a:r>
              <a:rPr lang="ru-RU" dirty="0" smtClean="0"/>
              <a:t>применения;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/>
              <a:t>большинство методов оперируют усредненными данными, являющимися фиктивными величинами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75701"/>
            <a:ext cx="10018713" cy="694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Нейронные сети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162" y="870466"/>
            <a:ext cx="6674876" cy="3504310"/>
          </a:xfrm>
        </p:spPr>
      </p:pic>
      <p:sp>
        <p:nvSpPr>
          <p:cNvPr id="5" name="TextBox 4"/>
          <p:cNvSpPr txBox="1"/>
          <p:nvPr/>
        </p:nvSpPr>
        <p:spPr>
          <a:xfrm>
            <a:off x="2444078" y="4442976"/>
            <a:ext cx="864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Архитектура многослойного </a:t>
            </a:r>
            <a:r>
              <a:rPr lang="ru-RU" i="1" dirty="0" err="1" smtClean="0"/>
              <a:t>перспептрона</a:t>
            </a:r>
            <a:r>
              <a:rPr lang="ru-RU" i="1" dirty="0" smtClean="0"/>
              <a:t> с обратным распространением ошибки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91256" y="4880508"/>
            <a:ext cx="942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Наиболее распространенные пакеты </a:t>
            </a:r>
            <a:r>
              <a:rPr lang="ru-RU" b="1" dirty="0" err="1" smtClean="0"/>
              <a:t>нейросетевых</a:t>
            </a:r>
            <a:r>
              <a:rPr lang="ru-RU" b="1" dirty="0" smtClean="0"/>
              <a:t> систем:</a:t>
            </a:r>
          </a:p>
          <a:p>
            <a:r>
              <a:rPr lang="ru-RU" dirty="0" err="1"/>
              <a:t>BrainMaker</a:t>
            </a:r>
            <a:r>
              <a:rPr lang="ru-RU" dirty="0"/>
              <a:t> (CSS), </a:t>
            </a:r>
            <a:r>
              <a:rPr lang="ru-RU" dirty="0" err="1"/>
              <a:t>NeuroShell</a:t>
            </a:r>
            <a:r>
              <a:rPr lang="ru-RU" dirty="0"/>
              <a:t> (</a:t>
            </a:r>
            <a:r>
              <a:rPr lang="ru-RU" dirty="0" err="1"/>
              <a:t>Ward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), OWL (</a:t>
            </a:r>
            <a:r>
              <a:rPr lang="ru-RU" dirty="0" err="1"/>
              <a:t>HyperLogic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Недостатки: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необходимость иметь очень большой объем обучающей выборки;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нейронная сеть </a:t>
            </a:r>
            <a:r>
              <a:rPr lang="mr-IN" dirty="0" smtClean="0"/>
              <a:t>–</a:t>
            </a:r>
            <a:r>
              <a:rPr lang="ru-RU" dirty="0" smtClean="0"/>
              <a:t> это «черный ящик»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73424"/>
            <a:ext cx="10018713" cy="13043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самообучающейся информационной системы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52" y="1452283"/>
            <a:ext cx="7616229" cy="528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175</TotalTime>
  <Words>2052</Words>
  <Application>Microsoft Office PowerPoint</Application>
  <PresentationFormat>Широкоэкранный</PresentationFormat>
  <Paragraphs>237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Corbel</vt:lpstr>
      <vt:lpstr>Mangal</vt:lpstr>
      <vt:lpstr>Параллакс</vt:lpstr>
      <vt:lpstr>Технологии Data Mining.   Мультимедийные и гипертекстовые базы данных. XML-серверы</vt:lpstr>
      <vt:lpstr>Data Mining – мультидисциплинарная область анализа данных</vt:lpstr>
      <vt:lpstr>Сравнение статистики, машинного обучения и Data Mining </vt:lpstr>
      <vt:lpstr>Понятие Data Mining</vt:lpstr>
      <vt:lpstr>Полный цикл использования технологии Data Mining </vt:lpstr>
      <vt:lpstr>Закономерности, выявляемые с помощью методов Data Mining </vt:lpstr>
      <vt:lpstr>Статистические пакеты </vt:lpstr>
      <vt:lpstr>Нейронные сети</vt:lpstr>
      <vt:lpstr>Схема самообучающейся информационной системы</vt:lpstr>
      <vt:lpstr>Экспертные системы</vt:lpstr>
      <vt:lpstr>Структура интеллектуальной информационной системы</vt:lpstr>
      <vt:lpstr>Взгляд в историю. Поколения управления данными</vt:lpstr>
      <vt:lpstr>Мультимедийные базы данных</vt:lpstr>
      <vt:lpstr>Характеристики мультимедийной базы данных</vt:lpstr>
      <vt:lpstr>Возможные запросы к мультимедийной базе данных</vt:lpstr>
      <vt:lpstr>Базовые мультимедийные типы данных:</vt:lpstr>
      <vt:lpstr>Характерные черты мультимедийных типов данных</vt:lpstr>
      <vt:lpstr>Характерные черты мультимедийных типов данных</vt:lpstr>
      <vt:lpstr>Технологии, позволяющие работать с мультимедиа</vt:lpstr>
      <vt:lpstr>Архитектура мультимедийных баз данных</vt:lpstr>
      <vt:lpstr>Архитектура мультимедийной базы данных</vt:lpstr>
      <vt:lpstr>Понятие гипертекста</vt:lpstr>
      <vt:lpstr>Отличительные черты гипертекста</vt:lpstr>
      <vt:lpstr>Основные компоненты гипертекстовой системы</vt:lpstr>
      <vt:lpstr>Ключевые участники гипертекстовой системы </vt:lpstr>
      <vt:lpstr>Функции гипертекстовых информационных систем </vt:lpstr>
      <vt:lpstr>Функциональные характеристики систем гиперзаписи информации </vt:lpstr>
      <vt:lpstr>Модели организации данных в гипертекстовых информационно-поисковых системах </vt:lpstr>
      <vt:lpstr>Гипертекстовые базы данных</vt:lpstr>
      <vt:lpstr>По принципу формирования и гипертекстовых баз данных их подразделяют на</vt:lpstr>
      <vt:lpstr>Замкнутые базы данных</vt:lpstr>
      <vt:lpstr>Открытые базы данных</vt:lpstr>
      <vt:lpstr>Модель организации данных в гипертекстовых базах данных</vt:lpstr>
      <vt:lpstr>Требования к гипермедиа системам с точки зрения объектно-ориентированных СУБД</vt:lpstr>
      <vt:lpstr>Информационный поиск в гипертекстовых массивах</vt:lpstr>
      <vt:lpstr>Запросы и поисковый механизм</vt:lpstr>
      <vt:lpstr>Классификация гипертекстовых систем</vt:lpstr>
      <vt:lpstr>XML-серверы </vt:lpstr>
      <vt:lpstr>Функции XML-сервера</vt:lpstr>
      <vt:lpstr>MarkLogic Server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Data Mining.   Мультимедийные и гипертекстовые базы данных. XML-серверы</dc:title>
  <dc:creator>пользователь Microsoft Office</dc:creator>
  <cp:lastModifiedBy>иу-6</cp:lastModifiedBy>
  <cp:revision>23</cp:revision>
  <dcterms:created xsi:type="dcterms:W3CDTF">2017-11-24T06:07:54Z</dcterms:created>
  <dcterms:modified xsi:type="dcterms:W3CDTF">2017-11-24T11:23:49Z</dcterms:modified>
</cp:coreProperties>
</file>