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робьева Алина Алексеевна" initials="ВАА" lastIdx="45" clrIdx="0"/>
  <p:cmAuthor id="2" name="Microsoft Office User" initials="MO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55" autoAdjust="0"/>
  </p:normalViewPr>
  <p:slideViewPr>
    <p:cSldViewPr snapToGrid="0" showGuides="1">
      <p:cViewPr varScale="1">
        <p:scale>
          <a:sx n="68" d="100"/>
          <a:sy n="68" d="100"/>
        </p:scale>
        <p:origin x="60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13T13:20:26" idx="3">
    <p:pos x="10" y="10"/>
    <p:text>Методисту: это не совсем вопрос. Вопрос - это, например, "Какие риски вы знаете?"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xmlns:w="http://schemas.openxmlformats.org/wordprocessingml/2006/main" xmlns:m="http://schemas.openxmlformats.org/officeDocument/2006/math" xmlns="" userId="teamlab_data:0;1;1;1;26;Воробьева Алина Алексеевна;2;1;0;3;20;2025-08-13T10:20:26Z;4;38;{003D00DF-0087-459B-9C48-00BE004700F2};" providerId="AD"/>
      </p:ext>
    </p:extLst>
  </p:cm>
  <p:cm authorId="2" dt="2025-08-13T14:15:53" idx="1">
    <p:pos x="10" y="3091"/>
    <p:text>+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  <p:ext uri="{19B8F6BF-5375-455C-9EA6-DF929625EA0E}">
        <p15:presenceInfo xmlns:p15="http://schemas.microsoft.com/office/powerpoint/2012/main" xmlns:w="http://schemas.openxmlformats.org/wordprocessingml/2006/main" xmlns:m="http://schemas.openxmlformats.org/officeDocument/2006/math" xmlns="" userId="teamlab_data:0;1;2;1;21;Microsoft Office User;2;1;0;3;20;2025-08-13T11:15:53Z;4;38;{000300C9-0018-4524-B8F4-002100B3000A};" providerId="AD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13T11:19:45" idx="4">
    <p:pos x="6202" y="268"/>
    <p:text>Дизайнеру: прошу убрать ниже подвисающие на концах строк предлоги и поставить точки после первых предложений  плашках или не ставить, но добавить маркеры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xmlns:w="http://schemas.openxmlformats.org/wordprocessingml/2006/main" xmlns:m="http://schemas.openxmlformats.org/officeDocument/2006/math" xmlns="" userId="teamlab_data:0;1;1;1;26;Воробьева Алина Алексеевна;2;1;0;3;20;2025-08-13T08:19:45Z;4;38;{000A0095-0036-44BB-89B4-002700D3009D};" providerId="AD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EA064-7F45-464C-8FD1-0F569447F21F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C68EE6B-6B87-43F6-BDA7-FB441EE4386A}">
      <dgm:prSet phldrT=""/>
      <dgm:spPr bwMode="auto">
        <a:solidFill>
          <a:schemeClr val="accent5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Сбор информации</a:t>
          </a:r>
          <a:endParaRPr lang="ru-RU">
            <a:solidFill>
              <a:schemeClr val="tx1"/>
            </a:solidFill>
          </a:endParaRPr>
        </a:p>
      </dgm:t>
    </dgm:pt>
    <dgm:pt modelId="{85FB2850-0B22-4C34-A603-D644E7030760}" type="parTrans" cxnId="{626EB2A1-0974-4E01-8969-5873943628C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495556-78AD-4F6F-A257-B971049D8A3D}" type="sibTrans" cxnId="{626EB2A1-0974-4E01-8969-5873943628C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72F2028-F4C5-4DF9-9AB4-D23B057D8B87}">
      <dgm:prSet phldrT="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Определение взаимосвязей</a:t>
          </a:r>
          <a:endParaRPr lang="ru-RU">
            <a:solidFill>
              <a:schemeClr val="tx1"/>
            </a:solidFill>
          </a:endParaRPr>
        </a:p>
      </dgm:t>
    </dgm:pt>
    <dgm:pt modelId="{38D45FE8-5D4D-43AC-AC0F-E8E9AF256050}" type="parTrans" cxnId="{D8B98BE7-F505-4697-8D05-3112D11110E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3A6F7BC-6F4B-4555-A322-F196BE305BBD}" type="sibTrans" cxnId="{D8B98BE7-F505-4697-8D05-3112D11110E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FECB23-492F-4D83-AFE4-63D9F4F613E8}">
      <dgm:prSet phldrT=""/>
      <dgm:spPr bwMode="auto">
        <a:solidFill>
          <a:schemeClr val="bg2"/>
        </a:solidFill>
      </dgm:spPr>
      <dgm:t>
        <a:bodyPr/>
        <a:lstStyle/>
        <a:p>
          <a:pPr>
            <a:defRPr/>
          </a:pPr>
          <a:r>
            <a:rPr lang="ru-RU" b="1"/>
            <a:t>Построение карты</a:t>
          </a:r>
          <a:endParaRPr lang="ru-RU"/>
        </a:p>
      </dgm:t>
    </dgm:pt>
    <dgm:pt modelId="{3BA60898-F89F-4DD0-9DDC-A099CD19ECBD}" type="parTrans" cxnId="{1AF4A32F-03E1-436B-8288-D6EE5E9CF7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5C605C-9695-417A-A1E5-B672C919DCEF}" type="sibTrans" cxnId="{1AF4A32F-03E1-436B-8288-D6EE5E9CF7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DF7D094-9D3F-43B5-AC6D-E5FCF45DFECE}">
      <dgm:prSet phldrT=""/>
      <dgm:spPr bwMode="auto">
        <a:solidFill>
          <a:schemeClr val="accent1"/>
        </a:solidFill>
      </dgm:spPr>
      <dgm:t>
        <a:bodyPr/>
        <a:lstStyle/>
        <a:p>
          <a:pPr>
            <a:defRPr/>
          </a:pPr>
          <a:r>
            <a:rPr lang="ru-RU" b="1"/>
            <a:t>Анализ карты</a:t>
          </a:r>
          <a:endParaRPr lang="ru-RU"/>
        </a:p>
      </dgm:t>
    </dgm:pt>
    <dgm:pt modelId="{1768684A-9908-4112-88C7-3959B52485B4}" type="parTrans" cxnId="{C2A8EC66-7CDC-4082-8AF1-DA877917419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40AA6D0-2EC6-4FB5-BF90-1243EA70730B}" type="sibTrans" cxnId="{C2A8EC66-7CDC-4082-8AF1-DA877917419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49AA72-67C6-4A29-B7A8-00E83F0A9061}">
      <dgm:prSet phldrT=""/>
      <dgm:spPr bwMode="auto">
        <a:solidFill>
          <a:schemeClr val="accent2"/>
        </a:solidFill>
      </dgm:spPr>
      <dgm:t>
        <a:bodyPr/>
        <a:lstStyle/>
        <a:p>
          <a:pPr>
            <a:defRPr/>
          </a:pPr>
          <a:r>
            <a:rPr lang="ru-RU" b="1"/>
            <a:t>Разработка мер</a:t>
          </a:r>
          <a:endParaRPr lang="ru-RU"/>
        </a:p>
      </dgm:t>
    </dgm:pt>
    <dgm:pt modelId="{5A51D267-D1DB-464A-A6E8-9115AC62D55C}" type="parTrans" cxnId="{AE41C874-95C4-4E7B-AF0E-5896A046C1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F5EB8CC-3020-4C42-8D30-8868EAFC0A75}" type="sibTrans" cxnId="{AE41C874-95C4-4E7B-AF0E-5896A046C1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F4CBBB1-E28A-4075-B212-7700F471B052}" type="pres">
      <dgm:prSet presAssocID="{C90EA064-7F45-464C-8FD1-0F569447F21F}" presName="CompostProcess" presStyleCnt="0">
        <dgm:presLayoutVars>
          <dgm:dir/>
          <dgm:resizeHandles val="exact"/>
        </dgm:presLayoutVars>
      </dgm:prSet>
      <dgm:spPr bwMode="auto"/>
    </dgm:pt>
    <dgm:pt modelId="{23B4C67C-2957-412E-9756-4B4C19C947B3}" type="pres">
      <dgm:prSet presAssocID="{C90EA064-7F45-464C-8FD1-0F569447F21F}" presName="arrow" presStyleLbl="bgShp" presStyleIdx="0" presStyleCnt="1"/>
      <dgm:spPr bwMode="auto"/>
    </dgm:pt>
    <dgm:pt modelId="{F87B050A-DB57-4846-9E52-F4FDA5B7A5D5}" type="pres">
      <dgm:prSet presAssocID="{C90EA064-7F45-464C-8FD1-0F569447F21F}" presName="linearProcess" presStyleCnt="0"/>
      <dgm:spPr bwMode="auto"/>
    </dgm:pt>
    <dgm:pt modelId="{C3E492A2-B364-4A82-BD28-D30C10B5039D}" type="pres">
      <dgm:prSet presAssocID="{0C68EE6B-6B87-43F6-BDA7-FB441EE4386A}" presName="textNode" presStyleLbl="node1" presStyleIdx="0" presStyleCnt="5">
        <dgm:presLayoutVars>
          <dgm:bulletEnabled val="1"/>
        </dgm:presLayoutVars>
      </dgm:prSet>
      <dgm:spPr bwMode="auto"/>
    </dgm:pt>
    <dgm:pt modelId="{64F4F418-0AED-4E2E-8A6C-6B248E078D7A}" type="pres">
      <dgm:prSet presAssocID="{9C495556-78AD-4F6F-A257-B971049D8A3D}" presName="sibTrans" presStyleCnt="0"/>
      <dgm:spPr bwMode="auto"/>
    </dgm:pt>
    <dgm:pt modelId="{F8E89AC1-FAB3-44C8-8B1D-5A489449740A}" type="pres">
      <dgm:prSet presAssocID="{472F2028-F4C5-4DF9-9AB4-D23B057D8B87}" presName="textNode" presStyleLbl="node1" presStyleIdx="1" presStyleCnt="5">
        <dgm:presLayoutVars>
          <dgm:bulletEnabled val="1"/>
        </dgm:presLayoutVars>
      </dgm:prSet>
      <dgm:spPr bwMode="auto"/>
    </dgm:pt>
    <dgm:pt modelId="{12E25146-8FA9-4613-9DF9-7AD9AC16C16B}" type="pres">
      <dgm:prSet presAssocID="{03A6F7BC-6F4B-4555-A322-F196BE305BBD}" presName="sibTrans" presStyleCnt="0"/>
      <dgm:spPr bwMode="auto"/>
    </dgm:pt>
    <dgm:pt modelId="{E8307F9C-DE36-46F6-AAE9-56F054911EEE}" type="pres">
      <dgm:prSet presAssocID="{B5FECB23-492F-4D83-AFE4-63D9F4F613E8}" presName="textNode" presStyleLbl="node1" presStyleIdx="2" presStyleCnt="5">
        <dgm:presLayoutVars>
          <dgm:bulletEnabled val="1"/>
        </dgm:presLayoutVars>
      </dgm:prSet>
      <dgm:spPr bwMode="auto"/>
    </dgm:pt>
    <dgm:pt modelId="{34AAC6C9-221A-4884-9AC0-8684EAB1ADAC}" type="pres">
      <dgm:prSet presAssocID="{595C605C-9695-417A-A1E5-B672C919DCEF}" presName="sibTrans" presStyleCnt="0"/>
      <dgm:spPr bwMode="auto"/>
    </dgm:pt>
    <dgm:pt modelId="{AF472F73-1441-4D88-8899-714F6FED7AC5}" type="pres">
      <dgm:prSet presAssocID="{4DF7D094-9D3F-43B5-AC6D-E5FCF45DFECE}" presName="textNode" presStyleLbl="node1" presStyleIdx="3" presStyleCnt="5">
        <dgm:presLayoutVars>
          <dgm:bulletEnabled val="1"/>
        </dgm:presLayoutVars>
      </dgm:prSet>
      <dgm:spPr bwMode="auto"/>
    </dgm:pt>
    <dgm:pt modelId="{71E8E503-0EC9-4D76-AE7D-2C9B9CB5FDDB}" type="pres">
      <dgm:prSet presAssocID="{740AA6D0-2EC6-4FB5-BF90-1243EA70730B}" presName="sibTrans" presStyleCnt="0"/>
      <dgm:spPr bwMode="auto"/>
    </dgm:pt>
    <dgm:pt modelId="{749DDD1F-D660-460F-9340-AB3A11875BAC}" type="pres">
      <dgm:prSet presAssocID="{AE49AA72-67C6-4A29-B7A8-00E83F0A9061}" presName="textNode" presStyleLbl="node1" presStyleIdx="4" presStyleCnt="5">
        <dgm:presLayoutVars>
          <dgm:bulletEnabled val="1"/>
        </dgm:presLayoutVars>
      </dgm:prSet>
      <dgm:spPr bwMode="auto"/>
    </dgm:pt>
  </dgm:ptLst>
  <dgm:cxnLst>
    <dgm:cxn modelId="{4B8B150F-66F4-4A68-B652-44BD9E09B1D8}" type="presOf" srcId="{4DF7D094-9D3F-43B5-AC6D-E5FCF45DFECE}" destId="{AF472F73-1441-4D88-8899-714F6FED7AC5}" srcOrd="0" destOrd="0" presId="urn:microsoft.com/office/officeart/2005/8/layout/hProcess9"/>
    <dgm:cxn modelId="{1AF4A32F-03E1-436B-8288-D6EE5E9CF7AE}" srcId="{C90EA064-7F45-464C-8FD1-0F569447F21F}" destId="{B5FECB23-492F-4D83-AFE4-63D9F4F613E8}" srcOrd="2" destOrd="0" parTransId="{3BA60898-F89F-4DD0-9DDC-A099CD19ECBD}" sibTransId="{595C605C-9695-417A-A1E5-B672C919DCEF}"/>
    <dgm:cxn modelId="{F7ADD25D-4329-4608-9C89-8E5BF29F6826}" type="presOf" srcId="{B5FECB23-492F-4D83-AFE4-63D9F4F613E8}" destId="{E8307F9C-DE36-46F6-AAE9-56F054911EEE}" srcOrd="0" destOrd="0" presId="urn:microsoft.com/office/officeart/2005/8/layout/hProcess9"/>
    <dgm:cxn modelId="{C2A8EC66-7CDC-4082-8AF1-DA8779174198}" srcId="{C90EA064-7F45-464C-8FD1-0F569447F21F}" destId="{4DF7D094-9D3F-43B5-AC6D-E5FCF45DFECE}" srcOrd="3" destOrd="0" parTransId="{1768684A-9908-4112-88C7-3959B52485B4}" sibTransId="{740AA6D0-2EC6-4FB5-BF90-1243EA70730B}"/>
    <dgm:cxn modelId="{AE41C874-95C4-4E7B-AF0E-5896A046C16B}" srcId="{C90EA064-7F45-464C-8FD1-0F569447F21F}" destId="{AE49AA72-67C6-4A29-B7A8-00E83F0A9061}" srcOrd="4" destOrd="0" parTransId="{5A51D267-D1DB-464A-A6E8-9115AC62D55C}" sibTransId="{3F5EB8CC-3020-4C42-8D30-8868EAFC0A75}"/>
    <dgm:cxn modelId="{3BA05280-CEDE-459E-961F-79796572D642}" type="presOf" srcId="{C90EA064-7F45-464C-8FD1-0F569447F21F}" destId="{6F4CBBB1-E28A-4075-B212-7700F471B052}" srcOrd="0" destOrd="0" presId="urn:microsoft.com/office/officeart/2005/8/layout/hProcess9"/>
    <dgm:cxn modelId="{778AFD84-BDC3-4538-B4A0-BAEB759134E2}" type="presOf" srcId="{AE49AA72-67C6-4A29-B7A8-00E83F0A9061}" destId="{749DDD1F-D660-460F-9340-AB3A11875BAC}" srcOrd="0" destOrd="0" presId="urn:microsoft.com/office/officeart/2005/8/layout/hProcess9"/>
    <dgm:cxn modelId="{626EB2A1-0974-4E01-8969-5873943628C5}" srcId="{C90EA064-7F45-464C-8FD1-0F569447F21F}" destId="{0C68EE6B-6B87-43F6-BDA7-FB441EE4386A}" srcOrd="0" destOrd="0" parTransId="{85FB2850-0B22-4C34-A603-D644E7030760}" sibTransId="{9C495556-78AD-4F6F-A257-B971049D8A3D}"/>
    <dgm:cxn modelId="{60EA58CC-EC3E-4DE7-8058-B85573E526AF}" type="presOf" srcId="{0C68EE6B-6B87-43F6-BDA7-FB441EE4386A}" destId="{C3E492A2-B364-4A82-BD28-D30C10B5039D}" srcOrd="0" destOrd="0" presId="urn:microsoft.com/office/officeart/2005/8/layout/hProcess9"/>
    <dgm:cxn modelId="{3448C1DB-FC5F-41C9-89DA-420651A5D380}" type="presOf" srcId="{472F2028-F4C5-4DF9-9AB4-D23B057D8B87}" destId="{F8E89AC1-FAB3-44C8-8B1D-5A489449740A}" srcOrd="0" destOrd="0" presId="urn:microsoft.com/office/officeart/2005/8/layout/hProcess9"/>
    <dgm:cxn modelId="{D8B98BE7-F505-4697-8D05-3112D11110EE}" srcId="{C90EA064-7F45-464C-8FD1-0F569447F21F}" destId="{472F2028-F4C5-4DF9-9AB4-D23B057D8B87}" srcOrd="1" destOrd="0" parTransId="{38D45FE8-5D4D-43AC-AC0F-E8E9AF256050}" sibTransId="{03A6F7BC-6F4B-4555-A322-F196BE305BBD}"/>
    <dgm:cxn modelId="{DE692A77-F681-4CCF-9117-B755EC7C2808}" type="presParOf" srcId="{6F4CBBB1-E28A-4075-B212-7700F471B052}" destId="{23B4C67C-2957-412E-9756-4B4C19C947B3}" srcOrd="0" destOrd="0" presId="urn:microsoft.com/office/officeart/2005/8/layout/hProcess9"/>
    <dgm:cxn modelId="{E8DAB09E-98C8-45F7-A025-7D3C88805119}" type="presParOf" srcId="{6F4CBBB1-E28A-4075-B212-7700F471B052}" destId="{F87B050A-DB57-4846-9E52-F4FDA5B7A5D5}" srcOrd="1" destOrd="0" presId="urn:microsoft.com/office/officeart/2005/8/layout/hProcess9"/>
    <dgm:cxn modelId="{FDBDB7D8-6C1F-42E2-B487-193B17AE5109}" type="presParOf" srcId="{F87B050A-DB57-4846-9E52-F4FDA5B7A5D5}" destId="{C3E492A2-B364-4A82-BD28-D30C10B5039D}" srcOrd="0" destOrd="0" presId="urn:microsoft.com/office/officeart/2005/8/layout/hProcess9"/>
    <dgm:cxn modelId="{7405FDBC-B060-4A26-9226-7E1EED3537AB}" type="presParOf" srcId="{F87B050A-DB57-4846-9E52-F4FDA5B7A5D5}" destId="{64F4F418-0AED-4E2E-8A6C-6B248E078D7A}" srcOrd="1" destOrd="0" presId="urn:microsoft.com/office/officeart/2005/8/layout/hProcess9"/>
    <dgm:cxn modelId="{035CB4C8-5EC5-4F28-87BC-F4951C1359C0}" type="presParOf" srcId="{F87B050A-DB57-4846-9E52-F4FDA5B7A5D5}" destId="{F8E89AC1-FAB3-44C8-8B1D-5A489449740A}" srcOrd="2" destOrd="0" presId="urn:microsoft.com/office/officeart/2005/8/layout/hProcess9"/>
    <dgm:cxn modelId="{52BA9BCF-FF3D-4ADD-9905-E90C14201684}" type="presParOf" srcId="{F87B050A-DB57-4846-9E52-F4FDA5B7A5D5}" destId="{12E25146-8FA9-4613-9DF9-7AD9AC16C16B}" srcOrd="3" destOrd="0" presId="urn:microsoft.com/office/officeart/2005/8/layout/hProcess9"/>
    <dgm:cxn modelId="{B94D51B5-7F44-4179-936D-F585390D089B}" type="presParOf" srcId="{F87B050A-DB57-4846-9E52-F4FDA5B7A5D5}" destId="{E8307F9C-DE36-46F6-AAE9-56F054911EEE}" srcOrd="4" destOrd="0" presId="urn:microsoft.com/office/officeart/2005/8/layout/hProcess9"/>
    <dgm:cxn modelId="{7D4D151E-7D88-4F1B-A42A-8730764BEFB9}" type="presParOf" srcId="{F87B050A-DB57-4846-9E52-F4FDA5B7A5D5}" destId="{34AAC6C9-221A-4884-9AC0-8684EAB1ADAC}" srcOrd="5" destOrd="0" presId="urn:microsoft.com/office/officeart/2005/8/layout/hProcess9"/>
    <dgm:cxn modelId="{20E61FF1-3CA4-4A2F-B733-0F1A50044974}" type="presParOf" srcId="{F87B050A-DB57-4846-9E52-F4FDA5B7A5D5}" destId="{AF472F73-1441-4D88-8899-714F6FED7AC5}" srcOrd="6" destOrd="0" presId="urn:microsoft.com/office/officeart/2005/8/layout/hProcess9"/>
    <dgm:cxn modelId="{A407DC6A-E3E1-4F68-B4F7-D796C8A74F03}" type="presParOf" srcId="{F87B050A-DB57-4846-9E52-F4FDA5B7A5D5}" destId="{71E8E503-0EC9-4D76-AE7D-2C9B9CB5FDDB}" srcOrd="7" destOrd="0" presId="urn:microsoft.com/office/officeart/2005/8/layout/hProcess9"/>
    <dgm:cxn modelId="{7B59DA13-E6A0-462F-A0BC-6D85DC782F43}" type="presParOf" srcId="{F87B050A-DB57-4846-9E52-F4FDA5B7A5D5}" destId="{749DDD1F-D660-460F-9340-AB3A11875BA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6A0CD5-DDFA-4235-9B18-38FB196AB1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C08249D-DED1-40B5-9336-1BCD9BB705B3}">
      <dgm:prSet phldrT=""/>
      <dgm:spPr bwMode="auto">
        <a:solidFill>
          <a:srgbClr val="92D050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Зелёная зона —</a:t>
          </a:r>
          <a:r>
            <a:rPr lang="ru-RU">
              <a:solidFill>
                <a:schemeClr val="tx1"/>
              </a:solidFill>
            </a:rPr>
            <a:t> риски с низким влиянием и вероятностью</a:t>
          </a:r>
          <a:endParaRPr/>
        </a:p>
      </dgm:t>
    </dgm:pt>
    <dgm:pt modelId="{2B23724F-2936-46E5-86E4-51992BF4094A}" type="parTrans" cxnId="{DDE3D30B-1FE9-4302-A7FF-18E2036430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8FAB2A-AAF6-4B27-953E-8375C085E766}" type="sibTrans" cxnId="{DDE3D30B-1FE9-4302-A7FF-18E2036430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D92AAC-A080-477B-9AE0-09255BE634DE}">
      <dgm:prSet phldrT=""/>
      <dgm:spPr bwMode="auto"/>
      <dgm:t>
        <a:bodyPr/>
        <a:lstStyle/>
        <a:p>
          <a:pPr>
            <a:buNone/>
            <a:defRPr/>
          </a:pPr>
          <a:r>
            <a:rPr lang="ru-RU"/>
            <a:t>Например: «Неправильный выбор цветовой схемы UI» (1A)</a:t>
          </a:r>
          <a:endParaRPr/>
        </a:p>
      </dgm:t>
    </dgm:pt>
    <dgm:pt modelId="{A1864B65-37AF-417D-B014-710830A56481}" type="parTrans" cxnId="{9BF50F95-17AC-46D3-AA1B-66A197E65A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025C3BC-7DEA-449D-9904-F8FFCA961ADA}" type="sibTrans" cxnId="{9BF50F95-17AC-46D3-AA1B-66A197E65A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0022CA6-E586-4738-8427-A211AE43F139}">
      <dgm:prSet phldrT=""/>
      <dgm:spPr bwMode="auto">
        <a:solidFill>
          <a:srgbClr val="FFFF00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Жёлтая зона —</a:t>
          </a:r>
          <a:r>
            <a:rPr lang="ru-RU">
              <a:solidFill>
                <a:schemeClr val="tx1"/>
              </a:solidFill>
            </a:rPr>
            <a:t> риски средней значимости</a:t>
          </a:r>
          <a:endParaRPr/>
        </a:p>
      </dgm:t>
    </dgm:pt>
    <dgm:pt modelId="{DCB10303-3C81-4E15-AC91-9C9940665606}" type="parTrans" cxnId="{D0798BB2-904C-4C04-BD2D-0395B5EC1C6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E0BB01-A16B-4B4A-990E-20277C73633B}" type="sibTrans" cxnId="{D0798BB2-904C-4C04-BD2D-0395B5EC1C6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1B6556-3EAD-43F1-B3B6-A3F2A2E93658}">
      <dgm:prSet phldrT=""/>
      <dgm:spPr bwMode="auto"/>
      <dgm:t>
        <a:bodyPr/>
        <a:lstStyle/>
        <a:p>
          <a:pPr>
            <a:buNone/>
            <a:defRPr/>
          </a:pPr>
          <a:r>
            <a:rPr lang="ru-RU"/>
            <a:t>Например:</a:t>
          </a:r>
          <a:endParaRPr/>
        </a:p>
      </dgm:t>
    </dgm:pt>
    <dgm:pt modelId="{38B497A9-8F0A-492E-8400-469AD46473E9}" type="parTrans" cxnId="{1A89BE60-9D33-41DF-9891-959D5AF488E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38FD2F-C4F8-42AC-8237-91DAF0536290}" type="sibTrans" cxnId="{1A89BE60-9D33-41DF-9891-959D5AF488E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7D9806-EBB4-4A8B-B0C8-97C69607642B}">
      <dgm:prSet phldrT=""/>
      <dgm:spPr bwMode="auto">
        <a:solidFill>
          <a:srgbClr val="FFA3A3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Красная зона —</a:t>
          </a:r>
          <a:r>
            <a:rPr lang="ru-RU">
              <a:solidFill>
                <a:schemeClr val="tx1"/>
              </a:solidFill>
            </a:rPr>
            <a:t> риски с высокой вероятностью               и критическим влиянием</a:t>
          </a:r>
          <a:endParaRPr/>
        </a:p>
      </dgm:t>
    </dgm:pt>
    <dgm:pt modelId="{09CDED62-BCC4-405F-9C1D-BAE5BC1A4A23}" type="parTrans" cxnId="{C0685D44-FED1-45C0-850B-173CA4BC43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18E3697-6C06-4BEA-B3CB-D5F691F9FFE0}" type="sibTrans" cxnId="{C0685D44-FED1-45C0-850B-173CA4BC43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EE2AA19-1749-4DF9-9E48-1C4AA66291B1}">
      <dgm:prSet phldrT=""/>
      <dgm:spPr bwMode="auto"/>
      <dgm:t>
        <a:bodyPr/>
        <a:lstStyle/>
        <a:p>
          <a:pPr>
            <a:buNone/>
            <a:defRPr/>
          </a:pPr>
          <a:r>
            <a:rPr lang="ru-RU"/>
            <a:t>Например:</a:t>
          </a:r>
          <a:endParaRPr/>
        </a:p>
      </dgm:t>
    </dgm:pt>
    <dgm:pt modelId="{E0735A9E-A31F-4978-8526-7212BB71A74E}" type="parTrans" cxnId="{32BBFA74-C455-462D-8738-70FCADAF75B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1F0A4F0-0B16-497E-B83B-8A19F5E66C38}" type="sibTrans" cxnId="{32BBFA74-C455-462D-8738-70FCADAF75B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4B1E389-75D2-DF44-B134-0A481BA6CFCA}">
      <dgm:prSet phldrT=""/>
      <dgm:spPr bwMode="auto"/>
      <dgm:t>
        <a:bodyPr/>
        <a:lstStyle/>
        <a:p>
          <a:pPr>
            <a:buNone/>
            <a:defRPr/>
          </a:pPr>
          <a:r>
            <a:rPr lang="ru-RU"/>
            <a:t>«Ошибки при интеграции сторонних API» (2B)</a:t>
          </a:r>
          <a:endParaRPr/>
        </a:p>
      </dgm:t>
    </dgm:pt>
    <dgm:pt modelId="{C0C1FBF5-4C90-C349-8D8B-CEADED39B879}" type="parTrans" cxnId="{7D6987A1-6261-684D-AE46-D09516689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40A2084-E58C-B541-9AFB-1556C18E3407}" type="sibTrans" cxnId="{7D6987A1-6261-684D-AE46-D09516689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3B6248D-2B4D-A54D-ADBF-F7AC6CD6BD95}">
      <dgm:prSet phldrT=""/>
      <dgm:spPr bwMode="auto"/>
      <dgm:t>
        <a:bodyPr/>
        <a:lstStyle/>
        <a:p>
          <a:pPr>
            <a:buNone/>
            <a:defRPr/>
          </a:pPr>
          <a:r>
            <a:rPr lang="ru-RU"/>
            <a:t>«Полный отказ серверной инфраструктуры» (3C)</a:t>
          </a:r>
          <a:endParaRPr/>
        </a:p>
      </dgm:t>
    </dgm:pt>
    <dgm:pt modelId="{DB3C758B-6AC7-2540-817D-8904C862002C}" type="parTrans" cxnId="{1809C2E1-BAAE-6648-AB2C-04B1C752963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7BD92C-B62B-684F-9D63-706C878AA140}" type="sibTrans" cxnId="{1809C2E1-BAAE-6648-AB2C-04B1C752963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87CD789-C429-4B0F-ADED-65663B868FD1}" type="pres">
      <dgm:prSet presAssocID="{616A0CD5-DDFA-4235-9B18-38FB196AB1C7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A3C48C5C-FA45-4057-AF92-EA044883AC2E}" type="pres">
      <dgm:prSet presAssocID="{4C08249D-DED1-40B5-9336-1BCD9BB705B3}" presName="composite" presStyleCnt="0"/>
      <dgm:spPr bwMode="auto"/>
    </dgm:pt>
    <dgm:pt modelId="{2AB61E16-7219-4500-A229-A53118C8C8DB}" type="pres">
      <dgm:prSet presAssocID="{4C08249D-DED1-40B5-9336-1BCD9BB705B3}" presName="parTx" presStyleLbl="alignNode1" presStyleIdx="0" presStyleCnt="3">
        <dgm:presLayoutVars>
          <dgm:chMax val="0"/>
          <dgm:chPref val="0"/>
          <dgm:bulletEnabled val="1"/>
        </dgm:presLayoutVars>
      </dgm:prSet>
      <dgm:spPr bwMode="auto"/>
    </dgm:pt>
    <dgm:pt modelId="{9F0D4169-8D4F-4FE9-A5DA-B38B5E5DB6FC}" type="pres">
      <dgm:prSet presAssocID="{4C08249D-DED1-40B5-9336-1BCD9BB705B3}" presName="desTx" presStyleLbl="alignAccFollowNode1" presStyleIdx="0" presStyleCnt="3">
        <dgm:presLayoutVars>
          <dgm:bulletEnabled val="1"/>
        </dgm:presLayoutVars>
      </dgm:prSet>
      <dgm:spPr bwMode="auto"/>
    </dgm:pt>
    <dgm:pt modelId="{EC89E3F1-7490-4D6A-891D-C3A4C00843B9}" type="pres">
      <dgm:prSet presAssocID="{1E8FAB2A-AAF6-4B27-953E-8375C085E766}" presName="space" presStyleCnt="0"/>
      <dgm:spPr bwMode="auto"/>
    </dgm:pt>
    <dgm:pt modelId="{2C458E44-24C6-40B6-B576-D7D96F996545}" type="pres">
      <dgm:prSet presAssocID="{30022CA6-E586-4738-8427-A211AE43F139}" presName="composite" presStyleCnt="0"/>
      <dgm:spPr bwMode="auto"/>
    </dgm:pt>
    <dgm:pt modelId="{83F6F5FF-0A32-4397-95FA-AA7C34F0A677}" type="pres">
      <dgm:prSet presAssocID="{30022CA6-E586-4738-8427-A211AE43F139}" presName="parTx" presStyleLbl="alignNode1" presStyleIdx="1" presStyleCnt="3">
        <dgm:presLayoutVars>
          <dgm:chMax val="0"/>
          <dgm:chPref val="0"/>
          <dgm:bulletEnabled val="1"/>
        </dgm:presLayoutVars>
      </dgm:prSet>
      <dgm:spPr bwMode="auto"/>
    </dgm:pt>
    <dgm:pt modelId="{6B679176-A455-4711-BA06-0CB36FBED7E7}" type="pres">
      <dgm:prSet presAssocID="{30022CA6-E586-4738-8427-A211AE43F139}" presName="desTx" presStyleLbl="alignAccFollowNode1" presStyleIdx="1" presStyleCnt="3">
        <dgm:presLayoutVars>
          <dgm:bulletEnabled val="1"/>
        </dgm:presLayoutVars>
      </dgm:prSet>
      <dgm:spPr bwMode="auto"/>
    </dgm:pt>
    <dgm:pt modelId="{E71BE4B3-A544-46E9-B34F-B1F25AE7B085}" type="pres">
      <dgm:prSet presAssocID="{ECE0BB01-A16B-4B4A-990E-20277C73633B}" presName="space" presStyleCnt="0"/>
      <dgm:spPr bwMode="auto"/>
    </dgm:pt>
    <dgm:pt modelId="{F577C07D-2957-4FE8-8421-D0F6C0627902}" type="pres">
      <dgm:prSet presAssocID="{CC7D9806-EBB4-4A8B-B0C8-97C69607642B}" presName="composite" presStyleCnt="0"/>
      <dgm:spPr bwMode="auto"/>
    </dgm:pt>
    <dgm:pt modelId="{8E92E23D-51F2-4542-BE12-5466B30BCE03}" type="pres">
      <dgm:prSet presAssocID="{CC7D9806-EBB4-4A8B-B0C8-97C69607642B}" presName="parTx" presStyleLbl="alignNode1" presStyleIdx="2" presStyleCnt="3">
        <dgm:presLayoutVars>
          <dgm:chMax val="0"/>
          <dgm:chPref val="0"/>
          <dgm:bulletEnabled val="1"/>
        </dgm:presLayoutVars>
      </dgm:prSet>
      <dgm:spPr bwMode="auto"/>
    </dgm:pt>
    <dgm:pt modelId="{F1D89862-A32C-4E25-9725-AC6E33D9C8E2}" type="pres">
      <dgm:prSet presAssocID="{CC7D9806-EBB4-4A8B-B0C8-97C69607642B}" presName="desTx" presStyleLbl="alignAccFollowNode1" presStyleIdx="2" presStyleCnt="3">
        <dgm:presLayoutVars>
          <dgm:bulletEnabled val="1"/>
        </dgm:presLayoutVars>
      </dgm:prSet>
      <dgm:spPr bwMode="auto"/>
    </dgm:pt>
  </dgm:ptLst>
  <dgm:cxnLst>
    <dgm:cxn modelId="{DDE3D30B-1FE9-4302-A7FF-18E2036430E0}" srcId="{616A0CD5-DDFA-4235-9B18-38FB196AB1C7}" destId="{4C08249D-DED1-40B5-9336-1BCD9BB705B3}" srcOrd="0" destOrd="0" parTransId="{2B23724F-2936-46E5-86E4-51992BF4094A}" sibTransId="{1E8FAB2A-AAF6-4B27-953E-8375C085E766}"/>
    <dgm:cxn modelId="{862BE917-439D-4368-A65A-F442D44CC483}" type="presOf" srcId="{4C08249D-DED1-40B5-9336-1BCD9BB705B3}" destId="{2AB61E16-7219-4500-A229-A53118C8C8DB}" srcOrd="0" destOrd="0" presId="urn:microsoft.com/office/officeart/2005/8/layout/hList1"/>
    <dgm:cxn modelId="{984FB330-BA63-934D-BB8B-92FA34E92E91}" type="presOf" srcId="{74B1E389-75D2-DF44-B134-0A481BA6CFCA}" destId="{6B679176-A455-4711-BA06-0CB36FBED7E7}" srcOrd="0" destOrd="1" presId="urn:microsoft.com/office/officeart/2005/8/layout/hList1"/>
    <dgm:cxn modelId="{D357CA31-F3D2-48FC-BBA9-56C32B7A559D}" type="presOf" srcId="{E61B6556-3EAD-43F1-B3B6-A3F2A2E93658}" destId="{6B679176-A455-4711-BA06-0CB36FBED7E7}" srcOrd="0" destOrd="0" presId="urn:microsoft.com/office/officeart/2005/8/layout/hList1"/>
    <dgm:cxn modelId="{1A89BE60-9D33-41DF-9891-959D5AF488E2}" srcId="{30022CA6-E586-4738-8427-A211AE43F139}" destId="{E61B6556-3EAD-43F1-B3B6-A3F2A2E93658}" srcOrd="0" destOrd="0" parTransId="{38B497A9-8F0A-492E-8400-469AD46473E9}" sibTransId="{FB38FD2F-C4F8-42AC-8237-91DAF0536290}"/>
    <dgm:cxn modelId="{C0685D44-FED1-45C0-850B-173CA4BC4362}" srcId="{616A0CD5-DDFA-4235-9B18-38FB196AB1C7}" destId="{CC7D9806-EBB4-4A8B-B0C8-97C69607642B}" srcOrd="2" destOrd="0" parTransId="{09CDED62-BCC4-405F-9C1D-BAE5BC1A4A23}" sibTransId="{418E3697-6C06-4BEA-B3CB-D5F691F9FFE0}"/>
    <dgm:cxn modelId="{32BBFA74-C455-462D-8738-70FCADAF75B7}" srcId="{CC7D9806-EBB4-4A8B-B0C8-97C69607642B}" destId="{FEE2AA19-1749-4DF9-9E48-1C4AA66291B1}" srcOrd="0" destOrd="0" parTransId="{E0735A9E-A31F-4978-8526-7212BB71A74E}" sibTransId="{E1F0A4F0-0B16-497E-B83B-8A19F5E66C38}"/>
    <dgm:cxn modelId="{3E6DBB58-5818-9A4D-BA64-8704817C9FF9}" type="presOf" srcId="{63B6248D-2B4D-A54D-ADBF-F7AC6CD6BD95}" destId="{F1D89862-A32C-4E25-9725-AC6E33D9C8E2}" srcOrd="0" destOrd="1" presId="urn:microsoft.com/office/officeart/2005/8/layout/hList1"/>
    <dgm:cxn modelId="{C73EAF8A-D4BF-4C00-8D7E-390AF17FB885}" type="presOf" srcId="{616A0CD5-DDFA-4235-9B18-38FB196AB1C7}" destId="{C87CD789-C429-4B0F-ADED-65663B868FD1}" srcOrd="0" destOrd="0" presId="urn:microsoft.com/office/officeart/2005/8/layout/hList1"/>
    <dgm:cxn modelId="{6DD2A28C-0459-432D-A4B7-9B85B4AD5E51}" type="presOf" srcId="{FEE2AA19-1749-4DF9-9E48-1C4AA66291B1}" destId="{F1D89862-A32C-4E25-9725-AC6E33D9C8E2}" srcOrd="0" destOrd="0" presId="urn:microsoft.com/office/officeart/2005/8/layout/hList1"/>
    <dgm:cxn modelId="{9BF50F95-17AC-46D3-AA1B-66A197E65ACC}" srcId="{4C08249D-DED1-40B5-9336-1BCD9BB705B3}" destId="{9FD92AAC-A080-477B-9AE0-09255BE634DE}" srcOrd="0" destOrd="0" parTransId="{A1864B65-37AF-417D-B014-710830A56481}" sibTransId="{D025C3BC-7DEA-449D-9904-F8FFCA961ADA}"/>
    <dgm:cxn modelId="{7D6987A1-6261-684D-AE46-D09516689F22}" srcId="{30022CA6-E586-4738-8427-A211AE43F139}" destId="{74B1E389-75D2-DF44-B134-0A481BA6CFCA}" srcOrd="1" destOrd="0" parTransId="{C0C1FBF5-4C90-C349-8D8B-CEADED39B879}" sibTransId="{040A2084-E58C-B541-9AFB-1556C18E3407}"/>
    <dgm:cxn modelId="{D0798BB2-904C-4C04-BD2D-0395B5EC1C66}" srcId="{616A0CD5-DDFA-4235-9B18-38FB196AB1C7}" destId="{30022CA6-E586-4738-8427-A211AE43F139}" srcOrd="1" destOrd="0" parTransId="{DCB10303-3C81-4E15-AC91-9C9940665606}" sibTransId="{ECE0BB01-A16B-4B4A-990E-20277C73633B}"/>
    <dgm:cxn modelId="{082B35D4-7065-4246-BD84-90CE7AF58D27}" type="presOf" srcId="{9FD92AAC-A080-477B-9AE0-09255BE634DE}" destId="{9F0D4169-8D4F-4FE9-A5DA-B38B5E5DB6FC}" srcOrd="0" destOrd="0" presId="urn:microsoft.com/office/officeart/2005/8/layout/hList1"/>
    <dgm:cxn modelId="{F09217DE-A605-4BA6-B203-F15F49CE64BE}" type="presOf" srcId="{CC7D9806-EBB4-4A8B-B0C8-97C69607642B}" destId="{8E92E23D-51F2-4542-BE12-5466B30BCE03}" srcOrd="0" destOrd="0" presId="urn:microsoft.com/office/officeart/2005/8/layout/hList1"/>
    <dgm:cxn modelId="{374978DE-FDD5-4A7F-88EA-F700A72E380F}" type="presOf" srcId="{30022CA6-E586-4738-8427-A211AE43F139}" destId="{83F6F5FF-0A32-4397-95FA-AA7C34F0A677}" srcOrd="0" destOrd="0" presId="urn:microsoft.com/office/officeart/2005/8/layout/hList1"/>
    <dgm:cxn modelId="{1809C2E1-BAAE-6648-AB2C-04B1C7529631}" srcId="{CC7D9806-EBB4-4A8B-B0C8-97C69607642B}" destId="{63B6248D-2B4D-A54D-ADBF-F7AC6CD6BD95}" srcOrd="1" destOrd="0" parTransId="{DB3C758B-6AC7-2540-817D-8904C862002C}" sibTransId="{2B7BD92C-B62B-684F-9D63-706C878AA140}"/>
    <dgm:cxn modelId="{23CECCB4-3223-4124-90B1-AD63981494FC}" type="presParOf" srcId="{C87CD789-C429-4B0F-ADED-65663B868FD1}" destId="{A3C48C5C-FA45-4057-AF92-EA044883AC2E}" srcOrd="0" destOrd="0" presId="urn:microsoft.com/office/officeart/2005/8/layout/hList1"/>
    <dgm:cxn modelId="{EB4BAD91-420C-4846-81E2-AC9CAA7E0291}" type="presParOf" srcId="{A3C48C5C-FA45-4057-AF92-EA044883AC2E}" destId="{2AB61E16-7219-4500-A229-A53118C8C8DB}" srcOrd="0" destOrd="0" presId="urn:microsoft.com/office/officeart/2005/8/layout/hList1"/>
    <dgm:cxn modelId="{ADDEAEC0-B9B1-43C9-8EE2-42FC9125A387}" type="presParOf" srcId="{A3C48C5C-FA45-4057-AF92-EA044883AC2E}" destId="{9F0D4169-8D4F-4FE9-A5DA-B38B5E5DB6FC}" srcOrd="1" destOrd="0" presId="urn:microsoft.com/office/officeart/2005/8/layout/hList1"/>
    <dgm:cxn modelId="{D7B633BE-34A5-4889-8826-FE48EA2AA201}" type="presParOf" srcId="{C87CD789-C429-4B0F-ADED-65663B868FD1}" destId="{EC89E3F1-7490-4D6A-891D-C3A4C00843B9}" srcOrd="1" destOrd="0" presId="urn:microsoft.com/office/officeart/2005/8/layout/hList1"/>
    <dgm:cxn modelId="{4E398E32-C240-43D7-8679-E3B305AE0B6B}" type="presParOf" srcId="{C87CD789-C429-4B0F-ADED-65663B868FD1}" destId="{2C458E44-24C6-40B6-B576-D7D96F996545}" srcOrd="2" destOrd="0" presId="urn:microsoft.com/office/officeart/2005/8/layout/hList1"/>
    <dgm:cxn modelId="{5F3BC3D5-1AC3-4B1F-9B0B-E5A13DF4A3C7}" type="presParOf" srcId="{2C458E44-24C6-40B6-B576-D7D96F996545}" destId="{83F6F5FF-0A32-4397-95FA-AA7C34F0A677}" srcOrd="0" destOrd="0" presId="urn:microsoft.com/office/officeart/2005/8/layout/hList1"/>
    <dgm:cxn modelId="{DAFE45ED-E7FF-410E-87EA-9FD534C89D1D}" type="presParOf" srcId="{2C458E44-24C6-40B6-B576-D7D96F996545}" destId="{6B679176-A455-4711-BA06-0CB36FBED7E7}" srcOrd="1" destOrd="0" presId="urn:microsoft.com/office/officeart/2005/8/layout/hList1"/>
    <dgm:cxn modelId="{0EB7096C-D717-4E18-B698-C970281200C1}" type="presParOf" srcId="{C87CD789-C429-4B0F-ADED-65663B868FD1}" destId="{E71BE4B3-A544-46E9-B34F-B1F25AE7B085}" srcOrd="3" destOrd="0" presId="urn:microsoft.com/office/officeart/2005/8/layout/hList1"/>
    <dgm:cxn modelId="{2BFA8836-1F6D-46B8-8EFD-427E2522CBDB}" type="presParOf" srcId="{C87CD789-C429-4B0F-ADED-65663B868FD1}" destId="{F577C07D-2957-4FE8-8421-D0F6C0627902}" srcOrd="4" destOrd="0" presId="urn:microsoft.com/office/officeart/2005/8/layout/hList1"/>
    <dgm:cxn modelId="{0871961B-F8B4-4ADC-A5E9-D3D188057513}" type="presParOf" srcId="{F577C07D-2957-4FE8-8421-D0F6C0627902}" destId="{8E92E23D-51F2-4542-BE12-5466B30BCE03}" srcOrd="0" destOrd="0" presId="urn:microsoft.com/office/officeart/2005/8/layout/hList1"/>
    <dgm:cxn modelId="{0BA36A95-542F-4135-8DEB-09601EC66AC6}" type="presParOf" srcId="{F577C07D-2957-4FE8-8421-D0F6C0627902}" destId="{F1D89862-A32C-4E25-9725-AC6E33D9C8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03C8C2-E8F9-4C91-8428-BD0859CA7C3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56E860F-E7A4-490B-83C6-F440B7E6BE85}">
      <dgm:prSet phldrT=""/>
      <dgm:spPr bwMode="auto"/>
      <dgm:t>
        <a:bodyPr/>
        <a:lstStyle/>
        <a:p>
          <a:pPr algn="just">
            <a:defRPr/>
          </a:pPr>
          <a:r>
            <a:rPr lang="ru-RU" b="1"/>
            <a:t>Сценарный анализ</a:t>
          </a:r>
          <a:r>
            <a:rPr lang="ru-RU"/>
            <a:t> — это метод управления рисками, направленный на моделирование различных вариантов развития событий в зависимости от того, как реализуются риски. Он позволяет подготовить проект к работе в условиях неопределённости и разработать стратегии реагирования</a:t>
          </a:r>
          <a:endParaRPr/>
        </a:p>
      </dgm:t>
    </dgm:pt>
    <dgm:pt modelId="{1A566010-A35F-45A4-89B8-549F8E0ED5B3}" type="parTrans" cxnId="{299CBC5A-0D5A-493F-AFA0-132AF37D076E}">
      <dgm:prSet/>
      <dgm:spPr bwMode="auto"/>
      <dgm:t>
        <a:bodyPr/>
        <a:lstStyle/>
        <a:p>
          <a:pPr algn="just">
            <a:defRPr/>
          </a:pPr>
          <a:endParaRPr lang="ru-RU"/>
        </a:p>
      </dgm:t>
    </dgm:pt>
    <dgm:pt modelId="{EB9038CF-CCDA-4C56-AA3F-416BD46AFF7F}" type="sibTrans" cxnId="{299CBC5A-0D5A-493F-AFA0-132AF37D076E}">
      <dgm:prSet/>
      <dgm:spPr bwMode="auto"/>
      <dgm:t>
        <a:bodyPr/>
        <a:lstStyle/>
        <a:p>
          <a:pPr algn="just">
            <a:defRPr/>
          </a:pPr>
          <a:endParaRPr lang="ru-RU"/>
        </a:p>
      </dgm:t>
    </dgm:pt>
    <dgm:pt modelId="{B3352DA7-F1FF-44C1-9002-27C49DFAEE9C}" type="pres">
      <dgm:prSet presAssocID="{DD03C8C2-E8F9-4C91-8428-BD0859CA7C39}" presName="linear" presStyleCnt="0">
        <dgm:presLayoutVars>
          <dgm:animLvl val="lvl"/>
          <dgm:resizeHandles val="exact"/>
        </dgm:presLayoutVars>
      </dgm:prSet>
      <dgm:spPr bwMode="auto"/>
    </dgm:pt>
    <dgm:pt modelId="{49F47F56-6F10-46E6-A055-1B47476A38B1}" type="pres">
      <dgm:prSet presAssocID="{A56E860F-E7A4-490B-83C6-F440B7E6BE85}" presName="parentText" presStyleLbl="node1" presStyleIdx="0" presStyleCnt="1">
        <dgm:presLayoutVars>
          <dgm:chMax val="0"/>
          <dgm:bulletEnabled val="1"/>
        </dgm:presLayoutVars>
      </dgm:prSet>
      <dgm:spPr bwMode="auto"/>
    </dgm:pt>
  </dgm:ptLst>
  <dgm:cxnLst>
    <dgm:cxn modelId="{AC834B35-47F2-43D8-84EF-EA8613A3A9CB}" type="presOf" srcId="{A56E860F-E7A4-490B-83C6-F440B7E6BE85}" destId="{49F47F56-6F10-46E6-A055-1B47476A38B1}" srcOrd="0" destOrd="0" presId="urn:microsoft.com/office/officeart/2005/8/layout/vList2"/>
    <dgm:cxn modelId="{3C817F65-3BC4-4669-A090-78C15C70766B}" type="presOf" srcId="{DD03C8C2-E8F9-4C91-8428-BD0859CA7C39}" destId="{B3352DA7-F1FF-44C1-9002-27C49DFAEE9C}" srcOrd="0" destOrd="0" presId="urn:microsoft.com/office/officeart/2005/8/layout/vList2"/>
    <dgm:cxn modelId="{299CBC5A-0D5A-493F-AFA0-132AF37D076E}" srcId="{DD03C8C2-E8F9-4C91-8428-BD0859CA7C39}" destId="{A56E860F-E7A4-490B-83C6-F440B7E6BE85}" srcOrd="0" destOrd="0" parTransId="{1A566010-A35F-45A4-89B8-549F8E0ED5B3}" sibTransId="{EB9038CF-CCDA-4C56-AA3F-416BD46AFF7F}"/>
    <dgm:cxn modelId="{FD28F0FB-8B2A-485B-8207-16CB6A77D150}" type="presParOf" srcId="{B3352DA7-F1FF-44C1-9002-27C49DFAEE9C}" destId="{49F47F56-6F10-46E6-A055-1B47476A38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C7F898-4A54-4198-8190-3CFFE53E7CD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F009D245-2C31-46F1-AB7C-82DA3A48C14D}">
      <dgm:prSet phldrT="" custT="1"/>
      <dgm:spPr bwMode="auto"/>
      <dgm:t>
        <a:bodyPr/>
        <a:lstStyle/>
        <a:p>
          <a:pPr>
            <a:defRPr/>
          </a:pPr>
          <a:r>
            <a:rPr lang="ru-RU" sz="2000" b="1"/>
            <a:t>Сценарный анализ</a:t>
          </a:r>
          <a:endParaRPr/>
        </a:p>
      </dgm:t>
    </dgm:pt>
    <dgm:pt modelId="{D0BD5FEB-D3F3-44E9-854B-0A4A2AB5C8EC}" type="parTrans" cxnId="{72ACC208-EF44-4440-AC5A-B91113DDC8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DF7187D-188C-4FA7-A83B-8E88BAF981D8}" type="sibTrans" cxnId="{72ACC208-EF44-4440-AC5A-B91113DDC8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980AC81-E7CE-4686-B376-26C7101D47E0}">
      <dgm:prSet phldrT="" custT="1"/>
      <dgm:spPr bwMode="auto"/>
      <dgm:t>
        <a:bodyPr/>
        <a:lstStyle/>
        <a:p>
          <a:pPr>
            <a:defRPr/>
          </a:pPr>
          <a:r>
            <a:rPr lang="ru-RU" sz="2000"/>
            <a:t>Выявление критических переменных, которые могут повлиять на проект.</a:t>
          </a:r>
          <a:endParaRPr/>
        </a:p>
      </dgm:t>
    </dgm:pt>
    <dgm:pt modelId="{B804FC37-0374-4D4B-BFA7-194F81EFFDE0}" type="parTrans" cxnId="{596B1623-B05E-477B-B913-923BC0F4245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F4DBAD0-9677-4F6D-9A30-32AD19ED1A4E}" type="sibTrans" cxnId="{596B1623-B05E-477B-B913-923BC0F4245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414A9A4-407B-473B-89EF-9F4FDD47566E}">
      <dgm:prSet phldrT="" custT="1"/>
      <dgm:spPr bwMode="auto"/>
      <dgm:t>
        <a:bodyPr/>
        <a:lstStyle/>
        <a:p>
          <a:pPr>
            <a:defRPr/>
          </a:pPr>
          <a:r>
            <a:rPr lang="ru-RU" sz="2000"/>
            <a:t>Построение множества сценариев (например, оптимистичный, пессимистичный, реалистичный).</a:t>
          </a:r>
          <a:endParaRPr/>
        </a:p>
      </dgm:t>
    </dgm:pt>
    <dgm:pt modelId="{F0AA9409-0D22-4390-8E92-FD049101B1FA}" type="parTrans" cxnId="{F5674DCE-4C5E-41F2-AD95-0A24C325A86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C83A7FB-27CF-4356-A09B-6543D1669AD1}" type="sibTrans" cxnId="{F5674DCE-4C5E-41F2-AD95-0A24C325A86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AD01EA3-E84E-4B46-8C81-FA289D7173F0}">
      <dgm:prSet phldrT="" custT="1"/>
      <dgm:spPr bwMode="auto"/>
      <dgm:t>
        <a:bodyPr/>
        <a:lstStyle/>
        <a:p>
          <a:pPr>
            <a:defRPr/>
          </a:pPr>
          <a:r>
            <a:rPr lang="ru-RU" sz="2000"/>
            <a:t>Оценка влияния каждого сценария на проектные цели (бюджет, сроки, качество).</a:t>
          </a:r>
          <a:endParaRPr/>
        </a:p>
      </dgm:t>
    </dgm:pt>
    <dgm:pt modelId="{C295864C-D457-43D9-9ACB-74AAFD8E704E}" type="parTrans" cxnId="{C3AD601A-105C-4EB5-937D-A3D6113232C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5EAB8D7-9E90-4232-B7BC-E3C10E89405F}" type="sibTrans" cxnId="{C3AD601A-105C-4EB5-937D-A3D6113232C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87C646-D71D-40BF-9D9A-D70F81596AB4}" type="pres">
      <dgm:prSet presAssocID="{0DC7F898-4A54-4198-8190-3CFFE53E7CD6}" presName="linear" presStyleCnt="0">
        <dgm:presLayoutVars>
          <dgm:animLvl val="lvl"/>
          <dgm:resizeHandles val="exact"/>
        </dgm:presLayoutVars>
      </dgm:prSet>
      <dgm:spPr bwMode="auto"/>
    </dgm:pt>
    <dgm:pt modelId="{619658F7-CEE5-4171-B318-35FF9AC90205}" type="pres">
      <dgm:prSet presAssocID="{F009D245-2C31-46F1-AB7C-82DA3A48C14D}" presName="parentText" presStyleLbl="node1" presStyleIdx="0" presStyleCnt="1" custScaleY="55916" custLinFactNeighborY="-49506">
        <dgm:presLayoutVars>
          <dgm:chMax val="0"/>
          <dgm:bulletEnabled val="1"/>
        </dgm:presLayoutVars>
      </dgm:prSet>
      <dgm:spPr bwMode="auto"/>
    </dgm:pt>
    <dgm:pt modelId="{2CA80D2D-C99C-42C8-9A60-F4C59C990501}" type="pres">
      <dgm:prSet presAssocID="{F009D245-2C31-46F1-AB7C-82DA3A48C14D}" presName="childText" presStyleLbl="revTx" presStyleIdx="0" presStyleCnt="1" custLinFactNeighborY="-48797">
        <dgm:presLayoutVars>
          <dgm:bulletEnabled val="1"/>
        </dgm:presLayoutVars>
      </dgm:prSet>
      <dgm:spPr bwMode="auto"/>
    </dgm:pt>
  </dgm:ptLst>
  <dgm:cxnLst>
    <dgm:cxn modelId="{0E65D307-D5AC-4989-8E56-636DB0A78CCE}" type="presOf" srcId="{F009D245-2C31-46F1-AB7C-82DA3A48C14D}" destId="{619658F7-CEE5-4171-B318-35FF9AC90205}" srcOrd="0" destOrd="0" presId="urn:microsoft.com/office/officeart/2005/8/layout/vList2"/>
    <dgm:cxn modelId="{72ACC208-EF44-4440-AC5A-B91113DDC87C}" srcId="{0DC7F898-4A54-4198-8190-3CFFE53E7CD6}" destId="{F009D245-2C31-46F1-AB7C-82DA3A48C14D}" srcOrd="0" destOrd="0" parTransId="{D0BD5FEB-D3F3-44E9-854B-0A4A2AB5C8EC}" sibTransId="{EDF7187D-188C-4FA7-A83B-8E88BAF981D8}"/>
    <dgm:cxn modelId="{C3AD601A-105C-4EB5-937D-A3D6113232CF}" srcId="{F009D245-2C31-46F1-AB7C-82DA3A48C14D}" destId="{1AD01EA3-E84E-4B46-8C81-FA289D7173F0}" srcOrd="2" destOrd="0" parTransId="{C295864C-D457-43D9-9ACB-74AAFD8E704E}" sibTransId="{35EAB8D7-9E90-4232-B7BC-E3C10E89405F}"/>
    <dgm:cxn modelId="{596B1623-B05E-477B-B913-923BC0F42458}" srcId="{F009D245-2C31-46F1-AB7C-82DA3A48C14D}" destId="{9980AC81-E7CE-4686-B376-26C7101D47E0}" srcOrd="0" destOrd="0" parTransId="{B804FC37-0374-4D4B-BFA7-194F81EFFDE0}" sibTransId="{6F4DBAD0-9677-4F6D-9A30-32AD19ED1A4E}"/>
    <dgm:cxn modelId="{F378F63E-7179-4572-ABB2-BA7261D8CC30}" type="presOf" srcId="{1AD01EA3-E84E-4B46-8C81-FA289D7173F0}" destId="{2CA80D2D-C99C-42C8-9A60-F4C59C990501}" srcOrd="0" destOrd="2" presId="urn:microsoft.com/office/officeart/2005/8/layout/vList2"/>
    <dgm:cxn modelId="{D51CA9AB-F1B9-4074-AD8E-13702652278F}" type="presOf" srcId="{0DC7F898-4A54-4198-8190-3CFFE53E7CD6}" destId="{EE87C646-D71D-40BF-9D9A-D70F81596AB4}" srcOrd="0" destOrd="0" presId="urn:microsoft.com/office/officeart/2005/8/layout/vList2"/>
    <dgm:cxn modelId="{36991EB4-B639-4261-B2EE-385CF9386C1F}" type="presOf" srcId="{A414A9A4-407B-473B-89EF-9F4FDD47566E}" destId="{2CA80D2D-C99C-42C8-9A60-F4C59C990501}" srcOrd="0" destOrd="1" presId="urn:microsoft.com/office/officeart/2005/8/layout/vList2"/>
    <dgm:cxn modelId="{F5674DCE-4C5E-41F2-AD95-0A24C325A866}" srcId="{F009D245-2C31-46F1-AB7C-82DA3A48C14D}" destId="{A414A9A4-407B-473B-89EF-9F4FDD47566E}" srcOrd="1" destOrd="0" parTransId="{F0AA9409-0D22-4390-8E92-FD049101B1FA}" sibTransId="{FC83A7FB-27CF-4356-A09B-6543D1669AD1}"/>
    <dgm:cxn modelId="{E24B60FA-F679-4669-AA51-564CA06E7212}" type="presOf" srcId="{9980AC81-E7CE-4686-B376-26C7101D47E0}" destId="{2CA80D2D-C99C-42C8-9A60-F4C59C990501}" srcOrd="0" destOrd="0" presId="urn:microsoft.com/office/officeart/2005/8/layout/vList2"/>
    <dgm:cxn modelId="{B38C7884-1CF6-43D0-863D-92B948A946BD}" type="presParOf" srcId="{EE87C646-D71D-40BF-9D9A-D70F81596AB4}" destId="{619658F7-CEE5-4171-B318-35FF9AC90205}" srcOrd="0" destOrd="0" presId="urn:microsoft.com/office/officeart/2005/8/layout/vList2"/>
    <dgm:cxn modelId="{3F0F8726-B4D8-498E-BEED-25C41AEF481C}" type="presParOf" srcId="{EE87C646-D71D-40BF-9D9A-D70F81596AB4}" destId="{2CA80D2D-C99C-42C8-9A60-F4C59C99050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10E6F6-4D22-4D1A-BC53-562A06509C7A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8BF74775-BBB1-481F-B30F-1FEDAD34E16F}">
      <dgm:prSet phldrT=""/>
      <dgm:spPr bwMode="auto">
        <a:solidFill>
          <a:schemeClr val="accent5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Шаг 1. Идентификация ключевых факторов риска</a:t>
          </a:r>
          <a:endParaRPr lang="ru-RU">
            <a:solidFill>
              <a:schemeClr val="tx1"/>
            </a:solidFill>
          </a:endParaRPr>
        </a:p>
      </dgm:t>
    </dgm:pt>
    <dgm:pt modelId="{6A3C825E-3A7B-4BE4-98AB-3BDCB27851EF}" type="parTrans" cxnId="{1DAD87F6-5294-47A5-A3A1-5A1D0632BF8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9695E52-CCE5-4A89-A5FD-F0720911A862}" type="sibTrans" cxnId="{1DAD87F6-5294-47A5-A3A1-5A1D0632BF83}">
      <dgm:prSet/>
      <dgm:spPr bwMode="auto">
        <a:solidFill>
          <a:schemeClr val="accent5"/>
        </a:solidFill>
      </dgm:spPr>
      <dgm:t>
        <a:bodyPr/>
        <a:lstStyle/>
        <a:p>
          <a:pPr>
            <a:defRPr/>
          </a:pPr>
          <a:endParaRPr lang="ru-RU"/>
        </a:p>
      </dgm:t>
    </dgm:pt>
    <dgm:pt modelId="{02244387-EBDE-4FEF-B1A0-C30FEE720ADE}">
      <dgm:prSet phldrT="" custT="1"/>
      <dgm:spPr bwMode="auto"/>
      <dgm:t>
        <a:bodyPr/>
        <a:lstStyle/>
        <a:p>
          <a:pPr>
            <a:buNone/>
            <a:defRPr/>
          </a:pPr>
          <a:r>
            <a:rPr lang="ru-RU" sz="1200"/>
            <a:t>Определите критические переменные, которые могут повлиять </a:t>
          </a:r>
          <a:br>
            <a:rPr lang="ru-RU" sz="1200"/>
          </a:br>
          <a:r>
            <a:rPr lang="ru-RU" sz="1200"/>
            <a:t>на проект. Это могут быть:</a:t>
          </a:r>
          <a:endParaRPr/>
        </a:p>
      </dgm:t>
    </dgm:pt>
    <dgm:pt modelId="{723D0FD8-4CB3-4D11-96B5-775CB2764A89}" type="parTrans" cxnId="{FD40B203-7793-4949-AD19-A86F36D17D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D95895-CB42-4B93-9CED-1C5C5BD998B9}" type="sibTrans" cxnId="{FD40B203-7793-4949-AD19-A86F36D17D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8124D9-BCA4-4220-9AC5-8E808996DB20}">
      <dgm:prSet phldrT="" custT="1"/>
      <dgm:spPr bwMode="auto"/>
      <dgm:t>
        <a:bodyPr/>
        <a:lstStyle/>
        <a:p>
          <a:pPr>
            <a:defRPr/>
          </a:pPr>
          <a:r>
            <a:rPr lang="ru-RU" sz="1200"/>
            <a:t>внешние факторы (изменение рыночных условий, новые регуляторные требования, экономические кризисы)</a:t>
          </a:r>
          <a:endParaRPr/>
        </a:p>
      </dgm:t>
    </dgm:pt>
    <dgm:pt modelId="{E8052B71-E4A2-4148-B3F5-6E2E9477CFBC}" type="parTrans" cxnId="{9334F820-A173-4E5F-9F3B-22A51C3F328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84EF3BC-AAEA-40FF-B311-2B8E0FBE3A83}" type="sibTrans" cxnId="{9334F820-A173-4E5F-9F3B-22A51C3F328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30A9B0-8A9E-4E96-96E2-12672CF270CF}">
      <dgm:prSet phldrT="" custT="1"/>
      <dgm:spPr bwMode="auto"/>
      <dgm:t>
        <a:bodyPr/>
        <a:lstStyle/>
        <a:p>
          <a:pPr>
            <a:defRPr/>
          </a:pPr>
          <a:r>
            <a:rPr lang="ru-RU" sz="1200" dirty="0"/>
            <a:t>внутренние факторы (задержки в поставках, кадровые проблемы, ошибки в проектировании)</a:t>
          </a:r>
          <a:endParaRPr dirty="0"/>
        </a:p>
      </dgm:t>
    </dgm:pt>
    <dgm:pt modelId="{19217B65-B736-4E5A-B5E9-2DCAF1E75209}" type="parTrans" cxnId="{87985228-1B4D-4EFD-9ADF-714F50E4C1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9EDA3C0-4C85-4145-AE58-670D0765E767}" type="sibTrans" cxnId="{87985228-1B4D-4EFD-9ADF-714F50E4C1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5FB9B7-1620-4B00-8AAC-0DAECCFAFCBF}">
      <dgm:prSet phldrT="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Шаг 2. Построение сценариев</a:t>
          </a:r>
          <a:endParaRPr lang="ru-RU">
            <a:solidFill>
              <a:schemeClr val="tx1"/>
            </a:solidFill>
          </a:endParaRPr>
        </a:p>
      </dgm:t>
    </dgm:pt>
    <dgm:pt modelId="{AFD26BEA-9785-4B74-B7CE-D02CA2DF0C13}" type="parTrans" cxnId="{6077EBEB-8E31-4E27-A7D4-C6D0D4B15A2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3BC72B0-8C80-4A97-899B-6EC5823FDCBB}" type="sibTrans" cxnId="{6077EBEB-8E31-4E27-A7D4-C6D0D4B15A2E}">
      <dgm:prSet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endParaRPr lang="ru-RU"/>
        </a:p>
      </dgm:t>
    </dgm:pt>
    <dgm:pt modelId="{AA897FB3-50B3-4BB9-8795-ECDE1B0DF064}">
      <dgm:prSet phldrT=""/>
      <dgm:spPr bwMode="auto">
        <a:solidFill>
          <a:schemeClr val="bg2"/>
        </a:solidFill>
      </dgm:spPr>
      <dgm:t>
        <a:bodyPr/>
        <a:lstStyle/>
        <a:p>
          <a:pPr>
            <a:defRPr/>
          </a:pPr>
          <a:r>
            <a:rPr lang="ru-RU" b="1"/>
            <a:t>Шаг 3. Оценка последствий для каждого сценария</a:t>
          </a:r>
          <a:endParaRPr lang="ru-RU"/>
        </a:p>
      </dgm:t>
    </dgm:pt>
    <dgm:pt modelId="{99693E00-87CA-4E8E-B49A-CCD15FAE32EF}" type="parTrans" cxnId="{8CEDEFA7-4514-4A42-9A22-AFF93C9A1C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355D42D-E4DA-4B17-BD6F-163821C50B57}" type="sibTrans" cxnId="{8CEDEFA7-4514-4A42-9A22-AFF93C9A1C8C}">
      <dgm:prSet/>
      <dgm:spPr bwMode="auto">
        <a:solidFill>
          <a:schemeClr val="bg2"/>
        </a:solidFill>
      </dgm:spPr>
      <dgm:t>
        <a:bodyPr/>
        <a:lstStyle/>
        <a:p>
          <a:pPr>
            <a:defRPr/>
          </a:pPr>
          <a:endParaRPr lang="ru-RU"/>
        </a:p>
      </dgm:t>
    </dgm:pt>
    <dgm:pt modelId="{AFDD0A56-2FB4-4450-8208-AEBE090763A9}">
      <dgm:prSet phldrT="" custT="1"/>
      <dgm:spPr bwMode="auto"/>
      <dgm:t>
        <a:bodyPr/>
        <a:lstStyle/>
        <a:p>
          <a:pPr>
            <a:buNone/>
            <a:defRPr/>
          </a:pPr>
          <a:r>
            <a:rPr lang="ru-RU" sz="1200" dirty="0"/>
            <a:t>Для каждого сценария проводится расчёт:</a:t>
          </a:r>
          <a:endParaRPr dirty="0"/>
        </a:p>
      </dgm:t>
    </dgm:pt>
    <dgm:pt modelId="{499FE7EA-7BA9-4FC4-AB2E-36F1D392E15D}" type="parTrans" cxnId="{3A62C9F9-4EC6-4DE2-ADFF-32A13453F7C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3B04AE-C281-471D-B709-1B43C23D7C9A}" type="sibTrans" cxnId="{3A62C9F9-4EC6-4DE2-ADFF-32A13453F7C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0D1510D-2CDB-4DC4-8AF7-B466831A325F}">
      <dgm:prSet phldrT="" custT="1"/>
      <dgm:spPr bwMode="auto"/>
      <dgm:t>
        <a:bodyPr/>
        <a:lstStyle/>
        <a:p>
          <a:pPr>
            <a:defRPr/>
          </a:pPr>
          <a:r>
            <a:rPr lang="ru-RU" sz="1200"/>
            <a:t>финансовых последствий</a:t>
          </a:r>
          <a:endParaRPr/>
        </a:p>
      </dgm:t>
    </dgm:pt>
    <dgm:pt modelId="{86CC2AA9-23D0-4BB4-A8C2-4736E18728AA}" type="parTrans" cxnId="{88F92D98-C7F9-4790-886F-B51A49FC3E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EEC5227-84C4-42B6-8CA8-28B4DEC9CDC6}" type="sibTrans" cxnId="{88F92D98-C7F9-4790-886F-B51A49FC3E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1F2E84-8942-474C-992D-3EDBFC9B725C}">
      <dgm:prSet phldrT="" custT="1"/>
      <dgm:spPr bwMode="auto"/>
      <dgm:t>
        <a:bodyPr/>
        <a:lstStyle/>
        <a:p>
          <a:pPr>
            <a:defRPr/>
          </a:pPr>
          <a:r>
            <a:rPr lang="ru-RU" sz="1200"/>
            <a:t>задержек по срокам</a:t>
          </a:r>
          <a:endParaRPr/>
        </a:p>
      </dgm:t>
    </dgm:pt>
    <dgm:pt modelId="{36FC8A0E-1363-4770-9D92-B774E43BCB50}" type="parTrans" cxnId="{12EB2140-6B70-4C5F-A44F-AC0FA7057C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62AB6BC-B6CE-4CDD-BB3C-6B45573D6AB1}" type="sibTrans" cxnId="{12EB2140-6B70-4C5F-A44F-AC0FA7057C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DD7B76-FB6D-43BC-9147-029A674F6FFD}">
      <dgm:prSet phldrT="" custT="1"/>
      <dgm:spPr bwMode="auto"/>
      <dgm:t>
        <a:bodyPr/>
        <a:lstStyle/>
        <a:p>
          <a:pPr>
            <a:defRPr/>
          </a:pPr>
          <a:r>
            <a:rPr lang="ru-RU" sz="1200"/>
            <a:t>воздействия на качество проекта или продукта</a:t>
          </a:r>
          <a:endParaRPr/>
        </a:p>
      </dgm:t>
    </dgm:pt>
    <dgm:pt modelId="{30C63E7C-1627-40F7-8C78-2C192AF94525}" type="parTrans" cxnId="{FD352C37-2E28-4A5B-B857-BF9F2A5DC85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1B7DA0-2466-4A25-8744-862BD7CB374D}" type="sibTrans" cxnId="{FD352C37-2E28-4A5B-B857-BF9F2A5DC85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3546B0E-BE34-4A74-AF2B-D7F027411F30}">
      <dgm:prSet phldrT=""/>
      <dgm:spPr bwMode="auto">
        <a:solidFill>
          <a:schemeClr val="accent2"/>
        </a:solidFill>
      </dgm:spPr>
      <dgm:t>
        <a:bodyPr/>
        <a:lstStyle/>
        <a:p>
          <a:pPr>
            <a:defRPr/>
          </a:pPr>
          <a:r>
            <a:rPr lang="ru-RU" b="1"/>
            <a:t>Шаг 4. Выбор стратегий реагирования</a:t>
          </a:r>
          <a:endParaRPr lang="ru-RU"/>
        </a:p>
      </dgm:t>
    </dgm:pt>
    <dgm:pt modelId="{8BDA38E6-6986-49BD-8D6F-C40A1C0CCB14}" type="parTrans" cxnId="{17BE3E35-7B87-4B73-8B62-0CB1FA9360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7F3995-6EA5-4F36-87C3-F76E90F902EA}" type="sibTrans" cxnId="{17BE3E35-7B87-4B73-8B62-0CB1FA9360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BF96BC-CC2A-4CC3-87A0-07A429A1EC1C}">
      <dgm:prSet phldrT="" custT="1"/>
      <dgm:spPr bwMode="auto"/>
      <dgm:t>
        <a:bodyPr anchor="b"/>
        <a:lstStyle/>
        <a:p>
          <a:pPr>
            <a:buNone/>
            <a:defRPr/>
          </a:pPr>
          <a:r>
            <a:rPr lang="ru-RU" sz="1200" dirty="0"/>
            <a:t>На основе анализа сценариев разрабатываются планы действий:</a:t>
          </a:r>
          <a:endParaRPr dirty="0"/>
        </a:p>
      </dgm:t>
    </dgm:pt>
    <dgm:pt modelId="{99403645-3E47-4EB0-983B-D5F18E8D9AB6}" type="parTrans" cxnId="{44020118-B683-4DB0-A44A-C23525A0F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C78EC2-FE6F-4189-B998-0C9773EACBAF}" type="sibTrans" cxnId="{44020118-B683-4DB0-A44A-C23525A0F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D6E1991-6766-483F-8C87-D10837FB8168}">
      <dgm:prSet phldrT="" custT="1"/>
      <dgm:spPr bwMode="auto"/>
      <dgm:t>
        <a:bodyPr anchor="b"/>
        <a:lstStyle/>
        <a:p>
          <a:pPr>
            <a:defRPr/>
          </a:pPr>
          <a:r>
            <a:rPr lang="ru-RU" sz="1200"/>
            <a:t>для оптимистичного сценария — возможности </a:t>
          </a:r>
          <a:br>
            <a:rPr lang="ru-RU" sz="1200"/>
          </a:br>
          <a:r>
            <a:rPr lang="ru-RU" sz="1200"/>
            <a:t>для ускорения проекта или сокращения затрат</a:t>
          </a:r>
          <a:endParaRPr/>
        </a:p>
      </dgm:t>
    </dgm:pt>
    <dgm:pt modelId="{FA9C8F25-1F8D-4F72-9C51-F724AAF7A8E3}" type="parTrans" cxnId="{8F85EA43-F8C8-4EC3-A66B-B54C751D282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2A1A6A4-5D41-4930-A627-4E50E97AF7B5}" type="sibTrans" cxnId="{8F85EA43-F8C8-4EC3-A66B-B54C751D282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741CDB4-A8A8-4E03-AE24-579E701621BF}">
      <dgm:prSet phldrT="" custT="1"/>
      <dgm:spPr bwMode="auto"/>
      <dgm:t>
        <a:bodyPr anchor="b"/>
        <a:lstStyle/>
        <a:p>
          <a:pPr>
            <a:defRPr/>
          </a:pPr>
          <a:r>
            <a:rPr lang="ru-RU" sz="1200"/>
            <a:t>для пессимистичного сценария — резервные планы и меры по снижению ущерба</a:t>
          </a:r>
          <a:endParaRPr/>
        </a:p>
      </dgm:t>
    </dgm:pt>
    <dgm:pt modelId="{F87005CB-9785-4944-842B-2A27498CA91B}" type="parTrans" cxnId="{61C4D05E-3E71-43AC-8F45-B7ACD3E4A06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8B5AA6-D52C-4E7F-B345-A48D3EE9474C}" type="sibTrans" cxnId="{61C4D05E-3E71-43AC-8F45-B7ACD3E4A06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1C532F8-35B4-452D-9B73-2015D1C8F90C}">
      <dgm:prSet phldrT="" custT="1"/>
      <dgm:spPr bwMode="auto"/>
      <dgm:t>
        <a:bodyPr anchor="b"/>
        <a:lstStyle/>
        <a:p>
          <a:pPr>
            <a:defRPr/>
          </a:pPr>
          <a:r>
            <a:rPr lang="ru-RU" sz="1200"/>
            <a:t>для реалистичного сценария — баланс между мерами предосторожности </a:t>
          </a:r>
          <a:br>
            <a:rPr lang="ru-RU" sz="1200"/>
          </a:br>
          <a:r>
            <a:rPr lang="ru-RU" sz="1200"/>
            <a:t>и планами реагирования</a:t>
          </a:r>
          <a:endParaRPr/>
        </a:p>
      </dgm:t>
    </dgm:pt>
    <dgm:pt modelId="{6F2B653F-4520-4CA4-9B22-04D3D75BC854}" type="parTrans" cxnId="{5C9D6C06-A0A6-44F7-9851-B4FB77528A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138370-7EFE-4423-B6B2-416A68A669E9}" type="sibTrans" cxnId="{5C9D6C06-A0A6-44F7-9851-B4FB77528A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3FBE08-9765-4396-9671-B568F34B21A4}">
      <dgm:prSet phldrT="" custT="1"/>
      <dgm:spPr bwMode="auto"/>
      <dgm:t>
        <a:bodyPr anchor="b"/>
        <a:lstStyle/>
        <a:p>
          <a:pPr>
            <a:defRPr/>
          </a:pPr>
          <a:r>
            <a:rPr lang="ru-RU" sz="1200" b="1"/>
            <a:t>Оптимистичный сценарий:</a:t>
          </a:r>
          <a:r>
            <a:rPr lang="ru-RU" sz="1200"/>
            <a:t> предпосылки для минимальных последствий рисков (всё идёт лучше, чем ожидалось)</a:t>
          </a:r>
          <a:endParaRPr/>
        </a:p>
      </dgm:t>
    </dgm:pt>
    <dgm:pt modelId="{24D9180D-03F1-4743-84E8-7199A7D2CF80}" type="sibTrans" cxnId="{AACDEE47-BF31-4C39-B741-B52FF83F074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C66036-7829-4B7E-80F6-88D80FA3F493}" type="parTrans" cxnId="{AACDEE47-BF31-4C39-B741-B52FF83F074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C4258C-F36F-469D-92EF-3B1B46BDEC67}">
      <dgm:prSet phldrT="" custT="1"/>
      <dgm:spPr bwMode="auto"/>
      <dgm:t>
        <a:bodyPr anchor="b"/>
        <a:lstStyle/>
        <a:p>
          <a:pPr>
            <a:defRPr/>
          </a:pPr>
          <a:r>
            <a:rPr lang="ru-RU" sz="1200" b="1"/>
            <a:t>Пессимистичный сценарий:</a:t>
          </a:r>
          <a:r>
            <a:rPr lang="ru-RU" sz="1200"/>
            <a:t> предпосылки для максимальных последствий рисков (наихудший случай)</a:t>
          </a:r>
          <a:endParaRPr/>
        </a:p>
      </dgm:t>
    </dgm:pt>
    <dgm:pt modelId="{B36984FB-3189-4183-8A84-AF8CFF29772E}" type="sibTrans" cxnId="{8FE7387B-BCB3-4BAA-9442-D9EE67A5B3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1B656A-38A9-475B-84D3-7548A77FD7A2}" type="parTrans" cxnId="{8FE7387B-BCB3-4BAA-9442-D9EE67A5B3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A4EFCC-3FB3-4DA3-AE55-61380654792C}">
      <dgm:prSet phldrT="" custT="1"/>
      <dgm:spPr bwMode="auto"/>
      <dgm:t>
        <a:bodyPr anchor="b"/>
        <a:lstStyle/>
        <a:p>
          <a:pPr>
            <a:defRPr/>
          </a:pPr>
          <a:r>
            <a:rPr lang="ru-RU" sz="1200" b="1"/>
            <a:t>Реалистичный сценарий:</a:t>
          </a:r>
          <a:r>
            <a:rPr lang="ru-RU" sz="1200"/>
            <a:t> предпосылки для среднего уровня воздействия рисков (наиболее вероятное развитие событий)</a:t>
          </a:r>
          <a:endParaRPr/>
        </a:p>
      </dgm:t>
    </dgm:pt>
    <dgm:pt modelId="{98247E20-0977-4480-9A92-156F4CCA8405}" type="sibTrans" cxnId="{A77C2345-AFEF-4369-A15D-D032E4426A7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D618AEC-D657-4AD4-8040-8F293FA90D03}" type="parTrans" cxnId="{A77C2345-AFEF-4369-A15D-D032E4426A7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1674296-7C2D-47C0-8117-373FB1BD4E97}" type="pres">
      <dgm:prSet presAssocID="{C910E6F6-4D22-4D1A-BC53-562A06509C7A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950E5C6B-9062-4BD3-B5E3-EC9851310777}" type="pres">
      <dgm:prSet presAssocID="{C910E6F6-4D22-4D1A-BC53-562A06509C7A}" presName="tSp" presStyleCnt="0"/>
      <dgm:spPr bwMode="auto"/>
    </dgm:pt>
    <dgm:pt modelId="{3CA7B379-269F-4379-8828-80DC8FD4548D}" type="pres">
      <dgm:prSet presAssocID="{C910E6F6-4D22-4D1A-BC53-562A06509C7A}" presName="bSp" presStyleCnt="0"/>
      <dgm:spPr bwMode="auto"/>
    </dgm:pt>
    <dgm:pt modelId="{289A8CE7-CF73-4CDF-8F9A-6E7675EF1CB6}" type="pres">
      <dgm:prSet presAssocID="{C910E6F6-4D22-4D1A-BC53-562A06509C7A}" presName="process" presStyleCnt="0"/>
      <dgm:spPr bwMode="auto"/>
    </dgm:pt>
    <dgm:pt modelId="{03A599D3-9FCB-4D1C-9706-8A085751D94B}" type="pres">
      <dgm:prSet presAssocID="{8BF74775-BBB1-481F-B30F-1FEDAD34E16F}" presName="composite1" presStyleCnt="0"/>
      <dgm:spPr bwMode="auto"/>
    </dgm:pt>
    <dgm:pt modelId="{715706F5-84C0-4E0F-A8E3-C07F6A93BCF9}" type="pres">
      <dgm:prSet presAssocID="{8BF74775-BBB1-481F-B30F-1FEDAD34E16F}" presName="dummyNode1" presStyleLbl="node1" presStyleIdx="0" presStyleCnt="4"/>
      <dgm:spPr bwMode="auto"/>
    </dgm:pt>
    <dgm:pt modelId="{10849676-3F39-4AD3-BE62-C66BCF8B9ED8}" type="pres">
      <dgm:prSet presAssocID="{8BF74775-BBB1-481F-B30F-1FEDAD34E16F}" presName="childNode1" presStyleLbl="bgAcc1" presStyleIdx="0" presStyleCnt="4" custScaleY="156498" custLinFactNeighborX="14529" custLinFactNeighborY="-51907">
        <dgm:presLayoutVars>
          <dgm:bulletEnabled val="1"/>
        </dgm:presLayoutVars>
      </dgm:prSet>
      <dgm:spPr bwMode="auto"/>
    </dgm:pt>
    <dgm:pt modelId="{17F097A4-48B0-4987-86ED-1FAAEB9B856E}" type="pres">
      <dgm:prSet presAssocID="{8BF74775-BBB1-481F-B30F-1FEDAD34E16F}" presName="childNode1tx" presStyleLbl="bgAcc1" presStyleIdx="0" presStyleCnt="4">
        <dgm:presLayoutVars>
          <dgm:bulletEnabled val="1"/>
        </dgm:presLayoutVars>
      </dgm:prSet>
      <dgm:spPr bwMode="auto"/>
    </dgm:pt>
    <dgm:pt modelId="{38A8EA5A-2C28-4257-8BA4-1BB8968ADA1B}" type="pres">
      <dgm:prSet presAssocID="{8BF74775-BBB1-481F-B30F-1FEDAD34E16F}" presName="parentNode1" presStyleLbl="node1" presStyleIdx="0" presStyleCnt="4">
        <dgm:presLayoutVars>
          <dgm:chMax val="1"/>
          <dgm:bulletEnabled val="1"/>
        </dgm:presLayoutVars>
      </dgm:prSet>
      <dgm:spPr bwMode="auto"/>
    </dgm:pt>
    <dgm:pt modelId="{15867D70-05D2-4B73-B4A6-0CBB51626964}" type="pres">
      <dgm:prSet presAssocID="{8BF74775-BBB1-481F-B30F-1FEDAD34E16F}" presName="connSite1" presStyleCnt="0"/>
      <dgm:spPr bwMode="auto"/>
    </dgm:pt>
    <dgm:pt modelId="{357E1BAC-BF29-4FBC-91D4-D2B742749807}" type="pres">
      <dgm:prSet presAssocID="{99695E52-CCE5-4A89-A5FD-F0720911A862}" presName="Name9" presStyleLbl="sibTrans2D1" presStyleIdx="0" presStyleCnt="3"/>
      <dgm:spPr bwMode="auto"/>
    </dgm:pt>
    <dgm:pt modelId="{35DDE073-2F0E-422B-ACF3-EA8A9D7E1FE8}" type="pres">
      <dgm:prSet presAssocID="{245FB9B7-1620-4B00-8AAC-0DAECCFAFCBF}" presName="composite2" presStyleCnt="0"/>
      <dgm:spPr bwMode="auto"/>
    </dgm:pt>
    <dgm:pt modelId="{145C872D-A48D-4911-86A4-A7DAFEF11066}" type="pres">
      <dgm:prSet presAssocID="{245FB9B7-1620-4B00-8AAC-0DAECCFAFCBF}" presName="dummyNode2" presStyleLbl="node1" presStyleIdx="0" presStyleCnt="4"/>
      <dgm:spPr bwMode="auto"/>
    </dgm:pt>
    <dgm:pt modelId="{A158D869-2BE7-409A-9C8A-16D2FA275A4F}" type="pres">
      <dgm:prSet presAssocID="{245FB9B7-1620-4B00-8AAC-0DAECCFAFCBF}" presName="childNode2" presStyleLbl="bgAcc1" presStyleIdx="1" presStyleCnt="4" custScaleY="165794" custLinFactNeighborX="6390" custLinFactNeighborY="45710">
        <dgm:presLayoutVars>
          <dgm:bulletEnabled val="1"/>
        </dgm:presLayoutVars>
      </dgm:prSet>
      <dgm:spPr bwMode="auto"/>
    </dgm:pt>
    <dgm:pt modelId="{BF2B012D-2E25-4ED3-B5EF-546530C8E242}" type="pres">
      <dgm:prSet presAssocID="{245FB9B7-1620-4B00-8AAC-0DAECCFAFCBF}" presName="childNode2tx" presStyleLbl="bgAcc1" presStyleIdx="1" presStyleCnt="4">
        <dgm:presLayoutVars>
          <dgm:bulletEnabled val="1"/>
        </dgm:presLayoutVars>
      </dgm:prSet>
      <dgm:spPr bwMode="auto"/>
    </dgm:pt>
    <dgm:pt modelId="{DAEEF871-47C9-4E5C-AD86-C9F3D3134695}" type="pres">
      <dgm:prSet presAssocID="{245FB9B7-1620-4B00-8AAC-0DAECCFAFCBF}" presName="parentNode2" presStyleLbl="node1" presStyleIdx="1" presStyleCnt="4">
        <dgm:presLayoutVars>
          <dgm:chMax val="0"/>
          <dgm:bulletEnabled val="1"/>
        </dgm:presLayoutVars>
      </dgm:prSet>
      <dgm:spPr bwMode="auto"/>
    </dgm:pt>
    <dgm:pt modelId="{13D998B4-FF2E-4457-9AA9-4ACF3BFEA230}" type="pres">
      <dgm:prSet presAssocID="{245FB9B7-1620-4B00-8AAC-0DAECCFAFCBF}" presName="connSite2" presStyleCnt="0"/>
      <dgm:spPr bwMode="auto"/>
    </dgm:pt>
    <dgm:pt modelId="{93725624-6858-4D5E-AD46-0767CDF48821}" type="pres">
      <dgm:prSet presAssocID="{E3BC72B0-8C80-4A97-899B-6EC5823FDCBB}" presName="Name18" presStyleLbl="sibTrans2D1" presStyleIdx="1" presStyleCnt="3" custLinFactNeighborX="3781" custLinFactNeighborY="9919"/>
      <dgm:spPr bwMode="auto"/>
    </dgm:pt>
    <dgm:pt modelId="{AF6C27ED-7644-471D-AFC3-B2A5544572E9}" type="pres">
      <dgm:prSet presAssocID="{AA897FB3-50B3-4BB9-8795-ECDE1B0DF064}" presName="composite1" presStyleCnt="0"/>
      <dgm:spPr bwMode="auto"/>
    </dgm:pt>
    <dgm:pt modelId="{2CC63438-8D6C-4EA2-A7DB-333202E3D778}" type="pres">
      <dgm:prSet presAssocID="{AA897FB3-50B3-4BB9-8795-ECDE1B0DF064}" presName="dummyNode1" presStyleLbl="node1" presStyleIdx="1" presStyleCnt="4"/>
      <dgm:spPr bwMode="auto"/>
    </dgm:pt>
    <dgm:pt modelId="{833F2599-8507-4BD2-9B18-7068E84860FE}" type="pres">
      <dgm:prSet presAssocID="{AA897FB3-50B3-4BB9-8795-ECDE1B0DF064}" presName="childNode1" presStyleLbl="bgAcc1" presStyleIdx="2" presStyleCnt="4">
        <dgm:presLayoutVars>
          <dgm:bulletEnabled val="1"/>
        </dgm:presLayoutVars>
      </dgm:prSet>
      <dgm:spPr bwMode="auto"/>
    </dgm:pt>
    <dgm:pt modelId="{B4FE4784-E24B-466B-837C-2F8B174E8701}" type="pres">
      <dgm:prSet presAssocID="{AA897FB3-50B3-4BB9-8795-ECDE1B0DF064}" presName="childNode1tx" presStyleLbl="bgAcc1" presStyleIdx="2" presStyleCnt="4">
        <dgm:presLayoutVars>
          <dgm:bulletEnabled val="1"/>
        </dgm:presLayoutVars>
      </dgm:prSet>
      <dgm:spPr bwMode="auto"/>
    </dgm:pt>
    <dgm:pt modelId="{7444990E-F798-4682-85AD-AAFBF302396E}" type="pres">
      <dgm:prSet presAssocID="{AA897FB3-50B3-4BB9-8795-ECDE1B0DF064}" presName="parentNode1" presStyleLbl="node1" presStyleIdx="2" presStyleCnt="4">
        <dgm:presLayoutVars>
          <dgm:chMax val="1"/>
          <dgm:bulletEnabled val="1"/>
        </dgm:presLayoutVars>
      </dgm:prSet>
      <dgm:spPr bwMode="auto"/>
    </dgm:pt>
    <dgm:pt modelId="{86A122FC-74E4-41FA-8F45-861BB89A9111}" type="pres">
      <dgm:prSet presAssocID="{AA897FB3-50B3-4BB9-8795-ECDE1B0DF064}" presName="connSite1" presStyleCnt="0"/>
      <dgm:spPr bwMode="auto"/>
    </dgm:pt>
    <dgm:pt modelId="{5E00A858-132B-47CC-A772-589628AB8768}" type="pres">
      <dgm:prSet presAssocID="{1355D42D-E4DA-4B17-BD6F-163821C50B57}" presName="Name9" presStyleLbl="sibTrans2D1" presStyleIdx="2" presStyleCnt="3"/>
      <dgm:spPr bwMode="auto"/>
    </dgm:pt>
    <dgm:pt modelId="{F29F97C9-B494-43A0-8D86-8E68039F60E7}" type="pres">
      <dgm:prSet presAssocID="{83546B0E-BE34-4A74-AF2B-D7F027411F30}" presName="composite2" presStyleCnt="0"/>
      <dgm:spPr bwMode="auto"/>
    </dgm:pt>
    <dgm:pt modelId="{8FCEC0FB-3C41-402C-8267-E26AFE4641B6}" type="pres">
      <dgm:prSet presAssocID="{83546B0E-BE34-4A74-AF2B-D7F027411F30}" presName="dummyNode2" presStyleLbl="node1" presStyleIdx="2" presStyleCnt="4"/>
      <dgm:spPr bwMode="auto"/>
    </dgm:pt>
    <dgm:pt modelId="{24A2113F-1F44-4A07-B2E7-1F3B76C53351}" type="pres">
      <dgm:prSet presAssocID="{83546B0E-BE34-4A74-AF2B-D7F027411F30}" presName="childNode2" presStyleLbl="bgAcc1" presStyleIdx="3" presStyleCnt="4" custScaleY="202982" custLinFactNeighborX="5112" custLinFactNeighborY="27891">
        <dgm:presLayoutVars>
          <dgm:bulletEnabled val="1"/>
        </dgm:presLayoutVars>
      </dgm:prSet>
      <dgm:spPr bwMode="auto"/>
    </dgm:pt>
    <dgm:pt modelId="{A2E406A6-C3C2-4243-B7E8-EEB56A6FB33E}" type="pres">
      <dgm:prSet presAssocID="{83546B0E-BE34-4A74-AF2B-D7F027411F30}" presName="childNode2tx" presStyleLbl="bgAcc1" presStyleIdx="3" presStyleCnt="4">
        <dgm:presLayoutVars>
          <dgm:bulletEnabled val="1"/>
        </dgm:presLayoutVars>
      </dgm:prSet>
      <dgm:spPr bwMode="auto"/>
    </dgm:pt>
    <dgm:pt modelId="{2267A16E-4DC6-48B9-B72F-8FD5B828AFA0}" type="pres">
      <dgm:prSet presAssocID="{83546B0E-BE34-4A74-AF2B-D7F027411F30}" presName="parentNode2" presStyleLbl="node1" presStyleIdx="3" presStyleCnt="4" custLinFactNeighborX="-12940" custLinFactNeighborY="-65078">
        <dgm:presLayoutVars>
          <dgm:chMax val="0"/>
          <dgm:bulletEnabled val="1"/>
        </dgm:presLayoutVars>
      </dgm:prSet>
      <dgm:spPr bwMode="auto"/>
    </dgm:pt>
    <dgm:pt modelId="{86B14452-6161-4790-8CC7-BC35916C0CD0}" type="pres">
      <dgm:prSet presAssocID="{83546B0E-BE34-4A74-AF2B-D7F027411F30}" presName="connSite2" presStyleCnt="0"/>
      <dgm:spPr bwMode="auto"/>
    </dgm:pt>
  </dgm:ptLst>
  <dgm:cxnLst>
    <dgm:cxn modelId="{FD40B203-7793-4949-AD19-A86F36D17DDE}" srcId="{8BF74775-BBB1-481F-B30F-1FEDAD34E16F}" destId="{02244387-EBDE-4FEF-B1A0-C30FEE720ADE}" srcOrd="0" destOrd="0" parTransId="{723D0FD8-4CB3-4D11-96B5-775CB2764A89}" sibTransId="{02D95895-CB42-4B93-9CED-1C5C5BD998B9}"/>
    <dgm:cxn modelId="{36B01D05-0548-4A54-BFCB-B2E0C462EF81}" type="presOf" srcId="{AA897FB3-50B3-4BB9-8795-ECDE1B0DF064}" destId="{7444990E-F798-4682-85AD-AAFBF302396E}" srcOrd="0" destOrd="0" presId="urn:microsoft.com/office/officeart/2005/8/layout/hProcess4"/>
    <dgm:cxn modelId="{1D455C05-E715-4C61-94DC-451B0096E3CC}" type="presOf" srcId="{00D1510D-2CDB-4DC4-8AF7-B466831A325F}" destId="{833F2599-8507-4BD2-9B18-7068E84860FE}" srcOrd="0" destOrd="1" presId="urn:microsoft.com/office/officeart/2005/8/layout/hProcess4"/>
    <dgm:cxn modelId="{5C9D6C06-A0A6-44F7-9851-B4FB77528A42}" srcId="{83546B0E-BE34-4A74-AF2B-D7F027411F30}" destId="{41C532F8-35B4-452D-9B73-2015D1C8F90C}" srcOrd="3" destOrd="0" parTransId="{6F2B653F-4520-4CA4-9B22-04D3D75BC854}" sibTransId="{AE138370-7EFE-4423-B6B2-416A68A669E9}"/>
    <dgm:cxn modelId="{CDA6D606-1B9E-4132-8AEA-12A3349AACB2}" type="presOf" srcId="{AFDD0A56-2FB4-4450-8208-AEBE090763A9}" destId="{833F2599-8507-4BD2-9B18-7068E84860FE}" srcOrd="0" destOrd="0" presId="urn:microsoft.com/office/officeart/2005/8/layout/hProcess4"/>
    <dgm:cxn modelId="{8C5EE50C-F106-48FB-AAA9-63C934D6B055}" type="presOf" srcId="{00D1510D-2CDB-4DC4-8AF7-B466831A325F}" destId="{B4FE4784-E24B-466B-837C-2F8B174E8701}" srcOrd="1" destOrd="1" presId="urn:microsoft.com/office/officeart/2005/8/layout/hProcess4"/>
    <dgm:cxn modelId="{F4363012-38A3-4941-935A-D2F637918D29}" type="presOf" srcId="{245FB9B7-1620-4B00-8AAC-0DAECCFAFCBF}" destId="{DAEEF871-47C9-4E5C-AD86-C9F3D3134695}" srcOrd="0" destOrd="0" presId="urn:microsoft.com/office/officeart/2005/8/layout/hProcess4"/>
    <dgm:cxn modelId="{44020118-B683-4DB0-A44A-C23525A0FC69}" srcId="{83546B0E-BE34-4A74-AF2B-D7F027411F30}" destId="{8DBF96BC-CC2A-4CC3-87A0-07A429A1EC1C}" srcOrd="0" destOrd="0" parTransId="{99403645-3E47-4EB0-983B-D5F18E8D9AB6}" sibTransId="{66C78EC2-FE6F-4189-B998-0C9773EACBAF}"/>
    <dgm:cxn modelId="{15EB7A18-260A-4C95-AE30-D6188E4F315C}" type="presOf" srcId="{158124D9-BCA4-4220-9AC5-8E808996DB20}" destId="{10849676-3F39-4AD3-BE62-C66BCF8B9ED8}" srcOrd="0" destOrd="1" presId="urn:microsoft.com/office/officeart/2005/8/layout/hProcess4"/>
    <dgm:cxn modelId="{9334F820-A173-4E5F-9F3B-22A51C3F3285}" srcId="{8BF74775-BBB1-481F-B30F-1FEDAD34E16F}" destId="{158124D9-BCA4-4220-9AC5-8E808996DB20}" srcOrd="1" destOrd="0" parTransId="{E8052B71-E4A2-4148-B3F5-6E2E9477CFBC}" sibTransId="{284EF3BC-AAEA-40FF-B311-2B8E0FBE3A83}"/>
    <dgm:cxn modelId="{54EEF425-462E-4CC9-B1B2-65252EB127B3}" type="presOf" srcId="{84A4EFCC-3FB3-4DA3-AE55-61380654792C}" destId="{BF2B012D-2E25-4ED3-B5EF-546530C8E242}" srcOrd="1" destOrd="2" presId="urn:microsoft.com/office/officeart/2005/8/layout/hProcess4"/>
    <dgm:cxn modelId="{87985228-1B4D-4EFD-9ADF-714F50E4C1AB}" srcId="{8BF74775-BBB1-481F-B30F-1FEDAD34E16F}" destId="{8D30A9B0-8A9E-4E96-96E2-12672CF270CF}" srcOrd="2" destOrd="0" parTransId="{19217B65-B736-4E5A-B5E9-2DCAF1E75209}" sibTransId="{09EDA3C0-4C85-4145-AE58-670D0765E767}"/>
    <dgm:cxn modelId="{F478732C-CF57-4328-BDD8-D1C011141D0B}" type="presOf" srcId="{84DD7B76-FB6D-43BC-9147-029A674F6FFD}" destId="{833F2599-8507-4BD2-9B18-7068E84860FE}" srcOrd="0" destOrd="3" presId="urn:microsoft.com/office/officeart/2005/8/layout/hProcess4"/>
    <dgm:cxn modelId="{DB324631-BE71-4FF6-B770-8B2F26A93E36}" type="presOf" srcId="{99695E52-CCE5-4A89-A5FD-F0720911A862}" destId="{357E1BAC-BF29-4FBC-91D4-D2B742749807}" srcOrd="0" destOrd="0" presId="urn:microsoft.com/office/officeart/2005/8/layout/hProcess4"/>
    <dgm:cxn modelId="{FA254D31-1E07-4F89-8506-AD26AC5FC04D}" type="presOf" srcId="{8D30A9B0-8A9E-4E96-96E2-12672CF270CF}" destId="{10849676-3F39-4AD3-BE62-C66BCF8B9ED8}" srcOrd="0" destOrd="2" presId="urn:microsoft.com/office/officeart/2005/8/layout/hProcess4"/>
    <dgm:cxn modelId="{45607831-9ED0-47C9-8C42-59E2D20AD2D0}" type="presOf" srcId="{84DD7B76-FB6D-43BC-9147-029A674F6FFD}" destId="{B4FE4784-E24B-466B-837C-2F8B174E8701}" srcOrd="1" destOrd="3" presId="urn:microsoft.com/office/officeart/2005/8/layout/hProcess4"/>
    <dgm:cxn modelId="{17BE3E35-7B87-4B73-8B62-0CB1FA9360BE}" srcId="{C910E6F6-4D22-4D1A-BC53-562A06509C7A}" destId="{83546B0E-BE34-4A74-AF2B-D7F027411F30}" srcOrd="3" destOrd="0" parTransId="{8BDA38E6-6986-49BD-8D6F-C40A1C0CCB14}" sibTransId="{3C7F3995-6EA5-4F36-87C3-F76E90F902EA}"/>
    <dgm:cxn modelId="{A4219536-A24A-47A1-B489-3FDEC22CFB40}" type="presOf" srcId="{83546B0E-BE34-4A74-AF2B-D7F027411F30}" destId="{2267A16E-4DC6-48B9-B72F-8FD5B828AFA0}" srcOrd="0" destOrd="0" presId="urn:microsoft.com/office/officeart/2005/8/layout/hProcess4"/>
    <dgm:cxn modelId="{FD352C37-2E28-4A5B-B857-BF9F2A5DC853}" srcId="{AA897FB3-50B3-4BB9-8795-ECDE1B0DF064}" destId="{84DD7B76-FB6D-43BC-9147-029A674F6FFD}" srcOrd="3" destOrd="0" parTransId="{30C63E7C-1627-40F7-8C78-2C192AF94525}" sibTransId="{171B7DA0-2466-4A25-8744-862BD7CB374D}"/>
    <dgm:cxn modelId="{1CC0333E-9EB6-41D5-843A-802A598FBF91}" type="presOf" srcId="{8D30A9B0-8A9E-4E96-96E2-12672CF270CF}" destId="{17F097A4-48B0-4987-86ED-1FAAEB9B856E}" srcOrd="1" destOrd="2" presId="urn:microsoft.com/office/officeart/2005/8/layout/hProcess4"/>
    <dgm:cxn modelId="{D3B5C63E-15A4-4C7D-950D-3BC1260A5E73}" type="presOf" srcId="{373FBE08-9765-4396-9671-B568F34B21A4}" destId="{A158D869-2BE7-409A-9C8A-16D2FA275A4F}" srcOrd="0" destOrd="0" presId="urn:microsoft.com/office/officeart/2005/8/layout/hProcess4"/>
    <dgm:cxn modelId="{18D61040-75ED-4209-ABC7-B3666C6311BA}" type="presOf" srcId="{6D6E1991-6766-483F-8C87-D10837FB8168}" destId="{24A2113F-1F44-4A07-B2E7-1F3B76C53351}" srcOrd="0" destOrd="1" presId="urn:microsoft.com/office/officeart/2005/8/layout/hProcess4"/>
    <dgm:cxn modelId="{12EB2140-6B70-4C5F-A44F-AC0FA7057C62}" srcId="{AA897FB3-50B3-4BB9-8795-ECDE1B0DF064}" destId="{AF1F2E84-8942-474C-992D-3EDBFC9B725C}" srcOrd="2" destOrd="0" parTransId="{36FC8A0E-1363-4770-9D92-B774E43BCB50}" sibTransId="{F62AB6BC-B6CE-4CDD-BB3C-6B45573D6AB1}"/>
    <dgm:cxn modelId="{61C4D05E-3E71-43AC-8F45-B7ACD3E4A060}" srcId="{83546B0E-BE34-4A74-AF2B-D7F027411F30}" destId="{A741CDB4-A8A8-4E03-AE24-579E701621BF}" srcOrd="2" destOrd="0" parTransId="{F87005CB-9785-4944-842B-2A27498CA91B}" sibTransId="{D68B5AA6-D52C-4E7F-B345-A48D3EE9474C}"/>
    <dgm:cxn modelId="{D4251941-78B7-4B45-BD84-C865E9738051}" type="presOf" srcId="{AF1F2E84-8942-474C-992D-3EDBFC9B725C}" destId="{B4FE4784-E24B-466B-837C-2F8B174E8701}" srcOrd="1" destOrd="2" presId="urn:microsoft.com/office/officeart/2005/8/layout/hProcess4"/>
    <dgm:cxn modelId="{8F85EA43-F8C8-4EC3-A66B-B54C751D2823}" srcId="{83546B0E-BE34-4A74-AF2B-D7F027411F30}" destId="{6D6E1991-6766-483F-8C87-D10837FB8168}" srcOrd="1" destOrd="0" parTransId="{FA9C8F25-1F8D-4F72-9C51-F724AAF7A8E3}" sibTransId="{32A1A6A4-5D41-4930-A627-4E50E97AF7B5}"/>
    <dgm:cxn modelId="{A77C2345-AFEF-4369-A15D-D032E4426A77}" srcId="{245FB9B7-1620-4B00-8AAC-0DAECCFAFCBF}" destId="{84A4EFCC-3FB3-4DA3-AE55-61380654792C}" srcOrd="2" destOrd="0" parTransId="{FD618AEC-D657-4AD4-8040-8F293FA90D03}" sibTransId="{98247E20-0977-4480-9A92-156F4CCA8405}"/>
    <dgm:cxn modelId="{AACDEE47-BF31-4C39-B741-B52FF83F0747}" srcId="{245FB9B7-1620-4B00-8AAC-0DAECCFAFCBF}" destId="{373FBE08-9765-4396-9671-B568F34B21A4}" srcOrd="0" destOrd="0" parTransId="{7FC66036-7829-4B7E-80F6-88D80FA3F493}" sibTransId="{24D9180D-03F1-4743-84E8-7199A7D2CF80}"/>
    <dgm:cxn modelId="{8743BE6A-EB15-440F-8DA8-60EB1972CBDA}" type="presOf" srcId="{8DBF96BC-CC2A-4CC3-87A0-07A429A1EC1C}" destId="{A2E406A6-C3C2-4243-B7E8-EEB56A6FB33E}" srcOrd="1" destOrd="0" presId="urn:microsoft.com/office/officeart/2005/8/layout/hProcess4"/>
    <dgm:cxn modelId="{F794E56A-BB57-40BC-B6E5-EB9BFAE9BFB4}" type="presOf" srcId="{41C532F8-35B4-452D-9B73-2015D1C8F90C}" destId="{A2E406A6-C3C2-4243-B7E8-EEB56A6FB33E}" srcOrd="1" destOrd="3" presId="urn:microsoft.com/office/officeart/2005/8/layout/hProcess4"/>
    <dgm:cxn modelId="{FC62B254-E4BB-40AC-AB31-0DB4BAC6E6EA}" type="presOf" srcId="{02244387-EBDE-4FEF-B1A0-C30FEE720ADE}" destId="{10849676-3F39-4AD3-BE62-C66BCF8B9ED8}" srcOrd="0" destOrd="0" presId="urn:microsoft.com/office/officeart/2005/8/layout/hProcess4"/>
    <dgm:cxn modelId="{33350757-861B-4B25-A7B1-BEED5C54163F}" type="presOf" srcId="{AFDD0A56-2FB4-4450-8208-AEBE090763A9}" destId="{B4FE4784-E24B-466B-837C-2F8B174E8701}" srcOrd="1" destOrd="0" presId="urn:microsoft.com/office/officeart/2005/8/layout/hProcess4"/>
    <dgm:cxn modelId="{8FE7387B-BCB3-4BAA-9442-D9EE67A5B33B}" srcId="{245FB9B7-1620-4B00-8AAC-0DAECCFAFCBF}" destId="{42C4258C-F36F-469D-92EF-3B1B46BDEC67}" srcOrd="1" destOrd="0" parTransId="{841B656A-38A9-475B-84D3-7548A77FD7A2}" sibTransId="{B36984FB-3189-4183-8A84-AF8CFF29772E}"/>
    <dgm:cxn modelId="{5DF19D80-3733-4980-90C4-33499817AEC6}" type="presOf" srcId="{42C4258C-F36F-469D-92EF-3B1B46BDEC67}" destId="{A158D869-2BE7-409A-9C8A-16D2FA275A4F}" srcOrd="0" destOrd="1" presId="urn:microsoft.com/office/officeart/2005/8/layout/hProcess4"/>
    <dgm:cxn modelId="{C2CEB98A-F626-4233-AF37-68AA086E8A6B}" type="presOf" srcId="{41C532F8-35B4-452D-9B73-2015D1C8F90C}" destId="{24A2113F-1F44-4A07-B2E7-1F3B76C53351}" srcOrd="0" destOrd="3" presId="urn:microsoft.com/office/officeart/2005/8/layout/hProcess4"/>
    <dgm:cxn modelId="{1F537495-1BED-48D6-9123-69CD842D013D}" type="presOf" srcId="{84A4EFCC-3FB3-4DA3-AE55-61380654792C}" destId="{A158D869-2BE7-409A-9C8A-16D2FA275A4F}" srcOrd="0" destOrd="2" presId="urn:microsoft.com/office/officeart/2005/8/layout/hProcess4"/>
    <dgm:cxn modelId="{C7E5A296-04D9-4BB9-9844-B9F986BA2055}" type="presOf" srcId="{42C4258C-F36F-469D-92EF-3B1B46BDEC67}" destId="{BF2B012D-2E25-4ED3-B5EF-546530C8E242}" srcOrd="1" destOrd="1" presId="urn:microsoft.com/office/officeart/2005/8/layout/hProcess4"/>
    <dgm:cxn modelId="{88F92D98-C7F9-4790-886F-B51A49FC3EDD}" srcId="{AA897FB3-50B3-4BB9-8795-ECDE1B0DF064}" destId="{00D1510D-2CDB-4DC4-8AF7-B466831A325F}" srcOrd="1" destOrd="0" parTransId="{86CC2AA9-23D0-4BB4-A8C2-4736E18728AA}" sibTransId="{9EEC5227-84C4-42B6-8CA8-28B4DEC9CDC6}"/>
    <dgm:cxn modelId="{AAD8239A-74A8-4337-81A2-8D2E1648AF64}" type="presOf" srcId="{A741CDB4-A8A8-4E03-AE24-579E701621BF}" destId="{24A2113F-1F44-4A07-B2E7-1F3B76C53351}" srcOrd="0" destOrd="2" presId="urn:microsoft.com/office/officeart/2005/8/layout/hProcess4"/>
    <dgm:cxn modelId="{C5FF089D-C68D-4D9C-8856-B8302CC3DB17}" type="presOf" srcId="{C910E6F6-4D22-4D1A-BC53-562A06509C7A}" destId="{C1674296-7C2D-47C0-8117-373FB1BD4E97}" srcOrd="0" destOrd="0" presId="urn:microsoft.com/office/officeart/2005/8/layout/hProcess4"/>
    <dgm:cxn modelId="{E97B899F-0293-4DDA-983B-AAFC9D06B1E7}" type="presOf" srcId="{1355D42D-E4DA-4B17-BD6F-163821C50B57}" destId="{5E00A858-132B-47CC-A772-589628AB8768}" srcOrd="0" destOrd="0" presId="urn:microsoft.com/office/officeart/2005/8/layout/hProcess4"/>
    <dgm:cxn modelId="{315A28A6-9D4C-4E5B-98DE-259ED4F911D5}" type="presOf" srcId="{AF1F2E84-8942-474C-992D-3EDBFC9B725C}" destId="{833F2599-8507-4BD2-9B18-7068E84860FE}" srcOrd="0" destOrd="2" presId="urn:microsoft.com/office/officeart/2005/8/layout/hProcess4"/>
    <dgm:cxn modelId="{8CEDEFA7-4514-4A42-9A22-AFF93C9A1C8C}" srcId="{C910E6F6-4D22-4D1A-BC53-562A06509C7A}" destId="{AA897FB3-50B3-4BB9-8795-ECDE1B0DF064}" srcOrd="2" destOrd="0" parTransId="{99693E00-87CA-4E8E-B49A-CCD15FAE32EF}" sibTransId="{1355D42D-E4DA-4B17-BD6F-163821C50B57}"/>
    <dgm:cxn modelId="{166D7AB1-715B-4A24-AD55-F478F08379BA}" type="presOf" srcId="{8DBF96BC-CC2A-4CC3-87A0-07A429A1EC1C}" destId="{24A2113F-1F44-4A07-B2E7-1F3B76C53351}" srcOrd="0" destOrd="0" presId="urn:microsoft.com/office/officeart/2005/8/layout/hProcess4"/>
    <dgm:cxn modelId="{293C63B2-912D-4FC2-8A04-5DC677FDC3EB}" type="presOf" srcId="{E3BC72B0-8C80-4A97-899B-6EC5823FDCBB}" destId="{93725624-6858-4D5E-AD46-0767CDF48821}" srcOrd="0" destOrd="0" presId="urn:microsoft.com/office/officeart/2005/8/layout/hProcess4"/>
    <dgm:cxn modelId="{07DCC2C4-85CF-4748-BC31-2A89FEE4E12C}" type="presOf" srcId="{158124D9-BCA4-4220-9AC5-8E808996DB20}" destId="{17F097A4-48B0-4987-86ED-1FAAEB9B856E}" srcOrd="1" destOrd="1" presId="urn:microsoft.com/office/officeart/2005/8/layout/hProcess4"/>
    <dgm:cxn modelId="{832954CE-1413-4A2A-B1A5-EBF70D7E24B8}" type="presOf" srcId="{02244387-EBDE-4FEF-B1A0-C30FEE720ADE}" destId="{17F097A4-48B0-4987-86ED-1FAAEB9B856E}" srcOrd="1" destOrd="0" presId="urn:microsoft.com/office/officeart/2005/8/layout/hProcess4"/>
    <dgm:cxn modelId="{76FCFED0-9D61-427F-8202-9822AD44589D}" type="presOf" srcId="{8BF74775-BBB1-481F-B30F-1FEDAD34E16F}" destId="{38A8EA5A-2C28-4257-8BA4-1BB8968ADA1B}" srcOrd="0" destOrd="0" presId="urn:microsoft.com/office/officeart/2005/8/layout/hProcess4"/>
    <dgm:cxn modelId="{B5C2B3DC-D2E8-4A3E-A727-8916FE7315F3}" type="presOf" srcId="{A741CDB4-A8A8-4E03-AE24-579E701621BF}" destId="{A2E406A6-C3C2-4243-B7E8-EEB56A6FB33E}" srcOrd="1" destOrd="2" presId="urn:microsoft.com/office/officeart/2005/8/layout/hProcess4"/>
    <dgm:cxn modelId="{035EC0DE-49D1-4256-B931-91800C01BD60}" type="presOf" srcId="{373FBE08-9765-4396-9671-B568F34B21A4}" destId="{BF2B012D-2E25-4ED3-B5EF-546530C8E242}" srcOrd="1" destOrd="0" presId="urn:microsoft.com/office/officeart/2005/8/layout/hProcess4"/>
    <dgm:cxn modelId="{6077EBEB-8E31-4E27-A7D4-C6D0D4B15A2E}" srcId="{C910E6F6-4D22-4D1A-BC53-562A06509C7A}" destId="{245FB9B7-1620-4B00-8AAC-0DAECCFAFCBF}" srcOrd="1" destOrd="0" parTransId="{AFD26BEA-9785-4B74-B7CE-D02CA2DF0C13}" sibTransId="{E3BC72B0-8C80-4A97-899B-6EC5823FDCBB}"/>
    <dgm:cxn modelId="{1DAD87F6-5294-47A5-A3A1-5A1D0632BF83}" srcId="{C910E6F6-4D22-4D1A-BC53-562A06509C7A}" destId="{8BF74775-BBB1-481F-B30F-1FEDAD34E16F}" srcOrd="0" destOrd="0" parTransId="{6A3C825E-3A7B-4BE4-98AB-3BDCB27851EF}" sibTransId="{99695E52-CCE5-4A89-A5FD-F0720911A862}"/>
    <dgm:cxn modelId="{C10888F9-A561-4F1D-85FB-B9921590B3B8}" type="presOf" srcId="{6D6E1991-6766-483F-8C87-D10837FB8168}" destId="{A2E406A6-C3C2-4243-B7E8-EEB56A6FB33E}" srcOrd="1" destOrd="1" presId="urn:microsoft.com/office/officeart/2005/8/layout/hProcess4"/>
    <dgm:cxn modelId="{3A62C9F9-4EC6-4DE2-ADFF-32A13453F7C6}" srcId="{AA897FB3-50B3-4BB9-8795-ECDE1B0DF064}" destId="{AFDD0A56-2FB4-4450-8208-AEBE090763A9}" srcOrd="0" destOrd="0" parTransId="{499FE7EA-7BA9-4FC4-AB2E-36F1D392E15D}" sibTransId="{E03B04AE-C281-471D-B709-1B43C23D7C9A}"/>
    <dgm:cxn modelId="{990868B0-3250-40E3-BB70-75AA6A7D06F1}" type="presParOf" srcId="{C1674296-7C2D-47C0-8117-373FB1BD4E97}" destId="{950E5C6B-9062-4BD3-B5E3-EC9851310777}" srcOrd="0" destOrd="0" presId="urn:microsoft.com/office/officeart/2005/8/layout/hProcess4"/>
    <dgm:cxn modelId="{C73A2017-E1C8-48EA-AF03-73DBAB967DA1}" type="presParOf" srcId="{C1674296-7C2D-47C0-8117-373FB1BD4E97}" destId="{3CA7B379-269F-4379-8828-80DC8FD4548D}" srcOrd="1" destOrd="0" presId="urn:microsoft.com/office/officeart/2005/8/layout/hProcess4"/>
    <dgm:cxn modelId="{3C94C581-EBC4-4DDB-8EE3-96642981DD01}" type="presParOf" srcId="{C1674296-7C2D-47C0-8117-373FB1BD4E97}" destId="{289A8CE7-CF73-4CDF-8F9A-6E7675EF1CB6}" srcOrd="2" destOrd="0" presId="urn:microsoft.com/office/officeart/2005/8/layout/hProcess4"/>
    <dgm:cxn modelId="{D29EDBD8-2BE3-410F-A803-EB72061E3C55}" type="presParOf" srcId="{289A8CE7-CF73-4CDF-8F9A-6E7675EF1CB6}" destId="{03A599D3-9FCB-4D1C-9706-8A085751D94B}" srcOrd="0" destOrd="0" presId="urn:microsoft.com/office/officeart/2005/8/layout/hProcess4"/>
    <dgm:cxn modelId="{22642975-1942-4347-AD2C-532987DF73AD}" type="presParOf" srcId="{03A599D3-9FCB-4D1C-9706-8A085751D94B}" destId="{715706F5-84C0-4E0F-A8E3-C07F6A93BCF9}" srcOrd="0" destOrd="0" presId="urn:microsoft.com/office/officeart/2005/8/layout/hProcess4"/>
    <dgm:cxn modelId="{8146FCAD-065C-4EAB-B0FC-0F46D6EC11DE}" type="presParOf" srcId="{03A599D3-9FCB-4D1C-9706-8A085751D94B}" destId="{10849676-3F39-4AD3-BE62-C66BCF8B9ED8}" srcOrd="1" destOrd="0" presId="urn:microsoft.com/office/officeart/2005/8/layout/hProcess4"/>
    <dgm:cxn modelId="{6192056F-182C-4BEB-8F6B-1A48F71135F3}" type="presParOf" srcId="{03A599D3-9FCB-4D1C-9706-8A085751D94B}" destId="{17F097A4-48B0-4987-86ED-1FAAEB9B856E}" srcOrd="2" destOrd="0" presId="urn:microsoft.com/office/officeart/2005/8/layout/hProcess4"/>
    <dgm:cxn modelId="{31C95884-B540-4F8C-9AEF-8F5ADF436A97}" type="presParOf" srcId="{03A599D3-9FCB-4D1C-9706-8A085751D94B}" destId="{38A8EA5A-2C28-4257-8BA4-1BB8968ADA1B}" srcOrd="3" destOrd="0" presId="urn:microsoft.com/office/officeart/2005/8/layout/hProcess4"/>
    <dgm:cxn modelId="{E85A5DDB-6028-42D8-AEBC-CAEE6E713E48}" type="presParOf" srcId="{03A599D3-9FCB-4D1C-9706-8A085751D94B}" destId="{15867D70-05D2-4B73-B4A6-0CBB51626964}" srcOrd="4" destOrd="0" presId="urn:microsoft.com/office/officeart/2005/8/layout/hProcess4"/>
    <dgm:cxn modelId="{68D1EE5E-3151-40F2-A67B-1B6D6838F80B}" type="presParOf" srcId="{289A8CE7-CF73-4CDF-8F9A-6E7675EF1CB6}" destId="{357E1BAC-BF29-4FBC-91D4-D2B742749807}" srcOrd="1" destOrd="0" presId="urn:microsoft.com/office/officeart/2005/8/layout/hProcess4"/>
    <dgm:cxn modelId="{A143E2A4-5604-4B50-A8FC-73FC3FB9DADB}" type="presParOf" srcId="{289A8CE7-CF73-4CDF-8F9A-6E7675EF1CB6}" destId="{35DDE073-2F0E-422B-ACF3-EA8A9D7E1FE8}" srcOrd="2" destOrd="0" presId="urn:microsoft.com/office/officeart/2005/8/layout/hProcess4"/>
    <dgm:cxn modelId="{0B3AF705-C1DC-4D73-B9A2-3C18E06AE747}" type="presParOf" srcId="{35DDE073-2F0E-422B-ACF3-EA8A9D7E1FE8}" destId="{145C872D-A48D-4911-86A4-A7DAFEF11066}" srcOrd="0" destOrd="0" presId="urn:microsoft.com/office/officeart/2005/8/layout/hProcess4"/>
    <dgm:cxn modelId="{B1F11C1A-A91F-43EE-A620-354685539C04}" type="presParOf" srcId="{35DDE073-2F0E-422B-ACF3-EA8A9D7E1FE8}" destId="{A158D869-2BE7-409A-9C8A-16D2FA275A4F}" srcOrd="1" destOrd="0" presId="urn:microsoft.com/office/officeart/2005/8/layout/hProcess4"/>
    <dgm:cxn modelId="{AD2DE7BA-08E1-4295-8987-33982D36ED97}" type="presParOf" srcId="{35DDE073-2F0E-422B-ACF3-EA8A9D7E1FE8}" destId="{BF2B012D-2E25-4ED3-B5EF-546530C8E242}" srcOrd="2" destOrd="0" presId="urn:microsoft.com/office/officeart/2005/8/layout/hProcess4"/>
    <dgm:cxn modelId="{8E7A0191-0B79-4209-B555-5E025219D9FC}" type="presParOf" srcId="{35DDE073-2F0E-422B-ACF3-EA8A9D7E1FE8}" destId="{DAEEF871-47C9-4E5C-AD86-C9F3D3134695}" srcOrd="3" destOrd="0" presId="urn:microsoft.com/office/officeart/2005/8/layout/hProcess4"/>
    <dgm:cxn modelId="{67D9E188-466B-4DF8-80BA-5731189D0A74}" type="presParOf" srcId="{35DDE073-2F0E-422B-ACF3-EA8A9D7E1FE8}" destId="{13D998B4-FF2E-4457-9AA9-4ACF3BFEA230}" srcOrd="4" destOrd="0" presId="urn:microsoft.com/office/officeart/2005/8/layout/hProcess4"/>
    <dgm:cxn modelId="{D474A683-24C4-47A8-A466-1483A87F8AF6}" type="presParOf" srcId="{289A8CE7-CF73-4CDF-8F9A-6E7675EF1CB6}" destId="{93725624-6858-4D5E-AD46-0767CDF48821}" srcOrd="3" destOrd="0" presId="urn:microsoft.com/office/officeart/2005/8/layout/hProcess4"/>
    <dgm:cxn modelId="{A6A8B93C-74DC-4C03-B4BE-ECA12D95FADA}" type="presParOf" srcId="{289A8CE7-CF73-4CDF-8F9A-6E7675EF1CB6}" destId="{AF6C27ED-7644-471D-AFC3-B2A5544572E9}" srcOrd="4" destOrd="0" presId="urn:microsoft.com/office/officeart/2005/8/layout/hProcess4"/>
    <dgm:cxn modelId="{A1D01BE2-B9A1-4EEB-8F2C-B9176F03F2A6}" type="presParOf" srcId="{AF6C27ED-7644-471D-AFC3-B2A5544572E9}" destId="{2CC63438-8D6C-4EA2-A7DB-333202E3D778}" srcOrd="0" destOrd="0" presId="urn:microsoft.com/office/officeart/2005/8/layout/hProcess4"/>
    <dgm:cxn modelId="{D0785FD3-F0D8-40CD-860A-B3C11A25078F}" type="presParOf" srcId="{AF6C27ED-7644-471D-AFC3-B2A5544572E9}" destId="{833F2599-8507-4BD2-9B18-7068E84860FE}" srcOrd="1" destOrd="0" presId="urn:microsoft.com/office/officeart/2005/8/layout/hProcess4"/>
    <dgm:cxn modelId="{DF695ABD-6C63-4223-A882-F20265C23AC3}" type="presParOf" srcId="{AF6C27ED-7644-471D-AFC3-B2A5544572E9}" destId="{B4FE4784-E24B-466B-837C-2F8B174E8701}" srcOrd="2" destOrd="0" presId="urn:microsoft.com/office/officeart/2005/8/layout/hProcess4"/>
    <dgm:cxn modelId="{C9DA57AC-BF08-4FA2-85C3-F820CAFC1676}" type="presParOf" srcId="{AF6C27ED-7644-471D-AFC3-B2A5544572E9}" destId="{7444990E-F798-4682-85AD-AAFBF302396E}" srcOrd="3" destOrd="0" presId="urn:microsoft.com/office/officeart/2005/8/layout/hProcess4"/>
    <dgm:cxn modelId="{79ACC53F-F6B3-4851-9D56-D8DA324854FD}" type="presParOf" srcId="{AF6C27ED-7644-471D-AFC3-B2A5544572E9}" destId="{86A122FC-74E4-41FA-8F45-861BB89A9111}" srcOrd="4" destOrd="0" presId="urn:microsoft.com/office/officeart/2005/8/layout/hProcess4"/>
    <dgm:cxn modelId="{AF77105F-7199-4E2A-94CD-CDF91480F23D}" type="presParOf" srcId="{289A8CE7-CF73-4CDF-8F9A-6E7675EF1CB6}" destId="{5E00A858-132B-47CC-A772-589628AB8768}" srcOrd="5" destOrd="0" presId="urn:microsoft.com/office/officeart/2005/8/layout/hProcess4"/>
    <dgm:cxn modelId="{8B293970-1BCE-47CC-B66A-76CCBE2A9930}" type="presParOf" srcId="{289A8CE7-CF73-4CDF-8F9A-6E7675EF1CB6}" destId="{F29F97C9-B494-43A0-8D86-8E68039F60E7}" srcOrd="6" destOrd="0" presId="urn:microsoft.com/office/officeart/2005/8/layout/hProcess4"/>
    <dgm:cxn modelId="{39320593-A893-400B-B1D2-387E86537DA4}" type="presParOf" srcId="{F29F97C9-B494-43A0-8D86-8E68039F60E7}" destId="{8FCEC0FB-3C41-402C-8267-E26AFE4641B6}" srcOrd="0" destOrd="0" presId="urn:microsoft.com/office/officeart/2005/8/layout/hProcess4"/>
    <dgm:cxn modelId="{4D2E8647-4F0E-4809-99EF-7D4138BDF24C}" type="presParOf" srcId="{F29F97C9-B494-43A0-8D86-8E68039F60E7}" destId="{24A2113F-1F44-4A07-B2E7-1F3B76C53351}" srcOrd="1" destOrd="0" presId="urn:microsoft.com/office/officeart/2005/8/layout/hProcess4"/>
    <dgm:cxn modelId="{16710D82-30BF-4FB7-A0D2-CE37E9072E60}" type="presParOf" srcId="{F29F97C9-B494-43A0-8D86-8E68039F60E7}" destId="{A2E406A6-C3C2-4243-B7E8-EEB56A6FB33E}" srcOrd="2" destOrd="0" presId="urn:microsoft.com/office/officeart/2005/8/layout/hProcess4"/>
    <dgm:cxn modelId="{8FE43897-6C3F-4A71-BEEC-F2D361EF7A97}" type="presParOf" srcId="{F29F97C9-B494-43A0-8D86-8E68039F60E7}" destId="{2267A16E-4DC6-48B9-B72F-8FD5B828AFA0}" srcOrd="3" destOrd="0" presId="urn:microsoft.com/office/officeart/2005/8/layout/hProcess4"/>
    <dgm:cxn modelId="{786D46B1-1AFB-41B3-8167-CB6F8E0670E2}" type="presParOf" srcId="{F29F97C9-B494-43A0-8D86-8E68039F60E7}" destId="{86B14452-6161-4790-8CC7-BC35916C0C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7B6912-4D7B-4E16-9979-ADB4910D8082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315B73E-54E0-4F20-90DD-91F5795DE7DE}">
      <dgm:prSet phldrT=""/>
      <dgm:spPr bwMode="auto"/>
      <dgm:t>
        <a:bodyPr/>
        <a:lstStyle/>
        <a:p>
          <a:pPr>
            <a:defRPr/>
          </a:pPr>
          <a:r>
            <a:rPr lang="ru-RU" b="1"/>
            <a:t>Основные стратегии управления рисками</a:t>
          </a:r>
          <a:endParaRPr/>
        </a:p>
      </dgm:t>
    </dgm:pt>
    <dgm:pt modelId="{3365451A-AD20-443A-8F43-0144A55AEDF8}" type="parTrans" cxnId="{8A2374A3-D463-465A-8CCB-697FC2A8AD4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F5AEE86-E291-41FB-B573-CDE895A7578E}" type="sibTrans" cxnId="{8A2374A3-D463-465A-8CCB-697FC2A8AD4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75E08F-8090-496D-AA97-7339F96D6AC2}">
      <dgm:prSet phldrT=""/>
      <dgm:spPr bwMode="auto"/>
      <dgm:t>
        <a:bodyPr/>
        <a:lstStyle/>
        <a:p>
          <a:pPr>
            <a:defRPr/>
          </a:pPr>
          <a:r>
            <a:rPr lang="ru-RU" b="1"/>
            <a:t>Избежание (Avoidance)</a:t>
          </a:r>
          <a:endParaRPr lang="ru-RU"/>
        </a:p>
      </dgm:t>
    </dgm:pt>
    <dgm:pt modelId="{7D8487F8-615B-4B20-8CBF-879C383B7225}" type="parTrans" cxnId="{9A7B37E7-A41B-4117-9B6A-5B4F7198533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A1B35C4-6FCE-49CB-B0F3-185D3419209C}" type="sibTrans" cxnId="{9A7B37E7-A41B-4117-9B6A-5B4F7198533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E2CBA5-8D0F-4771-A73A-2AE0C82672C0}">
      <dgm:prSet phldrT=""/>
      <dgm:spPr bwMode="auto">
        <a:solidFill>
          <a:schemeClr val="accent2"/>
        </a:solidFill>
      </dgm:spPr>
      <dgm:t>
        <a:bodyPr/>
        <a:lstStyle/>
        <a:p>
          <a:pPr>
            <a:defRPr/>
          </a:pPr>
          <a:r>
            <a:rPr lang="ru-RU" b="1"/>
            <a:t>Минимизация (Mitigation)</a:t>
          </a:r>
          <a:endParaRPr lang="ru-RU"/>
        </a:p>
      </dgm:t>
    </dgm:pt>
    <dgm:pt modelId="{CBBACE3A-9287-4B42-9343-8C2611577340}" type="parTrans" cxnId="{EE7380A7-C50B-4D3F-8B78-F3E37CB53A4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AA40609-4986-48C6-989B-D887AE1157D6}" type="sibTrans" cxnId="{EE7380A7-C50B-4D3F-8B78-F3E37CB53A4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DA9F5FD-AEEF-49BF-8507-D63D0B8B5EFF}">
      <dgm:prSet phldrT=""/>
      <dgm:spPr bwMode="auto">
        <a:solidFill>
          <a:schemeClr val="accent5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Принятие (Acceptance)</a:t>
          </a:r>
          <a:endParaRPr lang="ru-RU">
            <a:solidFill>
              <a:schemeClr val="tx1"/>
            </a:solidFill>
          </a:endParaRPr>
        </a:p>
      </dgm:t>
    </dgm:pt>
    <dgm:pt modelId="{5E1BD07C-8F5D-46F8-BC5A-8D3FD7CB1AC1}" type="parTrans" cxnId="{DBAF9B79-5651-4CFA-8E8B-F688A2E717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A2428D7-6DA6-4903-80A4-2C7E583442A9}" type="sibTrans" cxnId="{DBAF9B79-5651-4CFA-8E8B-F688A2E717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8B27D5B-EE74-48D4-8A1D-1DFC311946C1}">
      <dgm:prSet phldrT="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Передача (Transfer)</a:t>
          </a:r>
          <a:endParaRPr lang="ru-RU">
            <a:solidFill>
              <a:schemeClr val="tx1"/>
            </a:solidFill>
          </a:endParaRPr>
        </a:p>
      </dgm:t>
    </dgm:pt>
    <dgm:pt modelId="{7A2EFEA1-89D0-4388-AD0A-BB443BCED51D}" type="parTrans" cxnId="{BD60C3FE-D343-424E-8B63-5EF0BCC6F25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BD172D-E152-4277-B23C-BAD47177B1AB}" type="sibTrans" cxnId="{BD60C3FE-D343-424E-8B63-5EF0BCC6F25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F39DBD-EE73-4701-AC3B-0BB947676A68}" type="pres">
      <dgm:prSet presAssocID="{647B6912-4D7B-4E16-9979-ADB4910D8082}" presName="diagram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4543304F-5208-41D2-B501-3A8423A62987}" type="pres">
      <dgm:prSet presAssocID="{647B6912-4D7B-4E16-9979-ADB4910D8082}" presName="matrix" presStyleCnt="0"/>
      <dgm:spPr bwMode="auto"/>
    </dgm:pt>
    <dgm:pt modelId="{C8C0B488-2505-4869-A119-F214B61ED7A5}" type="pres">
      <dgm:prSet presAssocID="{647B6912-4D7B-4E16-9979-ADB4910D8082}" presName="tile1" presStyleLbl="node1" presStyleIdx="0" presStyleCnt="4"/>
      <dgm:spPr bwMode="auto"/>
    </dgm:pt>
    <dgm:pt modelId="{A3B3FD07-8713-4889-B2FE-A488B05DB27A}" type="pres">
      <dgm:prSet presAssocID="{647B6912-4D7B-4E16-9979-ADB4910D8082}" presName="tile1text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4BE24E5D-DECB-434E-8F84-6266EA678D09}" type="pres">
      <dgm:prSet presAssocID="{647B6912-4D7B-4E16-9979-ADB4910D8082}" presName="tile2" presStyleLbl="node1" presStyleIdx="1" presStyleCnt="4"/>
      <dgm:spPr bwMode="auto"/>
    </dgm:pt>
    <dgm:pt modelId="{EA2BB414-98CD-4BB9-940F-9277CD8639DA}" type="pres">
      <dgm:prSet presAssocID="{647B6912-4D7B-4E16-9979-ADB4910D8082}" presName="tile2text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70B55C4F-242E-43BA-913D-91C808308277}" type="pres">
      <dgm:prSet presAssocID="{647B6912-4D7B-4E16-9979-ADB4910D8082}" presName="tile3" presStyleLbl="node1" presStyleIdx="2" presStyleCnt="4"/>
      <dgm:spPr bwMode="auto"/>
    </dgm:pt>
    <dgm:pt modelId="{8717BCA9-8E67-4A97-B5BA-54B6845487E2}" type="pres">
      <dgm:prSet presAssocID="{647B6912-4D7B-4E16-9979-ADB4910D8082}" presName="tile3text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8398BC51-A859-421A-A9FA-B54EB3453E5F}" type="pres">
      <dgm:prSet presAssocID="{647B6912-4D7B-4E16-9979-ADB4910D8082}" presName="tile4" presStyleLbl="node1" presStyleIdx="3" presStyleCnt="4"/>
      <dgm:spPr bwMode="auto"/>
    </dgm:pt>
    <dgm:pt modelId="{5C4BFBBB-83BE-4D2A-82A5-F54D7649DB53}" type="pres">
      <dgm:prSet presAssocID="{647B6912-4D7B-4E16-9979-ADB4910D8082}" presName="tile4text" presStyleLbl="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4540A21B-6E7C-4846-8784-56515B0A94CD}" type="pres">
      <dgm:prSet presAssocID="{647B6912-4D7B-4E16-9979-ADB4910D8082}" presName="centerTile" presStyleLbl="fgShp" presStyleIdx="0" presStyleCnt="1">
        <dgm:presLayoutVars>
          <dgm:chMax val="0"/>
          <dgm:chPref val="0"/>
        </dgm:presLayoutVars>
      </dgm:prSet>
      <dgm:spPr bwMode="auto"/>
    </dgm:pt>
  </dgm:ptLst>
  <dgm:cxnLst>
    <dgm:cxn modelId="{3F684C02-F94F-4E97-A1A4-E5AD29D7E4B9}" type="presOf" srcId="{5975E08F-8090-496D-AA97-7339F96D6AC2}" destId="{A3B3FD07-8713-4889-B2FE-A488B05DB27A}" srcOrd="1" destOrd="0" presId="urn:microsoft.com/office/officeart/2005/8/layout/matrix1"/>
    <dgm:cxn modelId="{08FE8615-88EB-48FA-A919-6D7E2F5DD009}" type="presOf" srcId="{6DA9F5FD-AEEF-49BF-8507-D63D0B8B5EFF}" destId="{8717BCA9-8E67-4A97-B5BA-54B6845487E2}" srcOrd="1" destOrd="0" presId="urn:microsoft.com/office/officeart/2005/8/layout/matrix1"/>
    <dgm:cxn modelId="{9CE69321-D90F-4F6D-8490-0CD9A3754BFE}" type="presOf" srcId="{F8B27D5B-EE74-48D4-8A1D-1DFC311946C1}" destId="{5C4BFBBB-83BE-4D2A-82A5-F54D7649DB53}" srcOrd="1" destOrd="0" presId="urn:microsoft.com/office/officeart/2005/8/layout/matrix1"/>
    <dgm:cxn modelId="{DBAF9B79-5651-4CFA-8E8B-F688A2E71775}" srcId="{E315B73E-54E0-4F20-90DD-91F5795DE7DE}" destId="{6DA9F5FD-AEEF-49BF-8507-D63D0B8B5EFF}" srcOrd="2" destOrd="0" parTransId="{5E1BD07C-8F5D-46F8-BC5A-8D3FD7CB1AC1}" sibTransId="{3A2428D7-6DA6-4903-80A4-2C7E583442A9}"/>
    <dgm:cxn modelId="{07414A90-8D13-4BF3-B290-0035AA82938F}" type="presOf" srcId="{77E2CBA5-8D0F-4771-A73A-2AE0C82672C0}" destId="{EA2BB414-98CD-4BB9-940F-9277CD8639DA}" srcOrd="1" destOrd="0" presId="urn:microsoft.com/office/officeart/2005/8/layout/matrix1"/>
    <dgm:cxn modelId="{8A2374A3-D463-465A-8CCB-697FC2A8AD48}" srcId="{647B6912-4D7B-4E16-9979-ADB4910D8082}" destId="{E315B73E-54E0-4F20-90DD-91F5795DE7DE}" srcOrd="0" destOrd="0" parTransId="{3365451A-AD20-443A-8F43-0144A55AEDF8}" sibTransId="{5F5AEE86-E291-41FB-B573-CDE895A7578E}"/>
    <dgm:cxn modelId="{EE7380A7-C50B-4D3F-8B78-F3E37CB53A4F}" srcId="{E315B73E-54E0-4F20-90DD-91F5795DE7DE}" destId="{77E2CBA5-8D0F-4771-A73A-2AE0C82672C0}" srcOrd="1" destOrd="0" parTransId="{CBBACE3A-9287-4B42-9343-8C2611577340}" sibTransId="{1AA40609-4986-48C6-989B-D887AE1157D6}"/>
    <dgm:cxn modelId="{72165DCC-D58C-43B3-A470-3B0B5BFD2EAA}" type="presOf" srcId="{E315B73E-54E0-4F20-90DD-91F5795DE7DE}" destId="{4540A21B-6E7C-4846-8784-56515B0A94CD}" srcOrd="0" destOrd="0" presId="urn:microsoft.com/office/officeart/2005/8/layout/matrix1"/>
    <dgm:cxn modelId="{DCC195D5-62AA-499C-960F-4E5AF10E70AD}" type="presOf" srcId="{F8B27D5B-EE74-48D4-8A1D-1DFC311946C1}" destId="{8398BC51-A859-421A-A9FA-B54EB3453E5F}" srcOrd="0" destOrd="0" presId="urn:microsoft.com/office/officeart/2005/8/layout/matrix1"/>
    <dgm:cxn modelId="{ADE1A9D7-26FB-4918-B00F-6AC40BA51E19}" type="presOf" srcId="{647B6912-4D7B-4E16-9979-ADB4910D8082}" destId="{AFF39DBD-EE73-4701-AC3B-0BB947676A68}" srcOrd="0" destOrd="0" presId="urn:microsoft.com/office/officeart/2005/8/layout/matrix1"/>
    <dgm:cxn modelId="{03F1B7DB-BFDD-453A-BC40-35F0158B8A95}" type="presOf" srcId="{6DA9F5FD-AEEF-49BF-8507-D63D0B8B5EFF}" destId="{70B55C4F-242E-43BA-913D-91C808308277}" srcOrd="0" destOrd="0" presId="urn:microsoft.com/office/officeart/2005/8/layout/matrix1"/>
    <dgm:cxn modelId="{9A7B37E7-A41B-4117-9B6A-5B4F7198533E}" srcId="{E315B73E-54E0-4F20-90DD-91F5795DE7DE}" destId="{5975E08F-8090-496D-AA97-7339F96D6AC2}" srcOrd="0" destOrd="0" parTransId="{7D8487F8-615B-4B20-8CBF-879C383B7225}" sibTransId="{9A1B35C4-6FCE-49CB-B0F3-185D3419209C}"/>
    <dgm:cxn modelId="{29073CF3-0AAF-44DF-83DF-A5E515BAA191}" type="presOf" srcId="{5975E08F-8090-496D-AA97-7339F96D6AC2}" destId="{C8C0B488-2505-4869-A119-F214B61ED7A5}" srcOrd="0" destOrd="0" presId="urn:microsoft.com/office/officeart/2005/8/layout/matrix1"/>
    <dgm:cxn modelId="{95E237F9-415B-4801-BAD8-2545BA9C4A6A}" type="presOf" srcId="{77E2CBA5-8D0F-4771-A73A-2AE0C82672C0}" destId="{4BE24E5D-DECB-434E-8F84-6266EA678D09}" srcOrd="0" destOrd="0" presId="urn:microsoft.com/office/officeart/2005/8/layout/matrix1"/>
    <dgm:cxn modelId="{BD60C3FE-D343-424E-8B63-5EF0BCC6F255}" srcId="{E315B73E-54E0-4F20-90DD-91F5795DE7DE}" destId="{F8B27D5B-EE74-48D4-8A1D-1DFC311946C1}" srcOrd="3" destOrd="0" parTransId="{7A2EFEA1-89D0-4388-AD0A-BB443BCED51D}" sibTransId="{FBBD172D-E152-4277-B23C-BAD47177B1AB}"/>
    <dgm:cxn modelId="{2E464D18-744F-410B-9135-5038EAE0A0FD}" type="presParOf" srcId="{AFF39DBD-EE73-4701-AC3B-0BB947676A68}" destId="{4543304F-5208-41D2-B501-3A8423A62987}" srcOrd="0" destOrd="0" presId="urn:microsoft.com/office/officeart/2005/8/layout/matrix1"/>
    <dgm:cxn modelId="{2181791E-1AF0-4A39-A319-1E4E6AC7516D}" type="presParOf" srcId="{4543304F-5208-41D2-B501-3A8423A62987}" destId="{C8C0B488-2505-4869-A119-F214B61ED7A5}" srcOrd="0" destOrd="0" presId="urn:microsoft.com/office/officeart/2005/8/layout/matrix1"/>
    <dgm:cxn modelId="{6677266C-94BB-41D9-9250-D11A5240FF73}" type="presParOf" srcId="{4543304F-5208-41D2-B501-3A8423A62987}" destId="{A3B3FD07-8713-4889-B2FE-A488B05DB27A}" srcOrd="1" destOrd="0" presId="urn:microsoft.com/office/officeart/2005/8/layout/matrix1"/>
    <dgm:cxn modelId="{35B434B8-410B-439C-9162-224B600BADEB}" type="presParOf" srcId="{4543304F-5208-41D2-B501-3A8423A62987}" destId="{4BE24E5D-DECB-434E-8F84-6266EA678D09}" srcOrd="2" destOrd="0" presId="urn:microsoft.com/office/officeart/2005/8/layout/matrix1"/>
    <dgm:cxn modelId="{BA1EB155-29CF-4C91-8FFC-FF9E0BF98CBC}" type="presParOf" srcId="{4543304F-5208-41D2-B501-3A8423A62987}" destId="{EA2BB414-98CD-4BB9-940F-9277CD8639DA}" srcOrd="3" destOrd="0" presId="urn:microsoft.com/office/officeart/2005/8/layout/matrix1"/>
    <dgm:cxn modelId="{BF43A120-87EB-4F9A-A63B-7D1AD8B0F574}" type="presParOf" srcId="{4543304F-5208-41D2-B501-3A8423A62987}" destId="{70B55C4F-242E-43BA-913D-91C808308277}" srcOrd="4" destOrd="0" presId="urn:microsoft.com/office/officeart/2005/8/layout/matrix1"/>
    <dgm:cxn modelId="{48D826E2-7A2D-49EF-AC51-BB43471B2965}" type="presParOf" srcId="{4543304F-5208-41D2-B501-3A8423A62987}" destId="{8717BCA9-8E67-4A97-B5BA-54B6845487E2}" srcOrd="5" destOrd="0" presId="urn:microsoft.com/office/officeart/2005/8/layout/matrix1"/>
    <dgm:cxn modelId="{F37DD422-6D33-442E-95F8-12C585F31BEA}" type="presParOf" srcId="{4543304F-5208-41D2-B501-3A8423A62987}" destId="{8398BC51-A859-421A-A9FA-B54EB3453E5F}" srcOrd="6" destOrd="0" presId="urn:microsoft.com/office/officeart/2005/8/layout/matrix1"/>
    <dgm:cxn modelId="{60EFB4BA-061D-4CE9-B22E-959AF60DC586}" type="presParOf" srcId="{4543304F-5208-41D2-B501-3A8423A62987}" destId="{5C4BFBBB-83BE-4D2A-82A5-F54D7649DB53}" srcOrd="7" destOrd="0" presId="urn:microsoft.com/office/officeart/2005/8/layout/matrix1"/>
    <dgm:cxn modelId="{D358E00C-0880-4D15-B058-50F3A8F88C05}" type="presParOf" srcId="{AFF39DBD-EE73-4701-AC3B-0BB947676A68}" destId="{4540A21B-6E7C-4846-8784-56515B0A94C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AB7A15-9E92-42A6-9635-04100A921A5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7B3B2B5-E318-440E-B1EA-04BF8362CC42}">
      <dgm:prSet phldrT="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Идентификация риска</a:t>
          </a:r>
          <a:r>
            <a:rPr lang="ru-RU">
              <a:solidFill>
                <a:schemeClr val="tx1"/>
              </a:solidFill>
            </a:rPr>
            <a:t>: выявление и описание потенциальных угроз</a:t>
          </a:r>
          <a:endParaRPr/>
        </a:p>
      </dgm:t>
    </dgm:pt>
    <dgm:pt modelId="{99592262-DFEA-4C18-9D2A-B5081A791C3E}" type="parTrans" cxnId="{45F4601E-8536-4F00-AC6C-183C81BF5A9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C3EF4C-1F3E-49AD-B358-397A1B003CEB}" type="sibTrans" cxnId="{45F4601E-8536-4F00-AC6C-183C81BF5A9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9E86B06-BD40-4655-BFE5-8644D1EEE628}">
      <dgm:prSet phldrT=""/>
      <dgm:spPr bwMode="auto">
        <a:solidFill>
          <a:schemeClr val="bg2"/>
        </a:solidFill>
      </dgm:spPr>
      <dgm:t>
        <a:bodyPr/>
        <a:lstStyle/>
        <a:p>
          <a:pPr>
            <a:defRPr/>
          </a:pPr>
          <a:r>
            <a:rPr lang="ru-RU" b="1"/>
            <a:t>Анализ риска</a:t>
          </a:r>
          <a:r>
            <a:rPr lang="ru-RU"/>
            <a:t>: оценка вероятности и степени воздействия</a:t>
          </a:r>
          <a:endParaRPr/>
        </a:p>
      </dgm:t>
    </dgm:pt>
    <dgm:pt modelId="{35A2D64A-AB13-4730-BE2C-7158FF061C78}" type="parTrans" cxnId="{8362AB34-E230-4AE6-ABAA-B804EFBF49A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1B63BF-CFCC-494F-96A2-8AC63B2E647E}" type="sibTrans" cxnId="{8362AB34-E230-4AE6-ABAA-B804EFBF49A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F5F5610-C337-4079-B0AF-F6BA509B6730}">
      <dgm:prSet phldrT=""/>
      <dgm:spPr bwMode="auto">
        <a:solidFill>
          <a:schemeClr val="accent1"/>
        </a:solidFill>
      </dgm:spPr>
      <dgm:t>
        <a:bodyPr/>
        <a:lstStyle/>
        <a:p>
          <a:pPr>
            <a:defRPr/>
          </a:pPr>
          <a:r>
            <a:rPr lang="ru-RU" b="1"/>
            <a:t>Планирование реакции</a:t>
          </a:r>
          <a:r>
            <a:rPr lang="ru-RU"/>
            <a:t>: выбор подходящей стратегии</a:t>
          </a:r>
          <a:endParaRPr/>
        </a:p>
      </dgm:t>
    </dgm:pt>
    <dgm:pt modelId="{02ADA214-FF26-497D-BEA5-CEED18E55099}" type="parTrans" cxnId="{D219788E-BE75-4E29-A27C-0C46ACF826B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A5F73F-A6D8-4EC1-9A9D-90AC18D0D71E}" type="sibTrans" cxnId="{D219788E-BE75-4E29-A27C-0C46ACF826B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19BC50-3285-41F5-81A4-D9D16BEEBE4E}">
      <dgm:prSet phldrT=""/>
      <dgm:spPr bwMode="auto">
        <a:solidFill>
          <a:schemeClr val="accent2"/>
        </a:solidFill>
      </dgm:spPr>
      <dgm:t>
        <a:bodyPr/>
        <a:lstStyle/>
        <a:p>
          <a:pPr>
            <a:defRPr/>
          </a:pPr>
          <a:r>
            <a:rPr lang="ru-RU" b="1"/>
            <a:t>Мониторинг и контроль</a:t>
          </a:r>
          <a:r>
            <a:rPr lang="ru-RU"/>
            <a:t>: регулярная проверка эффективности стратегий</a:t>
          </a:r>
          <a:endParaRPr/>
        </a:p>
      </dgm:t>
    </dgm:pt>
    <dgm:pt modelId="{B7E9AA0D-986D-4C36-98AB-98019B5E9FB3}" type="parTrans" cxnId="{029125E9-4C47-45E8-8A6B-DC28145F501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533E4A-FD60-4185-A468-BEDFC714B309}" type="sibTrans" cxnId="{029125E9-4C47-45E8-8A6B-DC28145F501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EB68BDB-2636-43BB-BAB7-E98CFF2357A9}" type="pres">
      <dgm:prSet presAssocID="{00AB7A15-9E92-42A6-9635-04100A921A59}" presName="CompostProcess" presStyleCnt="0">
        <dgm:presLayoutVars>
          <dgm:dir/>
          <dgm:resizeHandles val="exact"/>
        </dgm:presLayoutVars>
      </dgm:prSet>
      <dgm:spPr bwMode="auto"/>
    </dgm:pt>
    <dgm:pt modelId="{D3B04D37-D528-4A5F-9494-2159D9EEB955}" type="pres">
      <dgm:prSet presAssocID="{00AB7A15-9E92-42A6-9635-04100A921A59}" presName="arrow" presStyleLbl="bgShp" presStyleIdx="0" presStyleCnt="1" custLinFactNeighborX="1408" custLinFactNeighborY="-8643"/>
      <dgm:spPr bwMode="auto"/>
    </dgm:pt>
    <dgm:pt modelId="{933E3F3D-3432-4834-9952-B5AF39E98110}" type="pres">
      <dgm:prSet presAssocID="{00AB7A15-9E92-42A6-9635-04100A921A59}" presName="linearProcess" presStyleCnt="0"/>
      <dgm:spPr bwMode="auto"/>
    </dgm:pt>
    <dgm:pt modelId="{6BB34B7C-0C69-477F-A935-F240571FC2AB}" type="pres">
      <dgm:prSet presAssocID="{97B3B2B5-E318-440E-B1EA-04BF8362CC42}" presName="textNode" presStyleLbl="node1" presStyleIdx="0" presStyleCnt="4">
        <dgm:presLayoutVars>
          <dgm:bulletEnabled val="1"/>
        </dgm:presLayoutVars>
      </dgm:prSet>
      <dgm:spPr bwMode="auto"/>
    </dgm:pt>
    <dgm:pt modelId="{959947C7-4C51-4178-A2B8-FEA49B315B37}" type="pres">
      <dgm:prSet presAssocID="{86C3EF4C-1F3E-49AD-B358-397A1B003CEB}" presName="sibTrans" presStyleCnt="0"/>
      <dgm:spPr bwMode="auto"/>
    </dgm:pt>
    <dgm:pt modelId="{A9047B4C-20B1-429B-BA86-97D6822B73B6}" type="pres">
      <dgm:prSet presAssocID="{99E86B06-BD40-4655-BFE5-8644D1EEE628}" presName="textNode" presStyleLbl="node1" presStyleIdx="1" presStyleCnt="4">
        <dgm:presLayoutVars>
          <dgm:bulletEnabled val="1"/>
        </dgm:presLayoutVars>
      </dgm:prSet>
      <dgm:spPr bwMode="auto"/>
    </dgm:pt>
    <dgm:pt modelId="{EF467ACC-2650-4C9D-9DE4-E63639C3FB7D}" type="pres">
      <dgm:prSet presAssocID="{7F1B63BF-CFCC-494F-96A2-8AC63B2E647E}" presName="sibTrans" presStyleCnt="0"/>
      <dgm:spPr bwMode="auto"/>
    </dgm:pt>
    <dgm:pt modelId="{3B04A866-5E2E-4B17-BE48-224722438C2A}" type="pres">
      <dgm:prSet presAssocID="{BF5F5610-C337-4079-B0AF-F6BA509B6730}" presName="textNode" presStyleLbl="node1" presStyleIdx="2" presStyleCnt="4">
        <dgm:presLayoutVars>
          <dgm:bulletEnabled val="1"/>
        </dgm:presLayoutVars>
      </dgm:prSet>
      <dgm:spPr bwMode="auto"/>
    </dgm:pt>
    <dgm:pt modelId="{59688220-D7F8-4B8A-93EB-1BD88595FA66}" type="pres">
      <dgm:prSet presAssocID="{22A5F73F-A6D8-4EC1-9A9D-90AC18D0D71E}" presName="sibTrans" presStyleCnt="0"/>
      <dgm:spPr bwMode="auto"/>
    </dgm:pt>
    <dgm:pt modelId="{CA340AE0-6ADA-4B72-A9F6-964A32DDF706}" type="pres">
      <dgm:prSet presAssocID="{0219BC50-3285-41F5-81A4-D9D16BEEBE4E}" presName="textNode" presStyleLbl="node1" presStyleIdx="3" presStyleCnt="4">
        <dgm:presLayoutVars>
          <dgm:bulletEnabled val="1"/>
        </dgm:presLayoutVars>
      </dgm:prSet>
      <dgm:spPr bwMode="auto"/>
    </dgm:pt>
  </dgm:ptLst>
  <dgm:cxnLst>
    <dgm:cxn modelId="{89E1DE1B-9A6A-447F-876B-E8621B21DAE6}" type="presOf" srcId="{99E86B06-BD40-4655-BFE5-8644D1EEE628}" destId="{A9047B4C-20B1-429B-BA86-97D6822B73B6}" srcOrd="0" destOrd="0" presId="urn:microsoft.com/office/officeart/2005/8/layout/hProcess9"/>
    <dgm:cxn modelId="{45F4601E-8536-4F00-AC6C-183C81BF5A98}" srcId="{00AB7A15-9E92-42A6-9635-04100A921A59}" destId="{97B3B2B5-E318-440E-B1EA-04BF8362CC42}" srcOrd="0" destOrd="0" parTransId="{99592262-DFEA-4C18-9D2A-B5081A791C3E}" sibTransId="{86C3EF4C-1F3E-49AD-B358-397A1B003CEB}"/>
    <dgm:cxn modelId="{8362AB34-E230-4AE6-ABAA-B804EFBF49A8}" srcId="{00AB7A15-9E92-42A6-9635-04100A921A59}" destId="{99E86B06-BD40-4655-BFE5-8644D1EEE628}" srcOrd="1" destOrd="0" parTransId="{35A2D64A-AB13-4730-BE2C-7158FF061C78}" sibTransId="{7F1B63BF-CFCC-494F-96A2-8AC63B2E647E}"/>
    <dgm:cxn modelId="{CE851E4E-B0BD-4DD4-A643-101B00A20D54}" type="presOf" srcId="{00AB7A15-9E92-42A6-9635-04100A921A59}" destId="{BEB68BDB-2636-43BB-BAB7-E98CFF2357A9}" srcOrd="0" destOrd="0" presId="urn:microsoft.com/office/officeart/2005/8/layout/hProcess9"/>
    <dgm:cxn modelId="{D219788E-BE75-4E29-A27C-0C46ACF826B6}" srcId="{00AB7A15-9E92-42A6-9635-04100A921A59}" destId="{BF5F5610-C337-4079-B0AF-F6BA509B6730}" srcOrd="2" destOrd="0" parTransId="{02ADA214-FF26-497D-BEA5-CEED18E55099}" sibTransId="{22A5F73F-A6D8-4EC1-9A9D-90AC18D0D71E}"/>
    <dgm:cxn modelId="{425B3B91-A82E-444F-B0CC-6F9A553E7EE3}" type="presOf" srcId="{BF5F5610-C337-4079-B0AF-F6BA509B6730}" destId="{3B04A866-5E2E-4B17-BE48-224722438C2A}" srcOrd="0" destOrd="0" presId="urn:microsoft.com/office/officeart/2005/8/layout/hProcess9"/>
    <dgm:cxn modelId="{392351B1-B108-4C78-99DD-3CBE05B1CCD6}" type="presOf" srcId="{97B3B2B5-E318-440E-B1EA-04BF8362CC42}" destId="{6BB34B7C-0C69-477F-A935-F240571FC2AB}" srcOrd="0" destOrd="0" presId="urn:microsoft.com/office/officeart/2005/8/layout/hProcess9"/>
    <dgm:cxn modelId="{029125E9-4C47-45E8-8A6B-DC28145F501B}" srcId="{00AB7A15-9E92-42A6-9635-04100A921A59}" destId="{0219BC50-3285-41F5-81A4-D9D16BEEBE4E}" srcOrd="3" destOrd="0" parTransId="{B7E9AA0D-986D-4C36-98AB-98019B5E9FB3}" sibTransId="{AA533E4A-FD60-4185-A468-BEDFC714B309}"/>
    <dgm:cxn modelId="{FF4528F8-512E-4946-A8F8-BC949D6D803B}" type="presOf" srcId="{0219BC50-3285-41F5-81A4-D9D16BEEBE4E}" destId="{CA340AE0-6ADA-4B72-A9F6-964A32DDF706}" srcOrd="0" destOrd="0" presId="urn:microsoft.com/office/officeart/2005/8/layout/hProcess9"/>
    <dgm:cxn modelId="{8D166B23-3CC0-4F51-BD82-04D844699745}" type="presParOf" srcId="{BEB68BDB-2636-43BB-BAB7-E98CFF2357A9}" destId="{D3B04D37-D528-4A5F-9494-2159D9EEB955}" srcOrd="0" destOrd="0" presId="urn:microsoft.com/office/officeart/2005/8/layout/hProcess9"/>
    <dgm:cxn modelId="{454B9EE9-E115-4846-A458-7C90138DE806}" type="presParOf" srcId="{BEB68BDB-2636-43BB-BAB7-E98CFF2357A9}" destId="{933E3F3D-3432-4834-9952-B5AF39E98110}" srcOrd="1" destOrd="0" presId="urn:microsoft.com/office/officeart/2005/8/layout/hProcess9"/>
    <dgm:cxn modelId="{74C9576C-E93A-4B37-B9D7-745345B79B18}" type="presParOf" srcId="{933E3F3D-3432-4834-9952-B5AF39E98110}" destId="{6BB34B7C-0C69-477F-A935-F240571FC2AB}" srcOrd="0" destOrd="0" presId="urn:microsoft.com/office/officeart/2005/8/layout/hProcess9"/>
    <dgm:cxn modelId="{742B36FF-16FF-462D-AA63-5294DF770468}" type="presParOf" srcId="{933E3F3D-3432-4834-9952-B5AF39E98110}" destId="{959947C7-4C51-4178-A2B8-FEA49B315B37}" srcOrd="1" destOrd="0" presId="urn:microsoft.com/office/officeart/2005/8/layout/hProcess9"/>
    <dgm:cxn modelId="{820E5ADF-4157-4DD5-9AF1-9503A6261810}" type="presParOf" srcId="{933E3F3D-3432-4834-9952-B5AF39E98110}" destId="{A9047B4C-20B1-429B-BA86-97D6822B73B6}" srcOrd="2" destOrd="0" presId="urn:microsoft.com/office/officeart/2005/8/layout/hProcess9"/>
    <dgm:cxn modelId="{9E905DE9-014D-400F-84B2-BCB7CCFD9F46}" type="presParOf" srcId="{933E3F3D-3432-4834-9952-B5AF39E98110}" destId="{EF467ACC-2650-4C9D-9DE4-E63639C3FB7D}" srcOrd="3" destOrd="0" presId="urn:microsoft.com/office/officeart/2005/8/layout/hProcess9"/>
    <dgm:cxn modelId="{F31F56FF-3DD0-4E88-8324-801BF749A4CF}" type="presParOf" srcId="{933E3F3D-3432-4834-9952-B5AF39E98110}" destId="{3B04A866-5E2E-4B17-BE48-224722438C2A}" srcOrd="4" destOrd="0" presId="urn:microsoft.com/office/officeart/2005/8/layout/hProcess9"/>
    <dgm:cxn modelId="{5263233E-804A-4454-80D1-339DD9BC07AF}" type="presParOf" srcId="{933E3F3D-3432-4834-9952-B5AF39E98110}" destId="{59688220-D7F8-4B8A-93EB-1BD88595FA66}" srcOrd="5" destOrd="0" presId="urn:microsoft.com/office/officeart/2005/8/layout/hProcess9"/>
    <dgm:cxn modelId="{02B47611-3875-4A97-A239-B8708C634312}" type="presParOf" srcId="{933E3F3D-3432-4834-9952-B5AF39E98110}" destId="{CA340AE0-6ADA-4B72-A9F6-964A32DDF70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3F85AC-5991-4D5A-89B2-8266CBE03F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CEDDB25-2A23-4C30-BDE7-751D242669FA}">
      <dgm:prSet phldrT="" custT="1"/>
      <dgm:spPr bwMode="auto"/>
      <dgm:t>
        <a:bodyPr/>
        <a:lstStyle/>
        <a:p>
          <a:pPr>
            <a:defRPr/>
          </a:pPr>
          <a:r>
            <a:rPr lang="ru-RU" sz="2400" b="1"/>
            <a:t>Гибкость подхода</a:t>
          </a:r>
          <a:endParaRPr lang="ru-RU" sz="2400"/>
        </a:p>
      </dgm:t>
    </dgm:pt>
    <dgm:pt modelId="{EC7EC5D8-83B6-43E9-9CAF-5C9BC60E22AF}" type="parTrans" cxnId="{9978D2AB-2D4D-4656-9C53-5376BC21AA95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1AE14E8E-69BA-43F8-8D19-B67D46D358CA}" type="sibTrans" cxnId="{9978D2AB-2D4D-4656-9C53-5376BC21AA95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F3A00CDE-DAD1-4EE2-9D7B-931569D62B0B}">
      <dgm:prSet phldrT="" custT="1"/>
      <dgm:spPr bwMode="auto"/>
      <dgm:t>
        <a:bodyPr/>
        <a:lstStyle/>
        <a:p>
          <a:pPr>
            <a:buNone/>
            <a:defRPr/>
          </a:pPr>
          <a:r>
            <a:rPr lang="ru-RU" sz="2000"/>
            <a:t>Выбор стратегии должен учитывать специфику проекта, доступные ресурсы и степень риска</a:t>
          </a:r>
          <a:endParaRPr/>
        </a:p>
      </dgm:t>
    </dgm:pt>
    <dgm:pt modelId="{B0F16E1E-436A-4579-981F-A1333DE9B91B}" type="parTrans" cxnId="{3EF037E7-DB04-4942-91A3-E546543509FF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9700C480-9EBE-4A84-AC59-32D6EEB7CE23}" type="sibTrans" cxnId="{3EF037E7-DB04-4942-91A3-E546543509FF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BCFE9BE6-C0C5-417E-A64D-F623502ED775}">
      <dgm:prSet phldrT="" custT="1"/>
      <dgm:spPr bwMode="auto"/>
      <dgm:t>
        <a:bodyPr/>
        <a:lstStyle/>
        <a:p>
          <a:pPr>
            <a:defRPr/>
          </a:pPr>
          <a:r>
            <a:rPr lang="ru-RU" sz="2400" b="1"/>
            <a:t>Комбинирование стратегий</a:t>
          </a:r>
          <a:endParaRPr lang="ru-RU" sz="2400"/>
        </a:p>
      </dgm:t>
    </dgm:pt>
    <dgm:pt modelId="{4D93E52F-6820-45AE-9F21-66B8AA6B4BE4}" type="parTrans" cxnId="{0BB9D032-350F-484A-8F7A-5652678F4731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AC995FEB-26C7-4260-B844-875E5C6B1865}" type="sibTrans" cxnId="{0BB9D032-350F-484A-8F7A-5652678F4731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AA1F23F2-2FA3-470F-8BFC-C469F30C25BC}">
      <dgm:prSet phldrT="" custT="1"/>
      <dgm:spPr bwMode="auto"/>
      <dgm:t>
        <a:bodyPr/>
        <a:lstStyle/>
        <a:p>
          <a:pPr>
            <a:buNone/>
            <a:defRPr/>
          </a:pPr>
          <a:r>
            <a:rPr lang="ru-RU" sz="2000"/>
            <a:t>В сложных проектах эффективно сочетать несколько подходов</a:t>
          </a:r>
          <a:endParaRPr/>
        </a:p>
      </dgm:t>
    </dgm:pt>
    <dgm:pt modelId="{732347C5-0F37-4FA7-B706-25DAFF9C4672}" type="parTrans" cxnId="{10DE0D3A-7C85-413D-A3F8-FC08D4B7ADDC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F081AF7F-546C-4C1B-8985-984383FB1A18}" type="sibTrans" cxnId="{10DE0D3A-7C85-413D-A3F8-FC08D4B7ADDC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5FF45118-912B-4B67-B6EB-79B62E22C93A}">
      <dgm:prSet phldrT="" custT="1"/>
      <dgm:spPr bwMode="auto"/>
      <dgm:t>
        <a:bodyPr/>
        <a:lstStyle/>
        <a:p>
          <a:pPr>
            <a:defRPr/>
          </a:pPr>
          <a:r>
            <a:rPr lang="ru-RU" sz="2400" b="1"/>
            <a:t>Постоянный мониторинг</a:t>
          </a:r>
          <a:endParaRPr lang="ru-RU" sz="2400"/>
        </a:p>
      </dgm:t>
    </dgm:pt>
    <dgm:pt modelId="{834DB85B-84EE-448C-9A3F-FEF771227131}" type="parTrans" cxnId="{AC9DD22B-394A-4F3D-9B1A-97E0E8E99776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6369BE1A-59AF-44B1-BCB3-DF6A049A2744}" type="sibTrans" cxnId="{AC9DD22B-394A-4F3D-9B1A-97E0E8E99776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78A5A963-41D2-4159-8BDA-38E161FBF9B0}">
      <dgm:prSet phldrT="" custT="1"/>
      <dgm:spPr bwMode="auto"/>
      <dgm:t>
        <a:bodyPr/>
        <a:lstStyle/>
        <a:p>
          <a:pPr>
            <a:buNone/>
            <a:defRPr/>
          </a:pPr>
          <a:r>
            <a:rPr lang="ru-RU" sz="2000"/>
            <a:t>Регулярная переоценка рисков помогает своевременно корректировать стратегии</a:t>
          </a:r>
          <a:endParaRPr/>
        </a:p>
      </dgm:t>
    </dgm:pt>
    <dgm:pt modelId="{A24195A2-87D3-4553-A02E-2D059DC53933}" type="parTrans" cxnId="{076FBB0D-9286-4EEB-92E0-E393C19AD3D5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63E2241E-45D9-4D61-A8E8-6701C3DE5F44}" type="sibTrans" cxnId="{076FBB0D-9286-4EEB-92E0-E393C19AD3D5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47F5C48C-088D-482F-87E5-7F42C3EAC60D}" type="pres">
      <dgm:prSet presAssocID="{9F3F85AC-5991-4D5A-89B2-8266CBE03F82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253D840E-1FA5-4673-863D-9AA0153E6951}" type="pres">
      <dgm:prSet presAssocID="{9CEDDB25-2A23-4C30-BDE7-751D242669FA}" presName="linNode" presStyleCnt="0"/>
      <dgm:spPr bwMode="auto"/>
    </dgm:pt>
    <dgm:pt modelId="{58C0BCF2-8881-42A3-AB43-4B5FB9130A22}" type="pres">
      <dgm:prSet presAssocID="{9CEDDB25-2A23-4C30-BDE7-751D242669FA}" presName="parentText" presStyleLbl="node1" presStyleIdx="0" presStyleCnt="3" custScaleY="52856">
        <dgm:presLayoutVars>
          <dgm:chMax val="1"/>
          <dgm:bulletEnabled val="1"/>
        </dgm:presLayoutVars>
      </dgm:prSet>
      <dgm:spPr bwMode="auto"/>
    </dgm:pt>
    <dgm:pt modelId="{5F45C77D-0FC6-4501-A322-5A29940E36B2}" type="pres">
      <dgm:prSet presAssocID="{9CEDDB25-2A23-4C30-BDE7-751D242669FA}" presName="descendantText" presStyleLbl="alignAccFollowNode1" presStyleIdx="0" presStyleCnt="3" custScaleY="57868">
        <dgm:presLayoutVars>
          <dgm:bulletEnabled val="1"/>
        </dgm:presLayoutVars>
      </dgm:prSet>
      <dgm:spPr bwMode="auto"/>
    </dgm:pt>
    <dgm:pt modelId="{37EDFF59-17C5-483B-B1A7-99C14DF73BDD}" type="pres">
      <dgm:prSet presAssocID="{1AE14E8E-69BA-43F8-8D19-B67D46D358CA}" presName="sp" presStyleCnt="0"/>
      <dgm:spPr bwMode="auto"/>
    </dgm:pt>
    <dgm:pt modelId="{107B17AB-9E48-4DF1-BDD4-13ACA08CBE93}" type="pres">
      <dgm:prSet presAssocID="{BCFE9BE6-C0C5-417E-A64D-F623502ED775}" presName="linNode" presStyleCnt="0"/>
      <dgm:spPr bwMode="auto"/>
    </dgm:pt>
    <dgm:pt modelId="{5930B785-2CDC-47F4-89A4-B998BDC09875}" type="pres">
      <dgm:prSet presAssocID="{BCFE9BE6-C0C5-417E-A64D-F623502ED775}" presName="parentText" presStyleLbl="node1" presStyleIdx="1" presStyleCnt="3" custScaleY="54637">
        <dgm:presLayoutVars>
          <dgm:chMax val="1"/>
          <dgm:bulletEnabled val="1"/>
        </dgm:presLayoutVars>
      </dgm:prSet>
      <dgm:spPr bwMode="auto"/>
    </dgm:pt>
    <dgm:pt modelId="{B91C084B-E3C3-4A1E-B69E-5FEFBD5C5E7A}" type="pres">
      <dgm:prSet presAssocID="{BCFE9BE6-C0C5-417E-A64D-F623502ED775}" presName="descendantText" presStyleLbl="alignAccFollowNode1" presStyleIdx="1" presStyleCnt="3" custScaleY="52015">
        <dgm:presLayoutVars>
          <dgm:bulletEnabled val="1"/>
        </dgm:presLayoutVars>
      </dgm:prSet>
      <dgm:spPr bwMode="auto"/>
    </dgm:pt>
    <dgm:pt modelId="{E00173FA-9B44-47BE-BF08-49A877F0A361}" type="pres">
      <dgm:prSet presAssocID="{AC995FEB-26C7-4260-B844-875E5C6B1865}" presName="sp" presStyleCnt="0"/>
      <dgm:spPr bwMode="auto"/>
    </dgm:pt>
    <dgm:pt modelId="{7CC9D339-2744-4A58-9D66-70D3D1E8E541}" type="pres">
      <dgm:prSet presAssocID="{5FF45118-912B-4B67-B6EB-79B62E22C93A}" presName="linNode" presStyleCnt="0"/>
      <dgm:spPr bwMode="auto"/>
    </dgm:pt>
    <dgm:pt modelId="{DC8AC308-308F-47D5-8881-0F032C6C0C41}" type="pres">
      <dgm:prSet presAssocID="{5FF45118-912B-4B67-B6EB-79B62E22C93A}" presName="parentText" presStyleLbl="node1" presStyleIdx="2" presStyleCnt="3" custScaleY="51766">
        <dgm:presLayoutVars>
          <dgm:chMax val="1"/>
          <dgm:bulletEnabled val="1"/>
        </dgm:presLayoutVars>
      </dgm:prSet>
      <dgm:spPr bwMode="auto"/>
    </dgm:pt>
    <dgm:pt modelId="{28CC2675-A776-4DF3-A972-6FBFC00E1D5D}" type="pres">
      <dgm:prSet presAssocID="{5FF45118-912B-4B67-B6EB-79B62E22C93A}" presName="descendantText" presStyleLbl="alignAccFollowNode1" presStyleIdx="2" presStyleCnt="3" custScaleY="50615">
        <dgm:presLayoutVars>
          <dgm:bulletEnabled val="1"/>
        </dgm:presLayoutVars>
      </dgm:prSet>
      <dgm:spPr bwMode="auto"/>
    </dgm:pt>
  </dgm:ptLst>
  <dgm:cxnLst>
    <dgm:cxn modelId="{076FBB0D-9286-4EEB-92E0-E393C19AD3D5}" srcId="{5FF45118-912B-4B67-B6EB-79B62E22C93A}" destId="{78A5A963-41D2-4159-8BDA-38E161FBF9B0}" srcOrd="0" destOrd="0" parTransId="{A24195A2-87D3-4553-A02E-2D059DC53933}" sibTransId="{63E2241E-45D9-4D61-A8E8-6701C3DE5F44}"/>
    <dgm:cxn modelId="{E828D71E-D194-4C94-B268-E78829A53940}" type="presOf" srcId="{9F3F85AC-5991-4D5A-89B2-8266CBE03F82}" destId="{47F5C48C-088D-482F-87E5-7F42C3EAC60D}" srcOrd="0" destOrd="0" presId="urn:microsoft.com/office/officeart/2005/8/layout/vList5"/>
    <dgm:cxn modelId="{AC9DD22B-394A-4F3D-9B1A-97E0E8E99776}" srcId="{9F3F85AC-5991-4D5A-89B2-8266CBE03F82}" destId="{5FF45118-912B-4B67-B6EB-79B62E22C93A}" srcOrd="2" destOrd="0" parTransId="{834DB85B-84EE-448C-9A3F-FEF771227131}" sibTransId="{6369BE1A-59AF-44B1-BCB3-DF6A049A2744}"/>
    <dgm:cxn modelId="{7C962131-4E66-4ADD-9C65-E9268CE12C92}" type="presOf" srcId="{AA1F23F2-2FA3-470F-8BFC-C469F30C25BC}" destId="{B91C084B-E3C3-4A1E-B69E-5FEFBD5C5E7A}" srcOrd="0" destOrd="0" presId="urn:microsoft.com/office/officeart/2005/8/layout/vList5"/>
    <dgm:cxn modelId="{0BB9D032-350F-484A-8F7A-5652678F4731}" srcId="{9F3F85AC-5991-4D5A-89B2-8266CBE03F82}" destId="{BCFE9BE6-C0C5-417E-A64D-F623502ED775}" srcOrd="1" destOrd="0" parTransId="{4D93E52F-6820-45AE-9F21-66B8AA6B4BE4}" sibTransId="{AC995FEB-26C7-4260-B844-875E5C6B1865}"/>
    <dgm:cxn modelId="{10DE0D3A-7C85-413D-A3F8-FC08D4B7ADDC}" srcId="{BCFE9BE6-C0C5-417E-A64D-F623502ED775}" destId="{AA1F23F2-2FA3-470F-8BFC-C469F30C25BC}" srcOrd="0" destOrd="0" parTransId="{732347C5-0F37-4FA7-B706-25DAFF9C4672}" sibTransId="{F081AF7F-546C-4C1B-8985-984383FB1A18}"/>
    <dgm:cxn modelId="{794E9C6E-7515-416A-A513-4BF956767F2F}" type="presOf" srcId="{F3A00CDE-DAD1-4EE2-9D7B-931569D62B0B}" destId="{5F45C77D-0FC6-4501-A322-5A29940E36B2}" srcOrd="0" destOrd="0" presId="urn:microsoft.com/office/officeart/2005/8/layout/vList5"/>
    <dgm:cxn modelId="{82F53897-03F3-430B-931A-1BCF5F1942B4}" type="presOf" srcId="{78A5A963-41D2-4159-8BDA-38E161FBF9B0}" destId="{28CC2675-A776-4DF3-A972-6FBFC00E1D5D}" srcOrd="0" destOrd="0" presId="urn:microsoft.com/office/officeart/2005/8/layout/vList5"/>
    <dgm:cxn modelId="{787586A1-9BDB-4BA6-B337-D83310965C9A}" type="presOf" srcId="{5FF45118-912B-4B67-B6EB-79B62E22C93A}" destId="{DC8AC308-308F-47D5-8881-0F032C6C0C41}" srcOrd="0" destOrd="0" presId="urn:microsoft.com/office/officeart/2005/8/layout/vList5"/>
    <dgm:cxn modelId="{9978D2AB-2D4D-4656-9C53-5376BC21AA95}" srcId="{9F3F85AC-5991-4D5A-89B2-8266CBE03F82}" destId="{9CEDDB25-2A23-4C30-BDE7-751D242669FA}" srcOrd="0" destOrd="0" parTransId="{EC7EC5D8-83B6-43E9-9CAF-5C9BC60E22AF}" sibTransId="{1AE14E8E-69BA-43F8-8D19-B67D46D358CA}"/>
    <dgm:cxn modelId="{3EF037E7-DB04-4942-91A3-E546543509FF}" srcId="{9CEDDB25-2A23-4C30-BDE7-751D242669FA}" destId="{F3A00CDE-DAD1-4EE2-9D7B-931569D62B0B}" srcOrd="0" destOrd="0" parTransId="{B0F16E1E-436A-4579-981F-A1333DE9B91B}" sibTransId="{9700C480-9EBE-4A84-AC59-32D6EEB7CE23}"/>
    <dgm:cxn modelId="{00C32EFA-1CA8-4DED-A2CA-19184ECC3D84}" type="presOf" srcId="{9CEDDB25-2A23-4C30-BDE7-751D242669FA}" destId="{58C0BCF2-8881-42A3-AB43-4B5FB9130A22}" srcOrd="0" destOrd="0" presId="urn:microsoft.com/office/officeart/2005/8/layout/vList5"/>
    <dgm:cxn modelId="{3BD75CFA-EBD4-4003-B497-CE82FED299F1}" type="presOf" srcId="{BCFE9BE6-C0C5-417E-A64D-F623502ED775}" destId="{5930B785-2CDC-47F4-89A4-B998BDC09875}" srcOrd="0" destOrd="0" presId="urn:microsoft.com/office/officeart/2005/8/layout/vList5"/>
    <dgm:cxn modelId="{7E055EC5-7156-4FE2-AA1C-3F35A0D6DE20}" type="presParOf" srcId="{47F5C48C-088D-482F-87E5-7F42C3EAC60D}" destId="{253D840E-1FA5-4673-863D-9AA0153E6951}" srcOrd="0" destOrd="0" presId="urn:microsoft.com/office/officeart/2005/8/layout/vList5"/>
    <dgm:cxn modelId="{E44ABD83-E60D-452E-A6D2-C3D7C28A7AA1}" type="presParOf" srcId="{253D840E-1FA5-4673-863D-9AA0153E6951}" destId="{58C0BCF2-8881-42A3-AB43-4B5FB9130A22}" srcOrd="0" destOrd="0" presId="urn:microsoft.com/office/officeart/2005/8/layout/vList5"/>
    <dgm:cxn modelId="{EAE0A078-4C09-404E-BB56-2BAF664533E9}" type="presParOf" srcId="{253D840E-1FA5-4673-863D-9AA0153E6951}" destId="{5F45C77D-0FC6-4501-A322-5A29940E36B2}" srcOrd="1" destOrd="0" presId="urn:microsoft.com/office/officeart/2005/8/layout/vList5"/>
    <dgm:cxn modelId="{F0802254-5265-4C60-8172-24073F159DCD}" type="presParOf" srcId="{47F5C48C-088D-482F-87E5-7F42C3EAC60D}" destId="{37EDFF59-17C5-483B-B1A7-99C14DF73BDD}" srcOrd="1" destOrd="0" presId="urn:microsoft.com/office/officeart/2005/8/layout/vList5"/>
    <dgm:cxn modelId="{04E5E6CD-9131-43BF-AFC8-9A3B9D3C1EE8}" type="presParOf" srcId="{47F5C48C-088D-482F-87E5-7F42C3EAC60D}" destId="{107B17AB-9E48-4DF1-BDD4-13ACA08CBE93}" srcOrd="2" destOrd="0" presId="urn:microsoft.com/office/officeart/2005/8/layout/vList5"/>
    <dgm:cxn modelId="{34D1B30D-3BE2-4508-81AE-1D40D4D37F04}" type="presParOf" srcId="{107B17AB-9E48-4DF1-BDD4-13ACA08CBE93}" destId="{5930B785-2CDC-47F4-89A4-B998BDC09875}" srcOrd="0" destOrd="0" presId="urn:microsoft.com/office/officeart/2005/8/layout/vList5"/>
    <dgm:cxn modelId="{235C03AE-1B20-4A70-A3C0-938D913EE79F}" type="presParOf" srcId="{107B17AB-9E48-4DF1-BDD4-13ACA08CBE93}" destId="{B91C084B-E3C3-4A1E-B69E-5FEFBD5C5E7A}" srcOrd="1" destOrd="0" presId="urn:microsoft.com/office/officeart/2005/8/layout/vList5"/>
    <dgm:cxn modelId="{97C5ADCF-CBD7-4714-81B5-535D26C6189D}" type="presParOf" srcId="{47F5C48C-088D-482F-87E5-7F42C3EAC60D}" destId="{E00173FA-9B44-47BE-BF08-49A877F0A361}" srcOrd="3" destOrd="0" presId="urn:microsoft.com/office/officeart/2005/8/layout/vList5"/>
    <dgm:cxn modelId="{6A969E2B-7985-486F-9DFF-6CEEF6347C75}" type="presParOf" srcId="{47F5C48C-088D-482F-87E5-7F42C3EAC60D}" destId="{7CC9D339-2744-4A58-9D66-70D3D1E8E541}" srcOrd="4" destOrd="0" presId="urn:microsoft.com/office/officeart/2005/8/layout/vList5"/>
    <dgm:cxn modelId="{6C7F418C-8BCE-4CB4-B86F-61B9E4A1F203}" type="presParOf" srcId="{7CC9D339-2744-4A58-9D66-70D3D1E8E541}" destId="{DC8AC308-308F-47D5-8881-0F032C6C0C41}" srcOrd="0" destOrd="0" presId="urn:microsoft.com/office/officeart/2005/8/layout/vList5"/>
    <dgm:cxn modelId="{97F9DCC1-2EEF-4658-9FE0-03AC1ECF18FC}" type="presParOf" srcId="{7CC9D339-2744-4A58-9D66-70D3D1E8E541}" destId="{28CC2675-A776-4DF3-A972-6FBFC00E1D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85D265-E93E-4F12-9E64-5A2543CB557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8CE741F-300B-48A4-9397-8C4882D20773}">
      <dgm:prSet phldrT=""/>
      <dgm:spPr bwMode="auto"/>
      <dgm:t>
        <a:bodyPr/>
        <a:lstStyle/>
        <a:p>
          <a:pPr>
            <a:defRPr/>
          </a:pPr>
          <a:r>
            <a:rPr lang="ru-RU"/>
            <a:t>Основные принципы Agile изложены в </a:t>
          </a:r>
          <a:r>
            <a:rPr lang="ru-RU" b="1"/>
            <a:t>Манифесте Agile</a:t>
          </a:r>
          <a:endParaRPr lang="ru-RU"/>
        </a:p>
      </dgm:t>
    </dgm:pt>
    <dgm:pt modelId="{69D40A20-EFE4-4C4A-AB47-5074B6CBFAFC}" type="parTrans" cxnId="{E7CC56E5-601C-4963-9931-4FB9A309716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9C117AA-FB25-4B9A-80EF-5DAB398FF8A7}" type="sibTrans" cxnId="{E7CC56E5-601C-4963-9931-4FB9A309716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E83BCA-4C78-4A35-A09D-25392B73C043}">
      <dgm:prSet phldrT=""/>
      <dgm:spPr bwMode="auto"/>
      <dgm:t>
        <a:bodyPr/>
        <a:lstStyle/>
        <a:p>
          <a:pPr>
            <a:defRPr/>
          </a:pPr>
          <a:r>
            <a:rPr lang="ru-RU"/>
            <a:t>Люди и взаимодействие важнее процессов и инструментов.</a:t>
          </a:r>
          <a:endParaRPr/>
        </a:p>
      </dgm:t>
    </dgm:pt>
    <dgm:pt modelId="{9D9A1984-D8B8-4257-91BF-3465517D9B07}" type="parTrans" cxnId="{7539B73E-61F4-4BCB-B8D5-C08974BB584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E0CED2B-7567-4D08-9261-4D8BD36CE8F0}" type="sibTrans" cxnId="{7539B73E-61F4-4BCB-B8D5-C08974BB584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CF26FBE-C9F1-4BFE-894B-F4D4D4599DC7}">
      <dgm:prSet phldrT=""/>
      <dgm:spPr bwMode="auto"/>
      <dgm:t>
        <a:bodyPr/>
        <a:lstStyle/>
        <a:p>
          <a:pPr>
            <a:defRPr/>
          </a:pPr>
          <a:r>
            <a:rPr lang="ru-RU"/>
            <a:t>Рабочий продукт важнее исчерпывающей документации.</a:t>
          </a:r>
          <a:endParaRPr/>
        </a:p>
      </dgm:t>
    </dgm:pt>
    <dgm:pt modelId="{6CF37D8E-4596-458C-A7EE-2559D8281AF9}" type="parTrans" cxnId="{FF74D802-6E4C-4F06-88D5-CBD6266F4F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620DBFA-9E1C-40FA-8238-33E3B68CE067}" type="sibTrans" cxnId="{FF74D802-6E4C-4F06-88D5-CBD6266F4F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32DFFBF-E95A-4896-860C-36E620A2AB8A}">
      <dgm:prSet phldrT=""/>
      <dgm:spPr bwMode="auto"/>
      <dgm:t>
        <a:bodyPr/>
        <a:lstStyle/>
        <a:p>
          <a:pPr>
            <a:defRPr/>
          </a:pPr>
          <a:r>
            <a:rPr lang="ru-RU"/>
            <a:t>Сотрудничество с заказчиком важнее согласования условий контракта.</a:t>
          </a:r>
          <a:endParaRPr/>
        </a:p>
      </dgm:t>
    </dgm:pt>
    <dgm:pt modelId="{D556815B-603A-48F9-866F-A0AD533B9C5D}" type="parTrans" cxnId="{22DCFF59-A9AE-4E28-BCDE-1CE676FA55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A4A04C-0353-417A-9F88-1D87411AD6B9}" type="sibTrans" cxnId="{22DCFF59-A9AE-4E28-BCDE-1CE676FA55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135EDF3-1C6A-4734-905B-5EE8ABE7958A}">
      <dgm:prSet phldrT=""/>
      <dgm:spPr bwMode="auto"/>
      <dgm:t>
        <a:bodyPr/>
        <a:lstStyle/>
        <a:p>
          <a:pPr>
            <a:defRPr/>
          </a:pPr>
          <a:r>
            <a:rPr lang="ru-RU"/>
            <a:t>Готовность к изменениям важнее следования первоначальному плану.</a:t>
          </a:r>
          <a:endParaRPr/>
        </a:p>
      </dgm:t>
    </dgm:pt>
    <dgm:pt modelId="{478BCF18-9E34-4077-99ED-0C1CFC55F24E}" type="parTrans" cxnId="{B2A6E114-C156-4773-9EE8-38CB5660503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36461D6-5935-4E83-9DF3-0A051B1C25F4}" type="sibTrans" cxnId="{B2A6E114-C156-4773-9EE8-38CB5660503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FDB9D0-37D9-48FD-A7D3-BF9CEBD151D9}">
      <dgm:prSet phldrT=""/>
      <dgm:spPr bwMode="auto"/>
      <dgm:t>
        <a:bodyPr/>
        <a:lstStyle/>
        <a:p>
          <a:pPr>
            <a:defRPr/>
          </a:pPr>
          <a:r>
            <a:rPr lang="ru-RU"/>
            <a:t>Гибкие подходы нацелены на снижение рисков, связанных с факторами ниже</a:t>
          </a:r>
          <a:endParaRPr/>
        </a:p>
      </dgm:t>
    </dgm:pt>
    <dgm:pt modelId="{F2C4F2F8-2D61-4135-9FA8-A084FD4949DF}" type="parTrans" cxnId="{59C66C3F-637B-4C47-9B29-866662F1F25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36009EE-79F4-4A54-B918-F4CF24FB93E2}" type="sibTrans" cxnId="{59C66C3F-637B-4C47-9B29-866662F1F25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6135842-6B63-4A98-ADBE-BC7F57B023B0}">
      <dgm:prSet phldrT=""/>
      <dgm:spPr bwMode="auto"/>
      <dgm:t>
        <a:bodyPr/>
        <a:lstStyle/>
        <a:p>
          <a:pPr>
            <a:defRPr/>
          </a:pPr>
          <a:r>
            <a:rPr lang="ru-RU"/>
            <a:t>Высокая неопределённость проекта.</a:t>
          </a:r>
          <a:endParaRPr/>
        </a:p>
      </dgm:t>
    </dgm:pt>
    <dgm:pt modelId="{0FFBF1AC-B624-462E-9F13-EBE2F477BC03}" type="parTrans" cxnId="{B59916E1-19CD-4E0E-8031-FBA01388F67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247E44-803B-4569-9ADE-FC648E1AB6C1}" type="sibTrans" cxnId="{B59916E1-19CD-4E0E-8031-FBA01388F67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7A5A38F-56CD-409B-B70D-65ED1197A7FC}">
      <dgm:prSet phldrT=""/>
      <dgm:spPr bwMode="auto"/>
      <dgm:t>
        <a:bodyPr/>
        <a:lstStyle/>
        <a:p>
          <a:pPr>
            <a:defRPr/>
          </a:pPr>
          <a:r>
            <a:rPr lang="ru-RU"/>
            <a:t>Частые изменения требований.</a:t>
          </a:r>
          <a:endParaRPr/>
        </a:p>
      </dgm:t>
    </dgm:pt>
    <dgm:pt modelId="{BDFF96AE-3DD2-43B2-AD2F-98B7C9556C3E}" type="parTrans" cxnId="{EBFB3564-9817-42BF-AACB-295C3C0129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A75253-64B3-4031-B38B-02381A770B57}" type="sibTrans" cxnId="{EBFB3564-9817-42BF-AACB-295C3C0129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63786C-F48C-4F54-8417-FD705BD2B903}">
      <dgm:prSet phldrT=""/>
      <dgm:spPr bwMode="auto"/>
      <dgm:t>
        <a:bodyPr/>
        <a:lstStyle/>
        <a:p>
          <a:pPr>
            <a:defRPr/>
          </a:pPr>
          <a:r>
            <a:rPr lang="ru-RU"/>
            <a:t>Ограниченность информации на этапе планирования.</a:t>
          </a:r>
          <a:endParaRPr/>
        </a:p>
      </dgm:t>
    </dgm:pt>
    <dgm:pt modelId="{CCF843CA-AC75-4B50-82F0-4424530B94B8}" type="parTrans" cxnId="{9944BE85-D74F-4763-8C22-11B699D642E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412238E-C829-4596-8B2D-3C089D9D15EF}" type="sibTrans" cxnId="{9944BE85-D74F-4763-8C22-11B699D642E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E7CABEF-B128-4E72-86FC-E5B316694A0F}" type="pres">
      <dgm:prSet presAssocID="{9F85D265-E93E-4F12-9E64-5A2543CB557E}" presName="linear" presStyleCnt="0">
        <dgm:presLayoutVars>
          <dgm:animLvl val="lvl"/>
          <dgm:resizeHandles val="exact"/>
        </dgm:presLayoutVars>
      </dgm:prSet>
      <dgm:spPr bwMode="auto"/>
    </dgm:pt>
    <dgm:pt modelId="{A3855DFE-FEE5-4C31-BB64-FF4EA55F968E}" type="pres">
      <dgm:prSet presAssocID="{38CE741F-300B-48A4-9397-8C4882D20773}" presName="parentText" presStyleLbl="node1" presStyleIdx="0" presStyleCnt="2">
        <dgm:presLayoutVars>
          <dgm:chMax val="0"/>
          <dgm:bulletEnabled val="1"/>
        </dgm:presLayoutVars>
      </dgm:prSet>
      <dgm:spPr bwMode="auto"/>
    </dgm:pt>
    <dgm:pt modelId="{7399037E-78CD-43B2-A5AF-7BE70B49F2B9}" type="pres">
      <dgm:prSet presAssocID="{38CE741F-300B-48A4-9397-8C4882D20773}" presName="childText" presStyleLbl="revTx" presStyleIdx="0" presStyleCnt="2">
        <dgm:presLayoutVars>
          <dgm:bulletEnabled val="1"/>
        </dgm:presLayoutVars>
      </dgm:prSet>
      <dgm:spPr bwMode="auto"/>
    </dgm:pt>
    <dgm:pt modelId="{43D97981-A1F1-45A9-B640-51EC683453BA}" type="pres">
      <dgm:prSet presAssocID="{AEFDB9D0-37D9-48FD-A7D3-BF9CEBD151D9}" presName="parentText" presStyleLbl="node1" presStyleIdx="1" presStyleCnt="2">
        <dgm:presLayoutVars>
          <dgm:chMax val="0"/>
          <dgm:bulletEnabled val="1"/>
        </dgm:presLayoutVars>
      </dgm:prSet>
      <dgm:spPr bwMode="auto"/>
    </dgm:pt>
    <dgm:pt modelId="{444D001B-391D-429E-92DD-64783A18C15C}" type="pres">
      <dgm:prSet presAssocID="{AEFDB9D0-37D9-48FD-A7D3-BF9CEBD151D9}" presName="childText" presStyleLbl="revTx" presStyleIdx="1" presStyleCnt="2">
        <dgm:presLayoutVars>
          <dgm:bulletEnabled val="1"/>
        </dgm:presLayoutVars>
      </dgm:prSet>
      <dgm:spPr bwMode="auto"/>
    </dgm:pt>
  </dgm:ptLst>
  <dgm:cxnLst>
    <dgm:cxn modelId="{FF74D802-6E4C-4F06-88D5-CBD6266F4F7C}" srcId="{38CE741F-300B-48A4-9397-8C4882D20773}" destId="{0CF26FBE-C9F1-4BFE-894B-F4D4D4599DC7}" srcOrd="1" destOrd="0" parTransId="{6CF37D8E-4596-458C-A7EE-2559D8281AF9}" sibTransId="{9620DBFA-9E1C-40FA-8238-33E3B68CE067}"/>
    <dgm:cxn modelId="{B2A6E114-C156-4773-9EE8-38CB56605033}" srcId="{38CE741F-300B-48A4-9397-8C4882D20773}" destId="{C135EDF3-1C6A-4734-905B-5EE8ABE7958A}" srcOrd="3" destOrd="0" parTransId="{478BCF18-9E34-4077-99ED-0C1CFC55F24E}" sibTransId="{E36461D6-5935-4E83-9DF3-0A051B1C25F4}"/>
    <dgm:cxn modelId="{7539B73E-61F4-4BCB-B8D5-C08974BB584C}" srcId="{38CE741F-300B-48A4-9397-8C4882D20773}" destId="{E6E83BCA-4C78-4A35-A09D-25392B73C043}" srcOrd="0" destOrd="0" parTransId="{9D9A1984-D8B8-4257-91BF-3465517D9B07}" sibTransId="{BE0CED2B-7567-4D08-9261-4D8BD36CE8F0}"/>
    <dgm:cxn modelId="{59C66C3F-637B-4C47-9B29-866662F1F257}" srcId="{9F85D265-E93E-4F12-9E64-5A2543CB557E}" destId="{AEFDB9D0-37D9-48FD-A7D3-BF9CEBD151D9}" srcOrd="1" destOrd="0" parTransId="{F2C4F2F8-2D61-4135-9FA8-A084FD4949DF}" sibTransId="{036009EE-79F4-4A54-B918-F4CF24FB93E2}"/>
    <dgm:cxn modelId="{3B808E5B-70A6-452D-8BE3-3F89D232CA96}" type="presOf" srcId="{47A5A38F-56CD-409B-B70D-65ED1197A7FC}" destId="{444D001B-391D-429E-92DD-64783A18C15C}" srcOrd="0" destOrd="1" presId="urn:microsoft.com/office/officeart/2005/8/layout/vList2"/>
    <dgm:cxn modelId="{A0DEE25C-52EA-4CE8-95FC-C87B0F2F669E}" type="presOf" srcId="{9F85D265-E93E-4F12-9E64-5A2543CB557E}" destId="{8E7CABEF-B128-4E72-86FC-E5B316694A0F}" srcOrd="0" destOrd="0" presId="urn:microsoft.com/office/officeart/2005/8/layout/vList2"/>
    <dgm:cxn modelId="{530F4241-AFC1-4E4F-96B8-9DFA9930DB28}" type="presOf" srcId="{AEFDB9D0-37D9-48FD-A7D3-BF9CEBD151D9}" destId="{43D97981-A1F1-45A9-B640-51EC683453BA}" srcOrd="0" destOrd="0" presId="urn:microsoft.com/office/officeart/2005/8/layout/vList2"/>
    <dgm:cxn modelId="{EBFB3564-9817-42BF-AACB-295C3C01298C}" srcId="{AEFDB9D0-37D9-48FD-A7D3-BF9CEBD151D9}" destId="{47A5A38F-56CD-409B-B70D-65ED1197A7FC}" srcOrd="1" destOrd="0" parTransId="{BDFF96AE-3DD2-43B2-AD2F-98B7C9556C3E}" sibTransId="{A2A75253-64B3-4031-B38B-02381A770B57}"/>
    <dgm:cxn modelId="{52F96955-5F55-47B1-ABD3-E8BD4F167281}" type="presOf" srcId="{E6E83BCA-4C78-4A35-A09D-25392B73C043}" destId="{7399037E-78CD-43B2-A5AF-7BE70B49F2B9}" srcOrd="0" destOrd="0" presId="urn:microsoft.com/office/officeart/2005/8/layout/vList2"/>
    <dgm:cxn modelId="{22DCFF59-A9AE-4E28-BCDE-1CE676FA55C0}" srcId="{38CE741F-300B-48A4-9397-8C4882D20773}" destId="{332DFFBF-E95A-4896-860C-36E620A2AB8A}" srcOrd="2" destOrd="0" parTransId="{D556815B-603A-48F9-866F-A0AD533B9C5D}" sibTransId="{B2A4A04C-0353-417A-9F88-1D87411AD6B9}"/>
    <dgm:cxn modelId="{A9B05885-8B72-429B-A4A0-01700B697880}" type="presOf" srcId="{C135EDF3-1C6A-4734-905B-5EE8ABE7958A}" destId="{7399037E-78CD-43B2-A5AF-7BE70B49F2B9}" srcOrd="0" destOrd="3" presId="urn:microsoft.com/office/officeart/2005/8/layout/vList2"/>
    <dgm:cxn modelId="{9944BE85-D74F-4763-8C22-11B699D642EB}" srcId="{AEFDB9D0-37D9-48FD-A7D3-BF9CEBD151D9}" destId="{FB63786C-F48C-4F54-8417-FD705BD2B903}" srcOrd="2" destOrd="0" parTransId="{CCF843CA-AC75-4B50-82F0-4424530B94B8}" sibTransId="{A412238E-C829-4596-8B2D-3C089D9D15EF}"/>
    <dgm:cxn modelId="{A0FD979D-ED0A-4CE1-978D-6AE2A00B11D1}" type="presOf" srcId="{38CE741F-300B-48A4-9397-8C4882D20773}" destId="{A3855DFE-FEE5-4C31-BB64-FF4EA55F968E}" srcOrd="0" destOrd="0" presId="urn:microsoft.com/office/officeart/2005/8/layout/vList2"/>
    <dgm:cxn modelId="{76034BDB-24BB-40A7-9553-A17741701DF4}" type="presOf" srcId="{0CF26FBE-C9F1-4BFE-894B-F4D4D4599DC7}" destId="{7399037E-78CD-43B2-A5AF-7BE70B49F2B9}" srcOrd="0" destOrd="1" presId="urn:microsoft.com/office/officeart/2005/8/layout/vList2"/>
    <dgm:cxn modelId="{15D4C9DD-6C80-439E-BD0F-B139290A68EF}" type="presOf" srcId="{332DFFBF-E95A-4896-860C-36E620A2AB8A}" destId="{7399037E-78CD-43B2-A5AF-7BE70B49F2B9}" srcOrd="0" destOrd="2" presId="urn:microsoft.com/office/officeart/2005/8/layout/vList2"/>
    <dgm:cxn modelId="{B59916E1-19CD-4E0E-8031-FBA01388F671}" srcId="{AEFDB9D0-37D9-48FD-A7D3-BF9CEBD151D9}" destId="{46135842-6B63-4A98-ADBE-BC7F57B023B0}" srcOrd="0" destOrd="0" parTransId="{0FFBF1AC-B624-462E-9F13-EBE2F477BC03}" sibTransId="{AE247E44-803B-4569-9ADE-FC648E1AB6C1}"/>
    <dgm:cxn modelId="{E7CC56E5-601C-4963-9931-4FB9A309716C}" srcId="{9F85D265-E93E-4F12-9E64-5A2543CB557E}" destId="{38CE741F-300B-48A4-9397-8C4882D20773}" srcOrd="0" destOrd="0" parTransId="{69D40A20-EFE4-4C4A-AB47-5074B6CBFAFC}" sibTransId="{79C117AA-FB25-4B9A-80EF-5DAB398FF8A7}"/>
    <dgm:cxn modelId="{6CDD37E9-6314-4A11-8CF7-4FB489D5FC43}" type="presOf" srcId="{46135842-6B63-4A98-ADBE-BC7F57B023B0}" destId="{444D001B-391D-429E-92DD-64783A18C15C}" srcOrd="0" destOrd="0" presId="urn:microsoft.com/office/officeart/2005/8/layout/vList2"/>
    <dgm:cxn modelId="{7EECEFFC-8648-47F7-9E1A-8E6D57C0D7A1}" type="presOf" srcId="{FB63786C-F48C-4F54-8417-FD705BD2B903}" destId="{444D001B-391D-429E-92DD-64783A18C15C}" srcOrd="0" destOrd="2" presId="urn:microsoft.com/office/officeart/2005/8/layout/vList2"/>
    <dgm:cxn modelId="{843499CA-A03C-431E-A656-DE410BC83634}" type="presParOf" srcId="{8E7CABEF-B128-4E72-86FC-E5B316694A0F}" destId="{A3855DFE-FEE5-4C31-BB64-FF4EA55F968E}" srcOrd="0" destOrd="0" presId="urn:microsoft.com/office/officeart/2005/8/layout/vList2"/>
    <dgm:cxn modelId="{7EEC5BC4-D231-45FC-B3C1-0751E588EF46}" type="presParOf" srcId="{8E7CABEF-B128-4E72-86FC-E5B316694A0F}" destId="{7399037E-78CD-43B2-A5AF-7BE70B49F2B9}" srcOrd="1" destOrd="0" presId="urn:microsoft.com/office/officeart/2005/8/layout/vList2"/>
    <dgm:cxn modelId="{22170DB4-DB57-4CC0-AD4A-2DCA4305E535}" type="presParOf" srcId="{8E7CABEF-B128-4E72-86FC-E5B316694A0F}" destId="{43D97981-A1F1-45A9-B640-51EC683453BA}" srcOrd="2" destOrd="0" presId="urn:microsoft.com/office/officeart/2005/8/layout/vList2"/>
    <dgm:cxn modelId="{68A9FC92-9DC8-4183-8BCA-5F66B4FEBD97}" type="presParOf" srcId="{8E7CABEF-B128-4E72-86FC-E5B316694A0F}" destId="{444D001B-391D-429E-92DD-64783A18C1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ABC1D5-EE5C-41A0-ACD9-6CDD0ABFFA3F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15C2B0A-FE6F-4380-873B-B7A9FF4F1EDA}">
      <dgm:prSet phldrT=""/>
      <dgm:spPr bwMode="auto">
        <a:solidFill>
          <a:schemeClr val="accent5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Принятие изменений как нормы</a:t>
          </a:r>
          <a:endParaRPr/>
        </a:p>
        <a:p>
          <a:pPr>
            <a:defRPr/>
          </a:pPr>
          <a:r>
            <a:rPr lang="ru-RU">
              <a:solidFill>
                <a:schemeClr val="tx1"/>
              </a:solidFill>
            </a:rPr>
            <a:t>Изменения рассматриваются как естественный процесс</a:t>
          </a:r>
          <a:endParaRPr/>
        </a:p>
      </dgm:t>
    </dgm:pt>
    <dgm:pt modelId="{E08AC0C5-804F-45C6-AFF1-B147AF298925}" type="parTrans" cxnId="{0350A311-868A-4517-BE2E-346A8A7B4B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9F56420-E1E4-4473-9EF8-E1AF3483E4AD}" type="sibTrans" cxnId="{0350A311-868A-4517-BE2E-346A8A7B4B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192D136-B383-4813-BFB7-581B70DDFDD2}">
      <dgm:prSet phldrT="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Инкрементальная поставка продукта</a:t>
          </a:r>
          <a:endParaRPr/>
        </a:p>
        <a:p>
          <a:pPr>
            <a:defRPr/>
          </a:pPr>
          <a:r>
            <a:rPr lang="ru-RU">
              <a:solidFill>
                <a:schemeClr val="tx1"/>
              </a:solidFill>
            </a:rPr>
            <a:t> Каждый инкремент продукта тестируется и согласуется с заказчиком, позволяя корректировать цели и задачи</a:t>
          </a:r>
          <a:endParaRPr/>
        </a:p>
      </dgm:t>
    </dgm:pt>
    <dgm:pt modelId="{21926C3F-1705-4278-8FCC-08BC5AAD5A8A}" type="parTrans" cxnId="{06D9AB9F-F07A-476F-A4D2-EE56B56149B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8999D4F-6EDC-498E-A39F-BBFED12DFCA6}" type="sibTrans" cxnId="{06D9AB9F-F07A-476F-A4D2-EE56B56149B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0BD889A-1848-4CF2-9D53-6C86DBCC2BA4}">
      <dgm:prSet phldrT=""/>
      <dgm:spPr bwMode="auto">
        <a:solidFill>
          <a:schemeClr val="bg2"/>
        </a:solidFill>
      </dgm:spPr>
      <dgm:t>
        <a:bodyPr/>
        <a:lstStyle/>
        <a:p>
          <a:pPr>
            <a:defRPr/>
          </a:pPr>
          <a:r>
            <a:rPr lang="ru-RU" b="1"/>
            <a:t>Прозрачность процессов</a:t>
          </a:r>
          <a:endParaRPr/>
        </a:p>
        <a:p>
          <a:pPr>
            <a:defRPr/>
          </a:pPr>
          <a:r>
            <a:rPr lang="ru-RU"/>
            <a:t>Регулярные встречи (например, ежедневные стендапы) обеспечивают всех участников актуальной информацией о статусе проекта </a:t>
          </a:r>
          <a:br>
            <a:rPr lang="ru-RU"/>
          </a:br>
          <a:r>
            <a:rPr lang="ru-RU"/>
            <a:t>и предстоящих изменениях</a:t>
          </a:r>
          <a:endParaRPr/>
        </a:p>
      </dgm:t>
    </dgm:pt>
    <dgm:pt modelId="{B610C49E-0B1D-42C5-B02F-5C7D7AD314FE}" type="parTrans" cxnId="{01F762F6-01C8-45E5-AF3C-F2E2D0CA871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30FA9D-AD96-4774-994E-6C45FD4E8334}" type="sibTrans" cxnId="{01F762F6-01C8-45E5-AF3C-F2E2D0CA871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2A11BD-D121-420F-A0EC-E20CF507574D}">
      <dgm:prSet phldrT=""/>
      <dgm:spPr bwMode="auto">
        <a:solidFill>
          <a:schemeClr val="accent2"/>
        </a:solidFill>
      </dgm:spPr>
      <dgm:t>
        <a:bodyPr/>
        <a:lstStyle/>
        <a:p>
          <a:pPr>
            <a:defRPr/>
          </a:pPr>
          <a:r>
            <a:rPr lang="ru-RU" b="1"/>
            <a:t>Тестирование гипотез</a:t>
          </a:r>
          <a:endParaRPr/>
        </a:p>
        <a:p>
          <a:pPr>
            <a:defRPr/>
          </a:pPr>
          <a:r>
            <a:rPr lang="ru-RU"/>
            <a:t>Прежде чем внедрить изменения, проводится их проверка через прототипы или минимально жизнеспособный продукт (MVP)</a:t>
          </a:r>
          <a:endParaRPr/>
        </a:p>
      </dgm:t>
    </dgm:pt>
    <dgm:pt modelId="{F21ED98F-0D39-4F5B-A610-637D436AFF04}" type="parTrans" cxnId="{9EFFDD4A-2889-4557-ABA0-C52CA27299F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C8C7EEE-D258-4527-A337-3E4915D23614}" type="sibTrans" cxnId="{9EFFDD4A-2889-4557-ABA0-C52CA27299F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913EDA2-76D1-4473-BB5F-AE7B2C6BAB6A}" type="pres">
      <dgm:prSet presAssocID="{E6ABC1D5-EE5C-41A0-ACD9-6CDD0ABFFA3F}" presName="CompostProcess" presStyleCnt="0">
        <dgm:presLayoutVars>
          <dgm:dir/>
          <dgm:resizeHandles val="exact"/>
        </dgm:presLayoutVars>
      </dgm:prSet>
      <dgm:spPr bwMode="auto"/>
    </dgm:pt>
    <dgm:pt modelId="{D2F39E45-8F65-42BE-8F87-769B8B935CA4}" type="pres">
      <dgm:prSet presAssocID="{E6ABC1D5-EE5C-41A0-ACD9-6CDD0ABFFA3F}" presName="arrow" presStyleLbl="bgShp" presStyleIdx="0" presStyleCnt="1"/>
      <dgm:spPr bwMode="auto"/>
    </dgm:pt>
    <dgm:pt modelId="{8AFCD55B-BEF0-43C8-91E3-18BD5AF25505}" type="pres">
      <dgm:prSet presAssocID="{E6ABC1D5-EE5C-41A0-ACD9-6CDD0ABFFA3F}" presName="linearProcess" presStyleCnt="0"/>
      <dgm:spPr bwMode="auto"/>
    </dgm:pt>
    <dgm:pt modelId="{DDB9CAF0-58BC-4156-8BA0-E529F4BB986D}" type="pres">
      <dgm:prSet presAssocID="{C15C2B0A-FE6F-4380-873B-B7A9FF4F1EDA}" presName="textNode" presStyleLbl="node1" presStyleIdx="0" presStyleCnt="4">
        <dgm:presLayoutVars>
          <dgm:bulletEnabled val="1"/>
        </dgm:presLayoutVars>
      </dgm:prSet>
      <dgm:spPr bwMode="auto"/>
    </dgm:pt>
    <dgm:pt modelId="{92A2FF35-BDC6-48AD-9636-8C2478356AAC}" type="pres">
      <dgm:prSet presAssocID="{49F56420-E1E4-4473-9EF8-E1AF3483E4AD}" presName="sibTrans" presStyleCnt="0"/>
      <dgm:spPr bwMode="auto"/>
    </dgm:pt>
    <dgm:pt modelId="{9B176ADF-9F0E-48FE-ABCC-8F89857017CA}" type="pres">
      <dgm:prSet presAssocID="{9192D136-B383-4813-BFB7-581B70DDFDD2}" presName="textNode" presStyleLbl="node1" presStyleIdx="1" presStyleCnt="4">
        <dgm:presLayoutVars>
          <dgm:bulletEnabled val="1"/>
        </dgm:presLayoutVars>
      </dgm:prSet>
      <dgm:spPr bwMode="auto"/>
    </dgm:pt>
    <dgm:pt modelId="{65541ABF-B77D-4888-A717-8190E0061DCA}" type="pres">
      <dgm:prSet presAssocID="{08999D4F-6EDC-498E-A39F-BBFED12DFCA6}" presName="sibTrans" presStyleCnt="0"/>
      <dgm:spPr bwMode="auto"/>
    </dgm:pt>
    <dgm:pt modelId="{75FAB358-5318-48ED-ACF7-31C793876CFE}" type="pres">
      <dgm:prSet presAssocID="{50BD889A-1848-4CF2-9D53-6C86DBCC2BA4}" presName="textNode" presStyleLbl="node1" presStyleIdx="2" presStyleCnt="4">
        <dgm:presLayoutVars>
          <dgm:bulletEnabled val="1"/>
        </dgm:presLayoutVars>
      </dgm:prSet>
      <dgm:spPr bwMode="auto"/>
    </dgm:pt>
    <dgm:pt modelId="{1CCDEC3D-1799-4AE4-8919-4F93B63FAFD5}" type="pres">
      <dgm:prSet presAssocID="{0E30FA9D-AD96-4774-994E-6C45FD4E8334}" presName="sibTrans" presStyleCnt="0"/>
      <dgm:spPr bwMode="auto"/>
    </dgm:pt>
    <dgm:pt modelId="{2C51CC47-01FF-4F4A-8BDE-D48BC10ADCD5}" type="pres">
      <dgm:prSet presAssocID="{652A11BD-D121-420F-A0EC-E20CF507574D}" presName="textNode" presStyleLbl="node1" presStyleIdx="3" presStyleCnt="4">
        <dgm:presLayoutVars>
          <dgm:bulletEnabled val="1"/>
        </dgm:presLayoutVars>
      </dgm:prSet>
      <dgm:spPr bwMode="auto"/>
    </dgm:pt>
  </dgm:ptLst>
  <dgm:cxnLst>
    <dgm:cxn modelId="{B0000500-B4AB-48F0-BACD-D3F8CC42E99F}" type="presOf" srcId="{C15C2B0A-FE6F-4380-873B-B7A9FF4F1EDA}" destId="{DDB9CAF0-58BC-4156-8BA0-E529F4BB986D}" srcOrd="0" destOrd="0" presId="urn:microsoft.com/office/officeart/2005/8/layout/hProcess9"/>
    <dgm:cxn modelId="{0350A311-868A-4517-BE2E-346A8A7B4B96}" srcId="{E6ABC1D5-EE5C-41A0-ACD9-6CDD0ABFFA3F}" destId="{C15C2B0A-FE6F-4380-873B-B7A9FF4F1EDA}" srcOrd="0" destOrd="0" parTransId="{E08AC0C5-804F-45C6-AFF1-B147AF298925}" sibTransId="{49F56420-E1E4-4473-9EF8-E1AF3483E4AD}"/>
    <dgm:cxn modelId="{FAD7F213-492D-4B48-B007-5DA274F84EF7}" type="presOf" srcId="{E6ABC1D5-EE5C-41A0-ACD9-6CDD0ABFFA3F}" destId="{E913EDA2-76D1-4473-BB5F-AE7B2C6BAB6A}" srcOrd="0" destOrd="0" presId="urn:microsoft.com/office/officeart/2005/8/layout/hProcess9"/>
    <dgm:cxn modelId="{9F19B914-3A52-4D49-B5F1-11524EED3EA9}" type="presOf" srcId="{652A11BD-D121-420F-A0EC-E20CF507574D}" destId="{2C51CC47-01FF-4F4A-8BDE-D48BC10ADCD5}" srcOrd="0" destOrd="0" presId="urn:microsoft.com/office/officeart/2005/8/layout/hProcess9"/>
    <dgm:cxn modelId="{08EA2733-509C-4FCF-8358-68C54551F6DB}" type="presOf" srcId="{50BD889A-1848-4CF2-9D53-6C86DBCC2BA4}" destId="{75FAB358-5318-48ED-ACF7-31C793876CFE}" srcOrd="0" destOrd="0" presId="urn:microsoft.com/office/officeart/2005/8/layout/hProcess9"/>
    <dgm:cxn modelId="{9EFFDD4A-2889-4557-ABA0-C52CA27299FD}" srcId="{E6ABC1D5-EE5C-41A0-ACD9-6CDD0ABFFA3F}" destId="{652A11BD-D121-420F-A0EC-E20CF507574D}" srcOrd="3" destOrd="0" parTransId="{F21ED98F-0D39-4F5B-A610-637D436AFF04}" sibTransId="{1C8C7EEE-D258-4527-A337-3E4915D23614}"/>
    <dgm:cxn modelId="{06D9AB9F-F07A-476F-A4D2-EE56B56149B9}" srcId="{E6ABC1D5-EE5C-41A0-ACD9-6CDD0ABFFA3F}" destId="{9192D136-B383-4813-BFB7-581B70DDFDD2}" srcOrd="1" destOrd="0" parTransId="{21926C3F-1705-4278-8FCC-08BC5AAD5A8A}" sibTransId="{08999D4F-6EDC-498E-A39F-BBFED12DFCA6}"/>
    <dgm:cxn modelId="{411E9CC7-5F9A-4A7A-A94D-F642DF487545}" type="presOf" srcId="{9192D136-B383-4813-BFB7-581B70DDFDD2}" destId="{9B176ADF-9F0E-48FE-ABCC-8F89857017CA}" srcOrd="0" destOrd="0" presId="urn:microsoft.com/office/officeart/2005/8/layout/hProcess9"/>
    <dgm:cxn modelId="{01F762F6-01C8-45E5-AF3C-F2E2D0CA8711}" srcId="{E6ABC1D5-EE5C-41A0-ACD9-6CDD0ABFFA3F}" destId="{50BD889A-1848-4CF2-9D53-6C86DBCC2BA4}" srcOrd="2" destOrd="0" parTransId="{B610C49E-0B1D-42C5-B02F-5C7D7AD314FE}" sibTransId="{0E30FA9D-AD96-4774-994E-6C45FD4E8334}"/>
    <dgm:cxn modelId="{D1B7E041-DE20-4C02-A470-45D9486AA51D}" type="presParOf" srcId="{E913EDA2-76D1-4473-BB5F-AE7B2C6BAB6A}" destId="{D2F39E45-8F65-42BE-8F87-769B8B935CA4}" srcOrd="0" destOrd="0" presId="urn:microsoft.com/office/officeart/2005/8/layout/hProcess9"/>
    <dgm:cxn modelId="{4EB9DCEF-2395-4DF5-8581-0766DC4B1F80}" type="presParOf" srcId="{E913EDA2-76D1-4473-BB5F-AE7B2C6BAB6A}" destId="{8AFCD55B-BEF0-43C8-91E3-18BD5AF25505}" srcOrd="1" destOrd="0" presId="urn:microsoft.com/office/officeart/2005/8/layout/hProcess9"/>
    <dgm:cxn modelId="{93287F0E-A43F-4DAC-B1B7-F2E7C1FBE88B}" type="presParOf" srcId="{8AFCD55B-BEF0-43C8-91E3-18BD5AF25505}" destId="{DDB9CAF0-58BC-4156-8BA0-E529F4BB986D}" srcOrd="0" destOrd="0" presId="urn:microsoft.com/office/officeart/2005/8/layout/hProcess9"/>
    <dgm:cxn modelId="{CEFFC4FD-69D5-475C-A413-2C755581AA47}" type="presParOf" srcId="{8AFCD55B-BEF0-43C8-91E3-18BD5AF25505}" destId="{92A2FF35-BDC6-48AD-9636-8C2478356AAC}" srcOrd="1" destOrd="0" presId="urn:microsoft.com/office/officeart/2005/8/layout/hProcess9"/>
    <dgm:cxn modelId="{8CA84214-2F61-4F31-A251-9C14CE8A3D20}" type="presParOf" srcId="{8AFCD55B-BEF0-43C8-91E3-18BD5AF25505}" destId="{9B176ADF-9F0E-48FE-ABCC-8F89857017CA}" srcOrd="2" destOrd="0" presId="urn:microsoft.com/office/officeart/2005/8/layout/hProcess9"/>
    <dgm:cxn modelId="{2FE6ED50-67D5-4DA8-96ED-EE8DC70B11A0}" type="presParOf" srcId="{8AFCD55B-BEF0-43C8-91E3-18BD5AF25505}" destId="{65541ABF-B77D-4888-A717-8190E0061DCA}" srcOrd="3" destOrd="0" presId="urn:microsoft.com/office/officeart/2005/8/layout/hProcess9"/>
    <dgm:cxn modelId="{F5D79C65-BFC9-4A1E-8445-D006A53234C4}" type="presParOf" srcId="{8AFCD55B-BEF0-43C8-91E3-18BD5AF25505}" destId="{75FAB358-5318-48ED-ACF7-31C793876CFE}" srcOrd="4" destOrd="0" presId="urn:microsoft.com/office/officeart/2005/8/layout/hProcess9"/>
    <dgm:cxn modelId="{8199FC7D-15B0-42BA-9D3F-561CAB7FCED7}" type="presParOf" srcId="{8AFCD55B-BEF0-43C8-91E3-18BD5AF25505}" destId="{1CCDEC3D-1799-4AE4-8919-4F93B63FAFD5}" srcOrd="5" destOrd="0" presId="urn:microsoft.com/office/officeart/2005/8/layout/hProcess9"/>
    <dgm:cxn modelId="{AB7720CE-BD2C-436C-B239-EE625DBDF93B}" type="presParOf" srcId="{8AFCD55B-BEF0-43C8-91E3-18BD5AF25505}" destId="{2C51CC47-01FF-4F4A-8BDE-D48BC10ADCD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7A15D4-9E96-4BD1-9FCC-37FEC12CF5A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BDBDA70-0507-4304-A4F5-2D68AD3D78BB}">
      <dgm:prSet phldrT=""/>
      <dgm:spPr bwMode="auto"/>
      <dgm:t>
        <a:bodyPr/>
        <a:lstStyle/>
        <a:p>
          <a:pPr>
            <a:defRPr/>
          </a:pPr>
          <a:r>
            <a:rPr lang="ru-RU" b="1"/>
            <a:t>Пример 1. Разработка нового программного обеспечения</a:t>
          </a:r>
          <a:br>
            <a:rPr lang="ru-RU"/>
          </a:br>
          <a:r>
            <a:rPr lang="ru-RU"/>
            <a:t>На этапе проектирования требования заказчика были неполными, </a:t>
          </a:r>
          <a:br>
            <a:rPr lang="ru-RU"/>
          </a:br>
          <a:r>
            <a:rPr lang="ru-RU"/>
            <a:t>что привело бы к большим рискам в рамках традиционного подхода (Waterfall). Применение Scrum с двухнедельными спринтами позволило команде уточнять требования на каждом этапе, сократить вероятность выпуска неактуального продукта и оперативно реагировать на обратную связь</a:t>
          </a:r>
          <a:endParaRPr/>
        </a:p>
      </dgm:t>
    </dgm:pt>
    <dgm:pt modelId="{618E18CE-40C9-49BF-9F5D-A78FC4405C1E}" type="parTrans" cxnId="{446D8C72-9704-4346-B1E2-C40062596A1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B3A2E1-8FC6-41E9-AB47-6A9E4636E8CD}" type="sibTrans" cxnId="{446D8C72-9704-4346-B1E2-C40062596A1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3A3487E-F4D4-430D-BF67-AD91D90CF5AF}">
      <dgm:prSet phldrT=""/>
      <dgm:spPr bwMode="auto"/>
      <dgm:t>
        <a:bodyPr/>
        <a:lstStyle/>
        <a:p>
          <a:pPr>
            <a:defRPr/>
          </a:pPr>
          <a:r>
            <a:rPr lang="ru-RU" b="1"/>
            <a:t>Пример 2. Запуск маркетинговой кампании</a:t>
          </a:r>
          <a:br>
            <a:rPr lang="ru-RU"/>
          </a:br>
          <a:r>
            <a:rPr lang="ru-RU"/>
            <a:t>На этапе старта проекта не было полной уверенности в предпочтениях целевой аудитории. Использование итерационного подхода с тестированием гипотез (A/B-тесты) позволило минимизировать риск потери бюджета и улучшить конечный результат</a:t>
          </a:r>
          <a:endParaRPr/>
        </a:p>
      </dgm:t>
    </dgm:pt>
    <dgm:pt modelId="{C5518ADE-627C-4FC0-B869-B18C45AD31ED}" type="parTrans" cxnId="{108DCFF9-6528-4020-BC5A-D199E5115E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07F2E45-0E7A-4959-B064-4A92E502238B}" type="sibTrans" cxnId="{108DCFF9-6528-4020-BC5A-D199E5115E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7374180-B880-4439-A988-1AFD30FC4F70}" type="pres">
      <dgm:prSet presAssocID="{A77A15D4-9E96-4BD1-9FCC-37FEC12CF5A0}" presName="linear" presStyleCnt="0">
        <dgm:presLayoutVars>
          <dgm:animLvl val="lvl"/>
          <dgm:resizeHandles val="exact"/>
        </dgm:presLayoutVars>
      </dgm:prSet>
      <dgm:spPr bwMode="auto"/>
    </dgm:pt>
    <dgm:pt modelId="{A58F0C9C-1AA7-415B-BC86-8E6A0AB68458}" type="pres">
      <dgm:prSet presAssocID="{3BDBDA70-0507-4304-A4F5-2D68AD3D78BB}" presName="parentText" presStyleLbl="node1" presStyleIdx="0" presStyleCnt="2">
        <dgm:presLayoutVars>
          <dgm:chMax val="0"/>
          <dgm:bulletEnabled val="1"/>
        </dgm:presLayoutVars>
      </dgm:prSet>
      <dgm:spPr bwMode="auto"/>
    </dgm:pt>
    <dgm:pt modelId="{5F5C4472-7D45-466F-AB69-5314C1D59DE9}" type="pres">
      <dgm:prSet presAssocID="{B2B3A2E1-8FC6-41E9-AB47-6A9E4636E8CD}" presName="spacer" presStyleCnt="0"/>
      <dgm:spPr bwMode="auto"/>
    </dgm:pt>
    <dgm:pt modelId="{9E7E2041-5E87-4D78-A352-2EE0409D6775}" type="pres">
      <dgm:prSet presAssocID="{93A3487E-F4D4-430D-BF67-AD91D90CF5AF}" presName="parentText" presStyleLbl="node1" presStyleIdx="1" presStyleCnt="2">
        <dgm:presLayoutVars>
          <dgm:chMax val="0"/>
          <dgm:bulletEnabled val="1"/>
        </dgm:presLayoutVars>
      </dgm:prSet>
      <dgm:spPr bwMode="auto"/>
    </dgm:pt>
  </dgm:ptLst>
  <dgm:cxnLst>
    <dgm:cxn modelId="{446D8C72-9704-4346-B1E2-C40062596A16}" srcId="{A77A15D4-9E96-4BD1-9FCC-37FEC12CF5A0}" destId="{3BDBDA70-0507-4304-A4F5-2D68AD3D78BB}" srcOrd="0" destOrd="0" parTransId="{618E18CE-40C9-49BF-9F5D-A78FC4405C1E}" sibTransId="{B2B3A2E1-8FC6-41E9-AB47-6A9E4636E8CD}"/>
    <dgm:cxn modelId="{19BA099E-5E34-4037-8F55-4C9F6D684700}" type="presOf" srcId="{A77A15D4-9E96-4BD1-9FCC-37FEC12CF5A0}" destId="{B7374180-B880-4439-A988-1AFD30FC4F70}" srcOrd="0" destOrd="0" presId="urn:microsoft.com/office/officeart/2005/8/layout/vList2"/>
    <dgm:cxn modelId="{14BFF4CB-31B9-460F-A460-A2629A8FB345}" type="presOf" srcId="{3BDBDA70-0507-4304-A4F5-2D68AD3D78BB}" destId="{A58F0C9C-1AA7-415B-BC86-8E6A0AB68458}" srcOrd="0" destOrd="0" presId="urn:microsoft.com/office/officeart/2005/8/layout/vList2"/>
    <dgm:cxn modelId="{715EF6E2-CF3E-4D67-A578-0BC5B4FDCDCE}" type="presOf" srcId="{93A3487E-F4D4-430D-BF67-AD91D90CF5AF}" destId="{9E7E2041-5E87-4D78-A352-2EE0409D6775}" srcOrd="0" destOrd="0" presId="urn:microsoft.com/office/officeart/2005/8/layout/vList2"/>
    <dgm:cxn modelId="{108DCFF9-6528-4020-BC5A-D199E5115EE5}" srcId="{A77A15D4-9E96-4BD1-9FCC-37FEC12CF5A0}" destId="{93A3487E-F4D4-430D-BF67-AD91D90CF5AF}" srcOrd="1" destOrd="0" parTransId="{C5518ADE-627C-4FC0-B869-B18C45AD31ED}" sibTransId="{207F2E45-0E7A-4959-B064-4A92E502238B}"/>
    <dgm:cxn modelId="{1B98B8A5-DD0F-4BE8-84ED-73E610CAC892}" type="presParOf" srcId="{B7374180-B880-4439-A988-1AFD30FC4F70}" destId="{A58F0C9C-1AA7-415B-BC86-8E6A0AB68458}" srcOrd="0" destOrd="0" presId="urn:microsoft.com/office/officeart/2005/8/layout/vList2"/>
    <dgm:cxn modelId="{D501485D-F3BD-4B8D-965C-2C7D33019308}" type="presParOf" srcId="{B7374180-B880-4439-A988-1AFD30FC4F70}" destId="{5F5C4472-7D45-466F-AB69-5314C1D59DE9}" srcOrd="1" destOrd="0" presId="urn:microsoft.com/office/officeart/2005/8/layout/vList2"/>
    <dgm:cxn modelId="{A0711253-FBE7-4405-B604-3F889E9A2FCE}" type="presParOf" srcId="{B7374180-B880-4439-A988-1AFD30FC4F70}" destId="{9E7E2041-5E87-4D78-A352-2EE0409D67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FA6B6-077C-4E93-B138-49BF471925A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EA7AE04-1A75-4C14-831C-070E61C9719C}">
      <dgm:prSet phldrT=""/>
      <dgm:spPr bwMode="auto"/>
      <dgm:t>
        <a:bodyPr/>
        <a:lstStyle/>
        <a:p>
          <a:pPr>
            <a:defRPr/>
          </a:pPr>
          <a:r>
            <a:rPr lang="ru-RU" b="1"/>
            <a:t>Сценарий:</a:t>
          </a:r>
          <a:r>
            <a:rPr lang="ru-RU"/>
            <a:t> разработка мобильного приложения для интернет-банка с функциями биометрической аутентификации</a:t>
          </a:r>
          <a:endParaRPr/>
        </a:p>
      </dgm:t>
    </dgm:pt>
    <dgm:pt modelId="{089126C2-D223-4406-9293-9BFDA3369548}" type="parTrans" cxnId="{07DC758E-72CC-4C39-B4E8-15FD72600CB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0AB36DE-F304-4A5B-B0AD-D1C76E403F0A}" type="sibTrans" cxnId="{07DC758E-72CC-4C39-B4E8-15FD72600CB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44436D-7AE4-400F-82B8-B98AE403ACD0}" type="pres">
      <dgm:prSet presAssocID="{A6AFA6B6-077C-4E93-B138-49BF471925A0}" presName="linear" presStyleCnt="0">
        <dgm:presLayoutVars>
          <dgm:animLvl val="lvl"/>
          <dgm:resizeHandles val="exact"/>
        </dgm:presLayoutVars>
      </dgm:prSet>
      <dgm:spPr bwMode="auto"/>
    </dgm:pt>
    <dgm:pt modelId="{ADA039F7-957D-43A8-8717-EE3443A31E10}" type="pres">
      <dgm:prSet presAssocID="{2EA7AE04-1A75-4C14-831C-070E61C9719C}" presName="parentText" presStyleLbl="node1" presStyleIdx="0" presStyleCnt="1">
        <dgm:presLayoutVars>
          <dgm:chMax val="0"/>
          <dgm:bulletEnabled val="1"/>
        </dgm:presLayoutVars>
      </dgm:prSet>
      <dgm:spPr bwMode="auto"/>
    </dgm:pt>
  </dgm:ptLst>
  <dgm:cxnLst>
    <dgm:cxn modelId="{FBC78066-F5C6-40DE-9536-BBDB87B26067}" type="presOf" srcId="{2EA7AE04-1A75-4C14-831C-070E61C9719C}" destId="{ADA039F7-957D-43A8-8717-EE3443A31E10}" srcOrd="0" destOrd="0" presId="urn:microsoft.com/office/officeart/2005/8/layout/vList2"/>
    <dgm:cxn modelId="{22ABB153-8C3C-4F99-B4FD-0B85E4465834}" type="presOf" srcId="{A6AFA6B6-077C-4E93-B138-49BF471925A0}" destId="{0244436D-7AE4-400F-82B8-B98AE403ACD0}" srcOrd="0" destOrd="0" presId="urn:microsoft.com/office/officeart/2005/8/layout/vList2"/>
    <dgm:cxn modelId="{07DC758E-72CC-4C39-B4E8-15FD72600CBF}" srcId="{A6AFA6B6-077C-4E93-B138-49BF471925A0}" destId="{2EA7AE04-1A75-4C14-831C-070E61C9719C}" srcOrd="0" destOrd="0" parTransId="{089126C2-D223-4406-9293-9BFDA3369548}" sibTransId="{F0AB36DE-F304-4A5B-B0AD-D1C76E403F0A}"/>
    <dgm:cxn modelId="{59985D3E-3D6B-4E54-B8B9-F6D238299B89}" type="presParOf" srcId="{0244436D-7AE4-400F-82B8-B98AE403ACD0}" destId="{ADA039F7-957D-43A8-8717-EE3443A31E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A71706-8F0D-4A7D-B990-223CAE07C8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613F614-57EB-4738-B2E9-DFB7AFA5540B}">
      <dgm:prSet phldrT=""/>
      <dgm:spPr bwMode="auto"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+</a:t>
          </a:r>
          <a:endParaRPr lang="ru-RU">
            <a:solidFill>
              <a:schemeClr val="tx1"/>
            </a:solidFill>
          </a:endParaRPr>
        </a:p>
      </dgm:t>
    </dgm:pt>
    <dgm:pt modelId="{9619B810-EF34-4E4F-9951-4ACAC2836FD7}" type="parTrans" cxnId="{EC21D158-6617-43A2-BF8F-E0F9A5EF04C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F441F4-5178-4522-8D1D-29F5EED80029}" type="sibTrans" cxnId="{EC21D158-6617-43A2-BF8F-E0F9A5EF04C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A743505-65A8-4C0B-A934-A53545361559}">
      <dgm:prSet phldrT=""/>
      <dgm:spPr bwMode="auto"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ru-RU" b="1"/>
            <a:t>Снижение затрат на изменения:</a:t>
          </a:r>
          <a:r>
            <a:rPr lang="ru-RU"/>
            <a:t> благодаря итеративности изменений внедрение новых требований обходится дешевле</a:t>
          </a:r>
          <a:endParaRPr/>
        </a:p>
      </dgm:t>
    </dgm:pt>
    <dgm:pt modelId="{5A1C8120-4CF6-4499-94F2-E3DCACE9BDF2}" type="parTrans" cxnId="{24E4856F-D6D8-4810-8F65-960C2505C32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D7C6A2A-8EED-43E8-B502-B78223196B2E}" type="sibTrans" cxnId="{24E4856F-D6D8-4810-8F65-960C2505C32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65E1448-A081-420B-AC53-1C0C4651866F}">
      <dgm:prSet phldrT=""/>
      <dgm:spPr bwMode="auto"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ru-RU" b="1"/>
            <a:t>Повышение удовлетворённости заказчика:</a:t>
          </a:r>
          <a:r>
            <a:rPr lang="ru-RU"/>
            <a:t> регулярные поставки ценности обеспечивают доверие </a:t>
          </a:r>
          <a:br>
            <a:rPr lang="ru-RU"/>
          </a:br>
          <a:r>
            <a:rPr lang="ru-RU"/>
            <a:t>и уменьшение недопонимания</a:t>
          </a:r>
          <a:endParaRPr/>
        </a:p>
      </dgm:t>
    </dgm:pt>
    <dgm:pt modelId="{5FE1BB74-7677-451F-A602-18AC0E6A3500}" type="parTrans" cxnId="{39743D6D-933A-4155-AE71-A3BB1F2194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6C31D1-F3EA-461B-B1F5-8367CB71CB56}" type="sibTrans" cxnId="{39743D6D-933A-4155-AE71-A3BB1F2194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21F98D-9255-4D3B-A06F-3C9C7C01B3A8}">
      <dgm:prSet phldrT=""/>
      <dgm:spPr bwMode="auto"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ru-RU" b="1"/>
            <a:t>Улучшение качества:</a:t>
          </a:r>
          <a:r>
            <a:rPr lang="ru-RU"/>
            <a:t> постоянное тестирование и обратная связь снижают риск появления дефектов</a:t>
          </a:r>
          <a:endParaRPr/>
        </a:p>
      </dgm:t>
    </dgm:pt>
    <dgm:pt modelId="{807F9352-946C-4FD8-9C72-E0045C8EFA31}" type="parTrans" cxnId="{29B5BC3C-62C6-4C1A-A6B0-D7FA43E897F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627BDC-1FA3-4ED2-96AA-D0A3AC0A5016}" type="sibTrans" cxnId="{29B5BC3C-62C6-4C1A-A6B0-D7FA43E897F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F972E9-0CCE-4EA8-9738-C34B356AF3FB}">
      <dgm:prSet phldrT=""/>
      <dgm:spPr bwMode="auto"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ru-RU" b="1"/>
            <a:t>Быстрая адаптация:</a:t>
          </a:r>
          <a:r>
            <a:rPr lang="ru-RU"/>
            <a:t> проектные команды способны оперативно перенаправлять усилия в ответ </a:t>
          </a:r>
          <a:br>
            <a:rPr lang="ru-RU"/>
          </a:br>
          <a:r>
            <a:rPr lang="ru-RU"/>
            <a:t>на изменения</a:t>
          </a:r>
          <a:endParaRPr/>
        </a:p>
      </dgm:t>
    </dgm:pt>
    <dgm:pt modelId="{51F61492-011F-4586-8F67-9BE7E25F20E0}" type="parTrans" cxnId="{0D0E49A0-E84D-4038-A95E-F8C6E56E7E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7BA4DBA-BDEA-4439-9404-84AA48965833}" type="sibTrans" cxnId="{0D0E49A0-E84D-4038-A95E-F8C6E56E7E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FE2F4C-E952-4B76-A56B-2B4F67FB8B7E}">
      <dgm:prSet phldrT=""/>
      <dgm:spPr bwMode="auto"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−</a:t>
          </a:r>
          <a:endParaRPr lang="ru-RU">
            <a:solidFill>
              <a:schemeClr val="tx1"/>
            </a:solidFill>
          </a:endParaRPr>
        </a:p>
      </dgm:t>
    </dgm:pt>
    <dgm:pt modelId="{82377F22-A2AC-430C-BA9F-0D311504FB78}" type="parTrans" cxnId="{C46734F1-AC80-43A2-9ACC-5B75C1B9929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24BDBFF-6F6D-41A9-AA30-701440D6F433}" type="sibTrans" cxnId="{C46734F1-AC80-43A2-9ACC-5B75C1B9929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66DF690-6908-4FAB-B506-298C122E1A52}">
      <dgm:prSet phldrT=""/>
      <dgm:spPr bwMode="auto"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None/>
            <a:defRPr/>
          </a:pPr>
          <a:r>
            <a:rPr lang="ru-RU"/>
            <a:t>Несмотря на свои преимущества, гибкие подходы имеют и некоторые ограничения:</a:t>
          </a:r>
          <a:endParaRPr/>
        </a:p>
      </dgm:t>
    </dgm:pt>
    <dgm:pt modelId="{05CB011E-AD8A-4293-A914-E9D5F6980CCF}" type="parTrans" cxnId="{3AA48EFC-1027-4CBC-AAC6-7CCB5D0CFD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0D028E5-1CAB-44F5-8141-FD5EFBA4A0C6}" type="sibTrans" cxnId="{3AA48EFC-1027-4CBC-AAC6-7CCB5D0CFD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B2101C-7F88-46DF-AC25-3FB44258C2E8}">
      <dgm:prSet phldrT=""/>
      <dgm:spPr bwMode="auto"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ru-RU"/>
            <a:t>могут быть неэффективны </a:t>
          </a:r>
          <a:br>
            <a:rPr lang="ru-RU"/>
          </a:br>
          <a:r>
            <a:rPr lang="ru-RU"/>
            <a:t>в проектах с чётко фиксированными требованиями</a:t>
          </a:r>
          <a:endParaRPr/>
        </a:p>
      </dgm:t>
    </dgm:pt>
    <dgm:pt modelId="{635B301F-C21C-4E7C-8AD8-F011B17DB38C}" type="parTrans" cxnId="{F7F2A9B6-F15D-4D59-B793-30402A5E02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6E486B-3865-4E60-84C2-6E565A87DDE8}" type="sibTrans" cxnId="{F7F2A9B6-F15D-4D59-B793-30402A5E02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E999297-042E-421A-B02A-23D6D0D95E0A}">
      <dgm:prSet phldrT=""/>
      <dgm:spPr bwMode="auto"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ru-RU"/>
            <a:t>требуют высокой квалификации команды</a:t>
          </a:r>
          <a:endParaRPr/>
        </a:p>
      </dgm:t>
    </dgm:pt>
    <dgm:pt modelId="{7B3BAC5F-7ADE-4980-B1E0-0711AE8ECD31}" type="parTrans" cxnId="{2BAF93C2-4780-4E20-ABF0-AB13B581AC4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A0FBC4F-9EF7-4FC3-9C6B-288B2E014E6F}" type="sibTrans" cxnId="{2BAF93C2-4780-4E20-ABF0-AB13B581AC4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7A0A92-A0FD-4FF4-997F-4C110D1E2FB1}">
      <dgm:prSet phldrT=""/>
      <dgm:spPr bwMode="auto"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/>
          </a:pPr>
          <a:r>
            <a:rPr lang="ru-RU"/>
            <a:t>не всегда подходят для крупных </a:t>
          </a:r>
          <a:br>
            <a:rPr lang="ru-RU"/>
          </a:br>
          <a:r>
            <a:rPr lang="ru-RU"/>
            <a:t>и сложных проектов </a:t>
          </a:r>
          <a:br>
            <a:rPr lang="ru-RU"/>
          </a:br>
          <a:r>
            <a:rPr lang="ru-RU"/>
            <a:t>без предварительного анализа архитектуры</a:t>
          </a:r>
          <a:endParaRPr/>
        </a:p>
      </dgm:t>
    </dgm:pt>
    <dgm:pt modelId="{DCB4EFDF-2370-420B-998A-7B910B749F25}" type="parTrans" cxnId="{8FAA262D-8991-4CCC-916D-391E1306E12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BA0F24-822D-4C68-B7CA-F79ADD61B887}" type="sibTrans" cxnId="{8FAA262D-8991-4CCC-916D-391E1306E12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205AA28-19F6-4AF9-963A-6CA68F1C81B6}" type="pres">
      <dgm:prSet presAssocID="{50A71706-8F0D-4A7D-B990-223CAE07C8FF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676B63CC-0EBD-4C7B-9663-907A9078FACD}" type="pres">
      <dgm:prSet presAssocID="{2613F614-57EB-4738-B2E9-DFB7AFA5540B}" presName="composite" presStyleCnt="0"/>
      <dgm:spPr bwMode="auto"/>
    </dgm:pt>
    <dgm:pt modelId="{8410A3E4-94A1-4DA2-8C23-DB9ED4888C68}" type="pres">
      <dgm:prSet presAssocID="{2613F614-57EB-4738-B2E9-DFB7AFA5540B}" presName="parTx" presStyleLbl="alignNode1" presStyleIdx="0" presStyleCnt="2">
        <dgm:presLayoutVars>
          <dgm:chMax val="0"/>
          <dgm:chPref val="0"/>
          <dgm:bulletEnabled val="1"/>
        </dgm:presLayoutVars>
      </dgm:prSet>
      <dgm:spPr bwMode="auto"/>
    </dgm:pt>
    <dgm:pt modelId="{6BCD5B89-182C-4743-B193-3CB57FE9274D}" type="pres">
      <dgm:prSet presAssocID="{2613F614-57EB-4738-B2E9-DFB7AFA5540B}" presName="desTx" presStyleLbl="alignAccFollowNode1" presStyleIdx="0" presStyleCnt="2">
        <dgm:presLayoutVars>
          <dgm:bulletEnabled val="1"/>
        </dgm:presLayoutVars>
      </dgm:prSet>
      <dgm:spPr bwMode="auto"/>
    </dgm:pt>
    <dgm:pt modelId="{D087989A-927B-4B4C-B975-0018518CBBFB}" type="pres">
      <dgm:prSet presAssocID="{68F441F4-5178-4522-8D1D-29F5EED80029}" presName="space" presStyleCnt="0"/>
      <dgm:spPr bwMode="auto"/>
    </dgm:pt>
    <dgm:pt modelId="{0A6C7B38-8F40-4D1F-AB28-123EA3590233}" type="pres">
      <dgm:prSet presAssocID="{F1FE2F4C-E952-4B76-A56B-2B4F67FB8B7E}" presName="composite" presStyleCnt="0"/>
      <dgm:spPr bwMode="auto"/>
    </dgm:pt>
    <dgm:pt modelId="{01B00434-FFF5-4F70-9997-E5908CD317C9}" type="pres">
      <dgm:prSet presAssocID="{F1FE2F4C-E952-4B76-A56B-2B4F67FB8B7E}" presName="parTx" presStyleLbl="alignNode1" presStyleIdx="1" presStyleCnt="2">
        <dgm:presLayoutVars>
          <dgm:chMax val="0"/>
          <dgm:chPref val="0"/>
          <dgm:bulletEnabled val="1"/>
        </dgm:presLayoutVars>
      </dgm:prSet>
      <dgm:spPr bwMode="auto"/>
    </dgm:pt>
    <dgm:pt modelId="{F80873E1-DBB3-441A-863B-769928A12BFE}" type="pres">
      <dgm:prSet presAssocID="{F1FE2F4C-E952-4B76-A56B-2B4F67FB8B7E}" presName="desTx" presStyleLbl="alignAccFollowNode1" presStyleIdx="1" presStyleCnt="2" custLinFactNeighborX="686" custLinFactNeighborY="-46">
        <dgm:presLayoutVars>
          <dgm:bulletEnabled val="1"/>
        </dgm:presLayoutVars>
      </dgm:prSet>
      <dgm:spPr bwMode="auto"/>
    </dgm:pt>
  </dgm:ptLst>
  <dgm:cxnLst>
    <dgm:cxn modelId="{8FAA262D-8991-4CCC-916D-391E1306E126}" srcId="{F1FE2F4C-E952-4B76-A56B-2B4F67FB8B7E}" destId="{3C7A0A92-A0FD-4FF4-997F-4C110D1E2FB1}" srcOrd="3" destOrd="0" parTransId="{DCB4EFDF-2370-420B-998A-7B910B749F25}" sibTransId="{4ABA0F24-822D-4C68-B7CA-F79ADD61B887}"/>
    <dgm:cxn modelId="{29B5BC3C-62C6-4C1A-A6B0-D7FA43E897FE}" srcId="{2613F614-57EB-4738-B2E9-DFB7AFA5540B}" destId="{9F21F98D-9255-4D3B-A06F-3C9C7C01B3A8}" srcOrd="2" destOrd="0" parTransId="{807F9352-946C-4FD8-9C72-E0045C8EFA31}" sibTransId="{59627BDC-1FA3-4ED2-96AA-D0A3AC0A5016}"/>
    <dgm:cxn modelId="{B3035963-9DCD-453F-B179-30BEA4E57EDD}" type="presOf" srcId="{02B2101C-7F88-46DF-AC25-3FB44258C2E8}" destId="{F80873E1-DBB3-441A-863B-769928A12BFE}" srcOrd="0" destOrd="1" presId="urn:microsoft.com/office/officeart/2005/8/layout/hList1"/>
    <dgm:cxn modelId="{808FFE47-B4DF-43BD-8584-38358FD98403}" type="presOf" srcId="{3C7A0A92-A0FD-4FF4-997F-4C110D1E2FB1}" destId="{F80873E1-DBB3-441A-863B-769928A12BFE}" srcOrd="0" destOrd="3" presId="urn:microsoft.com/office/officeart/2005/8/layout/hList1"/>
    <dgm:cxn modelId="{87866C48-4875-462A-A977-BE5B142C405B}" type="presOf" srcId="{6E999297-042E-421A-B02A-23D6D0D95E0A}" destId="{F80873E1-DBB3-441A-863B-769928A12BFE}" srcOrd="0" destOrd="2" presId="urn:microsoft.com/office/officeart/2005/8/layout/hList1"/>
    <dgm:cxn modelId="{2285D14A-9D38-476D-9700-FBA3724D1D5A}" type="presOf" srcId="{9F21F98D-9255-4D3B-A06F-3C9C7C01B3A8}" destId="{6BCD5B89-182C-4743-B193-3CB57FE9274D}" srcOrd="0" destOrd="2" presId="urn:microsoft.com/office/officeart/2005/8/layout/hList1"/>
    <dgm:cxn modelId="{39743D6D-933A-4155-AE71-A3BB1F2194D0}" srcId="{2613F614-57EB-4738-B2E9-DFB7AFA5540B}" destId="{965E1448-A081-420B-AC53-1C0C4651866F}" srcOrd="1" destOrd="0" parTransId="{5FE1BB74-7677-451F-A602-18AC0E6A3500}" sibTransId="{0F6C31D1-F3EA-461B-B1F5-8367CB71CB56}"/>
    <dgm:cxn modelId="{C07DF16D-3781-42BA-A561-334BCE734915}" type="presOf" srcId="{F1FE2F4C-E952-4B76-A56B-2B4F67FB8B7E}" destId="{01B00434-FFF5-4F70-9997-E5908CD317C9}" srcOrd="0" destOrd="0" presId="urn:microsoft.com/office/officeart/2005/8/layout/hList1"/>
    <dgm:cxn modelId="{24E4856F-D6D8-4810-8F65-960C2505C32A}" srcId="{2613F614-57EB-4738-B2E9-DFB7AFA5540B}" destId="{CA743505-65A8-4C0B-A934-A53545361559}" srcOrd="0" destOrd="0" parTransId="{5A1C8120-4CF6-4499-94F2-E3DCACE9BDF2}" sibTransId="{ED7C6A2A-8EED-43E8-B502-B78223196B2E}"/>
    <dgm:cxn modelId="{073C2258-736F-41F5-B499-1DE022706E1D}" type="presOf" srcId="{766DF690-6908-4FAB-B506-298C122E1A52}" destId="{F80873E1-DBB3-441A-863B-769928A12BFE}" srcOrd="0" destOrd="0" presId="urn:microsoft.com/office/officeart/2005/8/layout/hList1"/>
    <dgm:cxn modelId="{EC21D158-6617-43A2-BF8F-E0F9A5EF04C1}" srcId="{50A71706-8F0D-4A7D-B990-223CAE07C8FF}" destId="{2613F614-57EB-4738-B2E9-DFB7AFA5540B}" srcOrd="0" destOrd="0" parTransId="{9619B810-EF34-4E4F-9951-4ACAC2836FD7}" sibTransId="{68F441F4-5178-4522-8D1D-29F5EED80029}"/>
    <dgm:cxn modelId="{65FBDE7F-8929-4E62-8306-4EC3600C3F6F}" type="presOf" srcId="{CA743505-65A8-4C0B-A934-A53545361559}" destId="{6BCD5B89-182C-4743-B193-3CB57FE9274D}" srcOrd="0" destOrd="0" presId="urn:microsoft.com/office/officeart/2005/8/layout/hList1"/>
    <dgm:cxn modelId="{75A2288A-07F7-4710-A4D3-71E1E0C50952}" type="presOf" srcId="{50A71706-8F0D-4A7D-B990-223CAE07C8FF}" destId="{F205AA28-19F6-4AF9-963A-6CA68F1C81B6}" srcOrd="0" destOrd="0" presId="urn:microsoft.com/office/officeart/2005/8/layout/hList1"/>
    <dgm:cxn modelId="{0D0E49A0-E84D-4038-A95E-F8C6E56E7EAB}" srcId="{2613F614-57EB-4738-B2E9-DFB7AFA5540B}" destId="{A8F972E9-0CCE-4EA8-9738-C34B356AF3FB}" srcOrd="3" destOrd="0" parTransId="{51F61492-011F-4586-8F67-9BE7E25F20E0}" sibTransId="{F7BA4DBA-BDEA-4439-9404-84AA48965833}"/>
    <dgm:cxn modelId="{F7F2A9B6-F15D-4D59-B793-30402A5E02F1}" srcId="{F1FE2F4C-E952-4B76-A56B-2B4F67FB8B7E}" destId="{02B2101C-7F88-46DF-AC25-3FB44258C2E8}" srcOrd="1" destOrd="0" parTransId="{635B301F-C21C-4E7C-8AD8-F011B17DB38C}" sibTransId="{9C6E486B-3865-4E60-84C2-6E565A87DDE8}"/>
    <dgm:cxn modelId="{2BAF93C2-4780-4E20-ABF0-AB13B581AC4C}" srcId="{F1FE2F4C-E952-4B76-A56B-2B4F67FB8B7E}" destId="{6E999297-042E-421A-B02A-23D6D0D95E0A}" srcOrd="2" destOrd="0" parTransId="{7B3BAC5F-7ADE-4980-B1E0-0711AE8ECD31}" sibTransId="{DA0FBC4F-9EF7-4FC3-9C6B-288B2E014E6F}"/>
    <dgm:cxn modelId="{367A57CA-E98B-4B8E-B0DA-3340C9982CF1}" type="presOf" srcId="{965E1448-A081-420B-AC53-1C0C4651866F}" destId="{6BCD5B89-182C-4743-B193-3CB57FE9274D}" srcOrd="0" destOrd="1" presId="urn:microsoft.com/office/officeart/2005/8/layout/hList1"/>
    <dgm:cxn modelId="{4C93EADF-FAA2-49A6-8A22-72F35248FFEC}" type="presOf" srcId="{2613F614-57EB-4738-B2E9-DFB7AFA5540B}" destId="{8410A3E4-94A1-4DA2-8C23-DB9ED4888C68}" srcOrd="0" destOrd="0" presId="urn:microsoft.com/office/officeart/2005/8/layout/hList1"/>
    <dgm:cxn modelId="{79E5EAEE-EAB7-4F99-BB10-2FBCB19F15B8}" type="presOf" srcId="{A8F972E9-0CCE-4EA8-9738-C34B356AF3FB}" destId="{6BCD5B89-182C-4743-B193-3CB57FE9274D}" srcOrd="0" destOrd="3" presId="urn:microsoft.com/office/officeart/2005/8/layout/hList1"/>
    <dgm:cxn modelId="{C46734F1-AC80-43A2-9ACC-5B75C1B9929A}" srcId="{50A71706-8F0D-4A7D-B990-223CAE07C8FF}" destId="{F1FE2F4C-E952-4B76-A56B-2B4F67FB8B7E}" srcOrd="1" destOrd="0" parTransId="{82377F22-A2AC-430C-BA9F-0D311504FB78}" sibTransId="{F24BDBFF-6F6D-41A9-AA30-701440D6F433}"/>
    <dgm:cxn modelId="{3AA48EFC-1027-4CBC-AAC6-7CCB5D0CFDE5}" srcId="{F1FE2F4C-E952-4B76-A56B-2B4F67FB8B7E}" destId="{766DF690-6908-4FAB-B506-298C122E1A52}" srcOrd="0" destOrd="0" parTransId="{05CB011E-AD8A-4293-A914-E9D5F6980CCF}" sibTransId="{50D028E5-1CAB-44F5-8141-FD5EFBA4A0C6}"/>
    <dgm:cxn modelId="{1D8F0110-6253-41C8-A702-643C4754FF1D}" type="presParOf" srcId="{F205AA28-19F6-4AF9-963A-6CA68F1C81B6}" destId="{676B63CC-0EBD-4C7B-9663-907A9078FACD}" srcOrd="0" destOrd="0" presId="urn:microsoft.com/office/officeart/2005/8/layout/hList1"/>
    <dgm:cxn modelId="{0BD25C31-7E41-4096-B845-97ADE1AEB290}" type="presParOf" srcId="{676B63CC-0EBD-4C7B-9663-907A9078FACD}" destId="{8410A3E4-94A1-4DA2-8C23-DB9ED4888C68}" srcOrd="0" destOrd="0" presId="urn:microsoft.com/office/officeart/2005/8/layout/hList1"/>
    <dgm:cxn modelId="{B38B4FE7-F012-4EA9-A3EF-7D5B2C70CD01}" type="presParOf" srcId="{676B63CC-0EBD-4C7B-9663-907A9078FACD}" destId="{6BCD5B89-182C-4743-B193-3CB57FE9274D}" srcOrd="1" destOrd="0" presId="urn:microsoft.com/office/officeart/2005/8/layout/hList1"/>
    <dgm:cxn modelId="{A1621AC5-B0D5-45DB-9D08-30763A0EAB05}" type="presParOf" srcId="{F205AA28-19F6-4AF9-963A-6CA68F1C81B6}" destId="{D087989A-927B-4B4C-B975-0018518CBBFB}" srcOrd="1" destOrd="0" presId="urn:microsoft.com/office/officeart/2005/8/layout/hList1"/>
    <dgm:cxn modelId="{B8352237-5625-4B96-9121-E1CDF22DA728}" type="presParOf" srcId="{F205AA28-19F6-4AF9-963A-6CA68F1C81B6}" destId="{0A6C7B38-8F40-4D1F-AB28-123EA3590233}" srcOrd="2" destOrd="0" presId="urn:microsoft.com/office/officeart/2005/8/layout/hList1"/>
    <dgm:cxn modelId="{B437DB69-41BA-4855-AA27-77EC3E38AD0E}" type="presParOf" srcId="{0A6C7B38-8F40-4D1F-AB28-123EA3590233}" destId="{01B00434-FFF5-4F70-9997-E5908CD317C9}" srcOrd="0" destOrd="0" presId="urn:microsoft.com/office/officeart/2005/8/layout/hList1"/>
    <dgm:cxn modelId="{B118D349-001A-41C5-9962-6DCA7975E6A3}" type="presParOf" srcId="{0A6C7B38-8F40-4D1F-AB28-123EA3590233}" destId="{F80873E1-DBB3-441A-863B-769928A12B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D51B7-4F53-4F5E-A898-075DAA0FE30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A40EACB-C689-4127-99FF-FCB3472460AC}">
      <dgm:prSet phldrT=""/>
      <dgm:spPr bwMode="auto"/>
      <dgm:t>
        <a:bodyPr/>
        <a:lstStyle/>
        <a:p>
          <a:pPr>
            <a:defRPr/>
          </a:pPr>
          <a:r>
            <a:rPr lang="ru-RU" b="1"/>
            <a:t>Карта и связи</a:t>
          </a:r>
          <a:endParaRPr lang="ru-RU"/>
        </a:p>
      </dgm:t>
    </dgm:pt>
    <dgm:pt modelId="{47722481-2EA3-4998-AC9F-AAE7747692E6}" type="parTrans" cxnId="{E0FCD2C5-2387-4081-8C65-A0B9D9AB9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EB65427-0DB8-4AE6-A168-6A754008444B}" type="sibTrans" cxnId="{E0FCD2C5-2387-4081-8C65-A0B9D9AB9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07F6BF2-4009-406B-8149-E6411A7AF4A0}">
      <dgm:prSet phldrT=""/>
      <dgm:spPr bwMode="auto"/>
      <dgm:t>
        <a:bodyPr/>
        <a:lstStyle/>
        <a:p>
          <a:pPr>
            <a:defRPr/>
          </a:pPr>
          <a:r>
            <a:rPr lang="ru-RU" b="1"/>
            <a:t>Неопределённость требований заказчика</a:t>
          </a:r>
          <a:r>
            <a:rPr lang="ru-RU"/>
            <a:t> → увеличивает вероятность </a:t>
          </a:r>
          <a:r>
            <a:rPr lang="ru-RU" b="1"/>
            <a:t>задержки интеграции API биометрии</a:t>
          </a:r>
          <a:r>
            <a:rPr lang="ru-RU"/>
            <a:t>, так как спецификации могут быть пересмотрены.</a:t>
          </a:r>
          <a:endParaRPr/>
        </a:p>
      </dgm:t>
    </dgm:pt>
    <dgm:pt modelId="{9146FF1C-F01D-4756-8E87-69E6C9A480EC}" type="parTrans" cxnId="{7C5F395B-CFFF-48B8-952E-EC397BC74FF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6B496B2-9508-4835-856E-9A84F561D3D2}" type="sibTrans" cxnId="{7C5F395B-CFFF-48B8-952E-EC397BC74FF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C79592-714F-4050-AA8E-7F58E341E1DA}">
      <dgm:prSet phldrT=""/>
      <dgm:spPr bwMode="auto"/>
      <dgm:t>
        <a:bodyPr/>
        <a:lstStyle/>
        <a:p>
          <a:pPr>
            <a:defRPr/>
          </a:pPr>
          <a:r>
            <a:rPr lang="ru-RU" b="1"/>
            <a:t>Задержка интеграции API биометрии</a:t>
          </a:r>
          <a:r>
            <a:rPr lang="ru-RU"/>
            <a:t> → увеличивает </a:t>
          </a:r>
          <a:r>
            <a:rPr lang="ru-RU" b="1"/>
            <a:t>перегрузку команды разработки</a:t>
          </a:r>
          <a:r>
            <a:rPr lang="ru-RU"/>
            <a:t>,  так как сроки выполнения других задач сокращаются.</a:t>
          </a:r>
          <a:endParaRPr/>
        </a:p>
      </dgm:t>
    </dgm:pt>
    <dgm:pt modelId="{69D27D63-1618-4558-B4A9-833C25584BF0}" type="parTrans" cxnId="{8EE7E673-080D-4193-AB11-FCF84C118F7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121E5C4-D60E-45EB-A6EA-EBC7C847251C}" type="sibTrans" cxnId="{8EE7E673-080D-4193-AB11-FCF84C118F7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C24F38-A363-4850-88ED-8FF6BA465E12}">
      <dgm:prSet phldrT=""/>
      <dgm:spPr bwMode="auto"/>
      <dgm:t>
        <a:bodyPr/>
        <a:lstStyle/>
        <a:p>
          <a:pPr>
            <a:defRPr/>
          </a:pPr>
          <a:r>
            <a:rPr lang="ru-RU" b="1"/>
            <a:t>Проблемы с безопасностью данных</a:t>
          </a:r>
          <a:r>
            <a:rPr lang="ru-RU"/>
            <a:t> ← связаны с недостаточной проверкой API на этапе тестирования.</a:t>
          </a:r>
          <a:endParaRPr/>
        </a:p>
      </dgm:t>
    </dgm:pt>
    <dgm:pt modelId="{56A37180-86D9-4397-98C3-74EF4DE56536}" type="parTrans" cxnId="{C238934D-7474-4430-92F8-8441FA49D9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442111-DCE3-4A8D-8E61-B37CFB40309D}" type="sibTrans" cxnId="{C238934D-7474-4430-92F8-8441FA49D9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29DA40-4345-454B-9E9A-0E1AA5796657}">
      <dgm:prSet phldrT=""/>
      <dgm:spPr bwMode="auto"/>
      <dgm:t>
        <a:bodyPr/>
        <a:lstStyle/>
        <a:p>
          <a:pPr>
            <a:defRPr/>
          </a:pPr>
          <a:r>
            <a:rPr lang="ru-RU" b="1"/>
            <a:t>Перегрузка команды разработки</a:t>
          </a:r>
          <a:r>
            <a:rPr lang="ru-RU"/>
            <a:t> → приводит к </a:t>
          </a:r>
          <a:r>
            <a:rPr lang="ru-RU" b="1"/>
            <a:t>проблемам тестирования под разные устройства</a:t>
          </a:r>
          <a:r>
            <a:rPr lang="ru-RU"/>
            <a:t> из-за нехватки времени на проверку.</a:t>
          </a:r>
          <a:endParaRPr/>
        </a:p>
      </dgm:t>
    </dgm:pt>
    <dgm:pt modelId="{0E2ADDBB-A0E5-474B-B584-CDCAB6356272}" type="parTrans" cxnId="{B6520A45-CDD7-438F-975E-E43A741B06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B77DF5-AF25-45F1-B990-5301A4703A42}" type="sibTrans" cxnId="{B6520A45-CDD7-438F-975E-E43A741B06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576504-0CA4-4E18-B228-25B0045A7CC0}" type="pres">
      <dgm:prSet presAssocID="{94BD51B7-4F53-4F5E-A898-075DAA0FE30F}" presName="linear" presStyleCnt="0">
        <dgm:presLayoutVars>
          <dgm:animLvl val="lvl"/>
          <dgm:resizeHandles val="exact"/>
        </dgm:presLayoutVars>
      </dgm:prSet>
      <dgm:spPr bwMode="auto"/>
    </dgm:pt>
    <dgm:pt modelId="{C81365DE-2ADA-437A-A100-7904E978D08F}" type="pres">
      <dgm:prSet presAssocID="{DA40EACB-C689-4127-99FF-FCB3472460AC}" presName="parentText" presStyleLbl="node1" presStyleIdx="0" presStyleCnt="1">
        <dgm:presLayoutVars>
          <dgm:chMax val="0"/>
          <dgm:bulletEnabled val="1"/>
        </dgm:presLayoutVars>
      </dgm:prSet>
      <dgm:spPr bwMode="auto"/>
    </dgm:pt>
    <dgm:pt modelId="{49861FE9-94AF-4968-8DCB-BBD7A615335F}" type="pres">
      <dgm:prSet presAssocID="{DA40EACB-C689-4127-99FF-FCB3472460AC}" presName="childText" presStyleLbl="revTx" presStyleIdx="0" presStyleCnt="1" custScaleY="107273">
        <dgm:presLayoutVars>
          <dgm:bulletEnabled val="1"/>
        </dgm:presLayoutVars>
      </dgm:prSet>
      <dgm:spPr bwMode="auto"/>
    </dgm:pt>
  </dgm:ptLst>
  <dgm:cxnLst>
    <dgm:cxn modelId="{510C7F35-6879-445D-A7E9-3B9C39E9FB72}" type="presOf" srcId="{94BD51B7-4F53-4F5E-A898-075DAA0FE30F}" destId="{98576504-0CA4-4E18-B228-25B0045A7CC0}" srcOrd="0" destOrd="0" presId="urn:microsoft.com/office/officeart/2005/8/layout/vList2"/>
    <dgm:cxn modelId="{7C5F395B-CFFF-48B8-952E-EC397BC74FFB}" srcId="{DA40EACB-C689-4127-99FF-FCB3472460AC}" destId="{407F6BF2-4009-406B-8149-E6411A7AF4A0}" srcOrd="0" destOrd="0" parTransId="{9146FF1C-F01D-4756-8E87-69E6C9A480EC}" sibTransId="{F6B496B2-9508-4835-856E-9A84F561D3D2}"/>
    <dgm:cxn modelId="{B6520A45-CDD7-438F-975E-E43A741B0612}" srcId="{DA40EACB-C689-4127-99FF-FCB3472460AC}" destId="{8829DA40-4345-454B-9E9A-0E1AA5796657}" srcOrd="3" destOrd="0" parTransId="{0E2ADDBB-A0E5-474B-B584-CDCAB6356272}" sibTransId="{0EB77DF5-AF25-45F1-B990-5301A4703A42}"/>
    <dgm:cxn modelId="{C238934D-7474-4430-92F8-8441FA49D9D1}" srcId="{DA40EACB-C689-4127-99FF-FCB3472460AC}" destId="{C2C24F38-A363-4850-88ED-8FF6BA465E12}" srcOrd="2" destOrd="0" parTransId="{56A37180-86D9-4397-98C3-74EF4DE56536}" sibTransId="{9F442111-DCE3-4A8D-8E61-B37CFB40309D}"/>
    <dgm:cxn modelId="{8EE7E673-080D-4193-AB11-FCF84C118F70}" srcId="{DA40EACB-C689-4127-99FF-FCB3472460AC}" destId="{0EC79592-714F-4050-AA8E-7F58E341E1DA}" srcOrd="1" destOrd="0" parTransId="{69D27D63-1618-4558-B4A9-833C25584BF0}" sibTransId="{4121E5C4-D60E-45EB-A6EA-EBC7C847251C}"/>
    <dgm:cxn modelId="{48F8A8BD-D528-4394-A170-2FA6D6267FF8}" type="presOf" srcId="{8829DA40-4345-454B-9E9A-0E1AA5796657}" destId="{49861FE9-94AF-4968-8DCB-BBD7A615335F}" srcOrd="0" destOrd="3" presId="urn:microsoft.com/office/officeart/2005/8/layout/vList2"/>
    <dgm:cxn modelId="{BF8281C1-D4CD-4AF2-9485-6955E874EFAD}" type="presOf" srcId="{C2C24F38-A363-4850-88ED-8FF6BA465E12}" destId="{49861FE9-94AF-4968-8DCB-BBD7A615335F}" srcOrd="0" destOrd="2" presId="urn:microsoft.com/office/officeart/2005/8/layout/vList2"/>
    <dgm:cxn modelId="{E0FCD2C5-2387-4081-8C65-A0B9D9AB9C5A}" srcId="{94BD51B7-4F53-4F5E-A898-075DAA0FE30F}" destId="{DA40EACB-C689-4127-99FF-FCB3472460AC}" srcOrd="0" destOrd="0" parTransId="{47722481-2EA3-4998-AC9F-AAE7747692E6}" sibTransId="{2EB65427-0DB8-4AE6-A168-6A754008444B}"/>
    <dgm:cxn modelId="{26C8C0CC-5889-4FD0-975C-14503156808B}" type="presOf" srcId="{DA40EACB-C689-4127-99FF-FCB3472460AC}" destId="{C81365DE-2ADA-437A-A100-7904E978D08F}" srcOrd="0" destOrd="0" presId="urn:microsoft.com/office/officeart/2005/8/layout/vList2"/>
    <dgm:cxn modelId="{F35DCCD6-5244-4BF5-9EA7-82234179217E}" type="presOf" srcId="{0EC79592-714F-4050-AA8E-7F58E341E1DA}" destId="{49861FE9-94AF-4968-8DCB-BBD7A615335F}" srcOrd="0" destOrd="1" presId="urn:microsoft.com/office/officeart/2005/8/layout/vList2"/>
    <dgm:cxn modelId="{06C00CF8-ABD6-4F9C-8DC0-64A00586F942}" type="presOf" srcId="{407F6BF2-4009-406B-8149-E6411A7AF4A0}" destId="{49861FE9-94AF-4968-8DCB-BBD7A615335F}" srcOrd="0" destOrd="0" presId="urn:microsoft.com/office/officeart/2005/8/layout/vList2"/>
    <dgm:cxn modelId="{3EAECC4C-8A1C-471D-959F-206293BB8DA1}" type="presParOf" srcId="{98576504-0CA4-4E18-B228-25B0045A7CC0}" destId="{C81365DE-2ADA-437A-A100-7904E978D08F}" srcOrd="0" destOrd="0" presId="urn:microsoft.com/office/officeart/2005/8/layout/vList2"/>
    <dgm:cxn modelId="{7A222D5F-BAED-45A6-850A-C43A930A1460}" type="presParOf" srcId="{98576504-0CA4-4E18-B228-25B0045A7CC0}" destId="{49861FE9-94AF-4968-8DCB-BBD7A615335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980B7-3FC2-41C9-9835-0A1073F4EBE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0FE4D27-EA32-4586-B6EE-8DE6F8670CE6}">
      <dgm:prSet phldrT="" custT="1"/>
      <dgm:spPr bwMode="auto"/>
      <dgm:t>
        <a:bodyPr/>
        <a:lstStyle/>
        <a:p>
          <a:pPr>
            <a:defRPr/>
          </a:pPr>
          <a:r>
            <a:rPr lang="ru-RU" sz="2800" b="1"/>
            <a:t>Идентифицированные риски</a:t>
          </a:r>
          <a:endParaRPr lang="ru-RU" sz="2800"/>
        </a:p>
      </dgm:t>
    </dgm:pt>
    <dgm:pt modelId="{202C2E85-5349-42F5-B349-5553999B54AA}" type="parTrans" cxnId="{2168F9FA-BFEF-4CF6-A7DF-AF54FF36A9F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0499099-90B2-4A8F-A0F1-4E38BF0BE4B6}" type="sibTrans" cxnId="{2168F9FA-BFEF-4CF6-A7DF-AF54FF36A9F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7794A5-9E64-46E4-99F8-9ADCB669F64F}">
      <dgm:prSet phldrT="" custT="1"/>
      <dgm:spPr bwMode="auto"/>
      <dgm:t>
        <a:bodyPr/>
        <a:lstStyle/>
        <a:p>
          <a:pPr>
            <a:defRPr/>
          </a:pPr>
          <a:r>
            <a:rPr lang="ru-RU" sz="1800" b="1"/>
            <a:t>Задержка интеграции API биометрии</a:t>
          </a:r>
          <a:r>
            <a:rPr lang="ru-RU" sz="1800"/>
            <a:t>.</a:t>
          </a:r>
          <a:endParaRPr/>
        </a:p>
      </dgm:t>
    </dgm:pt>
    <dgm:pt modelId="{31735FAB-8A94-4B35-9DFB-5F5535702F05}" type="parTrans" cxnId="{429E77C6-BC71-4829-8716-56E02B7F94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5B310CC-CF08-4516-B358-55B3E6EACCE7}" type="sibTrans" cxnId="{429E77C6-BC71-4829-8716-56E02B7F94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FC9EC8-76B0-4583-87BB-680EA11D90D2}">
      <dgm:prSet phldrT="" custT="1"/>
      <dgm:spPr bwMode="auto"/>
      <dgm:t>
        <a:bodyPr/>
        <a:lstStyle/>
        <a:p>
          <a:pPr>
            <a:defRPr/>
          </a:pPr>
          <a:r>
            <a:rPr lang="ru-RU" sz="1800" b="1"/>
            <a:t>Проблемы с безопасностью данных</a:t>
          </a:r>
          <a:r>
            <a:rPr lang="ru-RU" sz="1800"/>
            <a:t>.</a:t>
          </a:r>
          <a:endParaRPr/>
        </a:p>
      </dgm:t>
    </dgm:pt>
    <dgm:pt modelId="{2777F36D-0211-4180-8657-2242AFDA2A0D}" type="parTrans" cxnId="{D515A420-96D9-4900-A752-5D7E2506AF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D5F8E94-FF08-4535-886B-697D226806D2}" type="sibTrans" cxnId="{D515A420-96D9-4900-A752-5D7E2506AF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0CAA66A-C25A-473C-BEBF-F2032E088636}">
      <dgm:prSet phldrT="" custT="1"/>
      <dgm:spPr bwMode="auto"/>
      <dgm:t>
        <a:bodyPr/>
        <a:lstStyle/>
        <a:p>
          <a:pPr>
            <a:defRPr/>
          </a:pPr>
          <a:r>
            <a:rPr lang="ru-RU" sz="1800" b="1"/>
            <a:t>Неопределённость требований заказчика</a:t>
          </a:r>
          <a:r>
            <a:rPr lang="ru-RU" sz="1800"/>
            <a:t>.</a:t>
          </a:r>
          <a:endParaRPr/>
        </a:p>
      </dgm:t>
    </dgm:pt>
    <dgm:pt modelId="{68F461E1-3C09-40BA-AC51-76417E925734}" type="parTrans" cxnId="{39245EF2-840A-49E3-B1AD-5473BF684D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148A85-B271-4D7B-B210-8D08A81210E4}" type="sibTrans" cxnId="{39245EF2-840A-49E3-B1AD-5473BF684D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A39317-1793-4A53-ADC0-86A6F4FA9F9C}">
      <dgm:prSet phldrT="" custT="1"/>
      <dgm:spPr bwMode="auto"/>
      <dgm:t>
        <a:bodyPr/>
        <a:lstStyle/>
        <a:p>
          <a:pPr>
            <a:defRPr/>
          </a:pPr>
          <a:r>
            <a:rPr lang="ru-RU" sz="1800" b="1"/>
            <a:t>Перегрузка команды разработки</a:t>
          </a:r>
          <a:r>
            <a:rPr lang="ru-RU" sz="1800"/>
            <a:t>.</a:t>
          </a:r>
          <a:endParaRPr/>
        </a:p>
      </dgm:t>
    </dgm:pt>
    <dgm:pt modelId="{030954BA-ED36-4CBB-A336-908CC9B45184}" type="parTrans" cxnId="{4C5B780F-9D67-449D-901E-6FE9D53CEE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78479E6-FBFD-40F2-90D1-425AD2D63B98}" type="sibTrans" cxnId="{4C5B780F-9D67-449D-901E-6FE9D53CEE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6E4729E-8C75-4667-B176-347F960E6435}">
      <dgm:prSet phldrT="" custT="1"/>
      <dgm:spPr bwMode="auto"/>
      <dgm:t>
        <a:bodyPr/>
        <a:lstStyle/>
        <a:p>
          <a:pPr>
            <a:defRPr/>
          </a:pPr>
          <a:r>
            <a:rPr lang="ru-RU" sz="1800" b="1"/>
            <a:t>Проблемы тестирования под разные устройства</a:t>
          </a:r>
          <a:r>
            <a:rPr lang="ru-RU" sz="1800"/>
            <a:t>.</a:t>
          </a:r>
          <a:endParaRPr/>
        </a:p>
      </dgm:t>
    </dgm:pt>
    <dgm:pt modelId="{AC0A57C1-9976-4E44-AE35-43305216AE7D}" type="parTrans" cxnId="{527B8847-4C78-4FE7-A551-855C8983FF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D2A84BB-95A9-4F53-9F98-85E1FB42ED20}" type="sibTrans" cxnId="{527B8847-4C78-4FE7-A551-855C8983FF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2C9A837-F628-47CE-B4A0-C805A2B570F8}" type="pres">
      <dgm:prSet presAssocID="{A40980B7-3FC2-41C9-9835-0A1073F4EBE2}" presName="linear" presStyleCnt="0">
        <dgm:presLayoutVars>
          <dgm:animLvl val="lvl"/>
          <dgm:resizeHandles val="exact"/>
        </dgm:presLayoutVars>
      </dgm:prSet>
      <dgm:spPr bwMode="auto"/>
    </dgm:pt>
    <dgm:pt modelId="{5690627C-21D6-4459-90A5-BC1539FE6FBC}" type="pres">
      <dgm:prSet presAssocID="{10FE4D27-EA32-4586-B6EE-8DE6F8670CE6}" presName="parentText" presStyleLbl="node1" presStyleIdx="0" presStyleCnt="1" custScaleY="61978" custLinFactNeighborY="-46355">
        <dgm:presLayoutVars>
          <dgm:chMax val="0"/>
          <dgm:bulletEnabled val="1"/>
        </dgm:presLayoutVars>
      </dgm:prSet>
      <dgm:spPr bwMode="auto"/>
    </dgm:pt>
    <dgm:pt modelId="{F5423C1A-C674-419D-B918-551F12C3DDCB}" type="pres">
      <dgm:prSet presAssocID="{10FE4D27-EA32-4586-B6EE-8DE6F8670CE6}" presName="childText" presStyleLbl="revTx" presStyleIdx="0" presStyleCnt="1" custLinFactNeighborY="-53399">
        <dgm:presLayoutVars>
          <dgm:bulletEnabled val="1"/>
        </dgm:presLayoutVars>
      </dgm:prSet>
      <dgm:spPr bwMode="auto"/>
    </dgm:pt>
  </dgm:ptLst>
  <dgm:cxnLst>
    <dgm:cxn modelId="{4C5B780F-9D67-449D-901E-6FE9D53CEEE3}" srcId="{10FE4D27-EA32-4586-B6EE-8DE6F8670CE6}" destId="{FAA39317-1793-4A53-ADC0-86A6F4FA9F9C}" srcOrd="3" destOrd="0" parTransId="{030954BA-ED36-4CBB-A336-908CC9B45184}" sibTransId="{C78479E6-FBFD-40F2-90D1-425AD2D63B98}"/>
    <dgm:cxn modelId="{D515A420-96D9-4900-A752-5D7E2506AFCD}" srcId="{10FE4D27-EA32-4586-B6EE-8DE6F8670CE6}" destId="{4AFC9EC8-76B0-4583-87BB-680EA11D90D2}" srcOrd="1" destOrd="0" parTransId="{2777F36D-0211-4180-8657-2242AFDA2A0D}" sibTransId="{FD5F8E94-FF08-4535-886B-697D226806D2}"/>
    <dgm:cxn modelId="{AA4C7A29-B3FB-47AE-A4AD-524939DC65BE}" type="presOf" srcId="{A40980B7-3FC2-41C9-9835-0A1073F4EBE2}" destId="{12C9A837-F628-47CE-B4A0-C805A2B570F8}" srcOrd="0" destOrd="0" presId="urn:microsoft.com/office/officeart/2005/8/layout/vList2"/>
    <dgm:cxn modelId="{7215CA5E-7B0F-47DD-8881-3EF16CE6E421}" type="presOf" srcId="{4AFC9EC8-76B0-4583-87BB-680EA11D90D2}" destId="{F5423C1A-C674-419D-B918-551F12C3DDCB}" srcOrd="0" destOrd="1" presId="urn:microsoft.com/office/officeart/2005/8/layout/vList2"/>
    <dgm:cxn modelId="{527B8847-4C78-4FE7-A551-855C8983FF8C}" srcId="{10FE4D27-EA32-4586-B6EE-8DE6F8670CE6}" destId="{F6E4729E-8C75-4667-B176-347F960E6435}" srcOrd="4" destOrd="0" parTransId="{AC0A57C1-9976-4E44-AE35-43305216AE7D}" sibTransId="{0D2A84BB-95A9-4F53-9F98-85E1FB42ED20}"/>
    <dgm:cxn modelId="{AB704786-515C-4C58-94C1-0435F504A1D8}" type="presOf" srcId="{E67794A5-9E64-46E4-99F8-9ADCB669F64F}" destId="{F5423C1A-C674-419D-B918-551F12C3DDCB}" srcOrd="0" destOrd="0" presId="urn:microsoft.com/office/officeart/2005/8/layout/vList2"/>
    <dgm:cxn modelId="{FABECFBC-870D-476E-8C63-45DDD543C4E8}" type="presOf" srcId="{10FE4D27-EA32-4586-B6EE-8DE6F8670CE6}" destId="{5690627C-21D6-4459-90A5-BC1539FE6FBC}" srcOrd="0" destOrd="0" presId="urn:microsoft.com/office/officeart/2005/8/layout/vList2"/>
    <dgm:cxn modelId="{0DECCFBE-D910-4288-B403-8A83AF8C79C0}" type="presOf" srcId="{C0CAA66A-C25A-473C-BEBF-F2032E088636}" destId="{F5423C1A-C674-419D-B918-551F12C3DDCB}" srcOrd="0" destOrd="2" presId="urn:microsoft.com/office/officeart/2005/8/layout/vList2"/>
    <dgm:cxn modelId="{429E77C6-BC71-4829-8716-56E02B7F94D1}" srcId="{10FE4D27-EA32-4586-B6EE-8DE6F8670CE6}" destId="{E67794A5-9E64-46E4-99F8-9ADCB669F64F}" srcOrd="0" destOrd="0" parTransId="{31735FAB-8A94-4B35-9DFB-5F5535702F05}" sibTransId="{55B310CC-CF08-4516-B358-55B3E6EACCE7}"/>
    <dgm:cxn modelId="{AC4B92CA-B8E3-4E86-888D-D0C00D81D8C0}" type="presOf" srcId="{F6E4729E-8C75-4667-B176-347F960E6435}" destId="{F5423C1A-C674-419D-B918-551F12C3DDCB}" srcOrd="0" destOrd="4" presId="urn:microsoft.com/office/officeart/2005/8/layout/vList2"/>
    <dgm:cxn modelId="{DCBE04E3-86CE-4AA1-A738-8037BA572FE0}" type="presOf" srcId="{FAA39317-1793-4A53-ADC0-86A6F4FA9F9C}" destId="{F5423C1A-C674-419D-B918-551F12C3DDCB}" srcOrd="0" destOrd="3" presId="urn:microsoft.com/office/officeart/2005/8/layout/vList2"/>
    <dgm:cxn modelId="{39245EF2-840A-49E3-B1AD-5473BF684DF0}" srcId="{10FE4D27-EA32-4586-B6EE-8DE6F8670CE6}" destId="{C0CAA66A-C25A-473C-BEBF-F2032E088636}" srcOrd="2" destOrd="0" parTransId="{68F461E1-3C09-40BA-AC51-76417E925734}" sibTransId="{14148A85-B271-4D7B-B210-8D08A81210E4}"/>
    <dgm:cxn modelId="{2168F9FA-BFEF-4CF6-A7DF-AF54FF36A9F2}" srcId="{A40980B7-3FC2-41C9-9835-0A1073F4EBE2}" destId="{10FE4D27-EA32-4586-B6EE-8DE6F8670CE6}" srcOrd="0" destOrd="0" parTransId="{202C2E85-5349-42F5-B349-5553999B54AA}" sibTransId="{70499099-90B2-4A8F-A0F1-4E38BF0BE4B6}"/>
    <dgm:cxn modelId="{E5E6BDC6-678D-4CA6-81E0-375B200F1EAF}" type="presParOf" srcId="{12C9A837-F628-47CE-B4A0-C805A2B570F8}" destId="{5690627C-21D6-4459-90A5-BC1539FE6FBC}" srcOrd="0" destOrd="0" presId="urn:microsoft.com/office/officeart/2005/8/layout/vList2"/>
    <dgm:cxn modelId="{174C4FA8-9288-4245-B8AF-DAEA2A72ECE8}" type="presParOf" srcId="{12C9A837-F628-47CE-B4A0-C805A2B570F8}" destId="{F5423C1A-C674-419D-B918-551F12C3DD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A76C21-0287-4C20-AE8B-7ABD85516D4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4D04E6-648A-486C-B7D7-8A1A395528CA}">
      <dgm:prSet phldrT=""/>
      <dgm:spPr bwMode="auto"/>
      <dgm:t>
        <a:bodyPr/>
        <a:lstStyle/>
        <a:p>
          <a:pPr algn="l">
            <a:defRPr/>
          </a:pPr>
          <a:r>
            <a:rPr lang="ru-RU" b="1"/>
            <a:t>Матрица рисков — это инструмент визуализации, который используется для классификации рисков на основе их вероятности и влияния</a:t>
          </a:r>
          <a:endParaRPr/>
        </a:p>
      </dgm:t>
    </dgm:pt>
    <dgm:pt modelId="{1F36D098-056B-43F9-887C-6E338FF14030}" type="parTrans" cxnId="{E993E5BD-14DF-4DBD-B7FD-457635EC126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C16931-D83B-478B-B444-996410D87575}" type="sibTrans" cxnId="{E993E5BD-14DF-4DBD-B7FD-457635EC126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87C63E-2DE0-4665-B09B-EA2D4789A32C}" type="pres">
      <dgm:prSet presAssocID="{84A76C21-0287-4C20-AE8B-7ABD85516D4C}" presName="linear" presStyleCnt="0">
        <dgm:presLayoutVars>
          <dgm:animLvl val="lvl"/>
          <dgm:resizeHandles val="exact"/>
        </dgm:presLayoutVars>
      </dgm:prSet>
      <dgm:spPr bwMode="auto"/>
    </dgm:pt>
    <dgm:pt modelId="{A861E2B8-3478-44F6-87DC-B7D4285EFDE3}" type="pres">
      <dgm:prSet presAssocID="{344D04E6-648A-486C-B7D7-8A1A395528CA}" presName="parentText" presStyleLbl="node1" presStyleIdx="0" presStyleCnt="1">
        <dgm:presLayoutVars>
          <dgm:chMax val="0"/>
          <dgm:bulletEnabled val="1"/>
        </dgm:presLayoutVars>
      </dgm:prSet>
      <dgm:spPr bwMode="auto"/>
    </dgm:pt>
  </dgm:ptLst>
  <dgm:cxnLst>
    <dgm:cxn modelId="{07BA6A45-E3ED-421E-A329-D75CD2CA877C}" type="presOf" srcId="{84A76C21-0287-4C20-AE8B-7ABD85516D4C}" destId="{6687C63E-2DE0-4665-B09B-EA2D4789A32C}" srcOrd="0" destOrd="0" presId="urn:microsoft.com/office/officeart/2005/8/layout/vList2"/>
    <dgm:cxn modelId="{E993E5BD-14DF-4DBD-B7FD-457635EC1260}" srcId="{84A76C21-0287-4C20-AE8B-7ABD85516D4C}" destId="{344D04E6-648A-486C-B7D7-8A1A395528CA}" srcOrd="0" destOrd="0" parTransId="{1F36D098-056B-43F9-887C-6E338FF14030}" sibTransId="{9BC16931-D83B-478B-B444-996410D87575}"/>
    <dgm:cxn modelId="{DBC896E5-B10D-4DA0-A735-0474F67A524B}" type="presOf" srcId="{344D04E6-648A-486C-B7D7-8A1A395528CA}" destId="{A861E2B8-3478-44F6-87DC-B7D4285EFDE3}" srcOrd="0" destOrd="0" presId="urn:microsoft.com/office/officeart/2005/8/layout/vList2"/>
    <dgm:cxn modelId="{8ECB8994-5BBE-4BC7-B46D-B89313D52BA9}" type="presParOf" srcId="{6687C63E-2DE0-4665-B09B-EA2D4789A32C}" destId="{A861E2B8-3478-44F6-87DC-B7D4285EFD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7295B7-B416-461D-8906-2D03D19601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F08876D4-4011-454A-9EA7-54F9CC26FFC2}">
      <dgm:prSet phldrT="" custT="1"/>
      <dgm:spPr bwMode="auto"/>
      <dgm:t>
        <a:bodyPr/>
        <a:lstStyle/>
        <a:p>
          <a:pPr algn="just">
            <a:defRPr/>
          </a:pPr>
          <a:r>
            <a:rPr lang="ru-RU" sz="2400" b="1"/>
            <a:t>Цели матрицы</a:t>
          </a:r>
          <a:endParaRPr lang="ru-RU" sz="2400"/>
        </a:p>
      </dgm:t>
    </dgm:pt>
    <dgm:pt modelId="{6BC69471-E2CD-484D-A368-7549EC47E583}" type="parTrans" cxnId="{BF6CC7AF-A4D0-4C2C-BBF7-D1E666AF1327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0DF8B0E0-9DDA-4C08-BAF9-6A1FE2C439E7}" type="sibTrans" cxnId="{BF6CC7AF-A4D0-4C2C-BBF7-D1E666AF1327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A8D02318-9A64-46A7-B603-17B6F464DC2B}">
      <dgm:prSet phldrT="" custT="1"/>
      <dgm:spPr bwMode="auto"/>
      <dgm:t>
        <a:bodyPr/>
        <a:lstStyle/>
        <a:p>
          <a:pPr algn="just">
            <a:defRPr/>
          </a:pPr>
          <a:r>
            <a:rPr lang="ru-RU" sz="1800"/>
            <a:t>Определить приоритеты для работы с рисками.</a:t>
          </a:r>
          <a:endParaRPr/>
        </a:p>
      </dgm:t>
    </dgm:pt>
    <dgm:pt modelId="{368087FF-F66C-4327-BA07-DBE360DF9AA0}" type="parTrans" cxnId="{6D179B23-678C-42DC-87D0-D2C85799E891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F696BBD6-BB28-49FF-A360-B8E83B46A06D}" type="sibTrans" cxnId="{6D179B23-678C-42DC-87D0-D2C85799E891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792C8CA8-0902-4B36-9664-F1B479081265}">
      <dgm:prSet phldrT="" custT="1"/>
      <dgm:spPr bwMode="auto"/>
      <dgm:t>
        <a:bodyPr/>
        <a:lstStyle/>
        <a:p>
          <a:pPr algn="just">
            <a:defRPr/>
          </a:pPr>
          <a:r>
            <a:rPr lang="ru-RU" sz="1800"/>
            <a:t>Сфокусировать ресурсы на наиболее критичных рисках.</a:t>
          </a:r>
          <a:endParaRPr/>
        </a:p>
      </dgm:t>
    </dgm:pt>
    <dgm:pt modelId="{5A94533E-1B36-4FB1-A4C1-DB587E10F657}" type="parTrans" cxnId="{10BCBD0E-0F68-4871-B31A-CBD6F293EC3E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BAFC49C8-461E-4C46-974B-7FEAD6277478}" type="sibTrans" cxnId="{10BCBD0E-0F68-4871-B31A-CBD6F293EC3E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20E7D5CC-7F27-4F78-BE9E-33CE8F192636}">
      <dgm:prSet phldrT="" custT="1"/>
      <dgm:spPr bwMode="auto"/>
      <dgm:t>
        <a:bodyPr/>
        <a:lstStyle/>
        <a:p>
          <a:pPr algn="just">
            <a:defRPr/>
          </a:pPr>
          <a:r>
            <a:rPr lang="ru-RU" sz="1800"/>
            <a:t>Предоставить ясное представление заинтересованным сторонам.</a:t>
          </a:r>
          <a:endParaRPr/>
        </a:p>
      </dgm:t>
    </dgm:pt>
    <dgm:pt modelId="{F345A03D-425B-448C-85AF-BCBF47113B17}" type="parTrans" cxnId="{D41FCD6A-D720-4A30-BB02-CE37C9BFB45C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4AFEEC6C-E988-40AA-8C6B-BA3CCE46FE6C}" type="sibTrans" cxnId="{D41FCD6A-D720-4A30-BB02-CE37C9BFB45C}">
      <dgm:prSet/>
      <dgm:spPr bwMode="auto"/>
      <dgm:t>
        <a:bodyPr/>
        <a:lstStyle/>
        <a:p>
          <a:pPr algn="just">
            <a:defRPr/>
          </a:pPr>
          <a:endParaRPr lang="ru-RU" sz="1600"/>
        </a:p>
      </dgm:t>
    </dgm:pt>
    <dgm:pt modelId="{EB6816CC-2B88-49E6-A566-20E82D20270A}" type="pres">
      <dgm:prSet presAssocID="{0E7295B7-B416-461D-8906-2D03D19601C2}" presName="linear" presStyleCnt="0">
        <dgm:presLayoutVars>
          <dgm:animLvl val="lvl"/>
          <dgm:resizeHandles val="exact"/>
        </dgm:presLayoutVars>
      </dgm:prSet>
      <dgm:spPr bwMode="auto"/>
    </dgm:pt>
    <dgm:pt modelId="{2F7A48F4-8A9E-43F6-BFF3-DD269118E53B}" type="pres">
      <dgm:prSet presAssocID="{F08876D4-4011-454A-9EA7-54F9CC26FFC2}" presName="parentText" presStyleLbl="node1" presStyleIdx="0" presStyleCnt="1" custScaleY="46759" custLinFactNeighborX="-3390" custLinFactNeighborY="-19009">
        <dgm:presLayoutVars>
          <dgm:chMax val="0"/>
          <dgm:bulletEnabled val="1"/>
        </dgm:presLayoutVars>
      </dgm:prSet>
      <dgm:spPr bwMode="auto"/>
    </dgm:pt>
    <dgm:pt modelId="{12FD7866-38D7-4B4E-B571-FCC24D25D4A0}" type="pres">
      <dgm:prSet presAssocID="{F08876D4-4011-454A-9EA7-54F9CC26FFC2}" presName="childText" presStyleLbl="revTx" presStyleIdx="0" presStyleCnt="1" custLinFactNeighborY="-21206">
        <dgm:presLayoutVars>
          <dgm:bulletEnabled val="1"/>
        </dgm:presLayoutVars>
      </dgm:prSet>
      <dgm:spPr bwMode="auto"/>
    </dgm:pt>
  </dgm:ptLst>
  <dgm:cxnLst>
    <dgm:cxn modelId="{10BCBD0E-0F68-4871-B31A-CBD6F293EC3E}" srcId="{F08876D4-4011-454A-9EA7-54F9CC26FFC2}" destId="{792C8CA8-0902-4B36-9664-F1B479081265}" srcOrd="1" destOrd="0" parTransId="{5A94533E-1B36-4FB1-A4C1-DB587E10F657}" sibTransId="{BAFC49C8-461E-4C46-974B-7FEAD6277478}"/>
    <dgm:cxn modelId="{6D179B23-678C-42DC-87D0-D2C85799E891}" srcId="{F08876D4-4011-454A-9EA7-54F9CC26FFC2}" destId="{A8D02318-9A64-46A7-B603-17B6F464DC2B}" srcOrd="0" destOrd="0" parTransId="{368087FF-F66C-4327-BA07-DBE360DF9AA0}" sibTransId="{F696BBD6-BB28-49FF-A360-B8E83B46A06D}"/>
    <dgm:cxn modelId="{D41FCD6A-D720-4A30-BB02-CE37C9BFB45C}" srcId="{F08876D4-4011-454A-9EA7-54F9CC26FFC2}" destId="{20E7D5CC-7F27-4F78-BE9E-33CE8F192636}" srcOrd="2" destOrd="0" parTransId="{F345A03D-425B-448C-85AF-BCBF47113B17}" sibTransId="{4AFEEC6C-E988-40AA-8C6B-BA3CCE46FE6C}"/>
    <dgm:cxn modelId="{6148197A-A7AF-4A36-8895-BFA07BDF8EDB}" type="presOf" srcId="{20E7D5CC-7F27-4F78-BE9E-33CE8F192636}" destId="{12FD7866-38D7-4B4E-B571-FCC24D25D4A0}" srcOrd="0" destOrd="2" presId="urn:microsoft.com/office/officeart/2005/8/layout/vList2"/>
    <dgm:cxn modelId="{BF6CC7AF-A4D0-4C2C-BBF7-D1E666AF1327}" srcId="{0E7295B7-B416-461D-8906-2D03D19601C2}" destId="{F08876D4-4011-454A-9EA7-54F9CC26FFC2}" srcOrd="0" destOrd="0" parTransId="{6BC69471-E2CD-484D-A368-7549EC47E583}" sibTransId="{0DF8B0E0-9DDA-4C08-BAF9-6A1FE2C439E7}"/>
    <dgm:cxn modelId="{3FEF85B5-B588-4BBB-B890-F3C7493F701C}" type="presOf" srcId="{0E7295B7-B416-461D-8906-2D03D19601C2}" destId="{EB6816CC-2B88-49E6-A566-20E82D20270A}" srcOrd="0" destOrd="0" presId="urn:microsoft.com/office/officeart/2005/8/layout/vList2"/>
    <dgm:cxn modelId="{D218C0BF-6EE6-4789-AD11-B6E4F1F39251}" type="presOf" srcId="{F08876D4-4011-454A-9EA7-54F9CC26FFC2}" destId="{2F7A48F4-8A9E-43F6-BFF3-DD269118E53B}" srcOrd="0" destOrd="0" presId="urn:microsoft.com/office/officeart/2005/8/layout/vList2"/>
    <dgm:cxn modelId="{0105AFC2-BC3E-4118-8310-2B74B24E2A9E}" type="presOf" srcId="{A8D02318-9A64-46A7-B603-17B6F464DC2B}" destId="{12FD7866-38D7-4B4E-B571-FCC24D25D4A0}" srcOrd="0" destOrd="0" presId="urn:microsoft.com/office/officeart/2005/8/layout/vList2"/>
    <dgm:cxn modelId="{27AF5CCC-554E-4F12-89D8-2197671B8FAF}" type="presOf" srcId="{792C8CA8-0902-4B36-9664-F1B479081265}" destId="{12FD7866-38D7-4B4E-B571-FCC24D25D4A0}" srcOrd="0" destOrd="1" presId="urn:microsoft.com/office/officeart/2005/8/layout/vList2"/>
    <dgm:cxn modelId="{A496B2E5-8A76-48C5-B31E-D6BD1CBEC7B6}" type="presParOf" srcId="{EB6816CC-2B88-49E6-A566-20E82D20270A}" destId="{2F7A48F4-8A9E-43F6-BFF3-DD269118E53B}" srcOrd="0" destOrd="0" presId="urn:microsoft.com/office/officeart/2005/8/layout/vList2"/>
    <dgm:cxn modelId="{62E8DD9E-23CF-40F2-96CA-97647F3EC75C}" type="presParOf" srcId="{EB6816CC-2B88-49E6-A566-20E82D20270A}" destId="{12FD7866-38D7-4B4E-B571-FCC24D25D4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0AE122-06ED-48C8-8B6B-511E51435C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B5F43F9-376B-466C-90AF-E41D25C2FC32}">
      <dgm:prSet phldrT="" custT="1"/>
      <dgm:spPr bwMode="auto"/>
      <dgm:t>
        <a:bodyPr/>
        <a:lstStyle/>
        <a:p>
          <a:pPr>
            <a:defRPr/>
          </a:pPr>
          <a:r>
            <a:rPr lang="ru-RU" sz="2000" b="1"/>
            <a:t>Ключевые компоненты</a:t>
          </a:r>
          <a:endParaRPr lang="ru-RU" sz="2000"/>
        </a:p>
      </dgm:t>
    </dgm:pt>
    <dgm:pt modelId="{019A0FB8-F8ED-400E-8FF3-B18F38FDFE4E}" type="parTrans" cxnId="{0BF87C80-907F-4412-AE23-F2F10261475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E217ED7-2A8C-4DF6-8CCD-C2B272621E78}" type="sibTrans" cxnId="{0BF87C80-907F-4412-AE23-F2F10261475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3F6349-00C1-4566-ACC8-6FA12946B9E3}">
      <dgm:prSet phldrT=""/>
      <dgm:spPr bwMode="auto"/>
      <dgm:t>
        <a:bodyPr/>
        <a:lstStyle/>
        <a:p>
          <a:pPr>
            <a:defRPr/>
          </a:pPr>
          <a:r>
            <a:rPr lang="ru-RU" b="1"/>
            <a:t>Ось X —</a:t>
          </a:r>
          <a:r>
            <a:rPr lang="ru-RU"/>
            <a:t> вероятность риска (низкая, средняя, высокая).</a:t>
          </a:r>
          <a:endParaRPr/>
        </a:p>
      </dgm:t>
    </dgm:pt>
    <dgm:pt modelId="{B9BD4D13-6BD0-4CC5-8DFB-DE08B7C4B0DC}" type="parTrans" cxnId="{980B99AA-EC6E-42C2-A56C-F428A9FDE9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651C522-8FBE-4CD9-B7C5-C726EF793D14}" type="sibTrans" cxnId="{980B99AA-EC6E-42C2-A56C-F428A9FDE9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B726E89-6AF7-423A-B295-BA9BEF37561E}">
      <dgm:prSet phldrT=""/>
      <dgm:spPr bwMode="auto"/>
      <dgm:t>
        <a:bodyPr/>
        <a:lstStyle/>
        <a:p>
          <a:pPr>
            <a:defRPr/>
          </a:pPr>
          <a:r>
            <a:rPr lang="ru-RU" b="1"/>
            <a:t>Ось Y —</a:t>
          </a:r>
          <a:r>
            <a:rPr lang="ru-RU"/>
            <a:t> влияние риска (незначительное, умеренное, критическое).</a:t>
          </a:r>
          <a:endParaRPr/>
        </a:p>
      </dgm:t>
    </dgm:pt>
    <dgm:pt modelId="{34177A13-C1D5-4D47-A9E5-81EF1DE208F2}" type="parTrans" cxnId="{33D0CA52-CB96-4EBB-9E06-731B1A6A15F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99AC63-AF5E-4DEA-868D-A795C2736844}" type="sibTrans" cxnId="{33D0CA52-CB96-4EBB-9E06-731B1A6A15F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0C4C23B-5279-4207-8EA8-EDF14E71BAB4}">
      <dgm:prSet phldrT=""/>
      <dgm:spPr bwMode="auto"/>
      <dgm:t>
        <a:bodyPr/>
        <a:lstStyle/>
        <a:p>
          <a:pPr>
            <a:defRPr/>
          </a:pPr>
          <a:r>
            <a:rPr lang="ru-RU" b="1"/>
            <a:t>Ячейки матрицы</a:t>
          </a:r>
          <a:endParaRPr lang="ru-RU"/>
        </a:p>
      </dgm:t>
    </dgm:pt>
    <dgm:pt modelId="{349356E9-2A2C-4BF7-ACDE-9FF377F73968}" type="parTrans" cxnId="{A9229EFF-DA45-4AA2-98EE-8FB0D57E1E9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D6E2DEA-EE4C-4D3E-BFA7-A388BEA313DE}" type="sibTrans" cxnId="{A9229EFF-DA45-4AA2-98EE-8FB0D57E1E9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BBA303-34E6-49F4-B2DD-F3C0C6F5BB9C}">
      <dgm:prSet phldrT=""/>
      <dgm:spPr bwMode="auto"/>
      <dgm:t>
        <a:bodyPr/>
        <a:lstStyle/>
        <a:p>
          <a:pPr>
            <a:buNone/>
            <a:defRPr/>
          </a:pPr>
          <a:r>
            <a:rPr lang="ru-RU"/>
            <a:t>Зоны риска (например, зелёная — низкий риск, жёлтая — умеренный риск, красная — высокий риск).</a:t>
          </a:r>
          <a:endParaRPr/>
        </a:p>
      </dgm:t>
    </dgm:pt>
    <dgm:pt modelId="{EDD0A940-2B26-4A00-BBAA-D6D170FC515D}" type="parTrans" cxnId="{775650A2-69E2-4839-B795-6B0926FB64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F30234-A984-4AF1-8362-554673F48048}" type="sibTrans" cxnId="{775650A2-69E2-4839-B795-6B0926FB64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3A98D5E-47B2-4478-B4D9-93F4820C70FB}" type="pres">
      <dgm:prSet presAssocID="{BD0AE122-06ED-48C8-8B6B-511E51435CBD}" presName="linear" presStyleCnt="0">
        <dgm:presLayoutVars>
          <dgm:animLvl val="lvl"/>
          <dgm:resizeHandles val="exact"/>
        </dgm:presLayoutVars>
      </dgm:prSet>
      <dgm:spPr bwMode="auto"/>
    </dgm:pt>
    <dgm:pt modelId="{FEEBF5D0-AED2-4722-807F-86FC0F7C30BE}" type="pres">
      <dgm:prSet presAssocID="{EB5F43F9-376B-466C-90AF-E41D25C2FC32}" presName="parentText" presStyleLbl="node1" presStyleIdx="0" presStyleCnt="2">
        <dgm:presLayoutVars>
          <dgm:chMax val="0"/>
          <dgm:bulletEnabled val="1"/>
        </dgm:presLayoutVars>
      </dgm:prSet>
      <dgm:spPr bwMode="auto"/>
    </dgm:pt>
    <dgm:pt modelId="{53BA530E-0D0D-41F3-867F-5770BE5AD3FC}" type="pres">
      <dgm:prSet presAssocID="{EB5F43F9-376B-466C-90AF-E41D25C2FC32}" presName="childText" presStyleLbl="revTx" presStyleIdx="0" presStyleCnt="2">
        <dgm:presLayoutVars>
          <dgm:bulletEnabled val="1"/>
        </dgm:presLayoutVars>
      </dgm:prSet>
      <dgm:spPr bwMode="auto"/>
    </dgm:pt>
    <dgm:pt modelId="{BFF2CEFF-B52D-4C2F-A75E-29FB646BBF42}" type="pres">
      <dgm:prSet presAssocID="{C0C4C23B-5279-4207-8EA8-EDF14E71BAB4}" presName="parentText" presStyleLbl="node1" presStyleIdx="1" presStyleCnt="2">
        <dgm:presLayoutVars>
          <dgm:chMax val="0"/>
          <dgm:bulletEnabled val="1"/>
        </dgm:presLayoutVars>
      </dgm:prSet>
      <dgm:spPr bwMode="auto"/>
    </dgm:pt>
    <dgm:pt modelId="{F517DA88-0021-4DB6-A9A4-48A336AFAAD1}" type="pres">
      <dgm:prSet presAssocID="{C0C4C23B-5279-4207-8EA8-EDF14E71BAB4}" presName="childText" presStyleLbl="revTx" presStyleIdx="1" presStyleCnt="2">
        <dgm:presLayoutVars>
          <dgm:bulletEnabled val="1"/>
        </dgm:presLayoutVars>
      </dgm:prSet>
      <dgm:spPr bwMode="auto"/>
    </dgm:pt>
  </dgm:ptLst>
  <dgm:cxnLst>
    <dgm:cxn modelId="{A3919F23-4664-4ACE-AB71-005F81D5908B}" type="presOf" srcId="{EB5F43F9-376B-466C-90AF-E41D25C2FC32}" destId="{FEEBF5D0-AED2-4722-807F-86FC0F7C30BE}" srcOrd="0" destOrd="0" presId="urn:microsoft.com/office/officeart/2005/8/layout/vList2"/>
    <dgm:cxn modelId="{50ED643B-C767-4A18-A44F-38ED9A8813FE}" type="presOf" srcId="{EB726E89-6AF7-423A-B295-BA9BEF37561E}" destId="{53BA530E-0D0D-41F3-867F-5770BE5AD3FC}" srcOrd="0" destOrd="1" presId="urn:microsoft.com/office/officeart/2005/8/layout/vList2"/>
    <dgm:cxn modelId="{33D0CA52-CB96-4EBB-9E06-731B1A6A15F4}" srcId="{EB5F43F9-376B-466C-90AF-E41D25C2FC32}" destId="{EB726E89-6AF7-423A-B295-BA9BEF37561E}" srcOrd="1" destOrd="0" parTransId="{34177A13-C1D5-4D47-A9E5-81EF1DE208F2}" sibTransId="{7799AC63-AF5E-4DEA-868D-A795C2736844}"/>
    <dgm:cxn modelId="{224FB57D-2EA3-431C-ABE1-ABD9D7A9752C}" type="presOf" srcId="{BD0AE122-06ED-48C8-8B6B-511E51435CBD}" destId="{23A98D5E-47B2-4478-B4D9-93F4820C70FB}" srcOrd="0" destOrd="0" presId="urn:microsoft.com/office/officeart/2005/8/layout/vList2"/>
    <dgm:cxn modelId="{0BF87C80-907F-4412-AE23-F2F102614757}" srcId="{BD0AE122-06ED-48C8-8B6B-511E51435CBD}" destId="{EB5F43F9-376B-466C-90AF-E41D25C2FC32}" srcOrd="0" destOrd="0" parTransId="{019A0FB8-F8ED-400E-8FF3-B18F38FDFE4E}" sibTransId="{5E217ED7-2A8C-4DF6-8CCD-C2B272621E78}"/>
    <dgm:cxn modelId="{7270C087-1F7F-4422-B422-C90F7F75F53C}" type="presOf" srcId="{C0C4C23B-5279-4207-8EA8-EDF14E71BAB4}" destId="{BFF2CEFF-B52D-4C2F-A75E-29FB646BBF42}" srcOrd="0" destOrd="0" presId="urn:microsoft.com/office/officeart/2005/8/layout/vList2"/>
    <dgm:cxn modelId="{67322D8A-4118-474D-BA16-FE089297F738}" type="presOf" srcId="{02BBA303-34E6-49F4-B2DD-F3C0C6F5BB9C}" destId="{F517DA88-0021-4DB6-A9A4-48A336AFAAD1}" srcOrd="0" destOrd="0" presId="urn:microsoft.com/office/officeart/2005/8/layout/vList2"/>
    <dgm:cxn modelId="{6EDCB898-C5D5-4380-85AA-0637A7055DDC}" type="presOf" srcId="{E63F6349-00C1-4566-ACC8-6FA12946B9E3}" destId="{53BA530E-0D0D-41F3-867F-5770BE5AD3FC}" srcOrd="0" destOrd="0" presId="urn:microsoft.com/office/officeart/2005/8/layout/vList2"/>
    <dgm:cxn modelId="{775650A2-69E2-4839-B795-6B0926FB64E5}" srcId="{C0C4C23B-5279-4207-8EA8-EDF14E71BAB4}" destId="{02BBA303-34E6-49F4-B2DD-F3C0C6F5BB9C}" srcOrd="0" destOrd="0" parTransId="{EDD0A940-2B26-4A00-BBAA-D6D170FC515D}" sibTransId="{EEF30234-A984-4AF1-8362-554673F48048}"/>
    <dgm:cxn modelId="{980B99AA-EC6E-42C2-A56C-F428A9FDE94B}" srcId="{EB5F43F9-376B-466C-90AF-E41D25C2FC32}" destId="{E63F6349-00C1-4566-ACC8-6FA12946B9E3}" srcOrd="0" destOrd="0" parTransId="{B9BD4D13-6BD0-4CC5-8DFB-DE08B7C4B0DC}" sibTransId="{5651C522-8FBE-4CD9-B7C5-C726EF793D14}"/>
    <dgm:cxn modelId="{A9229EFF-DA45-4AA2-98EE-8FB0D57E1E90}" srcId="{BD0AE122-06ED-48C8-8B6B-511E51435CBD}" destId="{C0C4C23B-5279-4207-8EA8-EDF14E71BAB4}" srcOrd="1" destOrd="0" parTransId="{349356E9-2A2C-4BF7-ACDE-9FF377F73968}" sibTransId="{9D6E2DEA-EE4C-4D3E-BFA7-A388BEA313DE}"/>
    <dgm:cxn modelId="{05E5D2D4-5220-4D51-9D1E-C6BC950D1347}" type="presParOf" srcId="{23A98D5E-47B2-4478-B4D9-93F4820C70FB}" destId="{FEEBF5D0-AED2-4722-807F-86FC0F7C30BE}" srcOrd="0" destOrd="0" presId="urn:microsoft.com/office/officeart/2005/8/layout/vList2"/>
    <dgm:cxn modelId="{F3D8B4A1-01F6-4F7C-A3B5-14CC9D401FCE}" type="presParOf" srcId="{23A98D5E-47B2-4478-B4D9-93F4820C70FB}" destId="{53BA530E-0D0D-41F3-867F-5770BE5AD3FC}" srcOrd="1" destOrd="0" presId="urn:microsoft.com/office/officeart/2005/8/layout/vList2"/>
    <dgm:cxn modelId="{57E63A90-AAFA-47B5-889E-E46A0CCBC42F}" type="presParOf" srcId="{23A98D5E-47B2-4478-B4D9-93F4820C70FB}" destId="{BFF2CEFF-B52D-4C2F-A75E-29FB646BBF42}" srcOrd="2" destOrd="0" presId="urn:microsoft.com/office/officeart/2005/8/layout/vList2"/>
    <dgm:cxn modelId="{035F2815-0D53-4DB1-8393-C063614B41E4}" type="presParOf" srcId="{23A98D5E-47B2-4478-B4D9-93F4820C70FB}" destId="{F517DA88-0021-4DB6-A9A4-48A336AFAA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5EF110-CC76-4874-B07F-1ED63031A2D1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8371007-DEF8-4B26-9F5C-23B080032DB0}">
      <dgm:prSet phldrT=""/>
      <dgm:spPr bwMode="auto">
        <a:solidFill>
          <a:schemeClr val="accent5"/>
        </a:solidFill>
      </dgm:spPr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Определение шкал для вероятности </a:t>
          </a:r>
          <a:br>
            <a:rPr lang="ru-RU">
              <a:solidFill>
                <a:schemeClr val="tx1"/>
              </a:solidFill>
            </a:rPr>
          </a:br>
          <a:r>
            <a:rPr lang="ru-RU">
              <a:solidFill>
                <a:schemeClr val="tx1"/>
              </a:solidFill>
            </a:rPr>
            <a:t>и влияния</a:t>
          </a:r>
          <a:endParaRPr/>
        </a:p>
      </dgm:t>
    </dgm:pt>
    <dgm:pt modelId="{49C62B68-29BA-4E3E-B35D-36B0D07853C5}" type="parTrans" cxnId="{3C0E7B8D-9D07-4F3E-A486-DD7149EAE5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FF2C2F-346E-4D99-A868-C21029802B69}" type="sibTrans" cxnId="{3C0E7B8D-9D07-4F3E-A486-DD7149EAE5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B2677D-1A37-4710-841E-DF65FA4E29E5}">
      <dgm:prSet phldrT="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Ранжирование каждого риска по этим шкалам</a:t>
          </a:r>
          <a:endParaRPr/>
        </a:p>
      </dgm:t>
    </dgm:pt>
    <dgm:pt modelId="{96E17B8B-31FA-457F-A9B3-B2EBC35B0DF0}" type="parTrans" cxnId="{BDEF6CAD-400D-40C0-925A-A1F6F3174E0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5F1661-67ED-4657-A87B-31A1140099ED}" type="sibTrans" cxnId="{BDEF6CAD-400D-40C0-925A-A1F6F3174E0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5AAD985-CD78-4D24-BEF8-0FABB8E899EA}">
      <dgm:prSet phldrT=""/>
      <dgm:spPr bwMode="auto">
        <a:solidFill>
          <a:schemeClr val="bg2"/>
        </a:solidFill>
      </dgm:spPr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Размещение рисков в соответствующих ячейках матрицы</a:t>
          </a:r>
          <a:endParaRPr/>
        </a:p>
      </dgm:t>
    </dgm:pt>
    <dgm:pt modelId="{4A9755AE-0466-430F-B2B5-012DF4011771}" type="parTrans" cxnId="{EC97BFEE-64E1-46E8-BD54-8B3994237C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E692ED-A56C-4A5C-B68C-1222DF38BB14}" type="sibTrans" cxnId="{EC97BFEE-64E1-46E8-BD54-8B3994237C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60976FE-6A8A-406C-807D-24BF7A53743B}" type="pres">
      <dgm:prSet presAssocID="{9A5EF110-CC76-4874-B07F-1ED63031A2D1}" presName="CompostProcess" presStyleCnt="0">
        <dgm:presLayoutVars>
          <dgm:dir/>
          <dgm:resizeHandles val="exact"/>
        </dgm:presLayoutVars>
      </dgm:prSet>
      <dgm:spPr bwMode="auto"/>
    </dgm:pt>
    <dgm:pt modelId="{0BD7E05B-B325-4A3D-B497-8F59FA061092}" type="pres">
      <dgm:prSet presAssocID="{9A5EF110-CC76-4874-B07F-1ED63031A2D1}" presName="arrow" presStyleLbl="bgShp" presStyleIdx="0" presStyleCnt="1"/>
      <dgm:spPr bwMode="auto"/>
    </dgm:pt>
    <dgm:pt modelId="{F40111AC-63B7-4B29-B528-6FE0B2B85664}" type="pres">
      <dgm:prSet presAssocID="{9A5EF110-CC76-4874-B07F-1ED63031A2D1}" presName="linearProcess" presStyleCnt="0"/>
      <dgm:spPr bwMode="auto"/>
    </dgm:pt>
    <dgm:pt modelId="{85C431D6-225B-48C5-9E1E-D2E8248FDF56}" type="pres">
      <dgm:prSet presAssocID="{08371007-DEF8-4B26-9F5C-23B080032DB0}" presName="textNode" presStyleLbl="node1" presStyleIdx="0" presStyleCnt="3">
        <dgm:presLayoutVars>
          <dgm:bulletEnabled val="1"/>
        </dgm:presLayoutVars>
      </dgm:prSet>
      <dgm:spPr bwMode="auto"/>
    </dgm:pt>
    <dgm:pt modelId="{90B98311-6E2E-409A-9D58-055DC1E0CCB3}" type="pres">
      <dgm:prSet presAssocID="{1DFF2C2F-346E-4D99-A868-C21029802B69}" presName="sibTrans" presStyleCnt="0"/>
      <dgm:spPr bwMode="auto"/>
    </dgm:pt>
    <dgm:pt modelId="{2EFA5EBB-4752-41B3-8939-82A90C67A508}" type="pres">
      <dgm:prSet presAssocID="{2BB2677D-1A37-4710-841E-DF65FA4E29E5}" presName="textNode" presStyleLbl="node1" presStyleIdx="1" presStyleCnt="3">
        <dgm:presLayoutVars>
          <dgm:bulletEnabled val="1"/>
        </dgm:presLayoutVars>
      </dgm:prSet>
      <dgm:spPr bwMode="auto"/>
    </dgm:pt>
    <dgm:pt modelId="{531A4C3E-F173-4FE6-AEAD-3E7C74EF9AE7}" type="pres">
      <dgm:prSet presAssocID="{A25F1661-67ED-4657-A87B-31A1140099ED}" presName="sibTrans" presStyleCnt="0"/>
      <dgm:spPr bwMode="auto"/>
    </dgm:pt>
    <dgm:pt modelId="{466EB423-52DF-405D-B5B9-AA7A1BA8323D}" type="pres">
      <dgm:prSet presAssocID="{C5AAD985-CD78-4D24-BEF8-0FABB8E899EA}" presName="textNode" presStyleLbl="node1" presStyleIdx="2" presStyleCnt="3">
        <dgm:presLayoutVars>
          <dgm:bulletEnabled val="1"/>
        </dgm:presLayoutVars>
      </dgm:prSet>
      <dgm:spPr bwMode="auto"/>
    </dgm:pt>
  </dgm:ptLst>
  <dgm:cxnLst>
    <dgm:cxn modelId="{445F8063-F8FF-4008-879C-C6038C9541DF}" type="presOf" srcId="{9A5EF110-CC76-4874-B07F-1ED63031A2D1}" destId="{160976FE-6A8A-406C-807D-24BF7A53743B}" srcOrd="0" destOrd="0" presId="urn:microsoft.com/office/officeart/2005/8/layout/hProcess9"/>
    <dgm:cxn modelId="{3B616B48-6C07-401B-B6C7-A4C74CC690DC}" type="presOf" srcId="{C5AAD985-CD78-4D24-BEF8-0FABB8E899EA}" destId="{466EB423-52DF-405D-B5B9-AA7A1BA8323D}" srcOrd="0" destOrd="0" presId="urn:microsoft.com/office/officeart/2005/8/layout/hProcess9"/>
    <dgm:cxn modelId="{8F722A76-C58A-44B7-AE1C-040CF2C03D5A}" type="presOf" srcId="{08371007-DEF8-4B26-9F5C-23B080032DB0}" destId="{85C431D6-225B-48C5-9E1E-D2E8248FDF56}" srcOrd="0" destOrd="0" presId="urn:microsoft.com/office/officeart/2005/8/layout/hProcess9"/>
    <dgm:cxn modelId="{3C0E7B8D-9D07-4F3E-A486-DD7149EAE55A}" srcId="{9A5EF110-CC76-4874-B07F-1ED63031A2D1}" destId="{08371007-DEF8-4B26-9F5C-23B080032DB0}" srcOrd="0" destOrd="0" parTransId="{49C62B68-29BA-4E3E-B35D-36B0D07853C5}" sibTransId="{1DFF2C2F-346E-4D99-A868-C21029802B69}"/>
    <dgm:cxn modelId="{BDEF6CAD-400D-40C0-925A-A1F6F3174E0A}" srcId="{9A5EF110-CC76-4874-B07F-1ED63031A2D1}" destId="{2BB2677D-1A37-4710-841E-DF65FA4E29E5}" srcOrd="1" destOrd="0" parTransId="{96E17B8B-31FA-457F-A9B3-B2EBC35B0DF0}" sibTransId="{A25F1661-67ED-4657-A87B-31A1140099ED}"/>
    <dgm:cxn modelId="{EC97BFEE-64E1-46E8-BD54-8B3994237C99}" srcId="{9A5EF110-CC76-4874-B07F-1ED63031A2D1}" destId="{C5AAD985-CD78-4D24-BEF8-0FABB8E899EA}" srcOrd="2" destOrd="0" parTransId="{4A9755AE-0466-430F-B2B5-012DF4011771}" sibTransId="{67E692ED-A56C-4A5C-B68C-1222DF38BB14}"/>
    <dgm:cxn modelId="{59B0A6FB-6D8F-4D94-AF51-F38908246113}" type="presOf" srcId="{2BB2677D-1A37-4710-841E-DF65FA4E29E5}" destId="{2EFA5EBB-4752-41B3-8939-82A90C67A508}" srcOrd="0" destOrd="0" presId="urn:microsoft.com/office/officeart/2005/8/layout/hProcess9"/>
    <dgm:cxn modelId="{EA2509A4-DEEE-4C39-B184-2057FB61BF45}" type="presParOf" srcId="{160976FE-6A8A-406C-807D-24BF7A53743B}" destId="{0BD7E05B-B325-4A3D-B497-8F59FA061092}" srcOrd="0" destOrd="0" presId="urn:microsoft.com/office/officeart/2005/8/layout/hProcess9"/>
    <dgm:cxn modelId="{7BBEDF6D-EAC7-4D79-9C69-BA1AB8AD0B9D}" type="presParOf" srcId="{160976FE-6A8A-406C-807D-24BF7A53743B}" destId="{F40111AC-63B7-4B29-B528-6FE0B2B85664}" srcOrd="1" destOrd="0" presId="urn:microsoft.com/office/officeart/2005/8/layout/hProcess9"/>
    <dgm:cxn modelId="{43CBD583-B327-4E8E-9018-BF40ABCCC5CD}" type="presParOf" srcId="{F40111AC-63B7-4B29-B528-6FE0B2B85664}" destId="{85C431D6-225B-48C5-9E1E-D2E8248FDF56}" srcOrd="0" destOrd="0" presId="urn:microsoft.com/office/officeart/2005/8/layout/hProcess9"/>
    <dgm:cxn modelId="{E21CF4E0-E57B-41E8-B668-B3BBB685925D}" type="presParOf" srcId="{F40111AC-63B7-4B29-B528-6FE0B2B85664}" destId="{90B98311-6E2E-409A-9D58-055DC1E0CCB3}" srcOrd="1" destOrd="0" presId="urn:microsoft.com/office/officeart/2005/8/layout/hProcess9"/>
    <dgm:cxn modelId="{5DCB9C4F-467C-4BF2-85B1-C4DD45C9A728}" type="presParOf" srcId="{F40111AC-63B7-4B29-B528-6FE0B2B85664}" destId="{2EFA5EBB-4752-41B3-8939-82A90C67A508}" srcOrd="2" destOrd="0" presId="urn:microsoft.com/office/officeart/2005/8/layout/hProcess9"/>
    <dgm:cxn modelId="{9D02CF72-C7C5-4756-9252-D4A96973B7A5}" type="presParOf" srcId="{F40111AC-63B7-4B29-B528-6FE0B2B85664}" destId="{531A4C3E-F173-4FE6-AEAD-3E7C74EF9AE7}" srcOrd="3" destOrd="0" presId="urn:microsoft.com/office/officeart/2005/8/layout/hProcess9"/>
    <dgm:cxn modelId="{03CC9B15-5ECD-4DE3-9CF2-BCB82FE6DC82}" type="presParOf" srcId="{F40111AC-63B7-4B29-B528-6FE0B2B85664}" destId="{466EB423-52DF-405D-B5B9-AA7A1BA832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80F8A5-3178-4C77-96D6-3E48857978A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C07AD3A-881F-4679-A8B8-430D7A91F0A6}">
      <dgm:prSet phldrT=""/>
      <dgm:spPr bwMode="auto"/>
      <dgm:t>
        <a:bodyPr/>
        <a:lstStyle/>
        <a:p>
          <a:pPr>
            <a:defRPr/>
          </a:pPr>
          <a:r>
            <a:rPr lang="ru-RU" b="1"/>
            <a:t>Идентифицируем риски</a:t>
          </a:r>
          <a:endParaRPr lang="ru-RU"/>
        </a:p>
      </dgm:t>
    </dgm:pt>
    <dgm:pt modelId="{00D30375-2A2C-47E7-8350-EFC89AB3DE5F}" type="parTrans" cxnId="{56952F4C-EC18-4022-99F2-02A8D3CA1F6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62A6C84-06E7-4439-B5D4-EC5A9D7FF217}" type="sibTrans" cxnId="{56952F4C-EC18-4022-99F2-02A8D3CA1F6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0210B5E-1103-4FB8-A48A-424B6ACEC726}">
      <dgm:prSet phldrT=""/>
      <dgm:spPr bwMode="auto">
        <a:solidFill>
          <a:schemeClr val="bg2"/>
        </a:solidFill>
      </dgm:spPr>
      <dgm:t>
        <a:bodyPr/>
        <a:lstStyle/>
        <a:p>
          <a:pPr>
            <a:defRPr/>
          </a:pPr>
          <a:r>
            <a:rPr lang="ru-RU" b="1"/>
            <a:t>Определяем вероятность</a:t>
          </a:r>
          <a:endParaRPr lang="ru-RU"/>
        </a:p>
      </dgm:t>
    </dgm:pt>
    <dgm:pt modelId="{7B6D1144-6654-4D32-B0D0-BA26C35EDB30}" type="parTrans" cxnId="{83DE1B3B-B06D-408C-8EA0-DC50818734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350564B-BED2-410D-B7BA-63852B437FDD}" type="sibTrans" cxnId="{83DE1B3B-B06D-408C-8EA0-DC50818734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EA336E9-42DB-48F3-A9E0-0D7426F695D9}">
      <dgm:prSet phldrT="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Определяем влияние на проект</a:t>
          </a:r>
          <a:endParaRPr lang="ru-RU">
            <a:solidFill>
              <a:schemeClr val="tx1"/>
            </a:solidFill>
          </a:endParaRPr>
        </a:p>
      </dgm:t>
    </dgm:pt>
    <dgm:pt modelId="{87356817-BE38-4301-B3DC-1417CF1A1BB6}" type="parTrans" cxnId="{093EC61C-C720-46E2-BC41-7D74B44FB5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8C16179-4C0A-4089-819F-DAF9ED4136B9}" type="sibTrans" cxnId="{093EC61C-C720-46E2-BC41-7D74B44FB5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83352C8-E931-4AF7-A5B1-493D6043D784}" type="pres">
      <dgm:prSet presAssocID="{EA80F8A5-3178-4C77-96D6-3E48857978AD}" presName="CompostProcess" presStyleCnt="0">
        <dgm:presLayoutVars>
          <dgm:dir/>
          <dgm:resizeHandles val="exact"/>
        </dgm:presLayoutVars>
      </dgm:prSet>
      <dgm:spPr bwMode="auto"/>
    </dgm:pt>
    <dgm:pt modelId="{745430E4-DF0E-45D5-9CBD-7D65FF6DC0D0}" type="pres">
      <dgm:prSet presAssocID="{EA80F8A5-3178-4C77-96D6-3E48857978AD}" presName="arrow" presStyleLbl="bgShp" presStyleIdx="0" presStyleCnt="1" custLinFactNeighborX="2078" custLinFactNeighborY="2549"/>
      <dgm:spPr bwMode="auto"/>
    </dgm:pt>
    <dgm:pt modelId="{A4791F4E-CF78-4961-B18C-2495C28FD1C1}" type="pres">
      <dgm:prSet presAssocID="{EA80F8A5-3178-4C77-96D6-3E48857978AD}" presName="linearProcess" presStyleCnt="0"/>
      <dgm:spPr bwMode="auto"/>
    </dgm:pt>
    <dgm:pt modelId="{A52348A2-9D0B-474A-927B-3FE7DE0A4457}" type="pres">
      <dgm:prSet presAssocID="{CC07AD3A-881F-4679-A8B8-430D7A91F0A6}" presName="textNode" presStyleLbl="node1" presStyleIdx="0" presStyleCnt="3">
        <dgm:presLayoutVars>
          <dgm:bulletEnabled val="1"/>
        </dgm:presLayoutVars>
      </dgm:prSet>
      <dgm:spPr bwMode="auto"/>
    </dgm:pt>
    <dgm:pt modelId="{1F928950-E88E-44F5-B7CC-D83FAEBDC866}" type="pres">
      <dgm:prSet presAssocID="{462A6C84-06E7-4439-B5D4-EC5A9D7FF217}" presName="sibTrans" presStyleCnt="0"/>
      <dgm:spPr bwMode="auto"/>
    </dgm:pt>
    <dgm:pt modelId="{378977FC-A9DF-425E-A51C-F64334347D36}" type="pres">
      <dgm:prSet presAssocID="{B0210B5E-1103-4FB8-A48A-424B6ACEC726}" presName="textNode" presStyleLbl="node1" presStyleIdx="1" presStyleCnt="3">
        <dgm:presLayoutVars>
          <dgm:bulletEnabled val="1"/>
        </dgm:presLayoutVars>
      </dgm:prSet>
      <dgm:spPr bwMode="auto"/>
    </dgm:pt>
    <dgm:pt modelId="{9329A7CC-E383-4F01-B694-D59C167FE82E}" type="pres">
      <dgm:prSet presAssocID="{3350564B-BED2-410D-B7BA-63852B437FDD}" presName="sibTrans" presStyleCnt="0"/>
      <dgm:spPr bwMode="auto"/>
    </dgm:pt>
    <dgm:pt modelId="{107CA7C9-1A0F-4DC2-99A7-364289EAE0C2}" type="pres">
      <dgm:prSet presAssocID="{6EA336E9-42DB-48F3-A9E0-0D7426F695D9}" presName="textNode" presStyleLbl="node1" presStyleIdx="2" presStyleCnt="3">
        <dgm:presLayoutVars>
          <dgm:bulletEnabled val="1"/>
        </dgm:presLayoutVars>
      </dgm:prSet>
      <dgm:spPr bwMode="auto"/>
    </dgm:pt>
  </dgm:ptLst>
  <dgm:cxnLst>
    <dgm:cxn modelId="{093EC61C-C720-46E2-BC41-7D74B44FB5A7}" srcId="{EA80F8A5-3178-4C77-96D6-3E48857978AD}" destId="{6EA336E9-42DB-48F3-A9E0-0D7426F695D9}" srcOrd="2" destOrd="0" parTransId="{87356817-BE38-4301-B3DC-1417CF1A1BB6}" sibTransId="{E8C16179-4C0A-4089-819F-DAF9ED4136B9}"/>
    <dgm:cxn modelId="{B6DD4827-D59B-4929-AFAE-790A63761CED}" type="presOf" srcId="{B0210B5E-1103-4FB8-A48A-424B6ACEC726}" destId="{378977FC-A9DF-425E-A51C-F64334347D36}" srcOrd="0" destOrd="0" presId="urn:microsoft.com/office/officeart/2005/8/layout/hProcess9"/>
    <dgm:cxn modelId="{83DE1B3B-B06D-408C-8EA0-DC508187348B}" srcId="{EA80F8A5-3178-4C77-96D6-3E48857978AD}" destId="{B0210B5E-1103-4FB8-A48A-424B6ACEC726}" srcOrd="1" destOrd="0" parTransId="{7B6D1144-6654-4D32-B0D0-BA26C35EDB30}" sibTransId="{3350564B-BED2-410D-B7BA-63852B437FDD}"/>
    <dgm:cxn modelId="{56952F4C-EC18-4022-99F2-02A8D3CA1F67}" srcId="{EA80F8A5-3178-4C77-96D6-3E48857978AD}" destId="{CC07AD3A-881F-4679-A8B8-430D7A91F0A6}" srcOrd="0" destOrd="0" parTransId="{00D30375-2A2C-47E7-8350-EFC89AB3DE5F}" sibTransId="{462A6C84-06E7-4439-B5D4-EC5A9D7FF217}"/>
    <dgm:cxn modelId="{37B184CC-DCCB-4783-A134-8ECFB3D2E5CD}" type="presOf" srcId="{6EA336E9-42DB-48F3-A9E0-0D7426F695D9}" destId="{107CA7C9-1A0F-4DC2-99A7-364289EAE0C2}" srcOrd="0" destOrd="0" presId="urn:microsoft.com/office/officeart/2005/8/layout/hProcess9"/>
    <dgm:cxn modelId="{DF59D8D8-F5D9-482E-9F41-23E65E069755}" type="presOf" srcId="{CC07AD3A-881F-4679-A8B8-430D7A91F0A6}" destId="{A52348A2-9D0B-474A-927B-3FE7DE0A4457}" srcOrd="0" destOrd="0" presId="urn:microsoft.com/office/officeart/2005/8/layout/hProcess9"/>
    <dgm:cxn modelId="{AD2F71E0-17C8-485B-BD5F-B32D96C595B2}" type="presOf" srcId="{EA80F8A5-3178-4C77-96D6-3E48857978AD}" destId="{E83352C8-E931-4AF7-A5B1-493D6043D784}" srcOrd="0" destOrd="0" presId="urn:microsoft.com/office/officeart/2005/8/layout/hProcess9"/>
    <dgm:cxn modelId="{47BAF170-C37D-429C-808F-B0BF5CF00543}" type="presParOf" srcId="{E83352C8-E931-4AF7-A5B1-493D6043D784}" destId="{745430E4-DF0E-45D5-9CBD-7D65FF6DC0D0}" srcOrd="0" destOrd="0" presId="urn:microsoft.com/office/officeart/2005/8/layout/hProcess9"/>
    <dgm:cxn modelId="{78ACD79F-558F-4F83-9976-8E9E1912C3B4}" type="presParOf" srcId="{E83352C8-E931-4AF7-A5B1-493D6043D784}" destId="{A4791F4E-CF78-4961-B18C-2495C28FD1C1}" srcOrd="1" destOrd="0" presId="urn:microsoft.com/office/officeart/2005/8/layout/hProcess9"/>
    <dgm:cxn modelId="{52AD9613-5B0E-417A-871F-9488992DF924}" type="presParOf" srcId="{A4791F4E-CF78-4961-B18C-2495C28FD1C1}" destId="{A52348A2-9D0B-474A-927B-3FE7DE0A4457}" srcOrd="0" destOrd="0" presId="urn:microsoft.com/office/officeart/2005/8/layout/hProcess9"/>
    <dgm:cxn modelId="{6EE416AB-518D-4E78-93BB-C10C80C69556}" type="presParOf" srcId="{A4791F4E-CF78-4961-B18C-2495C28FD1C1}" destId="{1F928950-E88E-44F5-B7CC-D83FAEBDC866}" srcOrd="1" destOrd="0" presId="urn:microsoft.com/office/officeart/2005/8/layout/hProcess9"/>
    <dgm:cxn modelId="{D939A5E4-FA88-471A-8E45-8F5847A5F95B}" type="presParOf" srcId="{A4791F4E-CF78-4961-B18C-2495C28FD1C1}" destId="{378977FC-A9DF-425E-A51C-F64334347D36}" srcOrd="2" destOrd="0" presId="urn:microsoft.com/office/officeart/2005/8/layout/hProcess9"/>
    <dgm:cxn modelId="{CE0056C5-BEF9-4950-8470-CF12C3755F7A}" type="presParOf" srcId="{A4791F4E-CF78-4961-B18C-2495C28FD1C1}" destId="{9329A7CC-E383-4F01-B694-D59C167FE82E}" srcOrd="3" destOrd="0" presId="urn:microsoft.com/office/officeart/2005/8/layout/hProcess9"/>
    <dgm:cxn modelId="{DBD1B111-02A6-47D6-BF52-EAC7F4D090A8}" type="presParOf" srcId="{A4791F4E-CF78-4961-B18C-2495C28FD1C1}" destId="{107CA7C9-1A0F-4DC2-99A7-364289EAE0C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C67C-2957-412E-9756-4B4C19C947B3}">
      <dsp:nvSpPr>
        <dsp:cNvPr id="0" name=""/>
        <dsp:cNvSpPr/>
      </dsp:nvSpPr>
      <dsp:spPr bwMode="auto">
        <a:xfrm>
          <a:off x="868031" y="0"/>
          <a:ext cx="9837689" cy="210062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92A2-B364-4A82-BD28-D30C10B5039D}">
      <dsp:nvSpPr>
        <dsp:cNvPr id="0" name=""/>
        <dsp:cNvSpPr/>
      </dsp:nvSpPr>
      <dsp:spPr bwMode="auto">
        <a:xfrm>
          <a:off x="724" y="630186"/>
          <a:ext cx="2191941" cy="84024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b="1" kern="1200">
              <a:solidFill>
                <a:schemeClr val="tx1"/>
              </a:solidFill>
            </a:rPr>
            <a:t>Сбор информации</a:t>
          </a:r>
          <a:endParaRPr lang="ru-RU" sz="2100" kern="1200">
            <a:solidFill>
              <a:schemeClr val="tx1"/>
            </a:solidFill>
          </a:endParaRPr>
        </a:p>
      </dsp:txBody>
      <dsp:txXfrm>
        <a:off x="41742" y="671204"/>
        <a:ext cx="2109905" cy="758213"/>
      </dsp:txXfrm>
    </dsp:sp>
    <dsp:sp modelId="{F8E89AC1-FAB3-44C8-8B1D-5A489449740A}">
      <dsp:nvSpPr>
        <dsp:cNvPr id="0" name=""/>
        <dsp:cNvSpPr/>
      </dsp:nvSpPr>
      <dsp:spPr bwMode="auto">
        <a:xfrm>
          <a:off x="2345814" y="630186"/>
          <a:ext cx="2191941" cy="84024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b="1" kern="1200">
              <a:solidFill>
                <a:schemeClr val="tx1"/>
              </a:solidFill>
            </a:rPr>
            <a:t>Определение взаимосвязей</a:t>
          </a:r>
          <a:endParaRPr lang="ru-RU" sz="2100" kern="1200">
            <a:solidFill>
              <a:schemeClr val="tx1"/>
            </a:solidFill>
          </a:endParaRPr>
        </a:p>
      </dsp:txBody>
      <dsp:txXfrm>
        <a:off x="2386832" y="671204"/>
        <a:ext cx="2109905" cy="758213"/>
      </dsp:txXfrm>
    </dsp:sp>
    <dsp:sp modelId="{E8307F9C-DE36-46F6-AAE9-56F054911EEE}">
      <dsp:nvSpPr>
        <dsp:cNvPr id="0" name=""/>
        <dsp:cNvSpPr/>
      </dsp:nvSpPr>
      <dsp:spPr bwMode="auto">
        <a:xfrm>
          <a:off x="4690905" y="630186"/>
          <a:ext cx="2191941" cy="84024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b="1" kern="1200"/>
            <a:t>Построение карты</a:t>
          </a:r>
          <a:endParaRPr lang="ru-RU" sz="2100" kern="1200"/>
        </a:p>
      </dsp:txBody>
      <dsp:txXfrm>
        <a:off x="4731923" y="671204"/>
        <a:ext cx="2109905" cy="758213"/>
      </dsp:txXfrm>
    </dsp:sp>
    <dsp:sp modelId="{AF472F73-1441-4D88-8899-714F6FED7AC5}">
      <dsp:nvSpPr>
        <dsp:cNvPr id="0" name=""/>
        <dsp:cNvSpPr/>
      </dsp:nvSpPr>
      <dsp:spPr bwMode="auto">
        <a:xfrm>
          <a:off x="7035995" y="630186"/>
          <a:ext cx="2191941" cy="84024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b="1" kern="1200"/>
            <a:t>Анализ карты</a:t>
          </a:r>
          <a:endParaRPr lang="ru-RU" sz="2100" kern="1200"/>
        </a:p>
      </dsp:txBody>
      <dsp:txXfrm>
        <a:off x="7077013" y="671204"/>
        <a:ext cx="2109905" cy="758213"/>
      </dsp:txXfrm>
    </dsp:sp>
    <dsp:sp modelId="{749DDD1F-D660-460F-9340-AB3A11875BAC}">
      <dsp:nvSpPr>
        <dsp:cNvPr id="0" name=""/>
        <dsp:cNvSpPr/>
      </dsp:nvSpPr>
      <dsp:spPr bwMode="auto">
        <a:xfrm>
          <a:off x="9381086" y="630186"/>
          <a:ext cx="2191941" cy="84024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b="1" kern="1200"/>
            <a:t>Разработка мер</a:t>
          </a:r>
          <a:endParaRPr lang="ru-RU" sz="2100" kern="1200"/>
        </a:p>
      </dsp:txBody>
      <dsp:txXfrm>
        <a:off x="9422104" y="671204"/>
        <a:ext cx="2109905" cy="7582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61E16-7219-4500-A229-A53118C8C8DB}">
      <dsp:nvSpPr>
        <dsp:cNvPr id="0" name=""/>
        <dsp:cNvSpPr/>
      </dsp:nvSpPr>
      <dsp:spPr bwMode="auto">
        <a:xfrm>
          <a:off x="1905" y="413839"/>
          <a:ext cx="1857374" cy="52987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1" kern="1200">
              <a:solidFill>
                <a:schemeClr val="tx1"/>
              </a:solidFill>
            </a:rPr>
            <a:t>Зелёная зона —</a:t>
          </a:r>
          <a:r>
            <a:rPr lang="ru-RU" sz="1100" kern="1200">
              <a:solidFill>
                <a:schemeClr val="tx1"/>
              </a:solidFill>
            </a:rPr>
            <a:t> риски с низким влиянием и вероятностью</a:t>
          </a:r>
          <a:endParaRPr sz="1100" kern="1200"/>
        </a:p>
      </dsp:txBody>
      <dsp:txXfrm>
        <a:off x="1905" y="413839"/>
        <a:ext cx="1857374" cy="529874"/>
      </dsp:txXfrm>
    </dsp:sp>
    <dsp:sp modelId="{9F0D4169-8D4F-4FE9-A5DA-B38B5E5DB6FC}">
      <dsp:nvSpPr>
        <dsp:cNvPr id="0" name=""/>
        <dsp:cNvSpPr/>
      </dsp:nvSpPr>
      <dsp:spPr bwMode="auto">
        <a:xfrm>
          <a:off x="1905" y="943714"/>
          <a:ext cx="1857374" cy="6072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100" kern="1200"/>
            <a:t>Например: «Неправильный выбор цветовой схемы UI» (1A)</a:t>
          </a:r>
          <a:endParaRPr sz="1100" kern="1200"/>
        </a:p>
      </dsp:txBody>
      <dsp:txXfrm>
        <a:off x="1905" y="943714"/>
        <a:ext cx="1857374" cy="607202"/>
      </dsp:txXfrm>
    </dsp:sp>
    <dsp:sp modelId="{83F6F5FF-0A32-4397-95FA-AA7C34F0A677}">
      <dsp:nvSpPr>
        <dsp:cNvPr id="0" name=""/>
        <dsp:cNvSpPr/>
      </dsp:nvSpPr>
      <dsp:spPr bwMode="auto">
        <a:xfrm>
          <a:off x="2119312" y="413839"/>
          <a:ext cx="1857374" cy="52987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1" kern="1200">
              <a:solidFill>
                <a:schemeClr val="tx1"/>
              </a:solidFill>
            </a:rPr>
            <a:t>Жёлтая зона —</a:t>
          </a:r>
          <a:r>
            <a:rPr lang="ru-RU" sz="1100" kern="1200">
              <a:solidFill>
                <a:schemeClr val="tx1"/>
              </a:solidFill>
            </a:rPr>
            <a:t> риски средней значимости</a:t>
          </a:r>
          <a:endParaRPr sz="1100" kern="1200"/>
        </a:p>
      </dsp:txBody>
      <dsp:txXfrm>
        <a:off x="2119312" y="413839"/>
        <a:ext cx="1857374" cy="529874"/>
      </dsp:txXfrm>
    </dsp:sp>
    <dsp:sp modelId="{6B679176-A455-4711-BA06-0CB36FBED7E7}">
      <dsp:nvSpPr>
        <dsp:cNvPr id="0" name=""/>
        <dsp:cNvSpPr/>
      </dsp:nvSpPr>
      <dsp:spPr bwMode="auto">
        <a:xfrm>
          <a:off x="2119312" y="943714"/>
          <a:ext cx="1857374" cy="6072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100" kern="1200"/>
            <a:t>Например:</a:t>
          </a:r>
          <a:endParaRPr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100" kern="1200"/>
            <a:t>«Ошибки при интеграции сторонних API» (2B)</a:t>
          </a:r>
          <a:endParaRPr sz="1100" kern="1200"/>
        </a:p>
      </dsp:txBody>
      <dsp:txXfrm>
        <a:off x="2119312" y="943714"/>
        <a:ext cx="1857374" cy="607202"/>
      </dsp:txXfrm>
    </dsp:sp>
    <dsp:sp modelId="{8E92E23D-51F2-4542-BE12-5466B30BCE03}">
      <dsp:nvSpPr>
        <dsp:cNvPr id="0" name=""/>
        <dsp:cNvSpPr/>
      </dsp:nvSpPr>
      <dsp:spPr bwMode="auto">
        <a:xfrm>
          <a:off x="4236719" y="413839"/>
          <a:ext cx="1857374" cy="529874"/>
        </a:xfrm>
        <a:prstGeom prst="rect">
          <a:avLst/>
        </a:prstGeom>
        <a:solidFill>
          <a:srgbClr val="FFA3A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1" kern="1200">
              <a:solidFill>
                <a:schemeClr val="tx1"/>
              </a:solidFill>
            </a:rPr>
            <a:t>Красная зона —</a:t>
          </a:r>
          <a:r>
            <a:rPr lang="ru-RU" sz="1100" kern="1200">
              <a:solidFill>
                <a:schemeClr val="tx1"/>
              </a:solidFill>
            </a:rPr>
            <a:t> риски с высокой вероятностью               и критическим влиянием</a:t>
          </a:r>
          <a:endParaRPr sz="1100" kern="1200"/>
        </a:p>
      </dsp:txBody>
      <dsp:txXfrm>
        <a:off x="4236719" y="413839"/>
        <a:ext cx="1857374" cy="529874"/>
      </dsp:txXfrm>
    </dsp:sp>
    <dsp:sp modelId="{F1D89862-A32C-4E25-9725-AC6E33D9C8E2}">
      <dsp:nvSpPr>
        <dsp:cNvPr id="0" name=""/>
        <dsp:cNvSpPr/>
      </dsp:nvSpPr>
      <dsp:spPr bwMode="auto">
        <a:xfrm>
          <a:off x="4236719" y="943714"/>
          <a:ext cx="1857374" cy="6072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100" kern="1200"/>
            <a:t>Например:</a:t>
          </a:r>
          <a:endParaRPr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100" kern="1200"/>
            <a:t>«Полный отказ серверной инфраструктуры» (3C)</a:t>
          </a:r>
          <a:endParaRPr sz="1100" kern="1200"/>
        </a:p>
      </dsp:txBody>
      <dsp:txXfrm>
        <a:off x="4236719" y="943714"/>
        <a:ext cx="1857374" cy="6072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47F56-6F10-46E6-A055-1B47476A38B1}">
      <dsp:nvSpPr>
        <dsp:cNvPr id="0" name=""/>
        <dsp:cNvSpPr/>
      </dsp:nvSpPr>
      <dsp:spPr bwMode="auto">
        <a:xfrm>
          <a:off x="0" y="115902"/>
          <a:ext cx="11316930" cy="9476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/>
            <a:t>Сценарный анализ</a:t>
          </a:r>
          <a:r>
            <a:rPr lang="ru-RU" sz="1800" kern="1200"/>
            <a:t> — это метод управления рисками, направленный на моделирование различных вариантов развития событий в зависимости от того, как реализуются риски. Он позволяет подготовить проект к работе в условиях неопределённости и разработать стратегии реагирования</a:t>
          </a:r>
          <a:endParaRPr sz="1800" kern="1200"/>
        </a:p>
      </dsp:txBody>
      <dsp:txXfrm>
        <a:off x="46263" y="162165"/>
        <a:ext cx="11224404" cy="855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658F7-CEE5-4171-B318-35FF9AC90205}">
      <dsp:nvSpPr>
        <dsp:cNvPr id="0" name=""/>
        <dsp:cNvSpPr/>
      </dsp:nvSpPr>
      <dsp:spPr bwMode="auto">
        <a:xfrm>
          <a:off x="0" y="55196"/>
          <a:ext cx="11316930" cy="68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b="1" kern="1200"/>
            <a:t>Сценарный анализ</a:t>
          </a:r>
          <a:endParaRPr kern="1200"/>
        </a:p>
      </dsp:txBody>
      <dsp:txXfrm>
        <a:off x="33214" y="88410"/>
        <a:ext cx="11250502" cy="613957"/>
      </dsp:txXfrm>
    </dsp:sp>
    <dsp:sp modelId="{2CA80D2D-C99C-42C8-9A60-F4C59C990501}">
      <dsp:nvSpPr>
        <dsp:cNvPr id="0" name=""/>
        <dsp:cNvSpPr/>
      </dsp:nvSpPr>
      <dsp:spPr bwMode="auto">
        <a:xfrm>
          <a:off x="0" y="757966"/>
          <a:ext cx="1131693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31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000" kern="1200"/>
            <a:t>Выявление критических переменных, которые могут повлиять на проект.</a:t>
          </a:r>
          <a:endParaRPr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000" kern="1200"/>
            <a:t>Построение множества сценариев (например, оптимистичный, пессимистичный, реалистичный).</a:t>
          </a:r>
          <a:endParaRPr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000" kern="1200"/>
            <a:t>Оценка влияния каждого сценария на проектные цели (бюджет, сроки, качество).</a:t>
          </a:r>
          <a:endParaRPr kern="1200"/>
        </a:p>
      </dsp:txBody>
      <dsp:txXfrm>
        <a:off x="0" y="757966"/>
        <a:ext cx="11316930" cy="12445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49676-3F39-4AD3-BE62-C66BCF8B9ED8}">
      <dsp:nvSpPr>
        <dsp:cNvPr id="0" name=""/>
        <dsp:cNvSpPr/>
      </dsp:nvSpPr>
      <dsp:spPr bwMode="auto">
        <a:xfrm>
          <a:off x="339432" y="221228"/>
          <a:ext cx="2308050" cy="2979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200" kern="1200"/>
            <a:t>Определите критические переменные, которые могут повлиять </a:t>
          </a:r>
          <a:br>
            <a:rPr lang="ru-RU" sz="1200" kern="1200"/>
          </a:br>
          <a:r>
            <a:rPr lang="ru-RU" sz="1200" kern="1200"/>
            <a:t>на проект. Это могут быть: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/>
            <a:t>внешние факторы (изменение рыночных условий, новые регуляторные требования, экономические кризисы)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 dirty="0"/>
            <a:t>внутренние факторы (задержки в поставках, кадровые проблемы, ошибки в проектировании)</a:t>
          </a:r>
          <a:endParaRPr kern="1200" dirty="0"/>
        </a:p>
      </dsp:txBody>
      <dsp:txXfrm>
        <a:off x="407032" y="288828"/>
        <a:ext cx="2172850" cy="2205590"/>
      </dsp:txXfrm>
    </dsp:sp>
    <dsp:sp modelId="{357E1BAC-BF29-4FBC-91D4-D2B742749807}">
      <dsp:nvSpPr>
        <dsp:cNvPr id="0" name=""/>
        <dsp:cNvSpPr/>
      </dsp:nvSpPr>
      <dsp:spPr bwMode="auto">
        <a:xfrm>
          <a:off x="1434505" y="2383230"/>
          <a:ext cx="2957206" cy="2957206"/>
        </a:xfrm>
        <a:prstGeom prst="leftCircularArrow">
          <a:avLst>
            <a:gd name="adj1" fmla="val 2941"/>
            <a:gd name="adj2" fmla="val 360119"/>
            <a:gd name="adj3" fmla="val 3420586"/>
            <a:gd name="adj4" fmla="val 10309445"/>
            <a:gd name="adj5" fmla="val 343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8EA5A-2C28-4257-8BA4-1BB8968ADA1B}">
      <dsp:nvSpPr>
        <dsp:cNvPr id="0" name=""/>
        <dsp:cNvSpPr/>
      </dsp:nvSpPr>
      <dsp:spPr bwMode="auto">
        <a:xfrm>
          <a:off x="516995" y="3242857"/>
          <a:ext cx="2051600" cy="81585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300" b="1" kern="1200">
              <a:solidFill>
                <a:schemeClr val="tx1"/>
              </a:solidFill>
            </a:rPr>
            <a:t>Шаг 1. Идентификация ключевых факторов риска</a:t>
          </a:r>
          <a:endParaRPr lang="ru-RU" sz="1300" kern="1200">
            <a:solidFill>
              <a:schemeClr val="tx1"/>
            </a:solidFill>
          </a:endParaRPr>
        </a:p>
      </dsp:txBody>
      <dsp:txXfrm>
        <a:off x="540891" y="3266753"/>
        <a:ext cx="2003808" cy="768061"/>
      </dsp:txXfrm>
    </dsp:sp>
    <dsp:sp modelId="{A158D869-2BE7-409A-9C8A-16D2FA275A4F}">
      <dsp:nvSpPr>
        <dsp:cNvPr id="0" name=""/>
        <dsp:cNvSpPr/>
      </dsp:nvSpPr>
      <dsp:spPr bwMode="auto">
        <a:xfrm>
          <a:off x="3130235" y="1991040"/>
          <a:ext cx="2308050" cy="315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2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b="1" kern="1200"/>
            <a:t>Оптимистичный сценарий:</a:t>
          </a:r>
          <a:r>
            <a:rPr lang="ru-RU" sz="1200" kern="1200"/>
            <a:t> предпосылки для минимальных последствий рисков (всё идёт лучше, чем ожидалось)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b="1" kern="1200"/>
            <a:t>Пессимистичный сценарий:</a:t>
          </a:r>
          <a:r>
            <a:rPr lang="ru-RU" sz="1200" kern="1200"/>
            <a:t> предпосылки для максимальных последствий рисков (наихудший случай)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b="1" kern="1200"/>
            <a:t>Реалистичный сценарий:</a:t>
          </a:r>
          <a:r>
            <a:rPr lang="ru-RU" sz="1200" kern="1200"/>
            <a:t> предпосылки для среднего уровня воздействия рисков (наиболее вероятное развитие событий)</a:t>
          </a:r>
          <a:endParaRPr kern="1200"/>
        </a:p>
      </dsp:txBody>
      <dsp:txXfrm>
        <a:off x="3197835" y="2734959"/>
        <a:ext cx="2172850" cy="2344634"/>
      </dsp:txXfrm>
    </dsp:sp>
    <dsp:sp modelId="{93725624-6858-4D5E-AD46-0767CDF48821}">
      <dsp:nvSpPr>
        <dsp:cNvPr id="0" name=""/>
        <dsp:cNvSpPr/>
      </dsp:nvSpPr>
      <dsp:spPr bwMode="auto">
        <a:xfrm>
          <a:off x="4360276" y="847689"/>
          <a:ext cx="2891345" cy="2891345"/>
        </a:xfrm>
        <a:prstGeom prst="circularArrow">
          <a:avLst>
            <a:gd name="adj1" fmla="val 3008"/>
            <a:gd name="adj2" fmla="val 368903"/>
            <a:gd name="adj3" fmla="val 19455587"/>
            <a:gd name="adj4" fmla="val 12575511"/>
            <a:gd name="adj5" fmla="val 3509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EF871-47C9-4E5C-AD86-C9F3D3134695}">
      <dsp:nvSpPr>
        <dsp:cNvPr id="0" name=""/>
        <dsp:cNvSpPr/>
      </dsp:nvSpPr>
      <dsp:spPr bwMode="auto">
        <a:xfrm>
          <a:off x="3495650" y="1339198"/>
          <a:ext cx="2051600" cy="81585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300" b="1" kern="1200">
              <a:solidFill>
                <a:schemeClr val="tx1"/>
              </a:solidFill>
            </a:rPr>
            <a:t>Шаг 2. Построение сценариев</a:t>
          </a:r>
          <a:endParaRPr lang="ru-RU" sz="1300" kern="1200">
            <a:solidFill>
              <a:schemeClr val="tx1"/>
            </a:solidFill>
          </a:endParaRPr>
        </a:p>
      </dsp:txBody>
      <dsp:txXfrm>
        <a:off x="3519546" y="1363094"/>
        <a:ext cx="2003808" cy="768061"/>
      </dsp:txXfrm>
    </dsp:sp>
    <dsp:sp modelId="{833F2599-8507-4BD2-9B18-7068E84860FE}">
      <dsp:nvSpPr>
        <dsp:cNvPr id="0" name=""/>
        <dsp:cNvSpPr/>
      </dsp:nvSpPr>
      <dsp:spPr bwMode="auto">
        <a:xfrm>
          <a:off x="5961405" y="1747124"/>
          <a:ext cx="2308050" cy="190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454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200" kern="1200" dirty="0"/>
            <a:t>Для каждого сценария проводится расчёт:</a:t>
          </a:r>
          <a:endParaRPr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/>
            <a:t>финансовых последствий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/>
            <a:t>задержек по срокам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/>
            <a:t>воздействия на качество проекта или продукта</a:t>
          </a:r>
          <a:endParaRPr kern="1200"/>
        </a:p>
      </dsp:txBody>
      <dsp:txXfrm>
        <a:off x="6005213" y="1790932"/>
        <a:ext cx="2220434" cy="1408116"/>
      </dsp:txXfrm>
    </dsp:sp>
    <dsp:sp modelId="{5E00A858-132B-47CC-A772-589628AB8768}">
      <dsp:nvSpPr>
        <dsp:cNvPr id="0" name=""/>
        <dsp:cNvSpPr/>
      </dsp:nvSpPr>
      <dsp:spPr bwMode="auto">
        <a:xfrm>
          <a:off x="7356699" y="2299042"/>
          <a:ext cx="2808177" cy="2808177"/>
        </a:xfrm>
        <a:prstGeom prst="leftCircularArrow">
          <a:avLst>
            <a:gd name="adj1" fmla="val 3097"/>
            <a:gd name="adj2" fmla="val 380626"/>
            <a:gd name="adj3" fmla="val 2986570"/>
            <a:gd name="adj4" fmla="val 9854923"/>
            <a:gd name="adj5" fmla="val 3613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4990E-F798-4682-85AD-AAFBF302396E}">
      <dsp:nvSpPr>
        <dsp:cNvPr id="0" name=""/>
        <dsp:cNvSpPr/>
      </dsp:nvSpPr>
      <dsp:spPr bwMode="auto">
        <a:xfrm>
          <a:off x="6474305" y="3242857"/>
          <a:ext cx="2051600" cy="81585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300" b="1" kern="1200"/>
            <a:t>Шаг 3. Оценка последствий для каждого сценария</a:t>
          </a:r>
          <a:endParaRPr lang="ru-RU" sz="1300" kern="1200"/>
        </a:p>
      </dsp:txBody>
      <dsp:txXfrm>
        <a:off x="6498201" y="3266753"/>
        <a:ext cx="2003808" cy="768061"/>
      </dsp:txXfrm>
    </dsp:sp>
    <dsp:sp modelId="{24A2113F-1F44-4A07-B2E7-1F3B76C53351}">
      <dsp:nvSpPr>
        <dsp:cNvPr id="0" name=""/>
        <dsp:cNvSpPr/>
      </dsp:nvSpPr>
      <dsp:spPr bwMode="auto">
        <a:xfrm>
          <a:off x="9058048" y="1297861"/>
          <a:ext cx="2308050" cy="386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6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1200" kern="1200" dirty="0"/>
            <a:t>На основе анализа сценариев разрабатываются планы действий:</a:t>
          </a:r>
          <a:endParaRPr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/>
            <a:t>для оптимистичного сценария — возможности </a:t>
          </a:r>
          <a:br>
            <a:rPr lang="ru-RU" sz="1200" kern="1200"/>
          </a:br>
          <a:r>
            <a:rPr lang="ru-RU" sz="1200" kern="1200"/>
            <a:t>для ускорения проекта или сокращения затрат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/>
            <a:t>для пессимистичного сценария — резервные планы и меры по снижению ущерба</a:t>
          </a:r>
          <a:endParaRPr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1200" kern="1200"/>
            <a:t>для реалистичного сценария — баланс между мерами предосторожности </a:t>
          </a:r>
          <a:br>
            <a:rPr lang="ru-RU" sz="1200" kern="1200"/>
          </a:br>
          <a:r>
            <a:rPr lang="ru-RU" sz="1200" kern="1200"/>
            <a:t>и планами реагирования</a:t>
          </a:r>
          <a:endParaRPr kern="1200"/>
        </a:p>
      </dsp:txBody>
      <dsp:txXfrm>
        <a:off x="9125648" y="2193479"/>
        <a:ext cx="2172850" cy="2900866"/>
      </dsp:txXfrm>
    </dsp:sp>
    <dsp:sp modelId="{2267A16E-4DC6-48B9-B72F-8FD5B828AFA0}">
      <dsp:nvSpPr>
        <dsp:cNvPr id="0" name=""/>
        <dsp:cNvSpPr/>
      </dsp:nvSpPr>
      <dsp:spPr bwMode="auto">
        <a:xfrm>
          <a:off x="9187483" y="808256"/>
          <a:ext cx="2051600" cy="81585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300" b="1" kern="1200"/>
            <a:t>Шаг 4. Выбор стратегий реагирования</a:t>
          </a:r>
          <a:endParaRPr lang="ru-RU" sz="1300" kern="1200"/>
        </a:p>
      </dsp:txBody>
      <dsp:txXfrm>
        <a:off x="9211379" y="832152"/>
        <a:ext cx="2003808" cy="7680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0B488-2505-4869-A119-F214B61ED7A5}">
      <dsp:nvSpPr>
        <dsp:cNvPr id="0" name=""/>
        <dsp:cNvSpPr/>
      </dsp:nvSpPr>
      <dsp:spPr bwMode="auto">
        <a:xfrm rot="16200000">
          <a:off x="1659193" y="-1659193"/>
          <a:ext cx="1976283" cy="529467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/>
            <a:t>Избежание (Avoidance)</a:t>
          </a:r>
          <a:endParaRPr lang="ru-RU" sz="2200" kern="1200"/>
        </a:p>
      </dsp:txBody>
      <dsp:txXfrm rot="5400000">
        <a:off x="0" y="0"/>
        <a:ext cx="5294671" cy="1482212"/>
      </dsp:txXfrm>
    </dsp:sp>
    <dsp:sp modelId="{4BE24E5D-DECB-434E-8F84-6266EA678D09}">
      <dsp:nvSpPr>
        <dsp:cNvPr id="0" name=""/>
        <dsp:cNvSpPr/>
      </dsp:nvSpPr>
      <dsp:spPr bwMode="auto">
        <a:xfrm>
          <a:off x="5294671" y="0"/>
          <a:ext cx="5294671" cy="1976283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/>
            <a:t>Минимизация (Mitigation)</a:t>
          </a:r>
          <a:endParaRPr lang="ru-RU" sz="2200" kern="1200"/>
        </a:p>
      </dsp:txBody>
      <dsp:txXfrm>
        <a:off x="5294671" y="0"/>
        <a:ext cx="5294671" cy="1482212"/>
      </dsp:txXfrm>
    </dsp:sp>
    <dsp:sp modelId="{70B55C4F-242E-43BA-913D-91C808308277}">
      <dsp:nvSpPr>
        <dsp:cNvPr id="0" name=""/>
        <dsp:cNvSpPr/>
      </dsp:nvSpPr>
      <dsp:spPr bwMode="auto">
        <a:xfrm rot="10800000">
          <a:off x="0" y="1976283"/>
          <a:ext cx="5294671" cy="1976283"/>
        </a:xfrm>
        <a:prstGeom prst="round1Rect">
          <a:avLst/>
        </a:prstGeom>
        <a:solidFill>
          <a:schemeClr val="accent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>
              <a:solidFill>
                <a:schemeClr val="tx1"/>
              </a:solidFill>
            </a:rPr>
            <a:t>Принятие (Acceptance)</a:t>
          </a:r>
          <a:endParaRPr lang="ru-RU" sz="2200" kern="1200">
            <a:solidFill>
              <a:schemeClr val="tx1"/>
            </a:solidFill>
          </a:endParaRPr>
        </a:p>
      </dsp:txBody>
      <dsp:txXfrm rot="10800000">
        <a:off x="0" y="2470354"/>
        <a:ext cx="5294671" cy="1482212"/>
      </dsp:txXfrm>
    </dsp:sp>
    <dsp:sp modelId="{8398BC51-A859-421A-A9FA-B54EB3453E5F}">
      <dsp:nvSpPr>
        <dsp:cNvPr id="0" name=""/>
        <dsp:cNvSpPr/>
      </dsp:nvSpPr>
      <dsp:spPr bwMode="auto">
        <a:xfrm rot="5400000">
          <a:off x="6953864" y="317089"/>
          <a:ext cx="1976283" cy="5294671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>
              <a:solidFill>
                <a:schemeClr val="tx1"/>
              </a:solidFill>
            </a:rPr>
            <a:t>Передача (Transfer)</a:t>
          </a:r>
          <a:endParaRPr lang="ru-RU" sz="2200" kern="1200">
            <a:solidFill>
              <a:schemeClr val="tx1"/>
            </a:solidFill>
          </a:endParaRPr>
        </a:p>
      </dsp:txBody>
      <dsp:txXfrm rot="-5400000">
        <a:off x="5294671" y="2470354"/>
        <a:ext cx="5294671" cy="1482212"/>
      </dsp:txXfrm>
    </dsp:sp>
    <dsp:sp modelId="{4540A21B-6E7C-4846-8784-56515B0A94CD}">
      <dsp:nvSpPr>
        <dsp:cNvPr id="0" name=""/>
        <dsp:cNvSpPr/>
      </dsp:nvSpPr>
      <dsp:spPr bwMode="auto">
        <a:xfrm>
          <a:off x="3706269" y="1482212"/>
          <a:ext cx="3176802" cy="988141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/>
            <a:t>Основные стратегии управления рисками</a:t>
          </a:r>
          <a:endParaRPr sz="2200" kern="1200"/>
        </a:p>
      </dsp:txBody>
      <dsp:txXfrm>
        <a:off x="3754506" y="1530449"/>
        <a:ext cx="3080328" cy="8916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04D37-D528-4A5F-9494-2159D9EEB955}">
      <dsp:nvSpPr>
        <dsp:cNvPr id="0" name=""/>
        <dsp:cNvSpPr/>
      </dsp:nvSpPr>
      <dsp:spPr bwMode="auto">
        <a:xfrm>
          <a:off x="1000461" y="0"/>
          <a:ext cx="9778224" cy="304466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34B7C-0C69-477F-A935-F240571FC2AB}">
      <dsp:nvSpPr>
        <dsp:cNvPr id="0" name=""/>
        <dsp:cNvSpPr/>
      </dsp:nvSpPr>
      <dsp:spPr bwMode="auto">
        <a:xfrm>
          <a:off x="5757" y="913399"/>
          <a:ext cx="2769223" cy="121786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600" b="1" kern="1200">
              <a:solidFill>
                <a:schemeClr val="tx1"/>
              </a:solidFill>
            </a:rPr>
            <a:t>Идентификация риска</a:t>
          </a:r>
          <a:r>
            <a:rPr lang="ru-RU" sz="1600" kern="1200">
              <a:solidFill>
                <a:schemeClr val="tx1"/>
              </a:solidFill>
            </a:rPr>
            <a:t>: выявление и описание потенциальных угроз</a:t>
          </a:r>
          <a:endParaRPr sz="1600" kern="1200"/>
        </a:p>
      </dsp:txBody>
      <dsp:txXfrm>
        <a:off x="65208" y="972850"/>
        <a:ext cx="2650321" cy="1098964"/>
      </dsp:txXfrm>
    </dsp:sp>
    <dsp:sp modelId="{A9047B4C-20B1-429B-BA86-97D6822B73B6}">
      <dsp:nvSpPr>
        <dsp:cNvPr id="0" name=""/>
        <dsp:cNvSpPr/>
      </dsp:nvSpPr>
      <dsp:spPr bwMode="auto">
        <a:xfrm>
          <a:off x="2913442" y="913399"/>
          <a:ext cx="2769223" cy="1217866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600" b="1" kern="1200"/>
            <a:t>Анализ риска</a:t>
          </a:r>
          <a:r>
            <a:rPr lang="ru-RU" sz="1600" kern="1200"/>
            <a:t>: оценка вероятности и степени воздействия</a:t>
          </a:r>
          <a:endParaRPr sz="1600" kern="1200"/>
        </a:p>
      </dsp:txBody>
      <dsp:txXfrm>
        <a:off x="2972893" y="972850"/>
        <a:ext cx="2650321" cy="1098964"/>
      </dsp:txXfrm>
    </dsp:sp>
    <dsp:sp modelId="{3B04A866-5E2E-4B17-BE48-224722438C2A}">
      <dsp:nvSpPr>
        <dsp:cNvPr id="0" name=""/>
        <dsp:cNvSpPr/>
      </dsp:nvSpPr>
      <dsp:spPr bwMode="auto">
        <a:xfrm>
          <a:off x="5821127" y="913399"/>
          <a:ext cx="2769223" cy="121786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600" b="1" kern="1200"/>
            <a:t>Планирование реакции</a:t>
          </a:r>
          <a:r>
            <a:rPr lang="ru-RU" sz="1600" kern="1200"/>
            <a:t>: выбор подходящей стратегии</a:t>
          </a:r>
          <a:endParaRPr sz="1600" kern="1200"/>
        </a:p>
      </dsp:txBody>
      <dsp:txXfrm>
        <a:off x="5880578" y="972850"/>
        <a:ext cx="2650321" cy="1098964"/>
      </dsp:txXfrm>
    </dsp:sp>
    <dsp:sp modelId="{CA340AE0-6ADA-4B72-A9F6-964A32DDF706}">
      <dsp:nvSpPr>
        <dsp:cNvPr id="0" name=""/>
        <dsp:cNvSpPr/>
      </dsp:nvSpPr>
      <dsp:spPr bwMode="auto">
        <a:xfrm>
          <a:off x="8728812" y="913399"/>
          <a:ext cx="2769223" cy="121786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600" b="1" kern="1200"/>
            <a:t>Мониторинг и контроль</a:t>
          </a:r>
          <a:r>
            <a:rPr lang="ru-RU" sz="1600" kern="1200"/>
            <a:t>: регулярная проверка эффективности стратегий</a:t>
          </a:r>
          <a:endParaRPr sz="1600" kern="1200"/>
        </a:p>
      </dsp:txBody>
      <dsp:txXfrm>
        <a:off x="8788263" y="972850"/>
        <a:ext cx="2650321" cy="10989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5C77D-0FC6-4501-A322-5A29940E36B2}">
      <dsp:nvSpPr>
        <dsp:cNvPr id="0" name=""/>
        <dsp:cNvSpPr/>
      </dsp:nvSpPr>
      <dsp:spPr bwMode="auto">
        <a:xfrm rot="5400000">
          <a:off x="6669640" y="-2647823"/>
          <a:ext cx="1449714" cy="6959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2000" kern="1200"/>
            <a:t>Выбор стратегии должен учитывать специфику проекта, доступные ресурсы и степень риска</a:t>
          </a:r>
          <a:endParaRPr kern="1200"/>
        </a:p>
      </dsp:txBody>
      <dsp:txXfrm rot="-5400000">
        <a:off x="3914734" y="177852"/>
        <a:ext cx="6888758" cy="1308176"/>
      </dsp:txXfrm>
    </dsp:sp>
    <dsp:sp modelId="{58C0BCF2-8881-42A3-AB43-4B5FB9130A22}">
      <dsp:nvSpPr>
        <dsp:cNvPr id="0" name=""/>
        <dsp:cNvSpPr/>
      </dsp:nvSpPr>
      <dsp:spPr bwMode="auto">
        <a:xfrm>
          <a:off x="0" y="4343"/>
          <a:ext cx="3914733" cy="1655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/>
            <a:t>Гибкость подхода</a:t>
          </a:r>
          <a:endParaRPr lang="ru-RU" sz="2400" kern="1200"/>
        </a:p>
      </dsp:txBody>
      <dsp:txXfrm>
        <a:off x="80800" y="85143"/>
        <a:ext cx="3753133" cy="1493591"/>
      </dsp:txXfrm>
    </dsp:sp>
    <dsp:sp modelId="{B91C084B-E3C3-4A1E-B69E-5FEFBD5C5E7A}">
      <dsp:nvSpPr>
        <dsp:cNvPr id="0" name=""/>
        <dsp:cNvSpPr/>
      </dsp:nvSpPr>
      <dsp:spPr bwMode="auto">
        <a:xfrm rot="5400000">
          <a:off x="6742955" y="-808170"/>
          <a:ext cx="1303084" cy="6959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2000" kern="1200"/>
            <a:t>В сложных проектах эффективно сочетать несколько подходов</a:t>
          </a:r>
          <a:endParaRPr kern="1200"/>
        </a:p>
      </dsp:txBody>
      <dsp:txXfrm rot="-5400000">
        <a:off x="3914734" y="2083662"/>
        <a:ext cx="6895916" cy="1175862"/>
      </dsp:txXfrm>
    </dsp:sp>
    <dsp:sp modelId="{5930B785-2CDC-47F4-89A4-B998BDC09875}">
      <dsp:nvSpPr>
        <dsp:cNvPr id="0" name=""/>
        <dsp:cNvSpPr/>
      </dsp:nvSpPr>
      <dsp:spPr bwMode="auto">
        <a:xfrm>
          <a:off x="0" y="1816110"/>
          <a:ext cx="3914733" cy="1710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/>
            <a:t>Комбинирование стратегий</a:t>
          </a:r>
          <a:endParaRPr lang="ru-RU" sz="2400" kern="1200"/>
        </a:p>
      </dsp:txBody>
      <dsp:txXfrm>
        <a:off x="83522" y="1899632"/>
        <a:ext cx="3747689" cy="1543919"/>
      </dsp:txXfrm>
    </dsp:sp>
    <dsp:sp modelId="{28CC2675-A776-4DF3-A972-6FBFC00E1D5D}">
      <dsp:nvSpPr>
        <dsp:cNvPr id="0" name=""/>
        <dsp:cNvSpPr/>
      </dsp:nvSpPr>
      <dsp:spPr bwMode="auto">
        <a:xfrm rot="5400000">
          <a:off x="6760491" y="1014415"/>
          <a:ext cx="1268011" cy="6959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2000" kern="1200"/>
            <a:t>Регулярная переоценка рисков помогает своевременно корректировать стратегии</a:t>
          </a:r>
          <a:endParaRPr kern="1200"/>
        </a:p>
      </dsp:txBody>
      <dsp:txXfrm rot="-5400000">
        <a:off x="3914734" y="3922072"/>
        <a:ext cx="6897628" cy="1144213"/>
      </dsp:txXfrm>
    </dsp:sp>
    <dsp:sp modelId="{DC8AC308-308F-47D5-8881-0F032C6C0C41}">
      <dsp:nvSpPr>
        <dsp:cNvPr id="0" name=""/>
        <dsp:cNvSpPr/>
      </dsp:nvSpPr>
      <dsp:spPr bwMode="auto">
        <a:xfrm>
          <a:off x="0" y="3683650"/>
          <a:ext cx="3914733" cy="1621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/>
            <a:t>Постоянный мониторинг</a:t>
          </a:r>
          <a:endParaRPr lang="ru-RU" sz="2400" kern="1200"/>
        </a:p>
      </dsp:txBody>
      <dsp:txXfrm>
        <a:off x="79134" y="3762784"/>
        <a:ext cx="3756465" cy="14627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55DFE-FEE5-4C31-BB64-FF4EA55F968E}">
      <dsp:nvSpPr>
        <dsp:cNvPr id="0" name=""/>
        <dsp:cNvSpPr/>
      </dsp:nvSpPr>
      <dsp:spPr bwMode="auto">
        <a:xfrm>
          <a:off x="0" y="15163"/>
          <a:ext cx="11198941" cy="11787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100" kern="1200"/>
            <a:t>Основные принципы Agile изложены в </a:t>
          </a:r>
          <a:r>
            <a:rPr lang="ru-RU" sz="3100" b="1" kern="1200"/>
            <a:t>Манифесте Agile</a:t>
          </a:r>
          <a:endParaRPr lang="ru-RU" sz="3100" kern="1200"/>
        </a:p>
      </dsp:txBody>
      <dsp:txXfrm>
        <a:off x="57543" y="72706"/>
        <a:ext cx="11083855" cy="1063689"/>
      </dsp:txXfrm>
    </dsp:sp>
    <dsp:sp modelId="{7399037E-78CD-43B2-A5AF-7BE70B49F2B9}">
      <dsp:nvSpPr>
        <dsp:cNvPr id="0" name=""/>
        <dsp:cNvSpPr/>
      </dsp:nvSpPr>
      <dsp:spPr bwMode="auto">
        <a:xfrm>
          <a:off x="0" y="1193938"/>
          <a:ext cx="11198941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6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400" kern="1200"/>
            <a:t>Люди и взаимодействие важнее процессов и инструментов.</a:t>
          </a:r>
          <a:endParaRPr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400" kern="1200"/>
            <a:t>Рабочий продукт важнее исчерпывающей документации.</a:t>
          </a:r>
          <a:endParaRPr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400" kern="1200"/>
            <a:t>Сотрудничество с заказчиком важнее согласования условий контракта.</a:t>
          </a:r>
          <a:endParaRPr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400" kern="1200"/>
            <a:t>Готовность к изменениям важнее следования первоначальному плану.</a:t>
          </a:r>
          <a:endParaRPr sz="2400" kern="1200"/>
        </a:p>
      </dsp:txBody>
      <dsp:txXfrm>
        <a:off x="0" y="1193938"/>
        <a:ext cx="11198941" cy="1572165"/>
      </dsp:txXfrm>
    </dsp:sp>
    <dsp:sp modelId="{43D97981-A1F1-45A9-B640-51EC683453BA}">
      <dsp:nvSpPr>
        <dsp:cNvPr id="0" name=""/>
        <dsp:cNvSpPr/>
      </dsp:nvSpPr>
      <dsp:spPr bwMode="auto">
        <a:xfrm>
          <a:off x="0" y="2766103"/>
          <a:ext cx="11198941" cy="11787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100" kern="1200"/>
            <a:t>Гибкие подходы нацелены на снижение рисков, связанных с факторами ниже</a:t>
          </a:r>
          <a:endParaRPr sz="3100" kern="1200"/>
        </a:p>
      </dsp:txBody>
      <dsp:txXfrm>
        <a:off x="57543" y="2823646"/>
        <a:ext cx="11083855" cy="1063689"/>
      </dsp:txXfrm>
    </dsp:sp>
    <dsp:sp modelId="{444D001B-391D-429E-92DD-64783A18C15C}">
      <dsp:nvSpPr>
        <dsp:cNvPr id="0" name=""/>
        <dsp:cNvSpPr/>
      </dsp:nvSpPr>
      <dsp:spPr bwMode="auto">
        <a:xfrm>
          <a:off x="0" y="3944878"/>
          <a:ext cx="11198941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6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400" kern="1200"/>
            <a:t>Высокая неопределённость проекта.</a:t>
          </a:r>
          <a:endParaRPr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400" kern="1200"/>
            <a:t>Частые изменения требований.</a:t>
          </a:r>
          <a:endParaRPr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2400" kern="1200"/>
            <a:t>Ограниченность информации на этапе планирования.</a:t>
          </a:r>
          <a:endParaRPr sz="2400" kern="1200"/>
        </a:p>
      </dsp:txBody>
      <dsp:txXfrm>
        <a:off x="0" y="3944878"/>
        <a:ext cx="11198941" cy="11871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39E45-8F65-42BE-8F87-769B8B935CA4}">
      <dsp:nvSpPr>
        <dsp:cNvPr id="0" name=""/>
        <dsp:cNvSpPr/>
      </dsp:nvSpPr>
      <dsp:spPr bwMode="auto">
        <a:xfrm>
          <a:off x="857618" y="0"/>
          <a:ext cx="9719678" cy="530941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CAF0-58BC-4156-8BA0-E529F4BB986D}">
      <dsp:nvSpPr>
        <dsp:cNvPr id="0" name=""/>
        <dsp:cNvSpPr/>
      </dsp:nvSpPr>
      <dsp:spPr bwMode="auto">
        <a:xfrm>
          <a:off x="5723" y="1592825"/>
          <a:ext cx="2752643" cy="212376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b="1" kern="1200">
              <a:solidFill>
                <a:schemeClr val="tx1"/>
              </a:solidFill>
            </a:rPr>
            <a:t>Принятие изменений как нормы</a:t>
          </a:r>
          <a:endParaRPr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>
              <a:solidFill>
                <a:schemeClr val="tx1"/>
              </a:solidFill>
            </a:rPr>
            <a:t>Изменения рассматриваются как естественный процесс</a:t>
          </a:r>
          <a:endParaRPr sz="1400" kern="1200"/>
        </a:p>
      </dsp:txBody>
      <dsp:txXfrm>
        <a:off x="109397" y="1696499"/>
        <a:ext cx="2545295" cy="1916419"/>
      </dsp:txXfrm>
    </dsp:sp>
    <dsp:sp modelId="{9B176ADF-9F0E-48FE-ABCC-8F89857017CA}">
      <dsp:nvSpPr>
        <dsp:cNvPr id="0" name=""/>
        <dsp:cNvSpPr/>
      </dsp:nvSpPr>
      <dsp:spPr bwMode="auto">
        <a:xfrm>
          <a:off x="2895998" y="1592825"/>
          <a:ext cx="2752643" cy="212376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b="1" kern="1200">
              <a:solidFill>
                <a:schemeClr val="tx1"/>
              </a:solidFill>
            </a:rPr>
            <a:t>Инкрементальная поставка продукта</a:t>
          </a:r>
          <a:endParaRPr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>
              <a:solidFill>
                <a:schemeClr val="tx1"/>
              </a:solidFill>
            </a:rPr>
            <a:t> Каждый инкремент продукта тестируется и согласуется с заказчиком, позволяя корректировать цели и задачи</a:t>
          </a:r>
          <a:endParaRPr sz="1400" kern="1200"/>
        </a:p>
      </dsp:txBody>
      <dsp:txXfrm>
        <a:off x="2999672" y="1696499"/>
        <a:ext cx="2545295" cy="1916419"/>
      </dsp:txXfrm>
    </dsp:sp>
    <dsp:sp modelId="{75FAB358-5318-48ED-ACF7-31C793876CFE}">
      <dsp:nvSpPr>
        <dsp:cNvPr id="0" name=""/>
        <dsp:cNvSpPr/>
      </dsp:nvSpPr>
      <dsp:spPr bwMode="auto">
        <a:xfrm>
          <a:off x="5786274" y="1592825"/>
          <a:ext cx="2752643" cy="2123767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b="1" kern="1200"/>
            <a:t>Прозрачность процессов</a:t>
          </a:r>
          <a:endParaRPr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/>
            <a:t>Регулярные встречи (например, ежедневные стендапы) обеспечивают всех участников актуальной информацией о статусе проекта </a:t>
          </a:r>
          <a:br>
            <a:rPr lang="ru-RU" sz="1400" kern="1200"/>
          </a:br>
          <a:r>
            <a:rPr lang="ru-RU" sz="1400" kern="1200"/>
            <a:t>и предстоящих изменениях</a:t>
          </a:r>
          <a:endParaRPr sz="1400" kern="1200"/>
        </a:p>
      </dsp:txBody>
      <dsp:txXfrm>
        <a:off x="5889948" y="1696499"/>
        <a:ext cx="2545295" cy="1916419"/>
      </dsp:txXfrm>
    </dsp:sp>
    <dsp:sp modelId="{2C51CC47-01FF-4F4A-8BDE-D48BC10ADCD5}">
      <dsp:nvSpPr>
        <dsp:cNvPr id="0" name=""/>
        <dsp:cNvSpPr/>
      </dsp:nvSpPr>
      <dsp:spPr bwMode="auto">
        <a:xfrm>
          <a:off x="8676549" y="1592825"/>
          <a:ext cx="2752643" cy="212376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b="1" kern="1200"/>
            <a:t>Тестирование гипотез</a:t>
          </a:r>
          <a:endParaRPr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/>
            <a:t>Прежде чем внедрить изменения, проводится их проверка через прототипы или минимально жизнеспособный продукт (MVP)</a:t>
          </a:r>
          <a:endParaRPr sz="1400" kern="1200"/>
        </a:p>
      </dsp:txBody>
      <dsp:txXfrm>
        <a:off x="8780223" y="1696499"/>
        <a:ext cx="2545295" cy="19164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F0C9C-1AA7-415B-BC86-8E6A0AB68458}">
      <dsp:nvSpPr>
        <dsp:cNvPr id="0" name=""/>
        <dsp:cNvSpPr/>
      </dsp:nvSpPr>
      <dsp:spPr bwMode="auto">
        <a:xfrm>
          <a:off x="0" y="343493"/>
          <a:ext cx="11110235" cy="2110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/>
            <a:t>Пример 1. Разработка нового программного обеспечения</a:t>
          </a:r>
          <a:br>
            <a:rPr lang="ru-RU" sz="2200" kern="1200"/>
          </a:br>
          <a:r>
            <a:rPr lang="ru-RU" sz="2200" kern="1200"/>
            <a:t>На этапе проектирования требования заказчика были неполными, </a:t>
          </a:r>
          <a:br>
            <a:rPr lang="ru-RU" sz="2200" kern="1200"/>
          </a:br>
          <a:r>
            <a:rPr lang="ru-RU" sz="2200" kern="1200"/>
            <a:t>что привело бы к большим рискам в рамках традиционного подхода (Waterfall). Применение Scrum с двухнедельными спринтами позволило команде уточнять требования на каждом этапе, сократить вероятность выпуска неактуального продукта и оперативно реагировать на обратную связь</a:t>
          </a:r>
          <a:endParaRPr sz="2200" kern="1200"/>
        </a:p>
      </dsp:txBody>
      <dsp:txXfrm>
        <a:off x="103035" y="446528"/>
        <a:ext cx="10904165" cy="1904610"/>
      </dsp:txXfrm>
    </dsp:sp>
    <dsp:sp modelId="{9E7E2041-5E87-4D78-A352-2EE0409D6775}">
      <dsp:nvSpPr>
        <dsp:cNvPr id="0" name=""/>
        <dsp:cNvSpPr/>
      </dsp:nvSpPr>
      <dsp:spPr bwMode="auto">
        <a:xfrm>
          <a:off x="0" y="2517533"/>
          <a:ext cx="11110235" cy="2110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/>
            <a:t>Пример 2. Запуск маркетинговой кампании</a:t>
          </a:r>
          <a:br>
            <a:rPr lang="ru-RU" sz="2200" kern="1200"/>
          </a:br>
          <a:r>
            <a:rPr lang="ru-RU" sz="2200" kern="1200"/>
            <a:t>На этапе старта проекта не было полной уверенности в предпочтениях целевой аудитории. Использование итерационного подхода с тестированием гипотез (A/B-тесты) позволило минимизировать риск потери бюджета и улучшить конечный результат</a:t>
          </a:r>
          <a:endParaRPr sz="2200" kern="1200"/>
        </a:p>
      </dsp:txBody>
      <dsp:txXfrm>
        <a:off x="103035" y="2620568"/>
        <a:ext cx="10904165" cy="1904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39F7-957D-43A8-8717-EE3443A31E10}">
      <dsp:nvSpPr>
        <dsp:cNvPr id="0" name=""/>
        <dsp:cNvSpPr/>
      </dsp:nvSpPr>
      <dsp:spPr bwMode="auto">
        <a:xfrm>
          <a:off x="0" y="935"/>
          <a:ext cx="6096000" cy="1053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b="1" kern="1200"/>
            <a:t>Сценарий:</a:t>
          </a:r>
          <a:r>
            <a:rPr lang="ru-RU" sz="2000" kern="1200"/>
            <a:t> разработка мобильного приложения для интернет-банка с функциями биометрической аутентификации</a:t>
          </a:r>
          <a:endParaRPr sz="2000" kern="1200"/>
        </a:p>
      </dsp:txBody>
      <dsp:txXfrm>
        <a:off x="51403" y="52338"/>
        <a:ext cx="5993194" cy="9501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0A3E4-94A1-4DA2-8C23-DB9ED4888C68}">
      <dsp:nvSpPr>
        <dsp:cNvPr id="0" name=""/>
        <dsp:cNvSpPr/>
      </dsp:nvSpPr>
      <dsp:spPr bwMode="auto">
        <a:xfrm>
          <a:off x="54" y="69455"/>
          <a:ext cx="5177864" cy="604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b="1" kern="1200">
              <a:solidFill>
                <a:schemeClr val="tx1"/>
              </a:solidFill>
            </a:rPr>
            <a:t>+</a:t>
          </a:r>
          <a:endParaRPr lang="ru-RU" sz="2100" kern="1200">
            <a:solidFill>
              <a:schemeClr val="tx1"/>
            </a:solidFill>
          </a:endParaRPr>
        </a:p>
      </dsp:txBody>
      <dsp:txXfrm>
        <a:off x="54" y="69455"/>
        <a:ext cx="5177864" cy="604800"/>
      </dsp:txXfrm>
    </dsp:sp>
    <dsp:sp modelId="{6BCD5B89-182C-4743-B193-3CB57FE9274D}">
      <dsp:nvSpPr>
        <dsp:cNvPr id="0" name=""/>
        <dsp:cNvSpPr/>
      </dsp:nvSpPr>
      <dsp:spPr bwMode="auto">
        <a:xfrm>
          <a:off x="54" y="674255"/>
          <a:ext cx="5177864" cy="4611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100" b="1" kern="1200"/>
            <a:t>Снижение затрат на изменения:</a:t>
          </a:r>
          <a:r>
            <a:rPr lang="ru-RU" sz="2100" kern="1200"/>
            <a:t> благодаря итеративности изменений внедрение новых требований обходится дешевле</a:t>
          </a:r>
          <a:endParaRPr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100" b="1" kern="1200"/>
            <a:t>Повышение удовлетворённости заказчика:</a:t>
          </a:r>
          <a:r>
            <a:rPr lang="ru-RU" sz="2100" kern="1200"/>
            <a:t> регулярные поставки ценности обеспечивают доверие </a:t>
          </a:r>
          <a:br>
            <a:rPr lang="ru-RU" sz="2100" kern="1200"/>
          </a:br>
          <a:r>
            <a:rPr lang="ru-RU" sz="2100" kern="1200"/>
            <a:t>и уменьшение недопонимания</a:t>
          </a:r>
          <a:endParaRPr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100" b="1" kern="1200"/>
            <a:t>Улучшение качества:</a:t>
          </a:r>
          <a:r>
            <a:rPr lang="ru-RU" sz="2100" kern="1200"/>
            <a:t> постоянное тестирование и обратная связь снижают риск появления дефектов</a:t>
          </a:r>
          <a:endParaRPr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100" b="1" kern="1200"/>
            <a:t>Быстрая адаптация:</a:t>
          </a:r>
          <a:r>
            <a:rPr lang="ru-RU" sz="2100" kern="1200"/>
            <a:t> проектные команды способны оперативно перенаправлять усилия в ответ </a:t>
          </a:r>
          <a:br>
            <a:rPr lang="ru-RU" sz="2100" kern="1200"/>
          </a:br>
          <a:r>
            <a:rPr lang="ru-RU" sz="2100" kern="1200"/>
            <a:t>на изменения</a:t>
          </a:r>
          <a:endParaRPr sz="2100" kern="1200"/>
        </a:p>
      </dsp:txBody>
      <dsp:txXfrm>
        <a:off x="54" y="674255"/>
        <a:ext cx="5177864" cy="4611600"/>
      </dsp:txXfrm>
    </dsp:sp>
    <dsp:sp modelId="{01B00434-FFF5-4F70-9997-E5908CD317C9}">
      <dsp:nvSpPr>
        <dsp:cNvPr id="0" name=""/>
        <dsp:cNvSpPr/>
      </dsp:nvSpPr>
      <dsp:spPr bwMode="auto">
        <a:xfrm>
          <a:off x="5902819" y="69455"/>
          <a:ext cx="5177864" cy="604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b="1" kern="1200">
              <a:solidFill>
                <a:schemeClr val="tx1"/>
              </a:solidFill>
            </a:rPr>
            <a:t>−</a:t>
          </a:r>
          <a:endParaRPr lang="ru-RU" sz="2100" kern="1200">
            <a:solidFill>
              <a:schemeClr val="tx1"/>
            </a:solidFill>
          </a:endParaRPr>
        </a:p>
      </dsp:txBody>
      <dsp:txXfrm>
        <a:off x="5902819" y="69455"/>
        <a:ext cx="5177864" cy="604800"/>
      </dsp:txXfrm>
    </dsp:sp>
    <dsp:sp modelId="{F80873E1-DBB3-441A-863B-769928A12BFE}">
      <dsp:nvSpPr>
        <dsp:cNvPr id="0" name=""/>
        <dsp:cNvSpPr/>
      </dsp:nvSpPr>
      <dsp:spPr bwMode="auto">
        <a:xfrm>
          <a:off x="5902873" y="672134"/>
          <a:ext cx="5177864" cy="46116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r>
            <a:rPr lang="ru-RU" sz="2100" kern="1200"/>
            <a:t>Несмотря на свои преимущества, гибкие подходы имеют и некоторые ограничения:</a:t>
          </a:r>
          <a:endParaRPr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100" kern="1200"/>
            <a:t>могут быть неэффективны </a:t>
          </a:r>
          <a:br>
            <a:rPr lang="ru-RU" sz="2100" kern="1200"/>
          </a:br>
          <a:r>
            <a:rPr lang="ru-RU" sz="2100" kern="1200"/>
            <a:t>в проектах с чётко фиксированными требованиями</a:t>
          </a:r>
          <a:endParaRPr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100" kern="1200"/>
            <a:t>требуют высокой квалификации команды</a:t>
          </a:r>
          <a:endParaRPr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2100" kern="1200"/>
            <a:t>не всегда подходят для крупных </a:t>
          </a:r>
          <a:br>
            <a:rPr lang="ru-RU" sz="2100" kern="1200"/>
          </a:br>
          <a:r>
            <a:rPr lang="ru-RU" sz="2100" kern="1200"/>
            <a:t>и сложных проектов </a:t>
          </a:r>
          <a:br>
            <a:rPr lang="ru-RU" sz="2100" kern="1200"/>
          </a:br>
          <a:r>
            <a:rPr lang="ru-RU" sz="2100" kern="1200"/>
            <a:t>без предварительного анализа архитектуры</a:t>
          </a:r>
          <a:endParaRPr sz="2100" kern="1200"/>
        </a:p>
      </dsp:txBody>
      <dsp:txXfrm>
        <a:off x="5902873" y="672134"/>
        <a:ext cx="5177864" cy="461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65DE-2ADA-437A-A100-7904E978D08F}">
      <dsp:nvSpPr>
        <dsp:cNvPr id="0" name=""/>
        <dsp:cNvSpPr/>
      </dsp:nvSpPr>
      <dsp:spPr bwMode="auto">
        <a:xfrm>
          <a:off x="0" y="246147"/>
          <a:ext cx="6096000" cy="514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200" b="1" kern="1200"/>
            <a:t>Карта и связи</a:t>
          </a:r>
          <a:endParaRPr lang="ru-RU" sz="2200" kern="1200"/>
        </a:p>
      </dsp:txBody>
      <dsp:txXfrm>
        <a:off x="25130" y="271277"/>
        <a:ext cx="6045740" cy="464540"/>
      </dsp:txXfrm>
    </dsp:sp>
    <dsp:sp modelId="{49861FE9-94AF-4968-8DCB-BBD7A615335F}">
      <dsp:nvSpPr>
        <dsp:cNvPr id="0" name=""/>
        <dsp:cNvSpPr/>
      </dsp:nvSpPr>
      <dsp:spPr bwMode="auto">
        <a:xfrm>
          <a:off x="0" y="760947"/>
          <a:ext cx="6096000" cy="312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700" b="1" kern="1200"/>
            <a:t>Неопределённость требований заказчика</a:t>
          </a:r>
          <a:r>
            <a:rPr lang="ru-RU" sz="1700" kern="1200"/>
            <a:t> → увеличивает вероятность </a:t>
          </a:r>
          <a:r>
            <a:rPr lang="ru-RU" sz="1700" b="1" kern="1200"/>
            <a:t>задержки интеграции API биометрии</a:t>
          </a:r>
          <a:r>
            <a:rPr lang="ru-RU" sz="1700" kern="1200"/>
            <a:t>, так как спецификации могут быть пересмотрены.</a:t>
          </a:r>
          <a:endParaRPr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700" b="1" kern="1200"/>
            <a:t>Задержка интеграции API биометрии</a:t>
          </a:r>
          <a:r>
            <a:rPr lang="ru-RU" sz="1700" kern="1200"/>
            <a:t> → увеличивает </a:t>
          </a:r>
          <a:r>
            <a:rPr lang="ru-RU" sz="1700" b="1" kern="1200"/>
            <a:t>перегрузку команды разработки</a:t>
          </a:r>
          <a:r>
            <a:rPr lang="ru-RU" sz="1700" kern="1200"/>
            <a:t>,  так как сроки выполнения других задач сокращаются.</a:t>
          </a:r>
          <a:endParaRPr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700" b="1" kern="1200"/>
            <a:t>Проблемы с безопасностью данных</a:t>
          </a:r>
          <a:r>
            <a:rPr lang="ru-RU" sz="1700" kern="1200"/>
            <a:t> ← связаны с недостаточной проверкой API на этапе тестирования.</a:t>
          </a:r>
          <a:endParaRPr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700" b="1" kern="1200"/>
            <a:t>Перегрузка команды разработки</a:t>
          </a:r>
          <a:r>
            <a:rPr lang="ru-RU" sz="1700" kern="1200"/>
            <a:t> → приводит к </a:t>
          </a:r>
          <a:r>
            <a:rPr lang="ru-RU" sz="1700" b="1" kern="1200"/>
            <a:t>проблемам тестирования под разные устройства</a:t>
          </a:r>
          <a:r>
            <a:rPr lang="ru-RU" sz="1700" kern="1200"/>
            <a:t> из-за нехватки времени на проверку.</a:t>
          </a:r>
          <a:endParaRPr sz="1700" kern="1200"/>
        </a:p>
      </dsp:txBody>
      <dsp:txXfrm>
        <a:off x="0" y="760947"/>
        <a:ext cx="6096000" cy="3126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0627C-21D6-4459-90A5-BC1539FE6FBC}">
      <dsp:nvSpPr>
        <dsp:cNvPr id="0" name=""/>
        <dsp:cNvSpPr/>
      </dsp:nvSpPr>
      <dsp:spPr bwMode="auto">
        <a:xfrm>
          <a:off x="0" y="134941"/>
          <a:ext cx="6096000" cy="7541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800" b="1" kern="1200"/>
            <a:t>Идентифицированные риски</a:t>
          </a:r>
          <a:endParaRPr lang="ru-RU" sz="2800" kern="1200"/>
        </a:p>
      </dsp:txBody>
      <dsp:txXfrm>
        <a:off x="36814" y="171755"/>
        <a:ext cx="6022372" cy="680520"/>
      </dsp:txXfrm>
    </dsp:sp>
    <dsp:sp modelId="{F5423C1A-C674-419D-B918-551F12C3DDCB}">
      <dsp:nvSpPr>
        <dsp:cNvPr id="0" name=""/>
        <dsp:cNvSpPr/>
      </dsp:nvSpPr>
      <dsp:spPr bwMode="auto">
        <a:xfrm>
          <a:off x="0" y="1018963"/>
          <a:ext cx="6096000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b="1" kern="1200"/>
            <a:t>Задержка интеграции API биометрии</a:t>
          </a:r>
          <a:r>
            <a:rPr lang="ru-RU" sz="1800" kern="1200"/>
            <a:t>.</a:t>
          </a:r>
          <a:endParaRPr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b="1" kern="1200"/>
            <a:t>Проблемы с безопасностью данных</a:t>
          </a:r>
          <a:r>
            <a:rPr lang="ru-RU" sz="1800" kern="1200"/>
            <a:t>.</a:t>
          </a:r>
          <a:endParaRPr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b="1" kern="1200"/>
            <a:t>Неопределённость требований заказчика</a:t>
          </a:r>
          <a:r>
            <a:rPr lang="ru-RU" sz="1800" kern="1200"/>
            <a:t>.</a:t>
          </a:r>
          <a:endParaRPr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b="1" kern="1200"/>
            <a:t>Перегрузка команды разработки</a:t>
          </a:r>
          <a:r>
            <a:rPr lang="ru-RU" sz="1800" kern="1200"/>
            <a:t>.</a:t>
          </a:r>
          <a:endParaRPr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b="1" kern="1200"/>
            <a:t>Проблемы тестирования под разные устройства</a:t>
          </a:r>
          <a:r>
            <a:rPr lang="ru-RU" sz="1800" kern="1200"/>
            <a:t>.</a:t>
          </a:r>
          <a:endParaRPr kern="1200"/>
        </a:p>
      </dsp:txBody>
      <dsp:txXfrm>
        <a:off x="0" y="1018963"/>
        <a:ext cx="6096000" cy="1681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1E2B8-3478-44F6-87DC-B7D4285EFDE3}">
      <dsp:nvSpPr>
        <dsp:cNvPr id="0" name=""/>
        <dsp:cNvSpPr/>
      </dsp:nvSpPr>
      <dsp:spPr bwMode="auto">
        <a:xfrm>
          <a:off x="0" y="14285"/>
          <a:ext cx="11567650" cy="617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600" b="1" kern="1200"/>
            <a:t>Матрица рисков — это инструмент визуализации, который используется для классификации рисков на основе их вероятности и влияния</a:t>
          </a:r>
          <a:endParaRPr sz="1600" kern="1200"/>
        </a:p>
      </dsp:txBody>
      <dsp:txXfrm>
        <a:off x="30157" y="44442"/>
        <a:ext cx="11507336" cy="557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A48F4-8A9E-43F6-BFF3-DD269118E53B}">
      <dsp:nvSpPr>
        <dsp:cNvPr id="0" name=""/>
        <dsp:cNvSpPr/>
      </dsp:nvSpPr>
      <dsp:spPr bwMode="auto">
        <a:xfrm>
          <a:off x="0" y="29934"/>
          <a:ext cx="5166852" cy="568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kern="1200"/>
            <a:t>Цели матрицы</a:t>
          </a:r>
          <a:endParaRPr lang="ru-RU" sz="2400" kern="1200"/>
        </a:p>
      </dsp:txBody>
      <dsp:txXfrm>
        <a:off x="27774" y="57708"/>
        <a:ext cx="5111304" cy="513415"/>
      </dsp:txXfrm>
    </dsp:sp>
    <dsp:sp modelId="{12FD7866-38D7-4B4E-B571-FCC24D25D4A0}">
      <dsp:nvSpPr>
        <dsp:cNvPr id="0" name=""/>
        <dsp:cNvSpPr/>
      </dsp:nvSpPr>
      <dsp:spPr bwMode="auto">
        <a:xfrm>
          <a:off x="0" y="641388"/>
          <a:ext cx="5166852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4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kern="1200"/>
            <a:t>Определить приоритеты для работы с рисками.</a:t>
          </a:r>
          <a:endParaRPr kern="120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kern="1200"/>
            <a:t>Сфокусировать ресурсы на наиболее критичных рисках.</a:t>
          </a:r>
          <a:endParaRPr kern="120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kern="1200"/>
            <a:t>Предоставить ясное представление заинтересованным сторонам.</a:t>
          </a:r>
          <a:endParaRPr kern="1200"/>
        </a:p>
      </dsp:txBody>
      <dsp:txXfrm>
        <a:off x="0" y="641388"/>
        <a:ext cx="5166852" cy="1580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BF5D0-AED2-4722-807F-86FC0F7C30BE}">
      <dsp:nvSpPr>
        <dsp:cNvPr id="0" name=""/>
        <dsp:cNvSpPr/>
      </dsp:nvSpPr>
      <dsp:spPr bwMode="auto">
        <a:xfrm>
          <a:off x="0" y="31245"/>
          <a:ext cx="5783826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b="1" kern="1200"/>
            <a:t>Ключевые компоненты</a:t>
          </a:r>
          <a:endParaRPr lang="ru-RU" sz="2000" kern="1200"/>
        </a:p>
      </dsp:txBody>
      <dsp:txXfrm>
        <a:off x="25862" y="57107"/>
        <a:ext cx="5732102" cy="478066"/>
      </dsp:txXfrm>
    </dsp:sp>
    <dsp:sp modelId="{53BA530E-0D0D-41F3-867F-5770BE5AD3FC}">
      <dsp:nvSpPr>
        <dsp:cNvPr id="0" name=""/>
        <dsp:cNvSpPr/>
      </dsp:nvSpPr>
      <dsp:spPr bwMode="auto">
        <a:xfrm>
          <a:off x="0" y="561035"/>
          <a:ext cx="5783826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63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b="1" kern="1200"/>
            <a:t>Ось X —</a:t>
          </a:r>
          <a:r>
            <a:rPr lang="ru-RU" sz="1800" kern="1200"/>
            <a:t> вероятность риска (низкая, средняя, высокая).</a:t>
          </a:r>
          <a:endParaRPr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800" b="1" kern="1200"/>
            <a:t>Ось Y —</a:t>
          </a:r>
          <a:r>
            <a:rPr lang="ru-RU" sz="1800" kern="1200"/>
            <a:t> влияние риска (незначительное, умеренное, критическое).</a:t>
          </a:r>
          <a:endParaRPr sz="1800" kern="1200"/>
        </a:p>
      </dsp:txBody>
      <dsp:txXfrm>
        <a:off x="0" y="561035"/>
        <a:ext cx="5783826" cy="1071225"/>
      </dsp:txXfrm>
    </dsp:sp>
    <dsp:sp modelId="{BFF2CEFF-B52D-4C2F-A75E-29FB646BBF42}">
      <dsp:nvSpPr>
        <dsp:cNvPr id="0" name=""/>
        <dsp:cNvSpPr/>
      </dsp:nvSpPr>
      <dsp:spPr bwMode="auto">
        <a:xfrm>
          <a:off x="0" y="1632261"/>
          <a:ext cx="5783826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300" b="1" kern="1200"/>
            <a:t>Ячейки матрицы</a:t>
          </a:r>
          <a:endParaRPr lang="ru-RU" sz="2300" kern="1200"/>
        </a:p>
      </dsp:txBody>
      <dsp:txXfrm>
        <a:off x="25862" y="1658123"/>
        <a:ext cx="5732102" cy="478066"/>
      </dsp:txXfrm>
    </dsp:sp>
    <dsp:sp modelId="{F517DA88-0021-4DB6-A9A4-48A336AFAAD1}">
      <dsp:nvSpPr>
        <dsp:cNvPr id="0" name=""/>
        <dsp:cNvSpPr/>
      </dsp:nvSpPr>
      <dsp:spPr bwMode="auto">
        <a:xfrm>
          <a:off x="0" y="2162051"/>
          <a:ext cx="5783826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63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  <a:defRPr/>
          </a:pPr>
          <a:r>
            <a:rPr lang="ru-RU" sz="1800" kern="1200"/>
            <a:t>Зоны риска (например, зелёная — низкий риск, жёлтая — умеренный риск, красная — высокий риск).</a:t>
          </a:r>
          <a:endParaRPr sz="1800" kern="1200"/>
        </a:p>
      </dsp:txBody>
      <dsp:txXfrm>
        <a:off x="0" y="2162051"/>
        <a:ext cx="5783826" cy="785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E05B-B325-4A3D-B497-8F59FA061092}">
      <dsp:nvSpPr>
        <dsp:cNvPr id="0" name=""/>
        <dsp:cNvSpPr/>
      </dsp:nvSpPr>
      <dsp:spPr bwMode="auto">
        <a:xfrm>
          <a:off x="857618" y="0"/>
          <a:ext cx="9719678" cy="194964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431D6-225B-48C5-9E1E-D2E8248FDF56}">
      <dsp:nvSpPr>
        <dsp:cNvPr id="0" name=""/>
        <dsp:cNvSpPr/>
      </dsp:nvSpPr>
      <dsp:spPr bwMode="auto">
        <a:xfrm>
          <a:off x="12283" y="584892"/>
          <a:ext cx="3680613" cy="77985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500" kern="1200">
              <a:solidFill>
                <a:schemeClr val="tx1"/>
              </a:solidFill>
            </a:rPr>
            <a:t>Определение шкал для вероятности </a:t>
          </a:r>
          <a:br>
            <a:rPr lang="ru-RU" sz="1500" kern="1200">
              <a:solidFill>
                <a:schemeClr val="tx1"/>
              </a:solidFill>
            </a:rPr>
          </a:br>
          <a:r>
            <a:rPr lang="ru-RU" sz="1500" kern="1200">
              <a:solidFill>
                <a:schemeClr val="tx1"/>
              </a:solidFill>
            </a:rPr>
            <a:t>и влияния</a:t>
          </a:r>
          <a:endParaRPr sz="1500" kern="1200"/>
        </a:p>
      </dsp:txBody>
      <dsp:txXfrm>
        <a:off x="50352" y="622961"/>
        <a:ext cx="3604475" cy="703719"/>
      </dsp:txXfrm>
    </dsp:sp>
    <dsp:sp modelId="{2EFA5EBB-4752-41B3-8939-82A90C67A508}">
      <dsp:nvSpPr>
        <dsp:cNvPr id="0" name=""/>
        <dsp:cNvSpPr/>
      </dsp:nvSpPr>
      <dsp:spPr bwMode="auto">
        <a:xfrm>
          <a:off x="3877151" y="584892"/>
          <a:ext cx="3680613" cy="77985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500" kern="1200">
              <a:solidFill>
                <a:schemeClr val="tx1"/>
              </a:solidFill>
            </a:rPr>
            <a:t>Ранжирование каждого риска по этим шкалам</a:t>
          </a:r>
          <a:endParaRPr sz="1500" kern="1200"/>
        </a:p>
      </dsp:txBody>
      <dsp:txXfrm>
        <a:off x="3915220" y="622961"/>
        <a:ext cx="3604475" cy="703719"/>
      </dsp:txXfrm>
    </dsp:sp>
    <dsp:sp modelId="{466EB423-52DF-405D-B5B9-AA7A1BA8323D}">
      <dsp:nvSpPr>
        <dsp:cNvPr id="0" name=""/>
        <dsp:cNvSpPr/>
      </dsp:nvSpPr>
      <dsp:spPr bwMode="auto">
        <a:xfrm>
          <a:off x="7742018" y="584892"/>
          <a:ext cx="3680613" cy="779857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500" kern="1200">
              <a:solidFill>
                <a:schemeClr val="tx1"/>
              </a:solidFill>
            </a:rPr>
            <a:t>Размещение рисков в соответствующих ячейках матрицы</a:t>
          </a:r>
          <a:endParaRPr sz="1500" kern="1200"/>
        </a:p>
      </dsp:txBody>
      <dsp:txXfrm>
        <a:off x="7780087" y="622961"/>
        <a:ext cx="3604475" cy="7037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430E4-DF0E-45D5-9CBD-7D65FF6DC0D0}">
      <dsp:nvSpPr>
        <dsp:cNvPr id="0" name=""/>
        <dsp:cNvSpPr/>
      </dsp:nvSpPr>
      <dsp:spPr bwMode="auto">
        <a:xfrm>
          <a:off x="564873" y="0"/>
          <a:ext cx="5181600" cy="141872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348A2-9D0B-474A-927B-3FE7DE0A4457}">
      <dsp:nvSpPr>
        <dsp:cNvPr id="0" name=""/>
        <dsp:cNvSpPr/>
      </dsp:nvSpPr>
      <dsp:spPr bwMode="auto">
        <a:xfrm>
          <a:off x="6548" y="425616"/>
          <a:ext cx="1962150" cy="5674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500" b="1" kern="1200"/>
            <a:t>Идентифицируем риски</a:t>
          </a:r>
          <a:endParaRPr lang="ru-RU" sz="1500" kern="1200"/>
        </a:p>
      </dsp:txBody>
      <dsp:txXfrm>
        <a:off x="34250" y="453318"/>
        <a:ext cx="1906746" cy="512084"/>
      </dsp:txXfrm>
    </dsp:sp>
    <dsp:sp modelId="{378977FC-A9DF-425E-A51C-F64334347D36}">
      <dsp:nvSpPr>
        <dsp:cNvPr id="0" name=""/>
        <dsp:cNvSpPr/>
      </dsp:nvSpPr>
      <dsp:spPr bwMode="auto">
        <a:xfrm>
          <a:off x="2066925" y="425616"/>
          <a:ext cx="1962150" cy="567488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500" b="1" kern="1200"/>
            <a:t>Определяем вероятность</a:t>
          </a:r>
          <a:endParaRPr lang="ru-RU" sz="1500" kern="1200"/>
        </a:p>
      </dsp:txBody>
      <dsp:txXfrm>
        <a:off x="2094627" y="453318"/>
        <a:ext cx="1906746" cy="512084"/>
      </dsp:txXfrm>
    </dsp:sp>
    <dsp:sp modelId="{107CA7C9-1A0F-4DC2-99A7-364289EAE0C2}">
      <dsp:nvSpPr>
        <dsp:cNvPr id="0" name=""/>
        <dsp:cNvSpPr/>
      </dsp:nvSpPr>
      <dsp:spPr bwMode="auto">
        <a:xfrm>
          <a:off x="4127301" y="425616"/>
          <a:ext cx="1962150" cy="56748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500" b="1" kern="1200">
              <a:solidFill>
                <a:schemeClr val="tx1"/>
              </a:solidFill>
            </a:rPr>
            <a:t>Определяем влияние на проект</a:t>
          </a:r>
          <a:endParaRPr lang="ru-RU" sz="1500" kern="1200">
            <a:solidFill>
              <a:schemeClr val="tx1"/>
            </a:solidFill>
          </a:endParaRPr>
        </a:p>
      </dsp:txBody>
      <dsp:txXfrm>
        <a:off x="4155003" y="453318"/>
        <a:ext cx="1906746" cy="51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Что узнаем на занятии</a:t>
            </a:r>
            <a:r>
              <a:rPr lang="ru-RU"/>
              <a:t>.</a:t>
            </a:r>
            <a:endParaRPr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Гибкое планирование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Особенности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итеративный подход, при котором проект разбивается на короткие циклы (спринты). Требования и результаты пересматриваются после каждой итерации, что позволяет быстро адаптироваться к изменениям.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Типовые риски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некорректная приоритизация: важные задачи могут быть отложены в пользу менее значимых;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перегруз команды: из-за динамичных изменений и пересмотра задач может увеличиваться рабочая нагрузка;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потеря фокуса: частые изменения могут привести к нечёткости целей.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Этапы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Планирование спринта: выбор приоритетных задач.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Выполнение и мониторинг.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Ретроспектива: анализ ошибок и оптимизация процесса.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Артефакты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Бэклог продукта и спринта.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Диаграмма сгорания (Burndown Chart).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Отчёты о ретроспективе.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 риск-ориентированных подходов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Иерархическое планирование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превышение сроков из-за недооценки этапов.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Реакция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разработка резервного графика.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недостаток ресурсов.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Реакция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распределение ресурсов заранее и закрепление их за проектом.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Гибкое планирование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изменение приоритетов заказчика.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Реакция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изменение бэклога с учётом новых требований.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низкая производительность команды.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Реакция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изменение состава команды в следующей итерации.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Наши выводы: иерархическое планирование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ориентировано на снижение неопределённости на старте, что делает управление рисками статичным. Оно подходит для проектов с фиксированными требованиями.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Гибкое планирование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эффективно в условиях постоянных изменений, так как позволяет динамически реагировать на риски.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Выбор подхода зависит от типа проекта, уровня неопределённости и готовности команды к изменениям.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solidFill>
                <a:srgbClr val="03182B"/>
              </a:solidFill>
              <a:latin typeface="Arial"/>
              <a:ea typeface="Arial"/>
              <a:cs typeface="Arial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Что об этом в PMBOK?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 иерархическом подходе упор делается на разработку детального плана управления рисками, который охватывает весь жизненный цикл проекта.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 гибком подходе акцент на управление неопределённостью: риски пересматриваются на каждом этапе, а их минимизация интегрируется в процесс разработки через адаптивные методы.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Классические методы идентификации рисков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Анализ документов и данных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Обзор проектной документации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изучение целей, требований, бюджетов и планов.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Анализ исторических данных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сравнение с предыдущими проектами для выявления повторяющихся рисков.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Мозговой штурм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Коллективный метод, где команда генерирует список потенциальных рисков без критики идей.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Применяется на начальных этапах проекта для учёта всех точек зрения.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Интервью и опросы экспертов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Проведение интервью с ключевыми заинтересованными сторонами и экспертами, обладающими опытом в аналогичных проектах.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SWOT-анализ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Оценка сильных и слабых сторон, возможностей и угроз проекта.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Чек-листы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Использование стандартных списков рисков, составленных на основе опыта прошлых проектов.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Диаграммы причинно-следственных связей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Построение диаграмм, показывающих, как разные факторы могут привести к возникновению рисков.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Современные методы идентификации рисков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Аналитика данных и машинное обучение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Применение алгоритмов машинного обучения для анализа данных проекта и предсказания возможных рисков.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 автоматическое выявление узких мест в планировании или перегрузки ресурсов.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Мониторинг социальных сетей и обратной связи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Сбор данных из открытых источников (например, упоминания бренда в социальных сетях), чтобы оценить репутационные риски.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Simulations и Monte Carlo Analysis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Моделирование сценариев с использованием вероятностных методов для анализа влияния неопределённостей.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Когнитивные карты (Cognitive Mapping)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Построение визуальных моделей, отражающих взаимосвязи между факторами риска.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Полезно для сложных систем с множественными зависимостями.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Анализ на основе искусственного интеллекта (AI-based Risk Assessment)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Использование ИИ для автоматического определения аномалий в данных, которые могут свидетельствовать о рисках.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Collaborative Risk Workshops</a:t>
            </a:r>
          </a:p>
          <a:p>
            <a:pPr algn="l"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(совместные 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workshops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по управлению рисками) </a:t>
            </a: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 это групповые сессии, в которых участвуют ключевые заинтересованные стороны (стейкхолдеры) для выявления, анализа и оценки рисков в проекте, процессе или организации.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Использование цифровых платформ для коллективного выявления рисков в распределённых командах.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Давайте рассмотрим примеры методов.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Начнём с классических. Рассмотрим 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SWOT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SWOT-анализ — это инструмент стратегического анализа, который помогает структурировать возможные внутренние и внешние факторы, влияющие на проект. В контексте ИТ-проектов его можно использовать для выявления потенциальных рисков, основываясь на следующих четырёх категориях: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1. Strengths (Сильные стороны)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Внутренние факторы, которые способствуют успешной реализации проекта.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высокая квалификация команды разработчиков;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надёжная инфраструктура и технологии;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поддержка проекта со стороны руководства.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2. Weaknesses (Слабые стороны)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Внутренние недостатки, которые могут стать источником рисков.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недостаточный опыт в реализации аналогичных проектов;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ограниченные ресурсы или бюджет;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отсутствие чётко определённых процессов управления.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3. Opportunities (Возможности)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Внешние обстоятельства, которые могут быть использованы для минимизации рисков или достижения целей проекта.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появление новых технологий, способных улучшить процесс разработки;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расширение рынка или увеличение спроса на продукт;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наличие грантов или субсидий для финансирования.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4. Threats (Угрозы)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Внешние факторы, которые могут представлять риски для проекта.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быстрое устаревание технологий;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изменение требований со стороны заказчиков или регуляторов;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конкуренция или репутационные риски.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Практический пример SWOT-анализа для ИТ-проекта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Сценарий: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разработка системы управления складскими запасами для крупной розничной компании.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Strengths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Опытная команда разработчиков с успешным завершением аналогичных проектов.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Использование проверенных технологий (например, микросервисной архитектуры).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Гибкость бюджета, позволяющая привлекать сторонних экспертов.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Weaknesses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Недостаточный опыт команды в интеграции системы с программным обеспечением клиента.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Неоптимальное планирование сроков (слишком сжатые дедлайны).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Недостаточная документация на ранних этапах проекта.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Opportunities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Наличие готового API для интеграции с ERP-системой клиента.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Развитие технологии IoT, позволяющей внедрить умные датчики для складов.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Возможность привлечения внешнего подрядчика для ускорения интеграции.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Threats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Изменение законодательства в области хранения данных, требующее пересмотра подходов к безопасности.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 увеличения конкуренции на рынке, если проект затянется.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Возможная задержка поставки оборудования для внедрения IoT.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Результаты анализа и выявленные риски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 основе SWOT-анализа выявлены следующие ключевые риски: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Технический риск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недостаточный опыт команды в интеграции может привести к задержкам и ошибкам.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Рекомендация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привлечь внешнего консультанта с опытом интеграции.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Ресурсный риск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сжатые сроки могут привести к перегрузке команды.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Рекомендация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пересмотреть план проекта и распределить задачи.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 законодательных изменений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возможное несоответствие системы требованиям безопасности.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Рекомендация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учитывать требования законодательства на этапе проектирования.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Вывод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SWOT-анализ позволяет системно оценить проект, выявить возможные риски и разработать превентивные меры для их минимизации. Это особенно полезно в сложных ИТ-проектах, где внутренние и внешние факторы тесно взаимосвязаны.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Теперь рассмотрим современный метод идентификации рисков: когнитивные карты (Cognitive Mapping).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Суть метода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Когнитивные карты — это визуальный инструмент, который помогает структурировать и анализировать взаимосвязи между различными факторами, которые могут повлиять на проект. Метод основан на построении графической модели, где: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узлы (nodes)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представляют события, факторы или риски;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связи (links)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отражают зависимости между узлами (например, причинно-следственные связи, положительное или отрицательное влияние).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Когнитивные карты особенно полезны в сложных проектах с высокой степенью неопределённости, так как они позволяют визуализировать и анализировать влияние одного риска на другие.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Этапы создания когнитивной карты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Сбор информации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Анализ документации, интервью с участниками проекта, мозговые штурмы.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Формулировка основных факторов риска.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Определение взаимосвязей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Установление причинно-следственных связей между факторами (например, как «сжатые сроки» могут вызвать «перегрузку команды»).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Построение карты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Размещение факторов на схеме и проведение связей между ними.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Указание направления (влияние) и характера (положительное или отрицательное).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Анализ карты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Выявление ключевых узлов, которые оказывают наибольшее влияние на систему.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Определение взаимосвязанных рисков, которые могут привести к цепной реакции.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Разработка мер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Предложение стратегий минимизации влияния рисков.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Преимущества метода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Позволяет выявить взаимосвязи между рисками.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Помогает увидеть цепную реакцию от одного риска к другому.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Упрощает анализ сложных систем и процессов.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Когнитивные карты полезны для повышения осведомлённости команды о взаимозависимости процессов и для создания эффективных стратегий управления рисками.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Что узнаем на занятии</a:t>
            </a:r>
            <a:r>
              <a:rPr lang="ru-RU"/>
              <a:t>.</a:t>
            </a:r>
            <a:endParaRPr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Практический пример: когнитивная карта для ИТ-проекта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Сценарий: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разработка мобильного приложения для интернет-банка с функциями биометрической аутентификации.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Карта и связи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Неопределённость требований заказчика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→ увеличивает вероятность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задержки интеграции API биометрии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, так как спецификации могут быть пересмотрены.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Задержка интеграции API биометрии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→ увеличивает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перегрузку команды разработки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, так как сроки выполнения других задач сокращаются.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Проблемы с безопасностью данных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← связаны с недостаточной проверкой API на этапе тестирования.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Перегрузка команды разработки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→ приводит к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проблемам тестирования под разные устройства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из-за нехватки времени на проверку.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Матрица рисков: вероятность x влияние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Определение: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	Матрица рисков </a:t>
            </a: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это инструмент визуализации, который используется для классификации рисков на основе их вероятности и влияния.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Ключевые компоненты: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Ось X: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вероятность риска (низкая, средняя, высокая).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Ось Y: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влияние риска (незначительное, умеренное, критическое).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Ячейки матрицы: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зоны риска (например, зелёная – низкий риск, жёлтая – умеренный риск, красная – высокий риск).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Цели матрицы: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определить приоритеты для работы с рисками;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сфокусировать ресурсы на наиболее критичных рисках;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предоставить ясное представление заинтересованным сторонам.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Шаги построения: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определение шкал для вероятности и влияния;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ранжирование каждого риска по этим шкалам;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размещение рисков в соответствующих ячейках матрицы.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POV: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создание приложения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6858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Идентифицируем риски</a:t>
            </a:r>
            <a:endParaRPr lang="ru-RU"/>
          </a:p>
          <a:p>
            <a:pPr marL="6858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Определяем вероятность</a:t>
            </a:r>
            <a:endParaRPr lang="ru-RU"/>
          </a:p>
          <a:p>
            <a:pPr marL="6858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Определяем влияние на проект</a:t>
            </a:r>
            <a:endParaRPr/>
          </a:p>
          <a:p>
            <a:pPr marL="685800" indent="-22860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9 выявленных рисков: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Низкая вероятность – Незначительное влияние (1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A)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Неправильный выбор цветовой схемы </a:t>
            </a:r>
            <a:r>
              <a:rPr lang="en-US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UI.</a:t>
            </a:r>
            <a:endParaRPr lang="en-US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Средняя вероятность – Незначительное влияние (2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A)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Задержка при передаче документации заказчику.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Высокая вероятность – Незначительное влияние (3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A)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Замедление загрузки незначительных страниц.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Низкая вероятность – Умеренное влияние (1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B)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Проблемы с настройкой базового серверного окружения.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Средняя вероятность – Умеренное влияние (2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B)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Ошибки при интеграции сторонних </a:t>
            </a:r>
            <a:r>
              <a:rPr lang="en-US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API.</a:t>
            </a:r>
            <a:endParaRPr lang="en-US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Высокая вероятность – Умеренное влияние (3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B)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Конфликт библиотек или фреймворков.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Низкая вероятность – Критическое влияние (1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C)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Нарушение требований безопасности данных.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Средняя вероятность – Критическое влияние (2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C)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Невозможность масштабирования приложения под нагрузкой.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Высокая вероятность – Критическое влияние (3</a:t>
            </a:r>
            <a:r>
              <a:rPr lang="en-US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C)</a:t>
            </a:r>
            <a:endParaRPr lang="en-US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Полный отказ серверной инфраструктуры.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Создаём матрицу.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Эта матрица помогает проектной команде: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фокусироваться на предотвращении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красных рисков;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мониторить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жёлтые риски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и быть готовыми к их смягчению;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рассматривать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зелёные риски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как низкий приоритет для немедленного реагирования.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Сценарный анализ — это метод управления рисками, направленный на моделирование различных вариантов развития событий в зависимости от того, как реализуются риски. Он позволяет подготовить проект к работе в условиях неопределённости и разработать стратегии реагирования.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Что такое сценарный анализ?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Сценарный анализ — это процесс изучения возможных будущих состояний проекта или системы, основанный на анализе ключевых факторов неопределённости. Он включает: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Выявление критических переменных, которые могут повлиять на проект.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Построение множества сценариев (например, оптимистичный, пессимистичный, реалистичный).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Оценку влияния каждого сценария на проектные цели (бюджет, сроки, качество).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Этот метод используется как в стратегическом планировании, так и в управлении проектами для оценки рисков и поиска решений.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Основные этапы разработки сценариев</a:t>
            </a:r>
            <a:endParaRPr lang="en-US" sz="1800" b="1">
              <a:solidFill>
                <a:srgbClr val="03182B"/>
              </a:solidFill>
              <a:latin typeface="Arial"/>
              <a:ea typeface="Arial"/>
              <a:cs typeface="Arial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Шаг 1. Идентификация ключевых факторов риска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Определите критические переменные, которые могут повлиять на проект. 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Это могут быть: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внешние факторы (изменение рыночных условий, новые регуляторные требования, экономические кризисы);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внутренние факторы (задержки в поставках, кадровые проблемы, ошибки в проектировании).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при строительстве инфраструктурного объекта ключевые факторы риска включают изменение стоимости материалов, задержку подрядчиков и неблагоприятные погодные условия.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Шаг 2. Построение сценариев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Каждый сценарий — это отдельная модель будущего, учитывающая возможные проявления рисков. Обычно разрабатывают три базовых сценария: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оптимистичный сценарий: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предпосылки для минимальных последствий рисков (все идёт лучше, чем ожидалось);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пессимистичный сценарий: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предпосылки для максимальных последствий рисков (наихудший случай);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реалистичный сценарий: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предпосылки для среднего уровня воздействия рисков (наиболее вероятное развитие событий).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Дополнительно могут разрабатываться смешанные сценарии, учитывающие частичную реализацию рисков.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Шаг 3. Оценка последствий для каждого сценария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Для каждого сценария проводится расчёт: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финансовых последствий;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задержек по срокам;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воздействия на качество проекта или продукта.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Методы оценки: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стоимостный анализ (сколько стоит устранение последствий);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временной анализ (как риски влияют на график выполнения);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качественный анализ (оценка влияния на удовлетворённость заказчика).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Шаг 4. Выбор стратегий реагирования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 основе анализа сценариев разрабатываются планы действий: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для оптимистичного сценария: возможности для ускорения проекта или сокращения затрат;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для пессимистичного сценария: резервные планы и меры по снижению ущерба;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для реалистичного сценария: баланс между мерами предосторожности и планами реагирования.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 сценарного анализа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Ситуация: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проект запуска онлайн-платформы столкнулся с риском задержки разработки программного обеспечения. Этот риск зависит от кадровых проблем и сложности интеграции новых функций.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Ключевые переменные: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нехватка квалифицированных сотрудников;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увеличение времени на тестирование интеграций;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рост затрат на подрядчиков.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Сценарии: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оптимистичный: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проект завершится вовремя, так как удастся привлечь сотрудников на условиях аутсорсинга (затраты увеличатся на 10%);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реалистичный: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проект задержится на 1 месяц, потребуются дополнительные затраты на тестирование (+20% бюджета).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пессимистичный: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нехватка специалистов задержит проект на 3 месяца, и общие затраты увеличатся на 50%.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Оценка последствий: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финансовая: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увеличение бюджета на $50 000–$150 000;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временная: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задержка от 1 до 3 месяцев;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репутационная: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пессимистичный сценарий может снизить доверие клиентов.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Стратегии реагирования: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создание пула внешних подрядчиков для ускоренного найма;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увеличение запаса времени на тестирование;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пересмотр приоритетов функций для запуска минимально жизнеспособного продукта (MVP).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Преимущества сценарного анализа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Улучшение подготовки к рискам: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проектная команда заранее разрабатывает стратегии для различных ситуаций.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Гибкость планирования: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сценарии позволяют адаптироваться к изменяющимся условиям.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Обоснованность решений: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анализ альтернатив снижает вероятность субъективных ошибок.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Выявление возможностей: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оптимистичные сценарии могут показать, как использовать позитивные факторы для улучшения результатов проекта.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Ограничения сценарного анализа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Сложность построения: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требует большого объёма данных и экспертных оценок.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Субъективность: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качество сценариев зависит от опыта и компетенции аналитиков.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 упущения редких событий: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сценарии часто строятся для наиболее вероятных рисков и могут не учитывать «чёрных лебедей» (события с низкой вероятностью, но высокой значимостью).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Итоги: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Сценарный анализ — мощный инструмент, позволяющий учитывать неопределённости и риски при планировании проектов. Он помогает сформировать устойчивость к неблагоприятным событиям и использовать возможности, которые возникают при благоприятных обстоятельствах.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Понятие и виды стратегий управления рисками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Риски </a:t>
            </a:r>
            <a:r>
              <a:rPr lang="ru-RU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это неопределённые события или условия, которые могут оказать положительное или отрицательное влияние на цели проекта.</a:t>
            </a:r>
            <a:b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</a:b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Основные стратегии управления рисками: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избежание (Avoidance);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минимизация (Mitigation);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принятие (Acceptance);</a:t>
            </a:r>
            <a:endParaRPr lang="ru-RU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передача (Transfer).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solidFill>
                <a:srgbClr val="03182B"/>
              </a:solidFill>
              <a:latin typeface="Arial"/>
              <a:ea typeface="Arial"/>
              <a:cs typeface="Arial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Задачи стратегий: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Устранение или снижение вероятности возникновения рисков;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снижение уровня их воздействия;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делегирование ответственности третьим сторонам.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Стратегия избегания (Avoidance)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Цель: устранить риск полностью за счёт изменения планов, технологий или процессов.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отказ от рискованного проекта или использования нестабильных технологий;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перенос сроков, чтобы избежать рисков, связанных с нехваткой ресурсов.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изменение целей проекта для исключения риска.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Преимущества: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полное исключение риска;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стабилизация работы команды.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Ограничения: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может ограничивать гибкость;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высокая стоимость изменения планов.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Стратегия минимизации (Mitigation)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Цель: снизить вероятность наступления риска или уменьшить его влияние до приемлемого уровня.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Методы: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разработка резервных планов (план B);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повышение квалификации команды для снижения ошибок;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проведение тестирования технологий перед внедрением.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установить дополнительные серверы для обеспечения отказоустойчивости;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заключить контракты с несколькими поставщиками, чтобы избежать проблем с одним из них.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Преимущества: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снижение угроз для проекта;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повышение устойчивости к изменениям.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Ограничения: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не исключает риск полностью;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требует ресурсов для реализации.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Стратегия принятия (Acceptance)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Цель: принять риск, когда его влияние считается незначительным или неизбежным.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Формы принятия: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активное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выделение ресурсов для управления последствиями.</a:t>
            </a:r>
            <a:b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</a:b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Пример: создание финансового резерва для покрытия возможных убытков;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пассивное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осознание риска без принятия дополнительных действий.</a:t>
            </a:r>
            <a:b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</a:b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Пример: игнорирование мелких задержек, не влияющих на общий результат.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Преимущества: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минимизация затрат на управление риском;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простота реализации.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Ограничения: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увеличивает уязвимость проекта;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может привести к неожиданным последствиям.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Стратегия передачи (Transfer)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Цель: передать риск другой стороне, обычно путём заключения контракта или страхования.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Методы: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страхование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компенсация финансовых потерь в случае наступления риска;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аутсорсинг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передача части процессов внешним подрядчикам;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контракты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включение штрафных санкций или гарантий.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заключение страхового договора на случай простоя оборудования;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передача разработки сложных компонентов продукта сторонней компании.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Преимущества: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снижает ответственность проектной команды;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упрощает контроль над риском.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Ограничения: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зависимость от третьих сторон;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дополнительные финансовые затраты.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Практическое применение стратегий управления рисками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Этапы работы с рисками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Идентификация риска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выявление и описание потенциальных угроз.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Анализ риска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оценка вероятности и степени воздействия.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Планирование реакции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выбор подходящей стратегии.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Мониторинг и контроль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регулярная проверка эффективности стратегий.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Инструменты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Матрица рисков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визуализация вероятности и влияния.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Диаграммы Ishikawa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анализ причин возникновения рисков.</a:t>
            </a:r>
            <a:endParaRPr lang="ru-RU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Система мониторинга KPI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отслеживание показателей, связанных с рисками.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Выводы и рекомендации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Гибкость подхода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выбор стратегии должен учитывать специфику проекта, доступные ресурсы и степень риска.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Комбинирование стратегий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в сложных проектах эффективно сочетать несколько подходов.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Постоянный мониторинг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регулярная переоценка рисков помогает своевременно корректировать стратегии.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Эффективное управление рисками позволяет не только предотвращать убытки, но и использовать возможности для повышения успеха проекта.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Основные понятия гибких подходов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Гибкие подходы (Agile) представляют собой совокупность методологий управления проектами, которые направлены на быстрое реагирование на изменения, высокую адаптивность и итеративное развитие продукта.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Основные принципы Agile изложены в </a:t>
            </a: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Манифесте Agile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:</a:t>
            </a:r>
            <a:endParaRPr lang="ru-RU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люди и взаимодействие важнее процессов и инструментов;</a:t>
            </a:r>
            <a:endParaRPr lang="ru-RU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рабочий продукт важнее исчерпывающей документации;</a:t>
            </a:r>
            <a:endParaRPr lang="ru-RU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сотрудничество с заказчиком важнее согласования условий контракта;</a:t>
            </a:r>
            <a:endParaRPr lang="ru-RU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готовность к изменениям важнее следования первоначальному плану.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Гибкие подходы нацелены на снижение рисков, связанных с:</a:t>
            </a:r>
            <a:endParaRPr lang="ru-RU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высокой неопределённостью проекта;</a:t>
            </a:r>
            <a:endParaRPr lang="ru-RU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частыми изменениями требований;</a:t>
            </a:r>
            <a:endParaRPr lang="ru-RU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ограниченностью информации на этапе планирования.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Управление неопределённостью через гибкие подходы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Неопределённость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возникает, когда проект реализуется в условиях отсутствия полной информации или при частых изменениях внешних условий. Гибкие подходы помогают управлять такими ситуациями за счёт: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итеративного планирования.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План составляется на короткий срок (спринт), что позволяет оперативно адаптироваться к изменениям;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постоянного взаимодействия с заказчиком.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Обратная связь от заказчика на каждом этапе помогает уточнять требования;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приоритизации задач.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Постоянная оценка важности задач позволяет сосредоточиться на том, что приносит наибольшую ценность;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гибкого бюджета.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Распределение ресурсов идёт не на весь проект сразу, а в зависимости от текущих потребностей.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Управление изменениями требований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Изменения требований — один из самых частых рисков в проектах. Гибкие подходы эффективно справляются с этим за счёт следующих методов: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принятие изменений как нормы.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Изменения рассматриваются как естественный процесс;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инкрементальная поставка продукта.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Каждый инкремент продукта тестируется и согласуется с заказчиком, позволяя корректировать цели и задачи;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прозрачность процессов.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Регулярные встречи (например, ежедневные стендапы) обеспечивают всех участников актуальной информацией о статусе проекта и предстоящих изменениях;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- тестирование гипотез.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Прежде чем внедрить изменения, проводится их проверка через прототипы или минимально жизнеспособный продукт (MVP).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Инструменты и практики управления рисками в Agile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Для управления рисками используются следующие инструменты и практики: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Backlog и приоритизация задач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	Product Owner организует задачи в список, где самые важные задачи находятся сверху. Это снижает риск работы над менее приоритетными элементами.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Kanban-доски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	Визуализация задач помогает быстро выявлять блокирующие факторы и устранять их.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Скрам-церемонии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Планирование спринта.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Позволяет уточнить задачи и спрогнозировать выполнение.</a:t>
            </a:r>
            <a:endParaRPr lang="ru-RU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Ретроспективы.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Помогают выявить, что пошло не так, и снизить вероятность повторения ошибок.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Частые релизы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	Сокращение времени между релизами позволяет минимизировать риски, связанные с длительным циклом разработки.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Burndown Charts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	Отображение оставшейся работы визуализирует прогресс и помогает своевременно заметить отклонения.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Классификация рисков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Технические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риски, связанные с софтвером, оборудованием, интеграциями.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Операционные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простои, проблемы с логистикой.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Финансовые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перерасход бюджета, недофинансирование.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Правовые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несоответствие нормативным требованиям.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Кадровые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нехватка компетенций, текучесть кадров.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Стратегические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риски, связанные с ошибками в определении целей проекта или его несоответствием стратегии компании.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Риски внешней среды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изменения в экономике, политике, технологиях, которые могут повлиять на проект.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Социальные и культурные</a:t>
            </a:r>
            <a:r>
              <a:rPr lang="ru-RU" sz="18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трудности во взаимодействии команд, культурные различия в международных проектах.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Примеры использования гибких подходов для управления рисками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 1. Разработка нового программного обеспечения</a:t>
            </a:r>
            <a:b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</a:b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 этапе проектирования требования заказчика были неполными, что привело бы к большим рискам в рамках традиционного подхода (Waterfall). Применение Scrum с двухнедельными спринтами позволило команде уточнять требования на каждом этапе, сократить вероятность выпуска неактуального продукта и оперативно реагировать на обратную связь.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Пример 2. Запуск маркетинговой кампании</a:t>
            </a:r>
            <a:b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</a:b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 этапе старта проекта не было полной уверенности в предпочтениях целевой аудитории. Использование итерационного подхода с тестированием гипотез (A/B-тесты) позволило минимизировать риск потери бюджета и улучшить конечный результат.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Преимущества гибких подходов в управлении рисками</a:t>
            </a:r>
            <a:endParaRPr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Снижение затрат на изменения.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Благодаря итеративности изменений внедрение новых требований обходится дешевле.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Повышение удовлетворённости заказчика.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Регулярные поставки ценности обеспечивают доверие и уменьшение недопонимания.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Улучшение качества.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Постоянное тестирование и обратная связь снижают риск появления дефектов.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Быстрая адаптация.</a:t>
            </a: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 Проектные команды способны оперативно перенаправлять усилия в ответ на изменения.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Ограничения гибких подходов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Несмотря на свои преимущества, гибкие подходы имеют и некоторые ограничения: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могут быть неэффективны в проектах с чётко фиксированными требованиями;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требуют высокой квалификации команды;</a:t>
            </a:r>
            <a:endParaRPr lang="ru-RU"/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не всегда подходят для крупных и сложных проектов без предварительного анализа архитектуры.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3182B"/>
                </a:solidFill>
                <a:latin typeface="Arial"/>
                <a:ea typeface="Arial"/>
                <a:cs typeface="Arial"/>
              </a:rPr>
              <a:t>Заключение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solidFill>
                  <a:srgbClr val="03182B"/>
                </a:solidFill>
                <a:latin typeface="Arial"/>
                <a:ea typeface="Arial"/>
                <a:cs typeface="Arial"/>
              </a:rPr>
              <a:t>Гибкие подходы являются мощным инструментом для управления рисками неопределённости и изменения требований. Их применение позволяет создавать адаптивные процессы, ориентированные на результат, минимизировать затраты и обеспечить высокую степень удовлетворённости заказчиков.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Что узна</a:t>
            </a:r>
            <a:r>
              <a:rPr lang="ru-RU"/>
              <a:t>ли</a:t>
            </a:r>
            <a:r>
              <a:t> на занятии</a:t>
            </a:r>
            <a:r>
              <a:rPr lang="ru-RU"/>
              <a:t>.</a:t>
            </a:r>
            <a:endParaRPr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Давайте рассмотрим примеры реальных ситуаций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: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Технический риск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: </a:t>
            </a:r>
            <a:endParaRPr lang="ru-RU" dirty="0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в одном из проектов по внедрению ERP-системы технический сбой в интеграции с существующими системами привёл к остановке бизнес-процессов на неделю.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Операционный риск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: </a:t>
            </a:r>
            <a:endParaRPr lang="ru-RU" dirty="0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логистические проблемы при поставке серверного оборудования задержали запуск дата-центра.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Финансовый риск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: </a:t>
            </a:r>
            <a:endParaRPr lang="ru-RU" dirty="0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перерасход бюджета в результате недооценки объёма работы на этапе планирования.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Правовой риск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: </a:t>
            </a:r>
            <a:endParaRPr lang="ru-RU" dirty="0"/>
          </a:p>
          <a:p>
            <a:pPr marL="9144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несоответствие нового программного обеспечения привело к штрафам.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Кадровый риск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	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ключевой разработчик покинул проект на стадии критического релиза, что вызвало задержку сроков.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Стратегический риск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	ошибка в выборе технологий привела к тому, что продукт оказался неконкурентоспособным.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Риск внешней среды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	резкое изменение курса валют увеличило стоимость закупок для международного проекта.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Социальный риск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	в проекте с международной командой возникли проблемы из-за культурных различий и недопонимания.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Статистика влияния рисков на исполнение проектов</a:t>
            </a:r>
            <a:endParaRPr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По данным различных исследований:</a:t>
            </a: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Финансовые риски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Около 39% ИТ-проектов превышают бюджет, в среднем на 45%.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Наиболее частая причина — недооценка сложности проекта.</a:t>
            </a: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Технические риски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27% проектов сталкиваются с техническими проблемами, ведущими к срыву сроков.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Недостаточная интеграция систем — одна из главных причин.</a:t>
            </a: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Операционные риски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Сбои в коммуникации между командами влияют на 56% проектов.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Недостаточная координация может увеличивать сроки завершения на 30%.</a:t>
            </a: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Правовые риски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18% проектов сталкиваются с дополнительными расходами из-за правовых проблем.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Несоблюдение требований GDPR в Европе приводит к штрафам до 20 млн евро.</a:t>
            </a: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Кадровые риски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Увольнение ключевых сотрудников останавливает работу над 15% проектов.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Нехватка квалифицированных специалистов затрудняет выполнение 32% проектов.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Иерархическое планирование</a:t>
            </a:r>
            <a:endParaRPr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Особенности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: цели и требования фиксируются на начальных этапах, планирование выполняется поэтапно с последовательным выполнением задач. Каждый этап завершается контрольной точкой (</a:t>
            </a:r>
            <a:r>
              <a:rPr lang="ru-RU" sz="1800" dirty="0" err="1">
                <a:solidFill>
                  <a:srgbClr val="03182B"/>
                </a:solidFill>
                <a:latin typeface="Arial"/>
                <a:ea typeface="Arial"/>
                <a:cs typeface="Arial"/>
              </a:rPr>
              <a:t>milestone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), что делает проект предсказуемым, но менее гибким.</a:t>
            </a:r>
            <a:endParaRPr lang="ru-RU" dirty="0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Типовые риски</a:t>
            </a: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:</a:t>
            </a:r>
            <a:endParaRPr lang="ru-RU" dirty="0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изменения требований: в проектах с жёсткими сроками и ограничениями внесение изменений может быть сложно и дорого;</a:t>
            </a:r>
            <a:endParaRPr lang="ru-RU" dirty="0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- задержки поставок: фиксированные сроки могут не учитывать непредвиденные задержки со стороны подрядчиков или поставщиков;</a:t>
            </a:r>
            <a:endParaRPr lang="ru-RU" dirty="0"/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3182B"/>
                </a:solidFill>
                <a:latin typeface="Arial"/>
                <a:ea typeface="Arial"/>
                <a:cs typeface="Arial"/>
              </a:rPr>
              <a:t>- сложность учёта внешних изменений: статичная структура планирования не позволяет оперативно реагировать на изменения рынка или требований заказчика.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Этапы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Идентификация всех задач проекта.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Составление детального плана и последовательности выполнения.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Контроль выполнения на каждом этапе.</a:t>
            </a:r>
            <a:endParaRPr lang="ru-RU" dirty="0"/>
          </a:p>
          <a:p>
            <a:pPr marL="4572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Завершение проекта и подведение итогов.</a:t>
            </a:r>
            <a:endParaRPr lang="ru-RU" dirty="0"/>
          </a:p>
          <a:p>
            <a:pPr lvl="0">
              <a:defRPr/>
            </a:pPr>
            <a:r>
              <a:rPr lang="ru-RU" b="1" dirty="0"/>
              <a:t>Артефакты</a:t>
            </a:r>
            <a:endParaRPr lang="ru-RU" dirty="0"/>
          </a:p>
          <a:p>
            <a:pPr lvl="1">
              <a:defRPr/>
            </a:pPr>
            <a:r>
              <a:rPr lang="ru-RU" dirty="0"/>
              <a:t>Диаграмма </a:t>
            </a:r>
            <a:r>
              <a:rPr lang="ru-RU" dirty="0" err="1"/>
              <a:t>Ганта</a:t>
            </a:r>
            <a:r>
              <a:rPr lang="ru-RU" dirty="0"/>
              <a:t>.</a:t>
            </a:r>
            <a:endParaRPr dirty="0"/>
          </a:p>
          <a:p>
            <a:pPr lvl="1">
              <a:defRPr/>
            </a:pPr>
            <a:r>
              <a:rPr lang="ru-RU" dirty="0"/>
              <a:t>План управления проектом (</a:t>
            </a:r>
            <a:r>
              <a:rPr lang="ru-RU" dirty="0" err="1"/>
              <a:t>Project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Plan</a:t>
            </a:r>
            <a:r>
              <a:rPr lang="ru-RU" dirty="0"/>
              <a:t>).</a:t>
            </a:r>
            <a:endParaRPr dirty="0"/>
          </a:p>
          <a:p>
            <a:pPr lvl="1">
              <a:defRPr/>
            </a:pPr>
            <a:r>
              <a:rPr lang="ru-RU" dirty="0"/>
              <a:t>Регистр рисков.</a:t>
            </a:r>
            <a:endParaRPr dirty="0"/>
          </a:p>
          <a:p>
            <a:pPr lvl="1">
              <a:defRPr/>
            </a:pPr>
            <a:r>
              <a:rPr lang="ru-RU" dirty="0"/>
              <a:t>Протоколы контрольных точек.</a:t>
            </a:r>
            <a:endParaRPr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t="-2336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голубо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темный фон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пасибо за внимание">
    <p:bg>
      <p:bgPr>
        <a:solidFill>
          <a:srgbClr val="F1F9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t="-2336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 голуб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 темный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0.png"/><Relationship Id="rId9" Type="http://schemas.microsoft.com/office/2007/relationships/diagramDrawing" Target="../diagrams/drawing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88523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/>
              <a:t>Управление рисками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44710"/>
          </a:xfrm>
        </p:spPr>
        <p:txBody>
          <a:bodyPr/>
          <a:lstStyle/>
          <a:p>
            <a:pPr>
              <a:defRPr/>
            </a:pPr>
            <a:r>
              <a:rPr lang="ru-RU" sz="2800"/>
              <a:t>Статистика влияния рисков на исполнение проектов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967945"/>
            <a:ext cx="9902445" cy="5612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734432" y="4868562"/>
            <a:ext cx="2631989" cy="9144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Уточнить данные исследований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42994"/>
            <a:ext cx="9415914" cy="1772793"/>
          </a:xfrm>
        </p:spPr>
        <p:txBody>
          <a:bodyPr/>
          <a:lstStyle/>
          <a:p>
            <a:pPr>
              <a:defRPr/>
            </a:pPr>
            <a:r>
              <a:rPr lang="ru-RU"/>
              <a:t>Отличие рисков иерархического и гибкого планирования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Иерархическое планирование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0401" y="1096314"/>
            <a:ext cx="11608090" cy="56289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Иерархическое планирование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432619" y="1433939"/>
            <a:ext cx="2137581" cy="1282548"/>
            <a:chOff x="4889" y="313231"/>
            <a:chExt cx="2137581" cy="1282548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4889" y="313231"/>
              <a:ext cx="2137581" cy="12825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 bwMode="auto">
            <a:xfrm>
              <a:off x="42454" y="350796"/>
              <a:ext cx="2062451" cy="120741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/>
                <a:t>Идентификация всех задач проекта</a:t>
              </a:r>
              <a:endParaRPr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3425232" y="1433939"/>
            <a:ext cx="2137581" cy="1282548"/>
            <a:chOff x="2997502" y="313231"/>
            <a:chExt cx="2137581" cy="1282548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2997502" y="313231"/>
              <a:ext cx="2137581" cy="12825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6"/>
            <p:cNvSpPr txBox="1"/>
            <p:nvPr/>
          </p:nvSpPr>
          <p:spPr bwMode="auto">
            <a:xfrm>
              <a:off x="3035067" y="350796"/>
              <a:ext cx="2062451" cy="120741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/>
                <a:t>Составление детального плана и последовательности выполнения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6417846" y="1433939"/>
            <a:ext cx="2137581" cy="1282548"/>
            <a:chOff x="5990116" y="313231"/>
            <a:chExt cx="2137581" cy="1282548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5990116" y="313231"/>
              <a:ext cx="2137581" cy="12825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8"/>
            <p:cNvSpPr txBox="1"/>
            <p:nvPr/>
          </p:nvSpPr>
          <p:spPr bwMode="auto">
            <a:xfrm>
              <a:off x="6027681" y="350796"/>
              <a:ext cx="2062451" cy="120741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/>
                <a:t>Контроль выполнения </a:t>
              </a:r>
              <a:br>
                <a:rPr lang="ru-RU" sz="1600"/>
              </a:br>
              <a:r>
                <a:rPr lang="ru-RU" sz="1600"/>
                <a:t>на каждом этапе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9410459" y="1433939"/>
            <a:ext cx="2137581" cy="1282548"/>
            <a:chOff x="8982729" y="313231"/>
            <a:chExt cx="2137581" cy="1282548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8982729" y="313231"/>
              <a:ext cx="2137581" cy="12825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0"/>
            <p:cNvSpPr txBox="1"/>
            <p:nvPr/>
          </p:nvSpPr>
          <p:spPr bwMode="auto">
            <a:xfrm>
              <a:off x="9020294" y="350796"/>
              <a:ext cx="2062451" cy="120741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/>
                <a:t>Завершение проекта </a:t>
              </a:r>
              <a:br>
                <a:rPr lang="ru-RU" sz="1600"/>
              </a:br>
              <a:r>
                <a:rPr lang="ru-RU" sz="1600"/>
                <a:t>и подведение итогов</a:t>
              </a:r>
              <a:endParaRPr/>
            </a:p>
          </p:txBody>
        </p:sp>
      </p:grpSp>
      <p:grpSp>
        <p:nvGrpSpPr>
          <p:cNvPr id="16" name="Группа 15"/>
          <p:cNvGrpSpPr/>
          <p:nvPr/>
        </p:nvGrpSpPr>
        <p:grpSpPr bwMode="auto">
          <a:xfrm>
            <a:off x="5072365" y="3629696"/>
            <a:ext cx="2047270" cy="1023635"/>
            <a:chOff x="4538964" y="265"/>
            <a:chExt cx="2047270" cy="1023635"/>
          </a:xfrm>
        </p:grpSpPr>
        <p:sp>
          <p:nvSpPr>
            <p:cNvPr id="29" name="Прямоугольник 28"/>
            <p:cNvSpPr/>
            <p:nvPr/>
          </p:nvSpPr>
          <p:spPr bwMode="auto">
            <a:xfrm>
              <a:off x="4538964" y="265"/>
              <a:ext cx="2047270" cy="102363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 bwMode="auto">
            <a:xfrm>
              <a:off x="4538964" y="265"/>
              <a:ext cx="2047270" cy="102363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/>
                <a:t>Артефакты</a:t>
              </a:r>
              <a:endParaRPr lang="ru-RU" sz="2000"/>
            </a:p>
          </p:txBody>
        </p:sp>
      </p:grpSp>
      <p:grpSp>
        <p:nvGrpSpPr>
          <p:cNvPr id="17" name="Группа 16"/>
          <p:cNvGrpSpPr/>
          <p:nvPr/>
        </p:nvGrpSpPr>
        <p:grpSpPr bwMode="auto">
          <a:xfrm>
            <a:off x="1356570" y="5083258"/>
            <a:ext cx="2047270" cy="1023635"/>
            <a:chOff x="823169" y="1453827"/>
            <a:chExt cx="2047270" cy="1023635"/>
          </a:xfrm>
          <a:solidFill>
            <a:schemeClr val="accent6"/>
          </a:solidFill>
        </p:grpSpPr>
        <p:sp>
          <p:nvSpPr>
            <p:cNvPr id="27" name="Прямоугольник 26"/>
            <p:cNvSpPr/>
            <p:nvPr/>
          </p:nvSpPr>
          <p:spPr bwMode="auto">
            <a:xfrm>
              <a:off x="823169" y="1453827"/>
              <a:ext cx="2047270" cy="102363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 bwMode="auto">
            <a:xfrm>
              <a:off x="823169" y="1453827"/>
              <a:ext cx="2047270" cy="102363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tx1"/>
                  </a:solidFill>
                </a:rPr>
                <a:t>Диаграмма Ганта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 bwMode="auto">
          <a:xfrm>
            <a:off x="3833767" y="5083258"/>
            <a:ext cx="2047270" cy="1023635"/>
            <a:chOff x="3300366" y="1453827"/>
            <a:chExt cx="2047270" cy="1023635"/>
          </a:xfrm>
          <a:solidFill>
            <a:schemeClr val="accent6"/>
          </a:solidFill>
        </p:grpSpPr>
        <p:sp>
          <p:nvSpPr>
            <p:cNvPr id="25" name="Прямоугольник 24"/>
            <p:cNvSpPr/>
            <p:nvPr/>
          </p:nvSpPr>
          <p:spPr bwMode="auto">
            <a:xfrm>
              <a:off x="3300366" y="1453827"/>
              <a:ext cx="2047270" cy="102363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/>
            <p:cNvSpPr txBox="1"/>
            <p:nvPr/>
          </p:nvSpPr>
          <p:spPr bwMode="auto">
            <a:xfrm>
              <a:off x="3300366" y="1453827"/>
              <a:ext cx="2047270" cy="102363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>
                  <a:solidFill>
                    <a:schemeClr val="tx1"/>
                  </a:solidFill>
                </a:rPr>
                <a:t>План управления проектом (Project Management Plan)</a:t>
              </a:r>
              <a:endParaRPr lang="ru-RU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 bwMode="auto">
          <a:xfrm>
            <a:off x="6310964" y="5083258"/>
            <a:ext cx="2047270" cy="1023635"/>
            <a:chOff x="5777563" y="1453827"/>
            <a:chExt cx="2047270" cy="1023635"/>
          </a:xfrm>
          <a:solidFill>
            <a:schemeClr val="accent6"/>
          </a:solidFill>
        </p:grpSpPr>
        <p:sp>
          <p:nvSpPr>
            <p:cNvPr id="23" name="Прямоугольник 22"/>
            <p:cNvSpPr/>
            <p:nvPr/>
          </p:nvSpPr>
          <p:spPr bwMode="auto">
            <a:xfrm>
              <a:off x="5777563" y="1453827"/>
              <a:ext cx="2047270" cy="102363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 bwMode="auto">
            <a:xfrm>
              <a:off x="5777563" y="1453827"/>
              <a:ext cx="2047270" cy="102363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tx1"/>
                  </a:solidFill>
                </a:rPr>
                <a:t>Регистр рисков</a:t>
              </a:r>
              <a:endParaRPr/>
            </a:p>
          </p:txBody>
        </p:sp>
      </p:grpSp>
      <p:grpSp>
        <p:nvGrpSpPr>
          <p:cNvPr id="20" name="Группа 19"/>
          <p:cNvGrpSpPr/>
          <p:nvPr/>
        </p:nvGrpSpPr>
        <p:grpSpPr bwMode="auto">
          <a:xfrm>
            <a:off x="8788161" y="5083258"/>
            <a:ext cx="2047270" cy="1023635"/>
            <a:chOff x="8254760" y="1453827"/>
            <a:chExt cx="2047270" cy="1023635"/>
          </a:xfrm>
          <a:solidFill>
            <a:schemeClr val="accent6"/>
          </a:solidFill>
        </p:grpSpPr>
        <p:sp>
          <p:nvSpPr>
            <p:cNvPr id="21" name="Прямоугольник 20"/>
            <p:cNvSpPr/>
            <p:nvPr/>
          </p:nvSpPr>
          <p:spPr bwMode="auto">
            <a:xfrm>
              <a:off x="8254760" y="1453827"/>
              <a:ext cx="2047270" cy="102363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 bwMode="auto">
            <a:xfrm>
              <a:off x="8254760" y="1453827"/>
              <a:ext cx="2047270" cy="102363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tx1"/>
                  </a:solidFill>
                </a:rPr>
                <a:t>Протоколы контрольных точек</a:t>
              </a:r>
              <a:endParaRPr/>
            </a:p>
          </p:txBody>
        </p:sp>
      </p:grpSp>
      <p:cxnSp>
        <p:nvCxnSpPr>
          <p:cNvPr id="32" name="Прямая со стрелкой 31"/>
          <p:cNvCxnSpPr>
            <a:cxnSpLocks/>
            <a:stCxn id="30" idx="1"/>
            <a:endCxn id="28" idx="0"/>
          </p:cNvCxnSpPr>
          <p:nvPr/>
        </p:nvCxnSpPr>
        <p:spPr bwMode="auto">
          <a:xfrm flipH="1">
            <a:off x="2380205" y="4141514"/>
            <a:ext cx="2692160" cy="941744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  <a:stCxn id="30" idx="3"/>
            <a:endCxn id="22" idx="0"/>
          </p:cNvCxnSpPr>
          <p:nvPr/>
        </p:nvCxnSpPr>
        <p:spPr bwMode="auto">
          <a:xfrm>
            <a:off x="7119635" y="4141514"/>
            <a:ext cx="2692161" cy="941744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stCxn id="30" idx="2"/>
          </p:cNvCxnSpPr>
          <p:nvPr/>
        </p:nvCxnSpPr>
        <p:spPr bwMode="auto">
          <a:xfrm flipH="1">
            <a:off x="5213268" y="4653331"/>
            <a:ext cx="882732" cy="429927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  <a:endCxn id="24" idx="0"/>
          </p:cNvCxnSpPr>
          <p:nvPr/>
        </p:nvCxnSpPr>
        <p:spPr bwMode="auto">
          <a:xfrm>
            <a:off x="6310962" y="4653331"/>
            <a:ext cx="1023636" cy="429927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 bwMode="auto">
          <a:xfrm>
            <a:off x="2655520" y="1941852"/>
            <a:ext cx="684391" cy="201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5647892" y="2010017"/>
            <a:ext cx="684391" cy="201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8640747" y="1974273"/>
            <a:ext cx="684391" cy="201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Гибкое планирование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1083255"/>
            <a:ext cx="11359578" cy="49354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Гибкое планирование</a:t>
            </a:r>
            <a:endParaRPr/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3725588" y="1987508"/>
            <a:ext cx="698197" cy="2219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" name="Группа 18"/>
          <p:cNvGrpSpPr/>
          <p:nvPr/>
        </p:nvGrpSpPr>
        <p:grpSpPr bwMode="auto">
          <a:xfrm>
            <a:off x="432619" y="1210328"/>
            <a:ext cx="3192583" cy="1901008"/>
            <a:chOff x="9778" y="77744"/>
            <a:chExt cx="2922537" cy="1753521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9778" y="77744"/>
              <a:ext cx="2922537" cy="17535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 txBox="1"/>
            <p:nvPr/>
          </p:nvSpPr>
          <p:spPr bwMode="auto">
            <a:xfrm>
              <a:off x="61137" y="129102"/>
              <a:ext cx="2819819" cy="165080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/>
                <a:t>Планирование спринта: выбор приоритетных задач</a:t>
              </a:r>
              <a:endParaRPr/>
            </a:p>
          </p:txBody>
        </p:sp>
      </p:grpSp>
      <p:grpSp>
        <p:nvGrpSpPr>
          <p:cNvPr id="20" name="Группа 19"/>
          <p:cNvGrpSpPr/>
          <p:nvPr/>
        </p:nvGrpSpPr>
        <p:grpSpPr bwMode="auto">
          <a:xfrm>
            <a:off x="4524172" y="1210328"/>
            <a:ext cx="3192583" cy="1901008"/>
            <a:chOff x="4101331" y="77744"/>
            <a:chExt cx="2922537" cy="1753521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4101331" y="77744"/>
              <a:ext cx="2922537" cy="17535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6"/>
            <p:cNvSpPr txBox="1"/>
            <p:nvPr/>
          </p:nvSpPr>
          <p:spPr bwMode="auto">
            <a:xfrm>
              <a:off x="4152690" y="129102"/>
              <a:ext cx="2819819" cy="165080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/>
                <a:t>Выполнение и мониторинг</a:t>
              </a:r>
              <a:endParaRPr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8615725" y="1210328"/>
            <a:ext cx="3192583" cy="1901008"/>
            <a:chOff x="8192884" y="77744"/>
            <a:chExt cx="2922537" cy="1753521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8192884" y="77744"/>
              <a:ext cx="2922537" cy="17535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8"/>
            <p:cNvSpPr txBox="1"/>
            <p:nvPr/>
          </p:nvSpPr>
          <p:spPr bwMode="auto">
            <a:xfrm>
              <a:off x="8244243" y="129102"/>
              <a:ext cx="2819819" cy="165080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/>
                <a:t>Ретроспектива: анализ ошибок и оптимизация процесса</a:t>
              </a:r>
              <a:endParaRPr/>
            </a:p>
          </p:txBody>
        </p:sp>
      </p:grpSp>
      <p:sp>
        <p:nvSpPr>
          <p:cNvPr id="28" name="Стрелка вправо 27"/>
          <p:cNvSpPr/>
          <p:nvPr/>
        </p:nvSpPr>
        <p:spPr bwMode="auto">
          <a:xfrm>
            <a:off x="7817141" y="1938877"/>
            <a:ext cx="698197" cy="2219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7" name="Группа 66"/>
          <p:cNvGrpSpPr/>
          <p:nvPr/>
        </p:nvGrpSpPr>
        <p:grpSpPr bwMode="auto">
          <a:xfrm>
            <a:off x="5096828" y="3746665"/>
            <a:ext cx="2047270" cy="1023635"/>
            <a:chOff x="4538964" y="265"/>
            <a:chExt cx="2047270" cy="1023635"/>
          </a:xfrm>
        </p:grpSpPr>
        <p:sp>
          <p:nvSpPr>
            <p:cNvPr id="77" name="Прямоугольник 76"/>
            <p:cNvSpPr/>
            <p:nvPr/>
          </p:nvSpPr>
          <p:spPr bwMode="auto">
            <a:xfrm>
              <a:off x="4538964" y="265"/>
              <a:ext cx="2047270" cy="102363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TextBox 77"/>
            <p:cNvSpPr txBox="1"/>
            <p:nvPr/>
          </p:nvSpPr>
          <p:spPr bwMode="auto">
            <a:xfrm>
              <a:off x="4538964" y="265"/>
              <a:ext cx="2047270" cy="102363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 b="1"/>
                <a:t>Артефакты</a:t>
              </a:r>
              <a:endParaRPr lang="ru-RU" sz="2100"/>
            </a:p>
          </p:txBody>
        </p:sp>
      </p:grpSp>
      <p:grpSp>
        <p:nvGrpSpPr>
          <p:cNvPr id="68" name="Группа 67"/>
          <p:cNvGrpSpPr/>
          <p:nvPr/>
        </p:nvGrpSpPr>
        <p:grpSpPr bwMode="auto">
          <a:xfrm>
            <a:off x="2595168" y="5185383"/>
            <a:ext cx="2047270" cy="1023635"/>
            <a:chOff x="2061767" y="1453827"/>
            <a:chExt cx="2047270" cy="1023635"/>
          </a:xfrm>
          <a:solidFill>
            <a:schemeClr val="accent6"/>
          </a:solidFill>
        </p:grpSpPr>
        <p:sp>
          <p:nvSpPr>
            <p:cNvPr id="75" name="Прямоугольник 74"/>
            <p:cNvSpPr/>
            <p:nvPr/>
          </p:nvSpPr>
          <p:spPr bwMode="auto">
            <a:xfrm>
              <a:off x="2061767" y="1453827"/>
              <a:ext cx="2047270" cy="102363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TextBox 75"/>
            <p:cNvSpPr txBox="1"/>
            <p:nvPr/>
          </p:nvSpPr>
          <p:spPr bwMode="auto">
            <a:xfrm>
              <a:off x="2061767" y="1453827"/>
              <a:ext cx="2047270" cy="102363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>
                  <a:solidFill>
                    <a:schemeClr val="tx1"/>
                  </a:solidFill>
                </a:rPr>
                <a:t>Бэклог продукта   и спринта</a:t>
              </a:r>
              <a:endParaRPr/>
            </a:p>
          </p:txBody>
        </p:sp>
      </p:grpSp>
      <p:grpSp>
        <p:nvGrpSpPr>
          <p:cNvPr id="69" name="Группа 68"/>
          <p:cNvGrpSpPr/>
          <p:nvPr/>
        </p:nvGrpSpPr>
        <p:grpSpPr bwMode="auto">
          <a:xfrm>
            <a:off x="5072365" y="5185383"/>
            <a:ext cx="2047270" cy="1023635"/>
            <a:chOff x="4538964" y="1453827"/>
            <a:chExt cx="2047270" cy="1023635"/>
          </a:xfrm>
          <a:solidFill>
            <a:schemeClr val="accent6"/>
          </a:solidFill>
        </p:grpSpPr>
        <p:sp>
          <p:nvSpPr>
            <p:cNvPr id="73" name="Прямоугольник 72"/>
            <p:cNvSpPr/>
            <p:nvPr/>
          </p:nvSpPr>
          <p:spPr bwMode="auto">
            <a:xfrm>
              <a:off x="4538964" y="1453827"/>
              <a:ext cx="2047270" cy="102363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TextBox 73"/>
            <p:cNvSpPr txBox="1"/>
            <p:nvPr/>
          </p:nvSpPr>
          <p:spPr bwMode="auto">
            <a:xfrm>
              <a:off x="4538964" y="1453827"/>
              <a:ext cx="2047270" cy="102363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>
                  <a:solidFill>
                    <a:schemeClr val="tx1"/>
                  </a:solidFill>
                </a:rPr>
                <a:t>Диаграмма сгорания (Burndown Chart)</a:t>
              </a:r>
              <a:endParaRPr/>
            </a:p>
          </p:txBody>
        </p:sp>
      </p:grpSp>
      <p:grpSp>
        <p:nvGrpSpPr>
          <p:cNvPr id="70" name="Группа 69"/>
          <p:cNvGrpSpPr/>
          <p:nvPr/>
        </p:nvGrpSpPr>
        <p:grpSpPr bwMode="auto">
          <a:xfrm>
            <a:off x="7549562" y="5185383"/>
            <a:ext cx="2047270" cy="1023635"/>
            <a:chOff x="7016161" y="1453827"/>
            <a:chExt cx="2047270" cy="1023635"/>
          </a:xfrm>
          <a:solidFill>
            <a:schemeClr val="accent6"/>
          </a:solidFill>
        </p:grpSpPr>
        <p:sp>
          <p:nvSpPr>
            <p:cNvPr id="71" name="Прямоугольник 70"/>
            <p:cNvSpPr/>
            <p:nvPr/>
          </p:nvSpPr>
          <p:spPr bwMode="auto">
            <a:xfrm>
              <a:off x="7016161" y="1453827"/>
              <a:ext cx="2047270" cy="102363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TextBox 71"/>
            <p:cNvSpPr txBox="1"/>
            <p:nvPr/>
          </p:nvSpPr>
          <p:spPr bwMode="auto">
            <a:xfrm>
              <a:off x="7016161" y="1453827"/>
              <a:ext cx="2047270" cy="102363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>
                  <a:solidFill>
                    <a:schemeClr val="tx1"/>
                  </a:solidFill>
                </a:rPr>
                <a:t>Отчёты о ретроспективе</a:t>
              </a:r>
              <a:endParaRPr/>
            </a:p>
          </p:txBody>
        </p:sp>
      </p:grpSp>
      <p:cxnSp>
        <p:nvCxnSpPr>
          <p:cNvPr id="80" name="Прямая со стрелкой 79"/>
          <p:cNvCxnSpPr>
            <a:cxnSpLocks/>
            <a:stCxn id="78" idx="1"/>
            <a:endCxn id="76" idx="0"/>
          </p:cNvCxnSpPr>
          <p:nvPr/>
        </p:nvCxnSpPr>
        <p:spPr bwMode="auto">
          <a:xfrm flipH="1">
            <a:off x="3618803" y="4258483"/>
            <a:ext cx="1478025" cy="92690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cxnSpLocks/>
            <a:stCxn id="78" idx="3"/>
            <a:endCxn id="72" idx="0"/>
          </p:cNvCxnSpPr>
          <p:nvPr/>
        </p:nvCxnSpPr>
        <p:spPr bwMode="auto">
          <a:xfrm>
            <a:off x="7144098" y="4258483"/>
            <a:ext cx="1429099" cy="92690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cxnSpLocks/>
            <a:stCxn id="78" idx="2"/>
            <a:endCxn id="74" idx="0"/>
          </p:cNvCxnSpPr>
          <p:nvPr/>
        </p:nvCxnSpPr>
        <p:spPr bwMode="auto">
          <a:xfrm flipH="1">
            <a:off x="6096000" y="4770300"/>
            <a:ext cx="24463" cy="415083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Основные характеристики рисков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2619" y="1111010"/>
            <a:ext cx="11431750" cy="46359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Управление рисками (сравнение) 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2619" y="1013400"/>
            <a:ext cx="10500616" cy="54213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Способы минимизации рисков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2619" y="1091476"/>
            <a:ext cx="11461406" cy="46750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Примеры риск-ориентированных подходов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952176"/>
            <a:ext cx="8843033" cy="56579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342900" indent="-34290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Основные типы рисков ИТ-проектов: технические, операционные, финансовые, правовые и кадровые</a:t>
            </a:r>
            <a:endParaRPr/>
          </a:p>
          <a:p>
            <a:pPr marL="342900" indent="-34290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Отличие рисков иерархического и гибкого планирования</a:t>
            </a:r>
            <a:endParaRPr/>
          </a:p>
          <a:p>
            <a:pPr marL="342900" indent="-34290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Методы идентификации рисков</a:t>
            </a:r>
            <a:endParaRPr/>
          </a:p>
          <a:p>
            <a:pPr marL="342900" indent="-34290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Анализ рисков: матрица рисков, сценарный</a:t>
            </a:r>
            <a:endParaRPr/>
          </a:p>
          <a:p>
            <a:pPr marL="342900" indent="-34290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Управление рисками: стратегии избежания, минимизации, принятия и передачи рисков</a:t>
            </a:r>
            <a:endParaRPr/>
          </a:p>
          <a:p>
            <a:pPr marL="342900" indent="-34290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Гибкие (адаптивные) подходы как способ управления рисками</a:t>
            </a:r>
            <a:endParaRPr/>
          </a:p>
          <a:p>
            <a:pPr marL="342900" indent="-34290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endParaRPr lang="ru-RU" sz="16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/>
              <a:t>План занятия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42994"/>
            <a:ext cx="9415914" cy="1181862"/>
          </a:xfrm>
        </p:spPr>
        <p:txBody>
          <a:bodyPr/>
          <a:lstStyle/>
          <a:p>
            <a:pPr>
              <a:defRPr/>
            </a:pPr>
            <a:r>
              <a:rPr lang="ru-RU"/>
              <a:t>Методы идентификации рисков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Классические методы идентификации рисков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911227"/>
            <a:ext cx="10587673" cy="56745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Современные методы идентификации рисков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0265" y="1013365"/>
            <a:ext cx="11718683" cy="55054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295466"/>
          </a:xfrm>
        </p:spPr>
        <p:txBody>
          <a:bodyPr/>
          <a:lstStyle/>
          <a:p>
            <a:pPr>
              <a:defRPr/>
            </a:pPr>
            <a:r>
              <a:rPr lang="en-GB" sz="2400" spc="0">
                <a:solidFill>
                  <a:srgbClr val="03182B"/>
                </a:solidFill>
                <a:ea typeface="Arial"/>
                <a:cs typeface="Arial"/>
              </a:rPr>
              <a:t>SWOT-</a:t>
            </a:r>
            <a:r>
              <a:rPr lang="ru-RU" sz="2400" spc="0">
                <a:solidFill>
                  <a:srgbClr val="03182B"/>
                </a:solidFill>
                <a:ea typeface="Arial"/>
                <a:cs typeface="Arial"/>
              </a:rPr>
              <a:t>анализ при идентификации рисков в ИТ-проектах</a:t>
            </a:r>
            <a:endParaRPr lang="ru-RU" sz="2400"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563004" y="870155"/>
            <a:ext cx="5532996" cy="2558845"/>
            <a:chOff x="-1" y="0"/>
            <a:chExt cx="5532996" cy="2558845"/>
          </a:xfrm>
        </p:grpSpPr>
        <p:sp>
          <p:nvSpPr>
            <p:cNvPr id="16" name="Прямоугольник с одним скругленным углом 15"/>
            <p:cNvSpPr/>
            <p:nvPr/>
          </p:nvSpPr>
          <p:spPr bwMode="auto">
            <a:xfrm rot="16199999">
              <a:off x="1487075" y="-1487075"/>
              <a:ext cx="2558845" cy="5532995"/>
            </a:xfrm>
            <a:prstGeom prst="round1Rect">
              <a:avLst>
                <a:gd name="adj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 bwMode="auto">
            <a:xfrm rot="21600000">
              <a:off x="-1" y="1"/>
              <a:ext cx="5532995" cy="191913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/>
                <a:t>1. Strengths (сильные стороны)</a:t>
              </a:r>
              <a:endParaRPr lang="en-US" sz="2200" b="1"/>
            </a:p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/>
                <a:t>Внутренние факторы, которые способствуют успешной реализации проекта</a:t>
              </a: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6096000" y="870155"/>
            <a:ext cx="5532995" cy="2558845"/>
            <a:chOff x="5532995" y="0"/>
            <a:chExt cx="5532995" cy="2558845"/>
          </a:xfrm>
        </p:grpSpPr>
        <p:sp>
          <p:nvSpPr>
            <p:cNvPr id="14" name="Прямоугольник с одним скругленным углом 13"/>
            <p:cNvSpPr/>
            <p:nvPr/>
          </p:nvSpPr>
          <p:spPr bwMode="auto">
            <a:xfrm>
              <a:off x="5532995" y="0"/>
              <a:ext cx="5532995" cy="2558845"/>
            </a:xfrm>
            <a:prstGeom prst="round1Rect">
              <a:avLst>
                <a:gd name="adj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 bwMode="auto">
            <a:xfrm>
              <a:off x="5532995" y="0"/>
              <a:ext cx="5532995" cy="191913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/>
                <a:t>2. Weaknesses (слабые стороны)</a:t>
              </a:r>
              <a:endParaRPr lang="en-US" sz="2200" b="1"/>
            </a:p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/>
                <a:t>Внутренние недостатки, которые могут стать источником рисков</a:t>
              </a:r>
              <a:endParaRPr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563005" y="3429000"/>
            <a:ext cx="5532995" cy="2558845"/>
            <a:chOff x="0" y="2558845"/>
            <a:chExt cx="5532995" cy="2558845"/>
          </a:xfrm>
          <a:solidFill>
            <a:schemeClr val="bg2"/>
          </a:solidFill>
        </p:grpSpPr>
        <p:sp>
          <p:nvSpPr>
            <p:cNvPr id="12" name="Прямоугольник с одним скругленным углом 11"/>
            <p:cNvSpPr/>
            <p:nvPr/>
          </p:nvSpPr>
          <p:spPr bwMode="auto">
            <a:xfrm rot="10800000">
              <a:off x="0" y="2558845"/>
              <a:ext cx="5532995" cy="2558845"/>
            </a:xfrm>
            <a:prstGeom prst="round1Rect">
              <a:avLst>
                <a:gd name="adj" fmla="val 16667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 bwMode="auto">
            <a:xfrm rot="21600000">
              <a:off x="0" y="3198556"/>
              <a:ext cx="5532995" cy="191913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/>
                <a:t>3. Opportunities (возможности)</a:t>
              </a:r>
              <a:endParaRPr lang="en-US" sz="2200" b="1"/>
            </a:p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/>
                <a:t>Внешние обстоятельства, которые могут быть использованы </a:t>
              </a:r>
              <a:br>
                <a:rPr lang="ru-RU" sz="2200"/>
              </a:br>
              <a:r>
                <a:rPr lang="ru-RU" sz="2200"/>
                <a:t>для минимизации рисков </a:t>
              </a:r>
              <a:br>
                <a:rPr lang="ru-RU" sz="2200"/>
              </a:br>
              <a:r>
                <a:rPr lang="ru-RU" sz="2200"/>
                <a:t>или достижения целей проекта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6095999" y="3429000"/>
            <a:ext cx="5532996" cy="2558845"/>
            <a:chOff x="5532994" y="2558845"/>
            <a:chExt cx="5532996" cy="2558845"/>
          </a:xfrm>
        </p:grpSpPr>
        <p:sp>
          <p:nvSpPr>
            <p:cNvPr id="10" name="Прямоугольник с одним скругленным углом 9"/>
            <p:cNvSpPr/>
            <p:nvPr/>
          </p:nvSpPr>
          <p:spPr bwMode="auto">
            <a:xfrm rot="5400000">
              <a:off x="7020070" y="1071770"/>
              <a:ext cx="2558845" cy="5532995"/>
            </a:xfrm>
            <a:prstGeom prst="round1Rect">
              <a:avLst>
                <a:gd name="adj" fmla="val 16667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 bwMode="auto">
            <a:xfrm>
              <a:off x="5532994" y="3198556"/>
              <a:ext cx="5532995" cy="191913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tx1"/>
                  </a:solidFill>
                </a:rPr>
                <a:t>4. Threats (угрозы)</a:t>
              </a:r>
              <a:endParaRPr lang="en-US" sz="2200" b="1">
                <a:solidFill>
                  <a:schemeClr val="tx1"/>
                </a:solidFill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tx1"/>
                  </a:solidFill>
                </a:rPr>
                <a:t>Внешние факторы, которые могут представлять риски для проекта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4436101" y="2789288"/>
            <a:ext cx="3319797" cy="1279421"/>
            <a:chOff x="3873096" y="1919133"/>
            <a:chExt cx="3319797" cy="1279421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3873096" y="1919133"/>
              <a:ext cx="3319797" cy="1279421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12"/>
            <p:cNvSpPr txBox="1"/>
            <p:nvPr/>
          </p:nvSpPr>
          <p:spPr bwMode="auto">
            <a:xfrm>
              <a:off x="3935552" y="1981589"/>
              <a:ext cx="3194885" cy="115451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200" b="1"/>
                <a:t>SWOT</a:t>
              </a:r>
              <a:endParaRPr lang="ru-RU" sz="2200"/>
            </a:p>
          </p:txBody>
        </p:sp>
      </p:grpSp>
      <p:sp>
        <p:nvSpPr>
          <p:cNvPr id="18" name="Прямоугольник 17"/>
          <p:cNvSpPr/>
          <p:nvPr/>
        </p:nvSpPr>
        <p:spPr bwMode="auto">
          <a:xfrm>
            <a:off x="-2304788" y="775454"/>
            <a:ext cx="1703540" cy="94720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Лабораторная работа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Практический пример </a:t>
            </a:r>
            <a:r>
              <a:rPr lang="en-GB"/>
              <a:t>SWOT-</a:t>
            </a:r>
            <a:r>
              <a:rPr lang="ru-RU"/>
              <a:t>анализа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6411313" y="4328341"/>
            <a:ext cx="4751492" cy="1625060"/>
            <a:chOff x="4967845" y="3438497"/>
            <a:chExt cx="4751492" cy="1625060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4967845" y="3438497"/>
              <a:ext cx="4751492" cy="162506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 bwMode="auto">
            <a:xfrm>
              <a:off x="6754679" y="3571101"/>
              <a:ext cx="2964658" cy="1147401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Наличие готового API для интеграции с ERP-системой клиента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Развитие технологии IoT, позволяющей внедрить умные датчики для складов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Возможность привлечения внешнего подрядчика для ускорения интеграции</a:t>
              </a: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1064774" y="4343096"/>
            <a:ext cx="4735224" cy="1625060"/>
            <a:chOff x="-378694" y="3453252"/>
            <a:chExt cx="4735224" cy="1625060"/>
          </a:xfrm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-378694" y="3453252"/>
              <a:ext cx="4735224" cy="162506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6"/>
            <p:cNvSpPr txBox="1"/>
            <p:nvPr/>
          </p:nvSpPr>
          <p:spPr bwMode="auto">
            <a:xfrm>
              <a:off x="-238669" y="3571100"/>
              <a:ext cx="2964658" cy="1147401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Изменение законодательства              в области хранения данных, требующее пересмотра подходов        к безопасности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Риск увеличения конкуренции           на рынке, если проект затянется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Возможная задержка поставки оборудования для внедрения IoT</a:t>
              </a:r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6411313" y="889844"/>
            <a:ext cx="4751492" cy="1625060"/>
            <a:chOff x="4967845" y="0"/>
            <a:chExt cx="4751492" cy="1625060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4967845" y="0"/>
              <a:ext cx="4751492" cy="162506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8"/>
            <p:cNvSpPr txBox="1"/>
            <p:nvPr/>
          </p:nvSpPr>
          <p:spPr bwMode="auto">
            <a:xfrm>
              <a:off x="6596127" y="55461"/>
              <a:ext cx="2964658" cy="1147401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Недостаточный опыт команды в интеграции системы с программным обеспечением клиента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Неоптимальное планирование сроков (слишком сжатые дедлайны)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Недостаточная документация            на ранних этапах проекта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1064774" y="919338"/>
            <a:ext cx="4742378" cy="1625060"/>
            <a:chOff x="-378694" y="29494"/>
            <a:chExt cx="4742378" cy="1625060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-378694" y="29494"/>
              <a:ext cx="4742378" cy="162506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10"/>
            <p:cNvSpPr txBox="1"/>
            <p:nvPr/>
          </p:nvSpPr>
          <p:spPr bwMode="auto">
            <a:xfrm>
              <a:off x="-238669" y="68118"/>
              <a:ext cx="2983185" cy="1147401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Опытная команда разработчиков с успешным завершением аналогичных проектов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Использование проверенных технологий (например, микросервисной архитектуры)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200"/>
                <a:t>Гибкость бюджета, позволяющая привлекать сторонних экспертов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3864097" y="1179307"/>
            <a:ext cx="2198909" cy="2198909"/>
            <a:chOff x="2420629" y="289463"/>
            <a:chExt cx="2198909" cy="2198909"/>
          </a:xfrm>
        </p:grpSpPr>
        <p:sp>
          <p:nvSpPr>
            <p:cNvPr id="17" name="Сектор 16"/>
            <p:cNvSpPr/>
            <p:nvPr/>
          </p:nvSpPr>
          <p:spPr bwMode="auto">
            <a:xfrm>
              <a:off x="2420629" y="289463"/>
              <a:ext cx="2198909" cy="2198909"/>
            </a:xfrm>
            <a:prstGeom prst="pieWedg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ектор 12"/>
            <p:cNvSpPr txBox="1"/>
            <p:nvPr/>
          </p:nvSpPr>
          <p:spPr bwMode="auto">
            <a:xfrm>
              <a:off x="3064675" y="933509"/>
              <a:ext cx="1554863" cy="155486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Strengths</a:t>
              </a:r>
              <a:endParaRPr lang="ru-RU" sz="1500"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6164573" y="1179307"/>
            <a:ext cx="2198909" cy="2198909"/>
            <a:chOff x="4721105" y="289463"/>
            <a:chExt cx="2198909" cy="2198909"/>
          </a:xfrm>
          <a:solidFill>
            <a:schemeClr val="accent6"/>
          </a:solidFill>
        </p:grpSpPr>
        <p:sp>
          <p:nvSpPr>
            <p:cNvPr id="15" name="Сектор 14"/>
            <p:cNvSpPr/>
            <p:nvPr/>
          </p:nvSpPr>
          <p:spPr bwMode="auto">
            <a:xfrm rot="5400000">
              <a:off x="4721105" y="289463"/>
              <a:ext cx="2198909" cy="2198909"/>
            </a:xfrm>
            <a:prstGeom prst="pieWedg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ектор 14"/>
            <p:cNvSpPr txBox="1"/>
            <p:nvPr/>
          </p:nvSpPr>
          <p:spPr bwMode="auto">
            <a:xfrm>
              <a:off x="4721105" y="933509"/>
              <a:ext cx="1554863" cy="155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>
                  <a:solidFill>
                    <a:schemeClr val="tx1"/>
                  </a:solidFill>
                </a:rPr>
                <a:t>Weaknesses</a:t>
              </a:r>
              <a:endParaRPr lang="ru-RU" sz="15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6164573" y="3479783"/>
            <a:ext cx="2198909" cy="2198909"/>
            <a:chOff x="4721105" y="2589939"/>
            <a:chExt cx="2198909" cy="2198909"/>
          </a:xfrm>
          <a:solidFill>
            <a:schemeClr val="accent1"/>
          </a:solidFill>
        </p:grpSpPr>
        <p:sp>
          <p:nvSpPr>
            <p:cNvPr id="13" name="Сектор 12"/>
            <p:cNvSpPr/>
            <p:nvPr/>
          </p:nvSpPr>
          <p:spPr bwMode="auto">
            <a:xfrm rot="10800000">
              <a:off x="4721105" y="2589939"/>
              <a:ext cx="2198909" cy="2198909"/>
            </a:xfrm>
            <a:prstGeom prst="pieWedg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ектор 16"/>
            <p:cNvSpPr txBox="1"/>
            <p:nvPr/>
          </p:nvSpPr>
          <p:spPr bwMode="auto">
            <a:xfrm rot="21600000">
              <a:off x="4721105" y="2589939"/>
              <a:ext cx="1554863" cy="155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Opportunities</a:t>
              </a:r>
              <a:endParaRPr lang="ru-RU" sz="1500"/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3864097" y="3479783"/>
            <a:ext cx="2198909" cy="2198909"/>
            <a:chOff x="2420629" y="2589939"/>
            <a:chExt cx="2198909" cy="2198909"/>
          </a:xfrm>
          <a:solidFill>
            <a:schemeClr val="bg2"/>
          </a:solidFill>
        </p:grpSpPr>
        <p:sp>
          <p:nvSpPr>
            <p:cNvPr id="11" name="Сектор 10"/>
            <p:cNvSpPr/>
            <p:nvPr/>
          </p:nvSpPr>
          <p:spPr bwMode="auto">
            <a:xfrm rot="16199999">
              <a:off x="2420629" y="2589939"/>
              <a:ext cx="2198909" cy="2198909"/>
            </a:xfrm>
            <a:prstGeom prst="pieWedg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ектор 18"/>
            <p:cNvSpPr txBox="1"/>
            <p:nvPr/>
          </p:nvSpPr>
          <p:spPr bwMode="auto">
            <a:xfrm rot="21600000">
              <a:off x="3064675" y="2589939"/>
              <a:ext cx="1554863" cy="155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Threats</a:t>
              </a:r>
              <a:endParaRPr lang="ru-RU" sz="15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 анализа и выявленные риски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489155" y="1608390"/>
            <a:ext cx="11213689" cy="849420"/>
            <a:chOff x="0" y="32673"/>
            <a:chExt cx="11213689" cy="849420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0" y="32673"/>
              <a:ext cx="11213689" cy="849420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 bwMode="auto">
            <a:xfrm>
              <a:off x="41465" y="74138"/>
              <a:ext cx="11130759" cy="76649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/>
                <a:t>Технический риск</a:t>
              </a:r>
              <a:r>
                <a:rPr lang="ru-RU" sz="2200"/>
                <a:t>: недостаточный опыт команды в интеграции может привести     к задержкам и ошибкам</a:t>
              </a: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489155" y="2457810"/>
            <a:ext cx="11213689" cy="364320"/>
            <a:chOff x="0" y="882093"/>
            <a:chExt cx="11213689" cy="364320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882093"/>
              <a:ext cx="11213689" cy="3643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 bwMode="auto">
            <a:xfrm>
              <a:off x="0" y="882093"/>
              <a:ext cx="11213689" cy="36432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035" tIns="27940" rIns="156464" bIns="27940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b="1"/>
                <a:t>Рекомендация</a:t>
              </a:r>
              <a:r>
                <a:rPr lang="ru-RU" sz="1700"/>
                <a:t>: привлечь внешнего консультанта с опытом интеграции.</a:t>
              </a:r>
              <a:endParaRPr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489155" y="2822130"/>
            <a:ext cx="11213689" cy="849420"/>
            <a:chOff x="0" y="1246413"/>
            <a:chExt cx="11213689" cy="849420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0" y="1246413"/>
              <a:ext cx="11213689" cy="849420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8"/>
            <p:cNvSpPr txBox="1"/>
            <p:nvPr/>
          </p:nvSpPr>
          <p:spPr bwMode="auto">
            <a:xfrm>
              <a:off x="41465" y="1287878"/>
              <a:ext cx="11130759" cy="76649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/>
                <a:t>Ресурсный риск</a:t>
              </a:r>
              <a:r>
                <a:rPr lang="ru-RU" sz="2200"/>
                <a:t>: сжатые сроки могут привести к перегрузке команды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489155" y="3671550"/>
            <a:ext cx="11213689" cy="364320"/>
            <a:chOff x="0" y="2095833"/>
            <a:chExt cx="11213689" cy="364320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0" y="2095833"/>
              <a:ext cx="11213689" cy="3643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 bwMode="auto">
            <a:xfrm>
              <a:off x="0" y="2095833"/>
              <a:ext cx="11213689" cy="36432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035" tIns="27940" rIns="156464" bIns="27940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b="1"/>
                <a:t>Рекомендация</a:t>
              </a:r>
              <a:r>
                <a:rPr lang="ru-RU" sz="1700"/>
                <a:t>: пересмотреть план проекта и распределить задачи.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489155" y="4035870"/>
            <a:ext cx="11213689" cy="849420"/>
            <a:chOff x="0" y="2460153"/>
            <a:chExt cx="11213689" cy="849420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0" y="2460153"/>
              <a:ext cx="11213689" cy="849420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12"/>
            <p:cNvSpPr txBox="1"/>
            <p:nvPr/>
          </p:nvSpPr>
          <p:spPr bwMode="auto">
            <a:xfrm>
              <a:off x="41465" y="2501618"/>
              <a:ext cx="11130759" cy="76649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/>
                <a:t>Риск законодательных изменений</a:t>
              </a:r>
              <a:r>
                <a:rPr lang="ru-RU" sz="2200"/>
                <a:t>: возможное несоответствие системы требованиям безопасности</a:t>
              </a:r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489155" y="4885289"/>
            <a:ext cx="11213689" cy="364320"/>
            <a:chOff x="0" y="3309572"/>
            <a:chExt cx="11213689" cy="36432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0" y="3309572"/>
              <a:ext cx="11213689" cy="3643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 bwMode="auto">
            <a:xfrm>
              <a:off x="0" y="3309572"/>
              <a:ext cx="11213689" cy="36432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035" tIns="27940" rIns="156464" bIns="27940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b="1"/>
                <a:t>Рекомендация</a:t>
              </a:r>
              <a:r>
                <a:rPr lang="ru-RU" sz="1700"/>
                <a:t>: учитывать требования законодательства на этапе проектирования.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Когнитивные карты (</a:t>
            </a:r>
            <a:r>
              <a:rPr lang="en-GB"/>
              <a:t>Cognitive Mapping)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9062" y="1126399"/>
            <a:ext cx="11573752" cy="3150633"/>
          </a:xfrm>
          <a:prstGeom prst="rect">
            <a:avLst/>
          </a:prstGeom>
        </p:spPr>
      </p:pic>
      <p:graphicFrame>
        <p:nvGraphicFramePr>
          <p:cNvPr id="19" name="Схема 18"/>
          <p:cNvGraphicFramePr>
            <a:graphicFrameLocks/>
          </p:cNvGraphicFramePr>
          <p:nvPr/>
        </p:nvGraphicFramePr>
        <p:xfrm>
          <a:off x="349062" y="4506654"/>
          <a:ext cx="11573752" cy="210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Преимущества метода и принципы построения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432619" y="1069419"/>
            <a:ext cx="5692877" cy="1204588"/>
            <a:chOff x="0" y="12943"/>
            <a:chExt cx="5692877" cy="120458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0" y="12943"/>
              <a:ext cx="5692877" cy="1204588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 bwMode="auto">
            <a:xfrm>
              <a:off x="58803" y="71746"/>
              <a:ext cx="5575271" cy="10869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Позволяет выявить взаимосвязи </a:t>
              </a:r>
              <a:br>
                <a:rPr lang="ru-RU" sz="2000"/>
              </a:br>
              <a:r>
                <a:rPr lang="ru-RU" sz="2000"/>
                <a:t>между рисками</a:t>
              </a: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432619" y="2383447"/>
            <a:ext cx="5692877" cy="1204588"/>
            <a:chOff x="0" y="1326971"/>
            <a:chExt cx="5692877" cy="1204588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0" y="1326971"/>
              <a:ext cx="5692877" cy="1204588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6"/>
            <p:cNvSpPr txBox="1"/>
            <p:nvPr/>
          </p:nvSpPr>
          <p:spPr bwMode="auto">
            <a:xfrm>
              <a:off x="58803" y="1385774"/>
              <a:ext cx="5575271" cy="10869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Помогает увидеть цепную реакцию </a:t>
              </a:r>
              <a:br>
                <a:rPr lang="ru-RU" sz="2000"/>
              </a:br>
              <a:r>
                <a:rPr lang="ru-RU" sz="2000"/>
                <a:t>от одного риска к другому</a:t>
              </a:r>
              <a:endParaRPr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432619" y="3697475"/>
            <a:ext cx="5692877" cy="1204588"/>
            <a:chOff x="0" y="2640999"/>
            <a:chExt cx="5692877" cy="1204588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0" y="2640999"/>
              <a:ext cx="5692877" cy="1204588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8"/>
            <p:cNvSpPr txBox="1"/>
            <p:nvPr/>
          </p:nvSpPr>
          <p:spPr bwMode="auto">
            <a:xfrm>
              <a:off x="58803" y="2699802"/>
              <a:ext cx="5575271" cy="10869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Упрощает анализ сложных систем </a:t>
              </a:r>
              <a:br>
                <a:rPr lang="ru-RU" sz="2000"/>
              </a:br>
              <a:r>
                <a:rPr lang="ru-RU" sz="2000"/>
                <a:t>и процессов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432619" y="5011504"/>
            <a:ext cx="5692877" cy="1204588"/>
            <a:chOff x="0" y="3955028"/>
            <a:chExt cx="5692877" cy="1204588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0" y="3955028"/>
              <a:ext cx="5692877" cy="1204588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10"/>
            <p:cNvSpPr txBox="1"/>
            <p:nvPr/>
          </p:nvSpPr>
          <p:spPr bwMode="auto">
            <a:xfrm>
              <a:off x="58803" y="4013831"/>
              <a:ext cx="5575271" cy="10869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/>
                <a:t>Когнитивные карты полезны для повышения осведомлённости команды о взаимозависимости процессов и для создания эффективных стратегий управления рисками</a:t>
              </a:r>
              <a:endParaRPr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49605" y="1069419"/>
            <a:ext cx="4433623" cy="51725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Практический пример: когнитивная карта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46620" y="1028318"/>
            <a:ext cx="4907928" cy="5320044"/>
          </a:xfrm>
          <a:prstGeom prst="rect">
            <a:avLst/>
          </a:prstGeom>
        </p:spPr>
      </p:pic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319548" y="1028318"/>
          <a:ext cx="6096000" cy="105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>
            <a:graphicFrameLocks/>
          </p:cNvGraphicFramePr>
          <p:nvPr/>
        </p:nvGraphicFramePr>
        <p:xfrm>
          <a:off x="319548" y="2214732"/>
          <a:ext cx="6096000" cy="413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Практический пример: когнитивная карта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46620" y="1028318"/>
            <a:ext cx="4907928" cy="5320044"/>
          </a:xfrm>
          <a:prstGeom prst="rect">
            <a:avLst/>
          </a:prstGeom>
        </p:spPr>
      </p:pic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432619" y="2113981"/>
          <a:ext cx="6096000" cy="426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 bwMode="auto">
          <a:xfrm>
            <a:off x="432619" y="998369"/>
            <a:ext cx="6096000" cy="1044809"/>
            <a:chOff x="0" y="5031"/>
            <a:chExt cx="6096000" cy="1044809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0" y="5031"/>
              <a:ext cx="6096000" cy="104480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 bwMode="auto">
            <a:xfrm>
              <a:off x="51003" y="56034"/>
              <a:ext cx="5993994" cy="94280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/>
                <a:t>Сценарий:</a:t>
              </a:r>
              <a:r>
                <a:rPr lang="ru-RU" sz="1900"/>
                <a:t> разработка мобильного приложения для интернет-банка с функциями биометрической аутентификации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Изучить основные типы рисков ИТ-проектов</a:t>
            </a:r>
            <a:endParaRPr/>
          </a:p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Разобрать различия рисков иерархического и гибкого планирования: как риск-ориентированные подходы меняются в зависимости от структуры проекта</a:t>
            </a:r>
            <a:endParaRPr/>
          </a:p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Рассмотреть методы идентификации рисков</a:t>
            </a:r>
            <a:endParaRPr/>
          </a:p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Познакомиться с методами анализа рисков и управления ими</a:t>
            </a:r>
            <a:endParaRPr/>
          </a:p>
          <a:p>
            <a:pPr>
              <a:spcAft>
                <a:spcPts val="599"/>
              </a:spcAft>
              <a:buClr>
                <a:schemeClr val="bg2"/>
              </a:buClr>
              <a:defRPr/>
            </a:pPr>
            <a:br>
              <a:rPr lang="ru-RU" sz="1600">
                <a:solidFill>
                  <a:schemeClr val="tx1"/>
                </a:solidFill>
                <a:latin typeface="Arial"/>
              </a:rPr>
            </a:br>
            <a:br>
              <a:rPr lang="ru-RU" sz="1600">
                <a:solidFill>
                  <a:schemeClr val="tx1"/>
                </a:solidFill>
                <a:latin typeface="Arial"/>
              </a:rPr>
            </a:br>
            <a:endParaRPr lang="ru-RU" sz="1600">
              <a:solidFill>
                <a:schemeClr val="tx1"/>
              </a:solidFill>
              <a:latin typeface="Arial"/>
            </a:endParaRPr>
          </a:p>
          <a:p>
            <a:pPr marL="171450" indent="-171450">
              <a:buClr>
                <a:schemeClr val="bg2"/>
              </a:buClr>
              <a:buFont typeface="Arial"/>
              <a:buChar char="+"/>
              <a:defRPr/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/>
              <a:t>Цели занятия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42994"/>
            <a:ext cx="9415914" cy="1181862"/>
          </a:xfrm>
        </p:spPr>
        <p:txBody>
          <a:bodyPr/>
          <a:lstStyle/>
          <a:p>
            <a:pPr>
              <a:defRPr/>
            </a:pPr>
            <a:r>
              <a:rPr lang="ru-RU"/>
              <a:t>Анализ рисков: матрица рисков, сценарный анализ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Матрица рисков: вероятность × влияние</a:t>
            </a:r>
            <a:endParaRPr/>
          </a:p>
        </p:txBody>
      </p:sp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290051" y="1123787"/>
          <a:ext cx="1156765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>
            <a:graphicFrameLocks/>
          </p:cNvGraphicFramePr>
          <p:nvPr/>
        </p:nvGraphicFramePr>
        <p:xfrm>
          <a:off x="422786" y="1997129"/>
          <a:ext cx="5166852" cy="281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>
            <a:graphicFrameLocks/>
          </p:cNvGraphicFramePr>
          <p:nvPr/>
        </p:nvGraphicFramePr>
        <p:xfrm>
          <a:off x="6073876" y="1829113"/>
          <a:ext cx="5783826" cy="297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Схема 6"/>
          <p:cNvGraphicFramePr>
            <a:graphicFrameLocks/>
          </p:cNvGraphicFramePr>
          <p:nvPr/>
        </p:nvGraphicFramePr>
        <p:xfrm>
          <a:off x="422786" y="4807975"/>
          <a:ext cx="11434916" cy="194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Пример матрицы рисков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48283" y="1191451"/>
            <a:ext cx="4807813" cy="5383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2619" y="2315497"/>
            <a:ext cx="5081788" cy="42594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305097" y="1024460"/>
            <a:ext cx="3749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Создание мобильного приложения</a:t>
            </a:r>
            <a:endParaRPr/>
          </a:p>
        </p:txBody>
      </p:sp>
      <p:graphicFrame>
        <p:nvGraphicFramePr>
          <p:cNvPr id="8" name="Схема 7"/>
          <p:cNvGraphicFramePr>
            <a:graphicFrameLocks/>
          </p:cNvGraphicFramePr>
          <p:nvPr/>
        </p:nvGraphicFramePr>
        <p:xfrm>
          <a:off x="57720" y="1109119"/>
          <a:ext cx="6096000" cy="141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Пример матрицы рисков 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t="-1" r="1343" b="4991"/>
          <a:stretch/>
        </p:blipFill>
        <p:spPr bwMode="auto">
          <a:xfrm>
            <a:off x="402966" y="867281"/>
            <a:ext cx="11386067" cy="3925946"/>
          </a:xfrm>
          <a:prstGeom prst="rect">
            <a:avLst/>
          </a:prstGeom>
        </p:spPr>
      </p:pic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432619" y="4793227"/>
          <a:ext cx="6096000" cy="196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Сценарный анализ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363793" y="1047502"/>
          <a:ext cx="11316930" cy="117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363793" y="2425219"/>
          <a:ext cx="11316930" cy="326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Этапы разработки сценариев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290052" y="1135626"/>
          <a:ext cx="11508657" cy="539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Пример сценарного анализа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2352" y="977478"/>
            <a:ext cx="4637520" cy="3122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78129" y="977478"/>
            <a:ext cx="4439265" cy="3117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2352" y="4175579"/>
            <a:ext cx="7611537" cy="252447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44710"/>
          </a:xfrm>
        </p:spPr>
        <p:txBody>
          <a:bodyPr/>
          <a:lstStyle/>
          <a:p>
            <a:pPr>
              <a:defRPr/>
            </a:pPr>
            <a:r>
              <a:rPr lang="ru-RU" sz="2800"/>
              <a:t>Преимущества и ограничения сценарного анализа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884901"/>
            <a:ext cx="10853190" cy="577708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42994"/>
            <a:ext cx="9415914" cy="2363724"/>
          </a:xfrm>
        </p:spPr>
        <p:txBody>
          <a:bodyPr/>
          <a:lstStyle/>
          <a:p>
            <a:pPr>
              <a:defRPr/>
            </a:pPr>
            <a:r>
              <a:rPr lang="ru-RU"/>
              <a:t>Управление рисками: стратегии избежания, минимизации, принятия и передачи рисков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Виды стратегий управления рисками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840658" y="1651819"/>
          <a:ext cx="10589342" cy="395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/>
              <a:t>Вопрос</a:t>
            </a:r>
            <a:endParaRPr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>
                <a:solidFill>
                  <a:schemeClr val="tx1"/>
                </a:solidFill>
              </a:rPr>
              <a:t>Как вы понимаете, что такое риск в ИТ-проектах?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Стратегия избегания (</a:t>
            </a:r>
            <a:r>
              <a:rPr lang="en-GB"/>
              <a:t>Avoidance)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1019283"/>
            <a:ext cx="10288015" cy="54154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Стратегия минимизации (</a:t>
            </a:r>
            <a:r>
              <a:rPr lang="en-GB"/>
              <a:t>Mitigation)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888123"/>
            <a:ext cx="10073148" cy="563738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Стратегия принятия (</a:t>
            </a:r>
            <a:r>
              <a:rPr lang="en-GB"/>
              <a:t>Acceptance)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1018588"/>
            <a:ext cx="11697623" cy="54161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Стратегия передачи (</a:t>
            </a:r>
            <a:r>
              <a:rPr lang="en-GB"/>
              <a:t>Transfer)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794099"/>
            <a:ext cx="8910699" cy="589511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Сравнение стратегий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2903" y="3104059"/>
            <a:ext cx="11779097" cy="3753941"/>
          </a:xfrm>
          <a:prstGeom prst="rect">
            <a:avLst/>
          </a:prstGeom>
        </p:spPr>
      </p:pic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412903" y="647477"/>
          <a:ext cx="11503794" cy="304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Выводы и рекомендации</a:t>
            </a:r>
            <a:endParaRPr/>
          </a:p>
        </p:txBody>
      </p:sp>
      <p:graphicFrame>
        <p:nvGraphicFramePr>
          <p:cNvPr id="6" name="Схема 5"/>
          <p:cNvGraphicFramePr>
            <a:graphicFrameLocks/>
          </p:cNvGraphicFramePr>
          <p:nvPr/>
        </p:nvGraphicFramePr>
        <p:xfrm>
          <a:off x="629481" y="1180238"/>
          <a:ext cx="10874261" cy="530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42994"/>
            <a:ext cx="9415914" cy="1772793"/>
          </a:xfrm>
        </p:spPr>
        <p:txBody>
          <a:bodyPr/>
          <a:lstStyle/>
          <a:p>
            <a:pPr>
              <a:defRPr/>
            </a:pPr>
            <a:r>
              <a:rPr lang="ru-RU"/>
              <a:t>Гибкие (адаптивные) подходы как способ управления рисками неопределённости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/>
              <a:t>Вопрос</a:t>
            </a:r>
            <a:endParaRPr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>
                <a:solidFill>
                  <a:schemeClr val="tx1"/>
                </a:solidFill>
              </a:rPr>
              <a:t>Какие основные принципы </a:t>
            </a:r>
            <a:r>
              <a:rPr lang="en-US">
                <a:solidFill>
                  <a:schemeClr val="tx1"/>
                </a:solidFill>
              </a:rPr>
              <a:t>Agile-</a:t>
            </a:r>
            <a:r>
              <a:rPr lang="ru-RU">
                <a:solidFill>
                  <a:schemeClr val="tx1"/>
                </a:solidFill>
              </a:rPr>
              <a:t>манифеста вы помните?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Основные понятия гибких подходов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467032" y="1209367"/>
          <a:ext cx="11198941" cy="514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738664"/>
          </a:xfrm>
        </p:spPr>
        <p:txBody>
          <a:bodyPr/>
          <a:lstStyle/>
          <a:p>
            <a:pPr>
              <a:defRPr/>
            </a:pPr>
            <a:r>
              <a:rPr lang="ru-RU"/>
              <a:t>Управление неопределённостью через гибкие подходы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1198571"/>
            <a:ext cx="9799537" cy="52361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Основные понятия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32619" y="1210249"/>
            <a:ext cx="10519160" cy="1191462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00"/>
                </a:solidFill>
                <a:ea typeface="Arial"/>
                <a:cs typeface="Arial"/>
              </a:rPr>
              <a:t>Риск</a:t>
            </a:r>
            <a:r>
              <a:rPr lang="ru-RU" sz="1800">
                <a:solidFill>
                  <a:srgbClr val="000000"/>
                </a:solidFill>
                <a:ea typeface="Arial"/>
                <a:cs typeface="Arial"/>
              </a:rPr>
              <a:t> — это событие или условие, которое может негативно или позитивно повлиять на проект,          если оно произойд</a:t>
            </a:r>
            <a:r>
              <a:rPr lang="ru-RU">
                <a:solidFill>
                  <a:srgbClr val="000000"/>
                </a:solidFill>
                <a:ea typeface="Arial"/>
                <a:cs typeface="Arial"/>
              </a:rPr>
              <a:t>ё</a:t>
            </a:r>
            <a:r>
              <a:rPr lang="ru-RU" sz="1800">
                <a:solidFill>
                  <a:srgbClr val="000000"/>
                </a:solidFill>
                <a:ea typeface="Arial"/>
                <a:cs typeface="Arial"/>
              </a:rPr>
              <a:t>т</a:t>
            </a: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32619" y="2671775"/>
            <a:ext cx="10519160" cy="1191463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800" b="1" i="0">
              <a:solidFill>
                <a:schemeClr val="tx1"/>
              </a:solidFill>
              <a:ea typeface="Arial"/>
              <a:cs typeface="Arial"/>
            </a:endParaRPr>
          </a:p>
          <a:p>
            <a:pPr>
              <a:defRPr/>
            </a:pPr>
            <a:endParaRPr lang="ru-RU" b="1">
              <a:solidFill>
                <a:schemeClr val="tx1"/>
              </a:solidFill>
              <a:ea typeface="Arial"/>
              <a:cs typeface="Arial"/>
            </a:endParaRPr>
          </a:p>
          <a:p>
            <a:pPr>
              <a:defRPr/>
            </a:pPr>
            <a:endParaRPr lang="ru-RU" sz="1800" b="1" i="0">
              <a:solidFill>
                <a:schemeClr val="tx1"/>
              </a:solidFill>
              <a:ea typeface="Arial"/>
              <a:cs typeface="Arial"/>
            </a:endParaRPr>
          </a:p>
          <a:p>
            <a:pPr>
              <a:defRPr/>
            </a:pPr>
            <a:r>
              <a:rPr lang="ru-RU" sz="1800" b="1" i="0">
                <a:solidFill>
                  <a:schemeClr val="tx1"/>
                </a:solidFill>
                <a:ea typeface="Arial"/>
                <a:cs typeface="Arial"/>
              </a:rPr>
              <a:t>Управление </a:t>
            </a:r>
            <a:r>
              <a:rPr lang="ru-RU" sz="1800" b="1">
                <a:solidFill>
                  <a:schemeClr val="tx1"/>
                </a:solidFill>
                <a:ea typeface="Arial"/>
                <a:cs typeface="Arial"/>
              </a:rPr>
              <a:t>рисками</a:t>
            </a:r>
            <a:r>
              <a:rPr lang="ru-RU" sz="1800">
                <a:solidFill>
                  <a:schemeClr val="tx1"/>
                </a:solidFill>
                <a:ea typeface="Arial"/>
                <a:cs typeface="Arial"/>
              </a:rPr>
              <a:t> — это процесс выявления, анализа и реагирования на риски проекта     с целью минимизации их негативного влияния на цели проекта</a:t>
            </a:r>
            <a:endParaRPr lang="ru-RU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ru-RU" sz="1800" b="0" i="0">
              <a:solidFill>
                <a:schemeClr val="tx1"/>
              </a:solidFill>
              <a:ea typeface="Arial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endParaRPr lang="ru-RU">
              <a:solidFill>
                <a:schemeClr val="tx1"/>
              </a:solidFill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32619" y="4133302"/>
            <a:ext cx="10519160" cy="1191462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800" b="1">
              <a:solidFill>
                <a:srgbClr val="000000"/>
              </a:solidFill>
              <a:ea typeface="Arial"/>
              <a:cs typeface="Arial"/>
            </a:endParaRPr>
          </a:p>
          <a:p>
            <a:pPr>
              <a:defRPr/>
            </a:pPr>
            <a:r>
              <a:rPr lang="ru-RU" sz="1800" b="1">
                <a:solidFill>
                  <a:srgbClr val="000000"/>
                </a:solidFill>
                <a:ea typeface="Arial"/>
                <a:cs typeface="Arial"/>
              </a:rPr>
              <a:t>Риск-менеджмент в ИТ-проектах</a:t>
            </a:r>
            <a:r>
              <a:rPr lang="ru-RU" sz="1800">
                <a:solidFill>
                  <a:srgbClr val="000000"/>
                </a:solidFill>
                <a:ea typeface="Arial"/>
                <a:cs typeface="Arial"/>
              </a:rPr>
              <a:t> — совокупность методов и инструментов, направленных    на управление техническими, операционными, финансовыми, правовыми и кадровыми рисками, характерными для ИТ-проектов</a:t>
            </a:r>
            <a:endParaRPr lang="ru-RU"/>
          </a:p>
          <a:p>
            <a:pPr marL="0" algn="l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Управление изменениями требований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275303" y="1061884"/>
          <a:ext cx="11434916" cy="530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44710"/>
          </a:xfrm>
        </p:spPr>
        <p:txBody>
          <a:bodyPr/>
          <a:lstStyle/>
          <a:p>
            <a:pPr>
              <a:defRPr/>
            </a:pPr>
            <a:r>
              <a:rPr lang="ru-RU" sz="2800"/>
              <a:t>Инструменты и практики управления рисками в </a:t>
            </a:r>
            <a:r>
              <a:rPr lang="en-GB" sz="2800"/>
              <a:t>Agile</a:t>
            </a:r>
            <a:endParaRPr lang="ru-RU" sz="2800"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442840" y="1742080"/>
            <a:ext cx="2033510" cy="718053"/>
            <a:chOff x="5304" y="945666"/>
            <a:chExt cx="2033510" cy="718053"/>
          </a:xfrm>
          <a:solidFill>
            <a:schemeClr val="accent5"/>
          </a:solidFill>
        </p:grpSpPr>
        <p:sp>
          <p:nvSpPr>
            <p:cNvPr id="31" name="Прямоугольник 30"/>
            <p:cNvSpPr/>
            <p:nvPr/>
          </p:nvSpPr>
          <p:spPr bwMode="auto">
            <a:xfrm>
              <a:off x="5304" y="945666"/>
              <a:ext cx="2033510" cy="718053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 bwMode="auto">
            <a:xfrm>
              <a:off x="5304" y="945666"/>
              <a:ext cx="2033510" cy="71805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>
                  <a:solidFill>
                    <a:schemeClr val="tx1"/>
                  </a:solidFill>
                </a:rPr>
                <a:t>Бэклог и приоритизация задач</a:t>
              </a:r>
              <a:endParaRPr lang="ru-RU" sz="15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442840" y="2460133"/>
            <a:ext cx="2033510" cy="2655787"/>
            <a:chOff x="5304" y="1663719"/>
            <a:chExt cx="2033510" cy="2655787"/>
          </a:xfrm>
        </p:grpSpPr>
        <p:sp>
          <p:nvSpPr>
            <p:cNvPr id="29" name="Прямоугольник 28"/>
            <p:cNvSpPr/>
            <p:nvPr/>
          </p:nvSpPr>
          <p:spPr bwMode="auto">
            <a:xfrm>
              <a:off x="5304" y="1663719"/>
              <a:ext cx="2033510" cy="2655787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/>
            <p:cNvSpPr txBox="1"/>
            <p:nvPr/>
          </p:nvSpPr>
          <p:spPr bwMode="auto">
            <a:xfrm>
              <a:off x="5304" y="1663719"/>
              <a:ext cx="2033510" cy="265578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Владелец продукта организует задачи в список, где самые важные находятся сверху. Это снижает риск работы над менее приоритетными элементами</a:t>
              </a:r>
              <a:endParaRPr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2761042" y="1742080"/>
            <a:ext cx="2033510" cy="718053"/>
            <a:chOff x="2323506" y="945666"/>
            <a:chExt cx="2033510" cy="718053"/>
          </a:xfrm>
          <a:solidFill>
            <a:schemeClr val="accent6"/>
          </a:solidFill>
        </p:grpSpPr>
        <p:sp>
          <p:nvSpPr>
            <p:cNvPr id="27" name="Прямоугольник 26"/>
            <p:cNvSpPr/>
            <p:nvPr/>
          </p:nvSpPr>
          <p:spPr bwMode="auto">
            <a:xfrm>
              <a:off x="2323506" y="945666"/>
              <a:ext cx="2033510" cy="718053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17059"/>
                <a:alphaOff val="0"/>
              </a:schemeClr>
            </a:lnRef>
            <a:fillRef idx="1">
              <a:schemeClr val="accent3">
                <a:hueOff val="0"/>
                <a:satOff val="0"/>
                <a:lumOff val="-17059"/>
                <a:alphaOff val="0"/>
              </a:schemeClr>
            </a:fillRef>
            <a:effectRef idx="0">
              <a:schemeClr val="accent3">
                <a:hueOff val="0"/>
                <a:satOff val="0"/>
                <a:lumOff val="-17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 bwMode="auto">
            <a:xfrm>
              <a:off x="2323506" y="945666"/>
              <a:ext cx="2033510" cy="71805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>
                  <a:solidFill>
                    <a:schemeClr val="tx1"/>
                  </a:solidFill>
                </a:rPr>
                <a:t>Канбан-доски</a:t>
              </a:r>
              <a:r>
                <a:rPr lang="ru-RU" sz="1500">
                  <a:solidFill>
                    <a:schemeClr val="tx1"/>
                  </a:solidFill>
                </a:rPr>
                <a:t> 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2761042" y="2460133"/>
            <a:ext cx="2033510" cy="2655787"/>
            <a:chOff x="2323506" y="1663719"/>
            <a:chExt cx="2033510" cy="2655787"/>
          </a:xfrm>
        </p:grpSpPr>
        <p:sp>
          <p:nvSpPr>
            <p:cNvPr id="25" name="Прямоугольник 24"/>
            <p:cNvSpPr/>
            <p:nvPr/>
          </p:nvSpPr>
          <p:spPr bwMode="auto">
            <a:xfrm>
              <a:off x="2323506" y="1663719"/>
              <a:ext cx="2033510" cy="2655787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2898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289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289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/>
            <p:cNvSpPr txBox="1"/>
            <p:nvPr/>
          </p:nvSpPr>
          <p:spPr bwMode="auto">
            <a:xfrm>
              <a:off x="2323506" y="1663719"/>
              <a:ext cx="2033510" cy="265578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Визуализация задач помогает быстро выявлять блокирующие факторы и устранять их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5079245" y="1742080"/>
            <a:ext cx="2033510" cy="718053"/>
            <a:chOff x="4641708" y="945666"/>
            <a:chExt cx="2033510" cy="718053"/>
          </a:xfrm>
          <a:solidFill>
            <a:schemeClr val="bg2"/>
          </a:solidFill>
        </p:grpSpPr>
        <p:sp>
          <p:nvSpPr>
            <p:cNvPr id="23" name="Прямоугольник 22"/>
            <p:cNvSpPr/>
            <p:nvPr/>
          </p:nvSpPr>
          <p:spPr bwMode="auto">
            <a:xfrm>
              <a:off x="4641708" y="945666"/>
              <a:ext cx="2033510" cy="718053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34117"/>
                <a:alphaOff val="0"/>
              </a:schemeClr>
            </a:lnRef>
            <a:fillRef idx="1">
              <a:schemeClr val="accent3">
                <a:hueOff val="0"/>
                <a:satOff val="0"/>
                <a:lumOff val="-34117"/>
                <a:alphaOff val="0"/>
              </a:schemeClr>
            </a:fillRef>
            <a:effectRef idx="0">
              <a:schemeClr val="accent3">
                <a:hueOff val="0"/>
                <a:satOff val="0"/>
                <a:lumOff val="-3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 bwMode="auto">
            <a:xfrm>
              <a:off x="4641708" y="945666"/>
              <a:ext cx="2033510" cy="71805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Скрам-церемонии</a:t>
              </a:r>
              <a:endParaRPr lang="ru-RU" sz="1500"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5079245" y="2460133"/>
            <a:ext cx="2033510" cy="2655787"/>
            <a:chOff x="4641708" y="1663719"/>
            <a:chExt cx="2033510" cy="2655787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4641708" y="1663719"/>
              <a:ext cx="2033510" cy="2655787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5796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579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579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 bwMode="auto">
            <a:xfrm>
              <a:off x="4641708" y="1663719"/>
              <a:ext cx="2033510" cy="265578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500" b="1"/>
                <a:t>Планирование спринта </a:t>
              </a:r>
              <a:r>
                <a:rPr lang="ru-RU" sz="1500" b="0"/>
                <a:t>п</a:t>
              </a:r>
              <a:r>
                <a:rPr lang="ru-RU" sz="1500"/>
                <a:t>озволяет уточнить задачи и спрогнозировать выполнение.</a:t>
              </a:r>
              <a:endParaRPr/>
            </a:p>
            <a:p>
              <a:pPr marL="114300" lvl="1" indent="-114300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1500" b="1"/>
                <a:t>Ретроспективы </a:t>
              </a:r>
              <a:r>
                <a:rPr lang="ru-RU" sz="1500" b="0"/>
                <a:t>п</a:t>
              </a:r>
              <a:r>
                <a:rPr lang="ru-RU" sz="1500"/>
                <a:t>омогают выявить, что пошло не так, </a:t>
              </a:r>
              <a:br>
                <a:rPr lang="ru-RU" sz="1500"/>
              </a:br>
              <a:r>
                <a:rPr lang="ru-RU" sz="1500"/>
                <a:t>и снизить вероятность повторения ошибок</a:t>
              </a:r>
              <a:endParaRPr/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7397447" y="1742080"/>
            <a:ext cx="2033510" cy="718053"/>
            <a:chOff x="6959911" y="945666"/>
            <a:chExt cx="2033510" cy="718053"/>
          </a:xfrm>
          <a:solidFill>
            <a:schemeClr val="accent1"/>
          </a:solidFill>
        </p:grpSpPr>
        <p:sp>
          <p:nvSpPr>
            <p:cNvPr id="19" name="Прямоугольник 18"/>
            <p:cNvSpPr/>
            <p:nvPr/>
          </p:nvSpPr>
          <p:spPr bwMode="auto">
            <a:xfrm>
              <a:off x="6959911" y="945666"/>
              <a:ext cx="2033510" cy="718053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51175"/>
                <a:alphaOff val="0"/>
              </a:schemeClr>
            </a:lnRef>
            <a:fillRef idx="1">
              <a:schemeClr val="accent3">
                <a:hueOff val="0"/>
                <a:satOff val="0"/>
                <a:lumOff val="-51175"/>
                <a:alphaOff val="0"/>
              </a:schemeClr>
            </a:fillRef>
            <a:effectRef idx="0">
              <a:schemeClr val="accent3">
                <a:hueOff val="0"/>
                <a:satOff val="0"/>
                <a:lumOff val="-511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 bwMode="auto">
            <a:xfrm>
              <a:off x="6959911" y="945666"/>
              <a:ext cx="2033510" cy="71805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Частые релизы</a:t>
              </a:r>
              <a:r>
                <a:rPr lang="ru-RU" sz="1500"/>
                <a:t> </a:t>
              </a:r>
              <a:endParaRPr/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7397447" y="2460133"/>
            <a:ext cx="2033510" cy="2655787"/>
            <a:chOff x="6959911" y="1663719"/>
            <a:chExt cx="2033510" cy="2655787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6959911" y="1663719"/>
              <a:ext cx="2033510" cy="2655787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8694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869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869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 bwMode="auto">
            <a:xfrm>
              <a:off x="6959911" y="1663719"/>
              <a:ext cx="2033510" cy="265578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Сокращение времени между релизами позволяет минимизировать риски, связанные с длительным циклом разработки</a:t>
              </a:r>
              <a:endParaRPr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9715648" y="1742080"/>
            <a:ext cx="2033510" cy="718053"/>
            <a:chOff x="9278113" y="945666"/>
            <a:chExt cx="2033510" cy="718053"/>
          </a:xfrm>
          <a:solidFill>
            <a:schemeClr val="accent2"/>
          </a:solidFill>
        </p:grpSpPr>
        <p:sp>
          <p:nvSpPr>
            <p:cNvPr id="15" name="Прямоугольник 14"/>
            <p:cNvSpPr/>
            <p:nvPr/>
          </p:nvSpPr>
          <p:spPr bwMode="auto">
            <a:xfrm>
              <a:off x="9278113" y="945666"/>
              <a:ext cx="2033510" cy="718053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68234"/>
                <a:alphaOff val="0"/>
              </a:schemeClr>
            </a:lnRef>
            <a:fillRef idx="1">
              <a:schemeClr val="accent3">
                <a:hueOff val="0"/>
                <a:satOff val="0"/>
                <a:lumOff val="-68234"/>
                <a:alphaOff val="0"/>
              </a:schemeClr>
            </a:fillRef>
            <a:effectRef idx="0">
              <a:schemeClr val="accent3">
                <a:hueOff val="0"/>
                <a:satOff val="0"/>
                <a:lumOff val="-682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 bwMode="auto">
            <a:xfrm>
              <a:off x="9278113" y="945666"/>
              <a:ext cx="2033510" cy="71805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Диаграммы сгорания</a:t>
              </a:r>
              <a:endParaRPr lang="ru-RU" sz="1500"/>
            </a:p>
          </p:txBody>
        </p:sp>
      </p:grpSp>
      <p:grpSp>
        <p:nvGrpSpPr>
          <p:cNvPr id="12" name="Группа 11"/>
          <p:cNvGrpSpPr/>
          <p:nvPr/>
        </p:nvGrpSpPr>
        <p:grpSpPr bwMode="auto">
          <a:xfrm>
            <a:off x="9715648" y="2460133"/>
            <a:ext cx="2033510" cy="2655787"/>
            <a:chOff x="9278113" y="1663719"/>
            <a:chExt cx="2033510" cy="2655787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9278113" y="1663719"/>
              <a:ext cx="2033510" cy="2655787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 bwMode="auto">
            <a:xfrm>
              <a:off x="9278113" y="1663719"/>
              <a:ext cx="2033510" cy="265578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Отображение оставшейся работы визуализирует прогресс и помогает своевременно заметить отклонения</a:t>
              </a:r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689420"/>
          </a:xfrm>
        </p:spPr>
        <p:txBody>
          <a:bodyPr/>
          <a:lstStyle/>
          <a:p>
            <a:pPr>
              <a:defRPr/>
            </a:pPr>
            <a:r>
              <a:rPr lang="ru-RU" sz="2800"/>
              <a:t>Примеры использования гибких подходов </a:t>
            </a:r>
            <a:br>
              <a:rPr lang="ru-RU" sz="2800"/>
            </a:br>
            <a:r>
              <a:rPr lang="ru-RU" sz="2800"/>
              <a:t>для управления рисками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629481" y="1443840"/>
          <a:ext cx="11110235" cy="497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738664"/>
          </a:xfrm>
        </p:spPr>
        <p:txBody>
          <a:bodyPr/>
          <a:lstStyle/>
          <a:p>
            <a:pPr>
              <a:defRPr/>
            </a:pPr>
            <a:r>
              <a:rPr lang="ru-RU"/>
              <a:t>Преимущества и ограничения гибких подходов в управлении рисками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629481" y="1179048"/>
          <a:ext cx="11080738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>
                <a:solidFill>
                  <a:schemeClr val="bg2"/>
                </a:solidFill>
                <a:latin typeface="Arial"/>
              </a:rPr>
              <a:t>Сегодня мы</a:t>
            </a:r>
            <a:r>
              <a:rPr lang="ru-RU" sz="1600" b="1">
                <a:solidFill>
                  <a:schemeClr val="bg2"/>
                </a:solidFill>
                <a:latin typeface="Arial"/>
              </a:rPr>
              <a:t>:</a:t>
            </a:r>
            <a:endParaRPr/>
          </a:p>
          <a:p>
            <a:pPr marL="283464" indent="-283464">
              <a:spcAft>
                <a:spcPts val="599"/>
              </a:spcAft>
              <a:buClr>
                <a:schemeClr val="bg2"/>
              </a:buClr>
              <a:buSzPts val="1600"/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rgbClr val="03182B"/>
                </a:solidFill>
                <a:ea typeface="Arial"/>
                <a:cs typeface="Arial"/>
              </a:rPr>
              <a:t>изучили основные типы рисков ИТ-проектов</a:t>
            </a:r>
            <a:endParaRPr/>
          </a:p>
          <a:p>
            <a:pPr marL="283464" indent="-283464">
              <a:spcAft>
                <a:spcPts val="599"/>
              </a:spcAft>
              <a:buClr>
                <a:schemeClr val="bg2"/>
              </a:buClr>
              <a:buSzPts val="1600"/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rgbClr val="03182B"/>
                </a:solidFill>
                <a:ea typeface="Arial"/>
                <a:cs typeface="Arial"/>
              </a:rPr>
              <a:t>разобрали различия рисков иерархического и гибкого планирования: как риск-ориентированные подходы меняются в зависимости от структуры проекта</a:t>
            </a:r>
            <a:endParaRPr/>
          </a:p>
          <a:p>
            <a:pPr marL="283464" indent="-283464">
              <a:spcAft>
                <a:spcPts val="599"/>
              </a:spcAft>
              <a:buClr>
                <a:schemeClr val="bg2"/>
              </a:buClr>
              <a:buSzPts val="1600"/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rgbClr val="03182B"/>
                </a:solidFill>
                <a:ea typeface="Arial"/>
                <a:cs typeface="Arial"/>
              </a:rPr>
              <a:t>рассмотрели методы идентификации рисков</a:t>
            </a:r>
            <a:endParaRPr/>
          </a:p>
          <a:p>
            <a:pPr marL="283464" indent="-283464">
              <a:spcAft>
                <a:spcPts val="599"/>
              </a:spcAft>
              <a:buClr>
                <a:schemeClr val="bg2"/>
              </a:buClr>
              <a:buSzPts val="1600"/>
              <a:buFont typeface="Системный шрифт, обычный"/>
              <a:buChar char="+"/>
              <a:defRPr/>
            </a:pPr>
            <a:r>
              <a:rPr lang="ru-RU" sz="1600">
                <a:solidFill>
                  <a:srgbClr val="03182B"/>
                </a:solidFill>
                <a:ea typeface="Arial"/>
                <a:cs typeface="Arial"/>
              </a:rPr>
              <a:t>познакомились с методами анализа рисков и управления ими</a:t>
            </a:r>
            <a:endParaRPr/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/>
              <a:t>Итоги занятия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/>
              <a:t>Рефлексия</a:t>
            </a:r>
            <a:endParaRPr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 узнали нового? </a:t>
            </a:r>
            <a:endParaRPr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 изменилось? Раньше я думал(а), что…, а теперь…</a:t>
            </a:r>
            <a:endParaRPr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 вопросы остались?</a:t>
            </a:r>
            <a:endParaRPr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42994"/>
            <a:ext cx="9415914" cy="1181862"/>
          </a:xfrm>
        </p:spPr>
        <p:txBody>
          <a:bodyPr/>
          <a:lstStyle/>
          <a:p>
            <a:pPr>
              <a:defRPr/>
            </a:pPr>
            <a:r>
              <a:rPr lang="ru-RU"/>
              <a:t>Основные типы рисков </a:t>
            </a:r>
            <a:br>
              <a:rPr lang="ru-RU"/>
            </a:br>
            <a:r>
              <a:rPr lang="ru-RU"/>
              <a:t>ИТ-проектов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Классификация рисков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0379" y="920645"/>
            <a:ext cx="9373908" cy="5839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Примеры рисков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347215" y="1101966"/>
            <a:ext cx="2585139" cy="489600"/>
            <a:chOff x="4299" y="189194"/>
            <a:chExt cx="2585139" cy="489600"/>
          </a:xfrm>
          <a:solidFill>
            <a:schemeClr val="accent6"/>
          </a:solidFill>
        </p:grpSpPr>
        <p:sp>
          <p:nvSpPr>
            <p:cNvPr id="26" name="Прямоугольник 25"/>
            <p:cNvSpPr/>
            <p:nvPr/>
          </p:nvSpPr>
          <p:spPr bwMode="auto">
            <a:xfrm>
              <a:off x="4299" y="189194"/>
              <a:ext cx="2585139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 bwMode="auto">
            <a:xfrm>
              <a:off x="4299" y="189194"/>
              <a:ext cx="2585139" cy="48960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b="1" dirty="0"/>
                <a:t>Технический риск</a:t>
              </a:r>
              <a:endParaRPr lang="ru-RU" sz="1700" dirty="0"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347215" y="1591566"/>
            <a:ext cx="2585139" cy="1837434"/>
            <a:chOff x="4299" y="678794"/>
            <a:chExt cx="2585139" cy="1837434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4299" y="678794"/>
              <a:ext cx="2585139" cy="1837434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 bwMode="auto">
            <a:xfrm>
              <a:off x="4299" y="678794"/>
              <a:ext cx="2585139" cy="183743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46038" lvl="1" indent="-23813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/>
                <a:t>В одном из проектов по внедрению ERP-системы технический сбой в интеграции с существующими системами привёл </a:t>
              </a:r>
              <a:br>
                <a:rPr lang="ru-RU" sz="1400"/>
              </a:br>
              <a:r>
                <a:rPr lang="ru-RU" sz="1400"/>
                <a:t>к остановке бизнес-процессов на неделю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3294274" y="1101966"/>
            <a:ext cx="2585139" cy="489600"/>
            <a:chOff x="2951358" y="189194"/>
            <a:chExt cx="2585139" cy="489600"/>
          </a:xfrm>
          <a:solidFill>
            <a:schemeClr val="bg2"/>
          </a:solidFill>
        </p:grpSpPr>
        <p:sp>
          <p:nvSpPr>
            <p:cNvPr id="22" name="Прямоугольник 21"/>
            <p:cNvSpPr/>
            <p:nvPr/>
          </p:nvSpPr>
          <p:spPr bwMode="auto">
            <a:xfrm>
              <a:off x="2951358" y="189194"/>
              <a:ext cx="2585139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22745"/>
                <a:alphaOff val="0"/>
              </a:schemeClr>
            </a:lnRef>
            <a:fillRef idx="1">
              <a:schemeClr val="accent3">
                <a:hueOff val="0"/>
                <a:satOff val="0"/>
                <a:lumOff val="-22745"/>
                <a:alphaOff val="0"/>
              </a:schemeClr>
            </a:fillRef>
            <a:effectRef idx="0">
              <a:schemeClr val="accent3">
                <a:hueOff val="0"/>
                <a:satOff val="0"/>
                <a:lumOff val="-2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 bwMode="auto">
            <a:xfrm>
              <a:off x="2951358" y="189194"/>
              <a:ext cx="2585139" cy="489600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b="1"/>
                <a:t>Операционный риск</a:t>
              </a:r>
              <a:endParaRPr lang="ru-RU" sz="1700"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3294274" y="1591566"/>
            <a:ext cx="2585139" cy="1837434"/>
            <a:chOff x="2951358" y="678794"/>
            <a:chExt cx="2585139" cy="1837434"/>
          </a:xfrm>
        </p:grpSpPr>
        <p:sp>
          <p:nvSpPr>
            <p:cNvPr id="20" name="Прямоугольник 19"/>
            <p:cNvSpPr/>
            <p:nvPr/>
          </p:nvSpPr>
          <p:spPr bwMode="auto">
            <a:xfrm>
              <a:off x="2951358" y="678794"/>
              <a:ext cx="2585139" cy="1837434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3864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386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38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 bwMode="auto">
            <a:xfrm>
              <a:off x="2951358" y="678794"/>
              <a:ext cx="2585139" cy="183743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46038" lvl="1" algn="l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/>
                <a:t>Логистические проблемы при поставке серверного оборудования задержали запуск дата-центра</a:t>
              </a:r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6241333" y="1101966"/>
            <a:ext cx="2585139" cy="489600"/>
            <a:chOff x="5898417" y="189194"/>
            <a:chExt cx="2585139" cy="489600"/>
          </a:xfrm>
          <a:solidFill>
            <a:schemeClr val="accent1"/>
          </a:solidFill>
        </p:grpSpPr>
        <p:sp>
          <p:nvSpPr>
            <p:cNvPr id="18" name="Прямоугольник 17"/>
            <p:cNvSpPr/>
            <p:nvPr/>
          </p:nvSpPr>
          <p:spPr bwMode="auto">
            <a:xfrm>
              <a:off x="5898417" y="189194"/>
              <a:ext cx="2585139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45489"/>
                <a:alphaOff val="0"/>
              </a:schemeClr>
            </a:lnRef>
            <a:fillRef idx="1">
              <a:schemeClr val="accent3">
                <a:hueOff val="0"/>
                <a:satOff val="0"/>
                <a:lumOff val="-45489"/>
                <a:alphaOff val="0"/>
              </a:schemeClr>
            </a:fillRef>
            <a:effectRef idx="0">
              <a:schemeClr val="accent3">
                <a:hueOff val="0"/>
                <a:satOff val="0"/>
                <a:lumOff val="-454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 bwMode="auto">
            <a:xfrm>
              <a:off x="5898417" y="189194"/>
              <a:ext cx="2585139" cy="489600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b="1"/>
                <a:t>Финансовый риск</a:t>
              </a:r>
              <a:endParaRPr lang="ru-RU" sz="1700"/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6241333" y="1591566"/>
            <a:ext cx="2585139" cy="1837434"/>
            <a:chOff x="5898417" y="678794"/>
            <a:chExt cx="2585139" cy="1837434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5898417" y="678794"/>
              <a:ext cx="2585139" cy="1837434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7728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772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77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 bwMode="auto">
            <a:xfrm>
              <a:off x="5898417" y="678794"/>
              <a:ext cx="2585139" cy="183743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46038" lvl="1" algn="l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/>
                <a:t>Перерасход  бюджета в результате недооценки объёма работы на этапе планирования.</a:t>
              </a:r>
              <a:endParaRPr/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9188393" y="1101966"/>
            <a:ext cx="2585139" cy="489600"/>
            <a:chOff x="8845477" y="189194"/>
            <a:chExt cx="2585139" cy="489600"/>
          </a:xfrm>
          <a:solidFill>
            <a:schemeClr val="accent2"/>
          </a:solidFill>
        </p:grpSpPr>
        <p:sp>
          <p:nvSpPr>
            <p:cNvPr id="14" name="Прямоугольник 13"/>
            <p:cNvSpPr/>
            <p:nvPr/>
          </p:nvSpPr>
          <p:spPr bwMode="auto">
            <a:xfrm>
              <a:off x="8845477" y="189194"/>
              <a:ext cx="2585139" cy="489600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68234"/>
                <a:alphaOff val="0"/>
              </a:schemeClr>
            </a:lnRef>
            <a:fillRef idx="1">
              <a:schemeClr val="accent3">
                <a:hueOff val="0"/>
                <a:satOff val="0"/>
                <a:lumOff val="-68234"/>
                <a:alphaOff val="0"/>
              </a:schemeClr>
            </a:fillRef>
            <a:effectRef idx="0">
              <a:schemeClr val="accent3">
                <a:hueOff val="0"/>
                <a:satOff val="0"/>
                <a:lumOff val="-682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 bwMode="auto">
            <a:xfrm>
              <a:off x="8845477" y="189194"/>
              <a:ext cx="2585139" cy="489600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b="1"/>
                <a:t>Правовой риск</a:t>
              </a:r>
              <a:endParaRPr lang="ru-RU" sz="1700"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9188393" y="1591566"/>
            <a:ext cx="2585139" cy="1837434"/>
            <a:chOff x="8845477" y="678794"/>
            <a:chExt cx="2585139" cy="1837434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8845477" y="678794"/>
              <a:ext cx="2585139" cy="1837434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 bwMode="auto">
            <a:xfrm>
              <a:off x="8845477" y="678794"/>
              <a:ext cx="2585139" cy="183743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46038" lvl="1" algn="l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/>
                <a:t>Нарушение требований закона    </a:t>
              </a:r>
              <a:r>
                <a:rPr lang="ru-RU" sz="1700">
                  <a:solidFill>
                    <a:schemeClr val="tx1"/>
                  </a:solidFill>
                </a:rPr>
                <a:t>«</a:t>
              </a:r>
              <a:r>
                <a:rPr lang="ru-RU" sz="1600" b="1" i="0">
                  <a:solidFill>
                    <a:schemeClr val="tx1"/>
                  </a:solidFill>
                </a:rPr>
                <a:t>О персональных данных» </a:t>
              </a:r>
              <a:r>
                <a:rPr lang="ru-RU" sz="1700"/>
                <a:t>привело        к штрафам</a:t>
              </a:r>
              <a:endParaRPr/>
            </a:p>
          </p:txBody>
        </p:sp>
      </p:grpSp>
      <p:grpSp>
        <p:nvGrpSpPr>
          <p:cNvPr id="28" name="Группа 27"/>
          <p:cNvGrpSpPr/>
          <p:nvPr/>
        </p:nvGrpSpPr>
        <p:grpSpPr bwMode="auto">
          <a:xfrm>
            <a:off x="342923" y="3663245"/>
            <a:ext cx="2585139" cy="782756"/>
            <a:chOff x="7" y="0"/>
            <a:chExt cx="2585139" cy="782756"/>
          </a:xfrm>
          <a:solidFill>
            <a:schemeClr val="accent6"/>
          </a:solidFill>
        </p:grpSpPr>
        <p:sp>
          <p:nvSpPr>
            <p:cNvPr id="50" name="Прямоугольник 49"/>
            <p:cNvSpPr/>
            <p:nvPr/>
          </p:nvSpPr>
          <p:spPr bwMode="auto">
            <a:xfrm>
              <a:off x="7" y="0"/>
              <a:ext cx="2585139" cy="782756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TextBox 50"/>
            <p:cNvSpPr txBox="1"/>
            <p:nvPr/>
          </p:nvSpPr>
          <p:spPr bwMode="auto">
            <a:xfrm>
              <a:off x="7" y="0"/>
              <a:ext cx="2585139" cy="782756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 dirty="0"/>
                <a:t>Кадровый риск</a:t>
              </a:r>
              <a:endParaRPr lang="ru-RU" sz="1800" dirty="0"/>
            </a:p>
          </p:txBody>
        </p:sp>
      </p:grpSp>
      <p:grpSp>
        <p:nvGrpSpPr>
          <p:cNvPr id="29" name="Группа 28"/>
          <p:cNvGrpSpPr/>
          <p:nvPr/>
        </p:nvGrpSpPr>
        <p:grpSpPr bwMode="auto">
          <a:xfrm>
            <a:off x="347215" y="4360166"/>
            <a:ext cx="2585139" cy="2074542"/>
            <a:chOff x="4299" y="592054"/>
            <a:chExt cx="2585139" cy="2074542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4299" y="592054"/>
              <a:ext cx="2585139" cy="2074542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TextBox 48"/>
            <p:cNvSpPr txBox="1"/>
            <p:nvPr/>
          </p:nvSpPr>
          <p:spPr bwMode="auto">
            <a:xfrm>
              <a:off x="4299" y="592054"/>
              <a:ext cx="2585139" cy="207454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46038" lvl="1" indent="1270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/>
                <a:t>Ключевой разработчик покинул проект на стадии критического релиза, что вызвало задержку сроков</a:t>
              </a:r>
              <a:endParaRPr/>
            </a:p>
          </p:txBody>
        </p:sp>
      </p:grpSp>
      <p:grpSp>
        <p:nvGrpSpPr>
          <p:cNvPr id="30" name="Группа 29"/>
          <p:cNvGrpSpPr/>
          <p:nvPr/>
        </p:nvGrpSpPr>
        <p:grpSpPr bwMode="auto">
          <a:xfrm>
            <a:off x="3289983" y="3663245"/>
            <a:ext cx="2585139" cy="782756"/>
            <a:chOff x="2947067" y="0"/>
            <a:chExt cx="2585139" cy="782756"/>
          </a:xfrm>
          <a:solidFill>
            <a:schemeClr val="bg2"/>
          </a:solidFill>
        </p:grpSpPr>
        <p:sp>
          <p:nvSpPr>
            <p:cNvPr id="46" name="Прямоугольник 45"/>
            <p:cNvSpPr/>
            <p:nvPr/>
          </p:nvSpPr>
          <p:spPr bwMode="auto">
            <a:xfrm>
              <a:off x="2947067" y="0"/>
              <a:ext cx="2585139" cy="782756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22745"/>
                <a:alphaOff val="0"/>
              </a:schemeClr>
            </a:lnRef>
            <a:fillRef idx="1">
              <a:schemeClr val="accent3">
                <a:hueOff val="0"/>
                <a:satOff val="0"/>
                <a:lumOff val="-22745"/>
                <a:alphaOff val="0"/>
              </a:schemeClr>
            </a:fillRef>
            <a:effectRef idx="0">
              <a:schemeClr val="accent3">
                <a:hueOff val="0"/>
                <a:satOff val="0"/>
                <a:lumOff val="-2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TextBox 46"/>
            <p:cNvSpPr txBox="1"/>
            <p:nvPr/>
          </p:nvSpPr>
          <p:spPr bwMode="auto">
            <a:xfrm>
              <a:off x="2947067" y="0"/>
              <a:ext cx="2585139" cy="782756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/>
                <a:t>Стратегический риск</a:t>
              </a:r>
              <a:endParaRPr lang="ru-RU" sz="1800"/>
            </a:p>
          </p:txBody>
        </p:sp>
      </p:grpSp>
      <p:grpSp>
        <p:nvGrpSpPr>
          <p:cNvPr id="31" name="Группа 30"/>
          <p:cNvGrpSpPr/>
          <p:nvPr/>
        </p:nvGrpSpPr>
        <p:grpSpPr bwMode="auto">
          <a:xfrm>
            <a:off x="3303477" y="4443138"/>
            <a:ext cx="2585139" cy="2074542"/>
            <a:chOff x="2951358" y="592054"/>
            <a:chExt cx="2585139" cy="2074542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2951358" y="592054"/>
              <a:ext cx="2585139" cy="2074542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3864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386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38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 bwMode="auto">
            <a:xfrm>
              <a:off x="2951358" y="592054"/>
              <a:ext cx="2585139" cy="207454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34925" lvl="1" indent="11113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Ошибка в выборе технологий привела          к тому, что продукт оказался неконкурентоспособным</a:t>
              </a:r>
              <a:endParaRPr/>
            </a:p>
          </p:txBody>
        </p:sp>
      </p:grpSp>
      <p:grpSp>
        <p:nvGrpSpPr>
          <p:cNvPr id="32" name="Группа 31"/>
          <p:cNvGrpSpPr/>
          <p:nvPr/>
        </p:nvGrpSpPr>
        <p:grpSpPr bwMode="auto">
          <a:xfrm>
            <a:off x="6237042" y="3663245"/>
            <a:ext cx="2585139" cy="782756"/>
            <a:chOff x="5894126" y="0"/>
            <a:chExt cx="2585139" cy="782756"/>
          </a:xfrm>
          <a:solidFill>
            <a:schemeClr val="accent1"/>
          </a:solidFill>
        </p:grpSpPr>
        <p:sp>
          <p:nvSpPr>
            <p:cNvPr id="42" name="Прямоугольник 41"/>
            <p:cNvSpPr/>
            <p:nvPr/>
          </p:nvSpPr>
          <p:spPr bwMode="auto">
            <a:xfrm>
              <a:off x="5894126" y="0"/>
              <a:ext cx="2585139" cy="782756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45489"/>
                <a:alphaOff val="0"/>
              </a:schemeClr>
            </a:lnRef>
            <a:fillRef idx="1">
              <a:schemeClr val="accent3">
                <a:hueOff val="0"/>
                <a:satOff val="0"/>
                <a:lumOff val="-45489"/>
                <a:alphaOff val="0"/>
              </a:schemeClr>
            </a:fillRef>
            <a:effectRef idx="0">
              <a:schemeClr val="accent3">
                <a:hueOff val="0"/>
                <a:satOff val="0"/>
                <a:lumOff val="-454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xtBox 42"/>
            <p:cNvSpPr txBox="1"/>
            <p:nvPr/>
          </p:nvSpPr>
          <p:spPr bwMode="auto">
            <a:xfrm>
              <a:off x="5894126" y="0"/>
              <a:ext cx="2585139" cy="782756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/>
                <a:t>Риск внешней среды</a:t>
              </a:r>
              <a:endParaRPr lang="ru-RU" sz="1800"/>
            </a:p>
          </p:txBody>
        </p:sp>
      </p:grpSp>
      <p:grpSp>
        <p:nvGrpSpPr>
          <p:cNvPr id="33" name="Группа 32"/>
          <p:cNvGrpSpPr/>
          <p:nvPr/>
        </p:nvGrpSpPr>
        <p:grpSpPr bwMode="auto">
          <a:xfrm>
            <a:off x="6227839" y="4443138"/>
            <a:ext cx="2585139" cy="2074542"/>
            <a:chOff x="5898417" y="592054"/>
            <a:chExt cx="2585139" cy="2074542"/>
          </a:xfrm>
        </p:grpSpPr>
        <p:sp>
          <p:nvSpPr>
            <p:cNvPr id="40" name="Прямоугольник 39"/>
            <p:cNvSpPr/>
            <p:nvPr/>
          </p:nvSpPr>
          <p:spPr bwMode="auto">
            <a:xfrm>
              <a:off x="5898417" y="592054"/>
              <a:ext cx="2585139" cy="2074542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7728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772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77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/>
            <p:cNvSpPr txBox="1"/>
            <p:nvPr/>
          </p:nvSpPr>
          <p:spPr bwMode="auto">
            <a:xfrm>
              <a:off x="5898417" y="592054"/>
              <a:ext cx="2585139" cy="207454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34925" lvl="1" indent="11113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Резкое изменение курса валют увеличило стоимость закупок </a:t>
              </a:r>
              <a:br>
                <a:rPr lang="ru-RU" sz="1500"/>
              </a:br>
              <a:r>
                <a:rPr lang="ru-RU" sz="1500"/>
                <a:t>для проекта</a:t>
              </a:r>
              <a:endParaRPr/>
            </a:p>
          </p:txBody>
        </p:sp>
      </p:grpSp>
      <p:grpSp>
        <p:nvGrpSpPr>
          <p:cNvPr id="34" name="Группа 33"/>
          <p:cNvGrpSpPr/>
          <p:nvPr/>
        </p:nvGrpSpPr>
        <p:grpSpPr bwMode="auto">
          <a:xfrm>
            <a:off x="9161404" y="3663245"/>
            <a:ext cx="2585139" cy="782756"/>
            <a:chOff x="8818488" y="0"/>
            <a:chExt cx="2585139" cy="782756"/>
          </a:xfrm>
          <a:solidFill>
            <a:schemeClr val="accent2"/>
          </a:solidFill>
        </p:grpSpPr>
        <p:sp>
          <p:nvSpPr>
            <p:cNvPr id="38" name="Прямоугольник 37"/>
            <p:cNvSpPr/>
            <p:nvPr/>
          </p:nvSpPr>
          <p:spPr bwMode="auto">
            <a:xfrm>
              <a:off x="8818488" y="0"/>
              <a:ext cx="2585139" cy="782756"/>
            </a:xfrm>
            <a:prstGeom prst="rect">
              <a:avLst/>
            </a:prstGeom>
            <a:grpFill/>
          </p:spPr>
          <p:style>
            <a:lnRef idx="2">
              <a:schemeClr val="accent3">
                <a:hueOff val="0"/>
                <a:satOff val="0"/>
                <a:lumOff val="-68234"/>
                <a:alphaOff val="0"/>
              </a:schemeClr>
            </a:lnRef>
            <a:fillRef idx="1">
              <a:schemeClr val="accent3">
                <a:hueOff val="0"/>
                <a:satOff val="0"/>
                <a:lumOff val="-68234"/>
                <a:alphaOff val="0"/>
              </a:schemeClr>
            </a:fillRef>
            <a:effectRef idx="0">
              <a:schemeClr val="accent3">
                <a:hueOff val="0"/>
                <a:satOff val="0"/>
                <a:lumOff val="-682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 bwMode="auto">
            <a:xfrm>
              <a:off x="8818488" y="0"/>
              <a:ext cx="2585139" cy="782756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/>
                <a:t>Социальный риск</a:t>
              </a:r>
              <a:endParaRPr lang="ru-RU" sz="1800"/>
            </a:p>
          </p:txBody>
        </p:sp>
      </p:grpSp>
      <p:grpSp>
        <p:nvGrpSpPr>
          <p:cNvPr id="35" name="Группа 34"/>
          <p:cNvGrpSpPr/>
          <p:nvPr/>
        </p:nvGrpSpPr>
        <p:grpSpPr bwMode="auto">
          <a:xfrm>
            <a:off x="9152201" y="4443138"/>
            <a:ext cx="2585139" cy="2074542"/>
            <a:chOff x="8845477" y="592054"/>
            <a:chExt cx="2585139" cy="2074542"/>
          </a:xfrm>
        </p:grpSpPr>
        <p:sp>
          <p:nvSpPr>
            <p:cNvPr id="36" name="Прямоугольник 35"/>
            <p:cNvSpPr/>
            <p:nvPr/>
          </p:nvSpPr>
          <p:spPr bwMode="auto">
            <a:xfrm>
              <a:off x="8845477" y="592054"/>
              <a:ext cx="2585139" cy="2074542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/>
            <p:cNvSpPr txBox="1"/>
            <p:nvPr/>
          </p:nvSpPr>
          <p:spPr bwMode="auto">
            <a:xfrm>
              <a:off x="8845477" y="592054"/>
              <a:ext cx="2585139" cy="207454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34925" lvl="1" indent="11113" algn="l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В проекте </a:t>
              </a:r>
              <a:br>
                <a:rPr lang="ru-RU" sz="1500"/>
              </a:br>
              <a:r>
                <a:rPr lang="ru-RU" sz="1500"/>
                <a:t>с международной командой возникли проблемы </a:t>
              </a:r>
              <a:br>
                <a:rPr lang="ru-RU" sz="1500"/>
              </a:br>
              <a:r>
                <a:rPr lang="ru-RU" sz="1500"/>
                <a:t>из-за культурных различий  и недопонимания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/>
              <a:t>Вопрос</a:t>
            </a:r>
            <a:endParaRPr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>
                <a:solidFill>
                  <a:schemeClr val="tx1"/>
                </a:solidFill>
              </a:rPr>
              <a:t>Подумайте, а какие примеры рисков можете привести вы?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6208</Words>
  <Application>Microsoft Office PowerPoint</Application>
  <DocSecurity>0</DocSecurity>
  <PresentationFormat>Широкоэкранный</PresentationFormat>
  <Paragraphs>759</Paragraphs>
  <Slides>56</Slides>
  <Notes>43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Abyssinica SIL</vt:lpstr>
      <vt:lpstr>ALS Hauss</vt:lpstr>
      <vt:lpstr>ALS Hauss Medium</vt:lpstr>
      <vt:lpstr>Arial</vt:lpstr>
      <vt:lpstr>Calibri</vt:lpstr>
      <vt:lpstr>Proxima Nova</vt:lpstr>
      <vt:lpstr>quote-cjk-patch</vt:lpstr>
      <vt:lpstr>Verdana</vt:lpstr>
      <vt:lpstr>Системный шрифт, обычный</vt:lpstr>
      <vt:lpstr>Основной шаблон Т1</vt:lpstr>
      <vt:lpstr>Управление рисками</vt:lpstr>
      <vt:lpstr>План занятия</vt:lpstr>
      <vt:lpstr>Цели занятия</vt:lpstr>
      <vt:lpstr>Вопрос</vt:lpstr>
      <vt:lpstr>Основные понятия</vt:lpstr>
      <vt:lpstr>Основные типы рисков  ИТ-проектов</vt:lpstr>
      <vt:lpstr>Классификация рисков</vt:lpstr>
      <vt:lpstr>Примеры рисков</vt:lpstr>
      <vt:lpstr>Вопрос</vt:lpstr>
      <vt:lpstr>Статистика влияния рисков на исполнение проектов</vt:lpstr>
      <vt:lpstr>Отличие рисков иерархического и гибкого планирования</vt:lpstr>
      <vt:lpstr>Иерархическое планирование</vt:lpstr>
      <vt:lpstr>Иерархическое планирование</vt:lpstr>
      <vt:lpstr>Гибкое планирование</vt:lpstr>
      <vt:lpstr>Гибкое планирование</vt:lpstr>
      <vt:lpstr>Основные характеристики рисков </vt:lpstr>
      <vt:lpstr>Управление рисками (сравнение) </vt:lpstr>
      <vt:lpstr>Способы минимизации рисков</vt:lpstr>
      <vt:lpstr>Примеры риск-ориентированных подходов</vt:lpstr>
      <vt:lpstr>Методы идентификации рисков</vt:lpstr>
      <vt:lpstr>Классические методы идентификации рисков</vt:lpstr>
      <vt:lpstr>Современные методы идентификации рисков</vt:lpstr>
      <vt:lpstr>SWOT-анализ при идентификации рисков в ИТ-проектах</vt:lpstr>
      <vt:lpstr>Практический пример SWOT-анализа</vt:lpstr>
      <vt:lpstr>Результаты анализа и выявленные риски</vt:lpstr>
      <vt:lpstr>Когнитивные карты (Cognitive Mapping)</vt:lpstr>
      <vt:lpstr>Преимущества метода и принципы построения</vt:lpstr>
      <vt:lpstr>Практический пример: когнитивная карта</vt:lpstr>
      <vt:lpstr>Практический пример: когнитивная карта</vt:lpstr>
      <vt:lpstr>Анализ рисков: матрица рисков, сценарный анализ</vt:lpstr>
      <vt:lpstr>Матрица рисков: вероятность × влияние</vt:lpstr>
      <vt:lpstr>Пример матрицы рисков</vt:lpstr>
      <vt:lpstr>Пример матрицы рисков </vt:lpstr>
      <vt:lpstr>Сценарный анализ</vt:lpstr>
      <vt:lpstr>Этапы разработки сценариев</vt:lpstr>
      <vt:lpstr>Пример сценарного анализа</vt:lpstr>
      <vt:lpstr>Преимущества и ограничения сценарного анализа</vt:lpstr>
      <vt:lpstr>Управление рисками: стратегии избежания, минимизации, принятия и передачи рисков</vt:lpstr>
      <vt:lpstr>Виды стратегий управления рисками</vt:lpstr>
      <vt:lpstr>Стратегия избегания (Avoidance)</vt:lpstr>
      <vt:lpstr>Стратегия минимизации (Mitigation)</vt:lpstr>
      <vt:lpstr>Стратегия принятия (Acceptance)</vt:lpstr>
      <vt:lpstr>Стратегия передачи (Transfer)</vt:lpstr>
      <vt:lpstr>Сравнение стратегий</vt:lpstr>
      <vt:lpstr>Выводы и рекомендации</vt:lpstr>
      <vt:lpstr>Гибкие (адаптивные) подходы как способ управления рисками неопределённости</vt:lpstr>
      <vt:lpstr>Вопрос</vt:lpstr>
      <vt:lpstr>Основные понятия гибких подходов</vt:lpstr>
      <vt:lpstr>Управление неопределённостью через гибкие подходы</vt:lpstr>
      <vt:lpstr>Управление изменениями требований</vt:lpstr>
      <vt:lpstr>Инструменты и практики управления рисками в Agile</vt:lpstr>
      <vt:lpstr>Примеры использования гибких подходов  для управления рисками</vt:lpstr>
      <vt:lpstr>Преимущества и ограничения гибких подходов в управлении рисками</vt:lpstr>
      <vt:lpstr>Итоги занятия</vt:lpstr>
      <vt:lpstr>Рефлексия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cp:lastModifiedBy>Шаповалова Анна Дмитриевна</cp:lastModifiedBy>
  <cp:revision>248</cp:revision>
  <dcterms:created xsi:type="dcterms:W3CDTF">2023-02-20T15:32:58Z</dcterms:created>
  <dcterms:modified xsi:type="dcterms:W3CDTF">2025-11-18T12:05:58Z</dcterms:modified>
  <cp:category/>
  <dc:identifier/>
  <cp:contentStatus/>
  <dc:language/>
  <cp:version/>
</cp:coreProperties>
</file>